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Default Extension="xlsx" ContentType="application/vnd.openxmlformats-officedocument.spreadsheetml.sheet"/>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Default Extension="vml" ContentType="application/vnd.openxmlformats-officedocument.vmlDrawing"/>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theme/theme12.xml" ContentType="application/vnd.openxmlformats-officedocument.them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708" r:id="rId3"/>
    <p:sldMasterId id="2147483721" r:id="rId4"/>
    <p:sldMasterId id="2147483745" r:id="rId5"/>
    <p:sldMasterId id="2147483758" r:id="rId6"/>
    <p:sldMasterId id="2147483760" r:id="rId7"/>
    <p:sldMasterId id="2147483763" r:id="rId8"/>
    <p:sldMasterId id="2147483775" r:id="rId9"/>
    <p:sldMasterId id="2147483788" r:id="rId10"/>
  </p:sldMasterIdLst>
  <p:notesMasterIdLst>
    <p:notesMasterId r:id="rId30"/>
  </p:notesMasterIdLst>
  <p:handoutMasterIdLst>
    <p:handoutMasterId r:id="rId31"/>
  </p:handoutMasterIdLst>
  <p:sldIdLst>
    <p:sldId id="289" r:id="rId11"/>
    <p:sldId id="310" r:id="rId12"/>
    <p:sldId id="311" r:id="rId13"/>
    <p:sldId id="312" r:id="rId14"/>
    <p:sldId id="313" r:id="rId15"/>
    <p:sldId id="260" r:id="rId16"/>
    <p:sldId id="295" r:id="rId17"/>
    <p:sldId id="262" r:id="rId18"/>
    <p:sldId id="263" r:id="rId19"/>
    <p:sldId id="271" r:id="rId20"/>
    <p:sldId id="307" r:id="rId21"/>
    <p:sldId id="270" r:id="rId22"/>
    <p:sldId id="301" r:id="rId23"/>
    <p:sldId id="297" r:id="rId24"/>
    <p:sldId id="258" r:id="rId25"/>
    <p:sldId id="315" r:id="rId26"/>
    <p:sldId id="314" r:id="rId27"/>
    <p:sldId id="309" r:id="rId28"/>
    <p:sldId id="308" r:id="rId29"/>
  </p:sldIdLst>
  <p:sldSz cx="9144000" cy="6858000" type="screen4x3"/>
  <p:notesSz cx="9882188" cy="6745288"/>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998" y="-73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115" d="100"/>
          <a:sy n="115" d="100"/>
        </p:scale>
        <p:origin x="-1476" y="-108"/>
      </p:cViewPr>
      <p:guideLst>
        <p:guide orient="horz" pos="2124"/>
        <p:guide pos="3112"/>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 Type="http://schemas.openxmlformats.org/officeDocument/2006/relationships/slideMaster" Target="slideMasters/slideMaster3.xml"/><Relationship Id="rId21" Type="http://schemas.openxmlformats.org/officeDocument/2006/relationships/slide" Target="slides/slide11.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Foglio_di_lavoro_di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Foglio_di_lavoro_di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lang val="it-IT"/>
  <c:chart>
    <c:plotArea>
      <c:layout/>
      <c:barChart>
        <c:barDir val="col"/>
        <c:grouping val="clustered"/>
        <c:ser>
          <c:idx val="0"/>
          <c:order val="0"/>
          <c:tx>
            <c:strRef>
              <c:f>Foglio1!$B$1</c:f>
              <c:strCache>
                <c:ptCount val="1"/>
                <c:pt idx="0">
                  <c:v>&lt;65 anni</c:v>
                </c:pt>
              </c:strCache>
            </c:strRef>
          </c:tx>
          <c:dLbls>
            <c:spPr>
              <a:noFill/>
              <a:ln>
                <a:noFill/>
              </a:ln>
              <a:effectLst/>
            </c:spPr>
            <c:txPr>
              <a:bodyPr/>
              <a:lstStyle/>
              <a:p>
                <a:pPr>
                  <a:defRPr sz="1145" b="0" i="0" u="none" strike="noStrike" baseline="0">
                    <a:solidFill>
                      <a:srgbClr val="333399"/>
                    </a:solidFill>
                    <a:latin typeface="Calibri"/>
                    <a:ea typeface="Calibri"/>
                    <a:cs typeface="Calibri"/>
                  </a:defRPr>
                </a:pPr>
                <a:endParaRPr lang="it-IT"/>
              </a:p>
            </c:txPr>
            <c:showVal val="1"/>
            <c:extLst>
              <c:ext xmlns:c15="http://schemas.microsoft.com/office/drawing/2012/chart" uri="{CE6537A1-D6FC-4f65-9D91-7224C49458BB}">
                <c15:layout/>
                <c15:showLeaderLines val="0"/>
              </c:ext>
            </c:extLst>
          </c:dLbls>
          <c:cat>
            <c:strRef>
              <c:f>Foglio1!$A$2:$A$5</c:f>
              <c:strCache>
                <c:ptCount val="4"/>
                <c:pt idx="0">
                  <c:v>0-30</c:v>
                </c:pt>
                <c:pt idx="1">
                  <c:v>31-60</c:v>
                </c:pt>
                <c:pt idx="2">
                  <c:v>61-90</c:v>
                </c:pt>
                <c:pt idx="3">
                  <c:v>&gt;90</c:v>
                </c:pt>
              </c:strCache>
            </c:strRef>
          </c:cat>
          <c:val>
            <c:numRef>
              <c:f>Foglio1!$B$2:$B$5</c:f>
              <c:numCache>
                <c:formatCode>General</c:formatCode>
                <c:ptCount val="4"/>
                <c:pt idx="0">
                  <c:v>4.7</c:v>
                </c:pt>
                <c:pt idx="1">
                  <c:v>25.7</c:v>
                </c:pt>
                <c:pt idx="2">
                  <c:v>33.1</c:v>
                </c:pt>
                <c:pt idx="3">
                  <c:v>33.5</c:v>
                </c:pt>
              </c:numCache>
            </c:numRef>
          </c:val>
        </c:ser>
        <c:ser>
          <c:idx val="1"/>
          <c:order val="1"/>
          <c:tx>
            <c:strRef>
              <c:f>Foglio1!$C$1</c:f>
              <c:strCache>
                <c:ptCount val="1"/>
                <c:pt idx="0">
                  <c:v>65-74 anni</c:v>
                </c:pt>
              </c:strCache>
            </c:strRef>
          </c:tx>
          <c:dLbls>
            <c:spPr>
              <a:noFill/>
              <a:ln>
                <a:noFill/>
              </a:ln>
              <a:effectLst/>
            </c:spPr>
            <c:txPr>
              <a:bodyPr/>
              <a:lstStyle/>
              <a:p>
                <a:pPr>
                  <a:defRPr sz="1145" b="0" i="0" u="none" strike="noStrike" baseline="0">
                    <a:solidFill>
                      <a:srgbClr val="FF0000"/>
                    </a:solidFill>
                    <a:latin typeface="Calibri"/>
                    <a:ea typeface="Calibri"/>
                    <a:cs typeface="Calibri"/>
                  </a:defRPr>
                </a:pPr>
                <a:endParaRPr lang="it-IT"/>
              </a:p>
            </c:txPr>
            <c:showVal val="1"/>
            <c:extLst>
              <c:ext xmlns:c15="http://schemas.microsoft.com/office/drawing/2012/chart" uri="{CE6537A1-D6FC-4f65-9D91-7224C49458BB}">
                <c15:layout/>
                <c15:showLeaderLines val="0"/>
              </c:ext>
            </c:extLst>
          </c:dLbls>
          <c:cat>
            <c:strRef>
              <c:f>Foglio1!$A$2:$A$5</c:f>
              <c:strCache>
                <c:ptCount val="4"/>
                <c:pt idx="0">
                  <c:v>0-30</c:v>
                </c:pt>
                <c:pt idx="1">
                  <c:v>31-60</c:v>
                </c:pt>
                <c:pt idx="2">
                  <c:v>61-90</c:v>
                </c:pt>
                <c:pt idx="3">
                  <c:v>&gt;90</c:v>
                </c:pt>
              </c:strCache>
            </c:strRef>
          </c:cat>
          <c:val>
            <c:numRef>
              <c:f>Foglio1!$C$2:$C$5</c:f>
              <c:numCache>
                <c:formatCode>General</c:formatCode>
                <c:ptCount val="4"/>
                <c:pt idx="0">
                  <c:v>4.7</c:v>
                </c:pt>
                <c:pt idx="1">
                  <c:v>29.5</c:v>
                </c:pt>
                <c:pt idx="2">
                  <c:v>39.700000000000003</c:v>
                </c:pt>
                <c:pt idx="3">
                  <c:v>40.200000000000003</c:v>
                </c:pt>
              </c:numCache>
            </c:numRef>
          </c:val>
        </c:ser>
        <c:ser>
          <c:idx val="2"/>
          <c:order val="2"/>
          <c:tx>
            <c:strRef>
              <c:f>Foglio1!$D$1</c:f>
              <c:strCache>
                <c:ptCount val="1"/>
                <c:pt idx="0">
                  <c:v>&gt;=75 anni</c:v>
                </c:pt>
              </c:strCache>
            </c:strRef>
          </c:tx>
          <c:dLbls>
            <c:spPr>
              <a:noFill/>
              <a:ln>
                <a:noFill/>
              </a:ln>
              <a:effectLst/>
            </c:spPr>
            <c:txPr>
              <a:bodyPr/>
              <a:lstStyle/>
              <a:p>
                <a:pPr>
                  <a:defRPr sz="1145" b="0" i="0" u="none" strike="noStrike" baseline="0">
                    <a:solidFill>
                      <a:srgbClr val="808000"/>
                    </a:solidFill>
                    <a:latin typeface="Calibri"/>
                    <a:ea typeface="Calibri"/>
                    <a:cs typeface="Calibri"/>
                  </a:defRPr>
                </a:pPr>
                <a:endParaRPr lang="it-IT"/>
              </a:p>
            </c:txPr>
            <c:showVal val="1"/>
            <c:extLst>
              <c:ext xmlns:c15="http://schemas.microsoft.com/office/drawing/2012/chart" uri="{CE6537A1-D6FC-4f65-9D91-7224C49458BB}">
                <c15:layout/>
                <c15:showLeaderLines val="0"/>
              </c:ext>
            </c:extLst>
          </c:dLbls>
          <c:cat>
            <c:strRef>
              <c:f>Foglio1!$A$2:$A$5</c:f>
              <c:strCache>
                <c:ptCount val="4"/>
                <c:pt idx="0">
                  <c:v>0-30</c:v>
                </c:pt>
                <c:pt idx="1">
                  <c:v>31-60</c:v>
                </c:pt>
                <c:pt idx="2">
                  <c:v>61-90</c:v>
                </c:pt>
                <c:pt idx="3">
                  <c:v>&gt;90</c:v>
                </c:pt>
              </c:strCache>
            </c:strRef>
          </c:cat>
          <c:val>
            <c:numRef>
              <c:f>Foglio1!$D$2:$D$5</c:f>
              <c:numCache>
                <c:formatCode>General</c:formatCode>
                <c:ptCount val="4"/>
                <c:pt idx="0">
                  <c:v>6.5</c:v>
                </c:pt>
                <c:pt idx="1">
                  <c:v>29.8</c:v>
                </c:pt>
                <c:pt idx="2">
                  <c:v>42</c:v>
                </c:pt>
                <c:pt idx="3">
                  <c:v>41.8</c:v>
                </c:pt>
              </c:numCache>
            </c:numRef>
          </c:val>
        </c:ser>
        <c:dLbls/>
        <c:axId val="132622208"/>
        <c:axId val="132644864"/>
      </c:barChart>
      <c:catAx>
        <c:axId val="132622208"/>
        <c:scaling>
          <c:orientation val="minMax"/>
        </c:scaling>
        <c:axPos val="b"/>
        <c:title>
          <c:tx>
            <c:rich>
              <a:bodyPr/>
              <a:lstStyle/>
              <a:p>
                <a:pPr>
                  <a:defRPr sz="1145" b="0" i="0" u="none" strike="noStrike" baseline="0">
                    <a:solidFill>
                      <a:srgbClr val="000000"/>
                    </a:solidFill>
                    <a:latin typeface="Calibri"/>
                    <a:ea typeface="Calibri"/>
                    <a:cs typeface="Calibri"/>
                  </a:defRPr>
                </a:pPr>
                <a:r>
                  <a:rPr lang="it-IT" dirty="0" smtClean="0"/>
                  <a:t>ml/min</a:t>
                </a:r>
                <a:endParaRPr lang="it-IT" dirty="0"/>
              </a:p>
            </c:rich>
          </c:tx>
          <c:layout/>
        </c:title>
        <c:numFmt formatCode="General" sourceLinked="1"/>
        <c:tickLblPos val="nextTo"/>
        <c:txPr>
          <a:bodyPr rot="0" vert="horz"/>
          <a:lstStyle/>
          <a:p>
            <a:pPr>
              <a:defRPr sz="1145" b="0" i="0" u="none" strike="noStrike" baseline="0">
                <a:solidFill>
                  <a:srgbClr val="000000"/>
                </a:solidFill>
                <a:latin typeface="Calibri"/>
                <a:ea typeface="Calibri"/>
                <a:cs typeface="Calibri"/>
              </a:defRPr>
            </a:pPr>
            <a:endParaRPr lang="it-IT"/>
          </a:p>
        </c:txPr>
        <c:crossAx val="132644864"/>
        <c:crosses val="autoZero"/>
        <c:auto val="1"/>
        <c:lblAlgn val="ctr"/>
        <c:lblOffset val="100"/>
      </c:catAx>
      <c:valAx>
        <c:axId val="132644864"/>
        <c:scaling>
          <c:orientation val="minMax"/>
          <c:max val="50"/>
        </c:scaling>
        <c:axPos val="l"/>
        <c:majorGridlines/>
        <c:title>
          <c:tx>
            <c:rich>
              <a:bodyPr rot="0" vert="horz"/>
              <a:lstStyle/>
              <a:p>
                <a:pPr algn="ctr">
                  <a:defRPr sz="1145" b="0" i="0" u="none" strike="noStrike" baseline="0">
                    <a:solidFill>
                      <a:srgbClr val="000000"/>
                    </a:solidFill>
                    <a:latin typeface="Calibri"/>
                    <a:ea typeface="Calibri"/>
                    <a:cs typeface="Calibri"/>
                  </a:defRPr>
                </a:pPr>
                <a:r>
                  <a:rPr lang="it-IT"/>
                  <a:t>%</a:t>
                </a:r>
              </a:p>
            </c:rich>
          </c:tx>
          <c:layout/>
        </c:title>
        <c:numFmt formatCode="0" sourceLinked="0"/>
        <c:tickLblPos val="nextTo"/>
        <c:txPr>
          <a:bodyPr rot="0" vert="horz"/>
          <a:lstStyle/>
          <a:p>
            <a:pPr>
              <a:defRPr sz="1145" b="0" i="0" u="none" strike="noStrike" baseline="0">
                <a:solidFill>
                  <a:srgbClr val="000000"/>
                </a:solidFill>
                <a:latin typeface="Calibri"/>
                <a:ea typeface="Calibri"/>
                <a:cs typeface="Calibri"/>
              </a:defRPr>
            </a:pPr>
            <a:endParaRPr lang="it-IT"/>
          </a:p>
        </c:txPr>
        <c:crossAx val="132622208"/>
        <c:crosses val="autoZero"/>
        <c:crossBetween val="between"/>
        <c:majorUnit val="10"/>
      </c:valAx>
      <c:spPr>
        <a:noFill/>
        <a:ln w="25405">
          <a:noFill/>
        </a:ln>
      </c:spPr>
    </c:plotArea>
    <c:legend>
      <c:legendPos val="t"/>
      <c:layout/>
      <c:txPr>
        <a:bodyPr/>
        <a:lstStyle/>
        <a:p>
          <a:pPr>
            <a:defRPr sz="1261" b="0" i="0" u="none" strike="noStrike" baseline="0">
              <a:solidFill>
                <a:srgbClr val="000000"/>
              </a:solidFill>
              <a:latin typeface="Calibri"/>
              <a:ea typeface="Calibri"/>
              <a:cs typeface="Calibri"/>
            </a:defRPr>
          </a:pPr>
          <a:endParaRPr lang="it-IT"/>
        </a:p>
      </c:txPr>
    </c:legend>
    <c:plotVisOnly val="1"/>
    <c:dispBlanksAs val="gap"/>
  </c:chart>
  <c:txPr>
    <a:bodyPr/>
    <a:lstStyle/>
    <a:p>
      <a:pPr>
        <a:defRPr sz="2065" b="0" i="0" u="none" strike="noStrike" baseline="0">
          <a:solidFill>
            <a:srgbClr val="000000"/>
          </a:solidFill>
          <a:latin typeface="Calibri"/>
          <a:ea typeface="Calibri"/>
          <a:cs typeface="Calibri"/>
        </a:defRPr>
      </a:pPr>
      <a:endParaRPr lang="it-IT"/>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it-IT"/>
  <c:chart>
    <c:title>
      <c:tx>
        <c:rich>
          <a:bodyPr/>
          <a:lstStyle/>
          <a:p>
            <a:pPr>
              <a:defRPr sz="1200" baseline="0"/>
            </a:pPr>
            <a:r>
              <a:rPr lang="it-IT" sz="1200" baseline="0" dirty="0" smtClean="0"/>
              <a:t>Severe</a:t>
            </a:r>
            <a:endParaRPr lang="it-IT" sz="1200" baseline="0" dirty="0"/>
          </a:p>
        </c:rich>
      </c:tx>
      <c:layout/>
    </c:title>
    <c:plotArea>
      <c:layout/>
      <c:pieChart>
        <c:varyColors val="1"/>
        <c:ser>
          <c:idx val="0"/>
          <c:order val="0"/>
          <c:tx>
            <c:strRef>
              <c:f>Foglio1!$B$1</c:f>
              <c:strCache>
                <c:ptCount val="1"/>
                <c:pt idx="0">
                  <c:v>Vendite</c:v>
                </c:pt>
              </c:strCache>
            </c:strRef>
          </c:tx>
          <c:dLbls>
            <c:numFmt formatCode="#,##0.0" sourceLinked="0"/>
            <c:spPr>
              <a:noFill/>
              <a:ln>
                <a:noFill/>
              </a:ln>
              <a:effectLst/>
            </c:spPr>
            <c:txPr>
              <a:bodyPr/>
              <a:lstStyle/>
              <a:p>
                <a:pPr>
                  <a:defRPr sz="1200" baseline="0">
                    <a:solidFill>
                      <a:schemeClr val="bg1"/>
                    </a:solidFill>
                  </a:defRPr>
                </a:pPr>
                <a:endParaRPr lang="it-IT"/>
              </a:p>
            </c:txPr>
            <c:showVal val="1"/>
            <c:showLeaderLines val="1"/>
            <c:extLst>
              <c:ext xmlns:c15="http://schemas.microsoft.com/office/drawing/2012/chart" uri="{CE6537A1-D6FC-4f65-9D91-7224C49458BB}">
                <c15:layout/>
              </c:ext>
            </c:extLst>
          </c:dLbls>
          <c:cat>
            <c:strRef>
              <c:f>Foglio1!$A$2:$A$4</c:f>
              <c:strCache>
                <c:ptCount val="3"/>
                <c:pt idx="0">
                  <c:v>1 episodio</c:v>
                </c:pt>
                <c:pt idx="1">
                  <c:v>2 episodi</c:v>
                </c:pt>
                <c:pt idx="2">
                  <c:v>&gt;= 3 episodi</c:v>
                </c:pt>
              </c:strCache>
            </c:strRef>
          </c:cat>
          <c:val>
            <c:numRef>
              <c:f>Foglio1!$B$2:$B$4</c:f>
              <c:numCache>
                <c:formatCode>General</c:formatCode>
                <c:ptCount val="3"/>
                <c:pt idx="0">
                  <c:v>57.3</c:v>
                </c:pt>
                <c:pt idx="1">
                  <c:v>24.7</c:v>
                </c:pt>
                <c:pt idx="2">
                  <c:v>18</c:v>
                </c:pt>
              </c:numCache>
            </c:numRef>
          </c:val>
        </c:ser>
        <c:dLbls/>
        <c:firstSliceAng val="0"/>
      </c:pieChart>
    </c:plotArea>
    <c:legend>
      <c:legendPos val="b"/>
      <c:layout/>
      <c:txPr>
        <a:bodyPr/>
        <a:lstStyle/>
        <a:p>
          <a:pPr>
            <a:defRPr sz="1200" baseline="0"/>
          </a:pPr>
          <a:endParaRPr lang="it-IT"/>
        </a:p>
      </c:txPr>
    </c:legend>
    <c:plotVisOnly val="1"/>
    <c:dispBlanksAs val="zero"/>
  </c:chart>
  <c:txPr>
    <a:bodyPr/>
    <a:lstStyle/>
    <a:p>
      <a:pPr>
        <a:defRPr sz="1800"/>
      </a:pPr>
      <a:endParaRPr lang="it-IT"/>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2276798" y="0"/>
            <a:ext cx="5434409" cy="420316"/>
          </a:xfrm>
          <a:prstGeom prst="rect">
            <a:avLst/>
          </a:prstGeom>
        </p:spPr>
        <p:txBody>
          <a:bodyPr vert="horz" lIns="91440" tIns="45720" rIns="91440" bIns="45720" rtlCol="0"/>
          <a:lstStyle>
            <a:lvl1pPr algn="l">
              <a:defRPr sz="1200"/>
            </a:lvl1pPr>
          </a:lstStyle>
          <a:p>
            <a:pPr algn="ctr"/>
            <a:r>
              <a:rPr lang="it-IT" sz="1000" dirty="0" smtClean="0">
                <a:solidFill>
                  <a:schemeClr val="tx2"/>
                </a:solidFill>
              </a:rPr>
              <a:t>Presentazione Algoritmo Terapia Diabete II – AIFA – Roma 22/01/2015</a:t>
            </a:r>
          </a:p>
          <a:p>
            <a:pPr algn="ctr"/>
            <a:r>
              <a:rPr lang="it-IT" sz="1000" dirty="0" smtClean="0">
                <a:solidFill>
                  <a:schemeClr val="tx2"/>
                </a:solidFill>
              </a:rPr>
              <a:t>Prof. Antonio Ceriello – Presidente Associazione Medici Diabetologi (AMD)</a:t>
            </a:r>
            <a:endParaRPr lang="it-IT" sz="1000" dirty="0">
              <a:solidFill>
                <a:schemeClr val="tx2"/>
              </a:solidFill>
            </a:endParaRPr>
          </a:p>
        </p:txBody>
      </p:sp>
    </p:spTree>
    <p:extLst>
      <p:ext uri="{BB962C8B-B14F-4D97-AF65-F5344CB8AC3E}">
        <p14:creationId xmlns:p14="http://schemas.microsoft.com/office/powerpoint/2010/main" xmlns="" val="25372474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4282281" cy="337264"/>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597620" y="0"/>
            <a:ext cx="4282281" cy="337264"/>
          </a:xfrm>
          <a:prstGeom prst="rect">
            <a:avLst/>
          </a:prstGeom>
        </p:spPr>
        <p:txBody>
          <a:bodyPr vert="horz" lIns="91440" tIns="45720" rIns="91440" bIns="45720" rtlCol="0"/>
          <a:lstStyle>
            <a:lvl1pPr algn="r">
              <a:defRPr sz="1200"/>
            </a:lvl1pPr>
          </a:lstStyle>
          <a:p>
            <a:fld id="{BD3EAA06-D06B-4AD8-B18E-F4C915582302}" type="datetimeFigureOut">
              <a:rPr lang="it-IT" smtClean="0"/>
              <a:pPr/>
              <a:t>21/01/2015</a:t>
            </a:fld>
            <a:endParaRPr lang="it-IT"/>
          </a:p>
        </p:txBody>
      </p:sp>
      <p:sp>
        <p:nvSpPr>
          <p:cNvPr id="4" name="Segnaposto immagine diapositiva 3"/>
          <p:cNvSpPr>
            <a:spLocks noGrp="1" noRot="1" noChangeAspect="1"/>
          </p:cNvSpPr>
          <p:nvPr>
            <p:ph type="sldImg" idx="2"/>
          </p:nvPr>
        </p:nvSpPr>
        <p:spPr>
          <a:xfrm>
            <a:off x="3254375" y="506413"/>
            <a:ext cx="3373438" cy="2528887"/>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88219" y="3204012"/>
            <a:ext cx="7905750" cy="303538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6406854"/>
            <a:ext cx="4282281" cy="337264"/>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597620" y="6406854"/>
            <a:ext cx="4282281" cy="337264"/>
          </a:xfrm>
          <a:prstGeom prst="rect">
            <a:avLst/>
          </a:prstGeom>
        </p:spPr>
        <p:txBody>
          <a:bodyPr vert="horz" lIns="91440" tIns="45720" rIns="91440" bIns="45720" rtlCol="0" anchor="b"/>
          <a:lstStyle>
            <a:lvl1pPr algn="r">
              <a:defRPr sz="1200"/>
            </a:lvl1pPr>
          </a:lstStyle>
          <a:p>
            <a:fld id="{0CD81E25-93E8-424B-97B0-7FB334B5E2E4}" type="slidenum">
              <a:rPr lang="it-IT" smtClean="0"/>
              <a:pPr/>
              <a:t>‹N›</a:t>
            </a:fld>
            <a:endParaRPr lang="it-IT"/>
          </a:p>
        </p:txBody>
      </p:sp>
    </p:spTree>
    <p:extLst>
      <p:ext uri="{BB962C8B-B14F-4D97-AF65-F5344CB8AC3E}">
        <p14:creationId xmlns:p14="http://schemas.microsoft.com/office/powerpoint/2010/main" xmlns="" val="35395676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Tree>
    <p:extLst>
      <p:ext uri="{BB962C8B-B14F-4D97-AF65-F5344CB8AC3E}">
        <p14:creationId xmlns:p14="http://schemas.microsoft.com/office/powerpoint/2010/main" xmlns="" val="132305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Rot="1" noChangeAspect="1" noChangeArrowheads="1" noTextEdit="1"/>
          </p:cNvSpPr>
          <p:nvPr>
            <p:ph type="sldImg"/>
          </p:nvPr>
        </p:nvSpPr>
        <p:spPr>
          <a:xfrm>
            <a:off x="3268663" y="503238"/>
            <a:ext cx="3349625" cy="2513012"/>
          </a:xfrm>
          <a:ln/>
        </p:spPr>
      </p:sp>
      <p:sp>
        <p:nvSpPr>
          <p:cNvPr id="167939" name="Rectangle 3"/>
          <p:cNvSpPr>
            <a:spLocks noGrp="1" noChangeArrowheads="1"/>
          </p:cNvSpPr>
          <p:nvPr>
            <p:ph type="body" idx="1"/>
          </p:nvPr>
        </p:nvSpPr>
        <p:spPr>
          <a:xfrm>
            <a:off x="1317626" y="3184105"/>
            <a:ext cx="7246939" cy="3074024"/>
          </a:xfrm>
          <a:noFill/>
        </p:spPr>
        <p:txBody>
          <a:bodyPr/>
          <a:lstStyle/>
          <a:p>
            <a:endParaRPr lang="de-DE" smtClean="0">
              <a:latin typeface="Arial" pitchFamily="34" charset="0"/>
            </a:endParaRPr>
          </a:p>
        </p:txBody>
      </p:sp>
    </p:spTree>
    <p:extLst>
      <p:ext uri="{BB962C8B-B14F-4D97-AF65-F5344CB8AC3E}">
        <p14:creationId xmlns:p14="http://schemas.microsoft.com/office/powerpoint/2010/main" xmlns="" val="23517121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7"/>
          <p:cNvSpPr txBox="1">
            <a:spLocks noGrp="1" noChangeArrowheads="1"/>
          </p:cNvSpPr>
          <p:nvPr/>
        </p:nvSpPr>
        <p:spPr bwMode="auto">
          <a:xfrm>
            <a:off x="5597620" y="6406854"/>
            <a:ext cx="4282281" cy="337264"/>
          </a:xfrm>
          <a:prstGeom prst="rect">
            <a:avLst/>
          </a:prstGeom>
          <a:noFill/>
          <a:ln w="9525">
            <a:noFill/>
            <a:miter lim="800000"/>
            <a:headEnd/>
            <a:tailEnd/>
          </a:ln>
        </p:spPr>
        <p:txBody>
          <a:bodyPr anchor="b"/>
          <a:lstStyle/>
          <a:p>
            <a:pPr algn="r"/>
            <a:fld id="{99919173-D856-4DB1-AC67-747CEAEF9AE1}" type="slidenum">
              <a:rPr lang="de-AT" sz="1200">
                <a:solidFill>
                  <a:srgbClr val="000000"/>
                </a:solidFill>
              </a:rPr>
              <a:pPr algn="r"/>
              <a:t>4</a:t>
            </a:fld>
            <a:endParaRPr lang="de-AT" sz="1200">
              <a:solidFill>
                <a:srgbClr val="000000"/>
              </a:solidFill>
            </a:endParaRPr>
          </a:p>
        </p:txBody>
      </p:sp>
      <p:sp>
        <p:nvSpPr>
          <p:cNvPr id="49156" name="Rectangle 2"/>
          <p:cNvSpPr>
            <a:spLocks noGrp="1" noRot="1" noChangeAspect="1" noChangeArrowheads="1" noTextEdit="1"/>
          </p:cNvSpPr>
          <p:nvPr>
            <p:ph type="sldImg"/>
          </p:nvPr>
        </p:nvSpPr>
        <p:spPr>
          <a:ln/>
        </p:spPr>
      </p:sp>
      <p:sp>
        <p:nvSpPr>
          <p:cNvPr id="49157" name="Rectangle 3"/>
          <p:cNvSpPr>
            <a:spLocks noGrp="1" noChangeArrowheads="1"/>
          </p:cNvSpPr>
          <p:nvPr>
            <p:ph type="body" idx="1"/>
          </p:nvPr>
        </p:nvSpPr>
        <p:spPr>
          <a:xfrm>
            <a:off x="1319914" y="3204012"/>
            <a:ext cx="7242363" cy="3035380"/>
          </a:xfrm>
          <a:noFill/>
        </p:spPr>
        <p:txBody>
          <a:bodyPr lIns="91943" tIns="45971" rIns="91943" bIns="45971"/>
          <a:lstStyle/>
          <a:p>
            <a:pPr eaLnBrk="1" hangingPunct="1"/>
            <a:r>
              <a:rPr lang="en-GB" b="1" smtClean="0">
                <a:latin typeface="Arial" pitchFamily="34" charset="0"/>
              </a:rPr>
              <a:t>Choice of agents in current use</a:t>
            </a:r>
            <a:endParaRPr lang="en-GB" smtClean="0">
              <a:latin typeface="Arial" pitchFamily="34" charset="0"/>
            </a:endParaRPr>
          </a:p>
          <a:p>
            <a:pPr eaLnBrk="1" hangingPunct="1"/>
            <a:r>
              <a:rPr lang="en-GB" smtClean="0">
                <a:latin typeface="Arial" pitchFamily="34" charset="0"/>
              </a:rPr>
              <a:t>Sulphonylureas, alpha-glucosidase inhibitors, thiazolidinediones and meglitinides, and of course metformin, are all available for use in type 2 diabetes.  Metformin is located in the pivotal position given its role in reducing hyperglycaemia and excess risk of morbidity from life threatening complications.  The choice of single agent therapy has never been so broad with at least a dozen candidate agents to select from.  As a result there are a large number of potential combinations of oral antidiabetic agents.</a:t>
            </a:r>
          </a:p>
          <a:p>
            <a:pPr eaLnBrk="1" hangingPunct="1"/>
            <a:endParaRPr lang="en-GB" smtClean="0">
              <a:latin typeface="Arial" pitchFamily="34" charset="0"/>
            </a:endParaRPr>
          </a:p>
        </p:txBody>
      </p:sp>
    </p:spTree>
    <p:extLst>
      <p:ext uri="{BB962C8B-B14F-4D97-AF65-F5344CB8AC3E}">
        <p14:creationId xmlns:p14="http://schemas.microsoft.com/office/powerpoint/2010/main" xmlns="" val="1211839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150531" name="Segnaposto note 2"/>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Tree>
    <p:extLst>
      <p:ext uri="{BB962C8B-B14F-4D97-AF65-F5344CB8AC3E}">
        <p14:creationId xmlns:p14="http://schemas.microsoft.com/office/powerpoint/2010/main" xmlns="" val="292862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bwMode="auto">
          <a:xfrm>
            <a:off x="3254375" y="506413"/>
            <a:ext cx="3373438" cy="2528887"/>
          </a:xfrm>
          <a:noFill/>
          <a:ln>
            <a:solidFill>
              <a:srgbClr val="000000"/>
            </a:solidFill>
            <a:miter lim="800000"/>
            <a:headEnd/>
            <a:tailEnd/>
          </a:ln>
        </p:spPr>
      </p:sp>
      <p:sp>
        <p:nvSpPr>
          <p:cNvPr id="1341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Tree>
    <p:extLst>
      <p:ext uri="{BB962C8B-B14F-4D97-AF65-F5344CB8AC3E}">
        <p14:creationId xmlns:p14="http://schemas.microsoft.com/office/powerpoint/2010/main" xmlns="" val="350118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2947" name="Segnaposto note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s-ES" altLang="es-ES" smtClean="0">
              <a:latin typeface="Arial" pitchFamily="34" charset="0"/>
            </a:endParaRPr>
          </a:p>
        </p:txBody>
      </p:sp>
    </p:spTree>
    <p:extLst>
      <p:ext uri="{BB962C8B-B14F-4D97-AF65-F5344CB8AC3E}">
        <p14:creationId xmlns:p14="http://schemas.microsoft.com/office/powerpoint/2010/main" xmlns="" val="3143802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41"/>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CB95426A-CBCB-4CD7-AAE0-A6C8BA4F48B7}" type="datetime1">
              <a:rPr lang="it-IT" smtClean="0"/>
              <a:pPr/>
              <a:t>21/01/2015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DC60B8E-7CFA-495E-97D3-D29580700F2F}" type="datetime1">
              <a:rPr lang="it-IT" smtClean="0"/>
              <a:pPr/>
              <a:t>21/01/2015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0"/>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40"/>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3FB0C217-2DAC-4B8D-AC03-75C1A62E6C50}" type="datetime1">
              <a:rPr lang="it-IT" smtClean="0"/>
              <a:pPr/>
              <a:t>21/01/2015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Rettangolo arrotondato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6" name="Rettangolo arrotondato 5"/>
          <p:cNvSpPr/>
          <p:nvPr/>
        </p:nvSpPr>
        <p:spPr>
          <a:xfrm>
            <a:off x="418599"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5" name="Titolo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it-IT" smtClean="0"/>
              <a:t>Fare clic per modificare lo stile del titolo</a:t>
            </a:r>
            <a:endParaRPr lang="en-US"/>
          </a:p>
        </p:txBody>
      </p:sp>
      <p:sp>
        <p:nvSpPr>
          <p:cNvPr id="20" name="Sottotitolo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it-IT" smtClean="0"/>
              <a:t>Fare clic per modificare lo stile del sottotitolo dello schema</a:t>
            </a:r>
            <a:endParaRPr lang="en-US"/>
          </a:p>
        </p:txBody>
      </p:sp>
      <p:sp>
        <p:nvSpPr>
          <p:cNvPr id="7" name="Segnaposto data 18"/>
          <p:cNvSpPr>
            <a:spLocks noGrp="1"/>
          </p:cNvSpPr>
          <p:nvPr>
            <p:ph type="dt" sz="half" idx="10"/>
          </p:nvPr>
        </p:nvSpPr>
        <p:spPr/>
        <p:txBody>
          <a:bodyPr/>
          <a:lstStyle>
            <a:lvl1pPr>
              <a:defRPr/>
            </a:lvl1pPr>
            <a:extLst/>
          </a:lstStyle>
          <a:p>
            <a:pPr>
              <a:defRPr/>
            </a:pPr>
            <a:fld id="{6A61EBE0-CDEE-457B-AD26-5DAAFC9CAD23}"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8" name="Segnaposto piè di pagina 7"/>
          <p:cNvSpPr>
            <a:spLocks noGrp="1"/>
          </p:cNvSpPr>
          <p:nvPr>
            <p:ph type="ftr" sz="quarter" idx="11"/>
          </p:nvPr>
        </p:nvSpPr>
        <p:spPr/>
        <p:txBody>
          <a:bodyPr/>
          <a:lstStyle>
            <a:lvl1pPr>
              <a:defRPr/>
            </a:lvl1pPr>
            <a:extLst/>
          </a:lstStyle>
          <a:p>
            <a:pPr>
              <a:defRPr/>
            </a:pPr>
            <a:endParaRPr lang="it-IT">
              <a:solidFill>
                <a:srgbClr val="FBEEC9">
                  <a:shade val="50000"/>
                </a:srgbClr>
              </a:solidFill>
            </a:endParaRPr>
          </a:p>
        </p:txBody>
      </p:sp>
      <p:sp>
        <p:nvSpPr>
          <p:cNvPr id="9" name="Segnaposto numero diapositiva 10"/>
          <p:cNvSpPr>
            <a:spLocks noGrp="1"/>
          </p:cNvSpPr>
          <p:nvPr>
            <p:ph type="sldNum" sz="quarter" idx="12"/>
          </p:nvPr>
        </p:nvSpPr>
        <p:spPr/>
        <p:txBody>
          <a:bodyPr/>
          <a:lstStyle>
            <a:lvl1pPr>
              <a:defRPr/>
            </a:lvl1pPr>
            <a:extLst/>
          </a:lstStyle>
          <a:p>
            <a:pPr>
              <a:defRPr/>
            </a:pPr>
            <a:fld id="{9E4DD358-88C1-46A1-B1B8-D3B508F85AB1}"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extLst/>
          </a:lstStyle>
          <a:p>
            <a:r>
              <a:rPr lang="it-IT" smtClean="0"/>
              <a:t>Fare clic per modificare lo stile del titolo</a:t>
            </a:r>
            <a:endParaRPr lang="en-US"/>
          </a:p>
        </p:txBody>
      </p:sp>
      <p:sp>
        <p:nvSpPr>
          <p:cNvPr id="3" name="Segnaposto contenuto 2"/>
          <p:cNvSpPr>
            <a:spLocks noGrp="1"/>
          </p:cNvSpPr>
          <p:nvPr>
            <p:ph idx="1"/>
          </p:nvPr>
        </p:nvSpPr>
        <p:spPr>
          <a:xfrm>
            <a:off x="502920" y="530352"/>
            <a:ext cx="8183880" cy="4187952"/>
          </a:xfrm>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4"/>
          <p:cNvSpPr>
            <a:spLocks noGrp="1"/>
          </p:cNvSpPr>
          <p:nvPr>
            <p:ph type="dt" sz="half" idx="10"/>
          </p:nvPr>
        </p:nvSpPr>
        <p:spPr/>
        <p:txBody>
          <a:bodyPr/>
          <a:lstStyle>
            <a:lvl1pPr>
              <a:defRPr/>
            </a:lvl1pPr>
          </a:lstStyle>
          <a:p>
            <a:pPr>
              <a:defRPr/>
            </a:pPr>
            <a:fld id="{C49E91C2-44E1-4F57-9051-766A8499D0E9}"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5"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6" name="Segnaposto numero diapositiva 4"/>
          <p:cNvSpPr>
            <a:spLocks noGrp="1"/>
          </p:cNvSpPr>
          <p:nvPr>
            <p:ph type="sldNum" sz="quarter" idx="12"/>
          </p:nvPr>
        </p:nvSpPr>
        <p:spPr/>
        <p:txBody>
          <a:bodyPr/>
          <a:lstStyle>
            <a:lvl1pPr>
              <a:defRPr/>
            </a:lvl1pPr>
          </a:lstStyle>
          <a:p>
            <a:pPr>
              <a:defRPr/>
            </a:pPr>
            <a:fld id="{F8BF7CEA-3F88-4667-A840-92BBBA800FDA}"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4" name="Rettangolo arrotondato 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5" name="Rettangolo arrotondato 4"/>
          <p:cNvSpPr/>
          <p:nvPr/>
        </p:nvSpPr>
        <p:spPr>
          <a:xfrm>
            <a:off x="418599" y="434166"/>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2" name="Titolo 1"/>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it-IT" smtClean="0"/>
              <a:t>Fare clic per modificare stili del testo dello schema</a:t>
            </a:r>
          </a:p>
        </p:txBody>
      </p:sp>
      <p:sp>
        <p:nvSpPr>
          <p:cNvPr id="6" name="Segnaposto data 3"/>
          <p:cNvSpPr>
            <a:spLocks noGrp="1"/>
          </p:cNvSpPr>
          <p:nvPr>
            <p:ph type="dt" sz="half" idx="10"/>
          </p:nvPr>
        </p:nvSpPr>
        <p:spPr/>
        <p:txBody>
          <a:bodyPr/>
          <a:lstStyle>
            <a:lvl1pPr>
              <a:defRPr/>
            </a:lvl1pPr>
            <a:extLst/>
          </a:lstStyle>
          <a:p>
            <a:pPr>
              <a:defRPr/>
            </a:pPr>
            <a:fld id="{6F03AC4E-F878-4638-942B-8D50FC481D97}"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7" name="Segnaposto piè di pagina 4"/>
          <p:cNvSpPr>
            <a:spLocks noGrp="1"/>
          </p:cNvSpPr>
          <p:nvPr>
            <p:ph type="ftr" sz="quarter" idx="11"/>
          </p:nvPr>
        </p:nvSpPr>
        <p:spPr/>
        <p:txBody>
          <a:bodyPr/>
          <a:lstStyle>
            <a:lvl1pPr>
              <a:defRPr/>
            </a:lvl1pPr>
            <a:extLst/>
          </a:lstStyle>
          <a:p>
            <a:pPr>
              <a:defRPr/>
            </a:pPr>
            <a:endParaRPr lang="it-IT">
              <a:solidFill>
                <a:srgbClr val="FBEEC9">
                  <a:shade val="50000"/>
                </a:srgbClr>
              </a:solidFill>
            </a:endParaRPr>
          </a:p>
        </p:txBody>
      </p:sp>
      <p:sp>
        <p:nvSpPr>
          <p:cNvPr id="8" name="Segnaposto numero diapositiva 5"/>
          <p:cNvSpPr>
            <a:spLocks noGrp="1"/>
          </p:cNvSpPr>
          <p:nvPr>
            <p:ph type="sldNum" sz="quarter" idx="12"/>
          </p:nvPr>
        </p:nvSpPr>
        <p:spPr/>
        <p:txBody>
          <a:bodyPr/>
          <a:lstStyle>
            <a:lvl1pPr>
              <a:defRPr/>
            </a:lvl1pPr>
            <a:extLst/>
          </a:lstStyle>
          <a:p>
            <a:pPr>
              <a:defRPr/>
            </a:pPr>
            <a:fld id="{1C6B5592-5876-45F4-A368-E462EF86CCE8}"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24"/>
          <p:cNvSpPr>
            <a:spLocks noGrp="1"/>
          </p:cNvSpPr>
          <p:nvPr>
            <p:ph type="dt" sz="half" idx="10"/>
          </p:nvPr>
        </p:nvSpPr>
        <p:spPr/>
        <p:txBody>
          <a:bodyPr/>
          <a:lstStyle>
            <a:lvl1pPr>
              <a:defRPr/>
            </a:lvl1pPr>
          </a:lstStyle>
          <a:p>
            <a:pPr>
              <a:defRPr/>
            </a:pPr>
            <a:fld id="{2D2059B2-81E2-4CBE-B1E1-C0F385D38680}"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6"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7" name="Segnaposto numero diapositiva 4"/>
          <p:cNvSpPr>
            <a:spLocks noGrp="1"/>
          </p:cNvSpPr>
          <p:nvPr>
            <p:ph type="sldNum" sz="quarter" idx="12"/>
          </p:nvPr>
        </p:nvSpPr>
        <p:spPr/>
        <p:txBody>
          <a:bodyPr/>
          <a:lstStyle>
            <a:lvl1pPr>
              <a:defRPr/>
            </a:lvl1pPr>
          </a:lstStyle>
          <a:p>
            <a:pPr>
              <a:defRPr/>
            </a:pPr>
            <a:fld id="{28AC7798-4B8E-449E-8CEC-761EFDB55971}"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lvl1pPr>
              <a:defRPr b="1"/>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4" name="Segnaposto testo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5" name="Segnaposto contenuto 4"/>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24"/>
          <p:cNvSpPr>
            <a:spLocks noGrp="1"/>
          </p:cNvSpPr>
          <p:nvPr>
            <p:ph type="dt" sz="half" idx="10"/>
          </p:nvPr>
        </p:nvSpPr>
        <p:spPr/>
        <p:txBody>
          <a:bodyPr/>
          <a:lstStyle>
            <a:lvl1pPr>
              <a:defRPr/>
            </a:lvl1pPr>
          </a:lstStyle>
          <a:p>
            <a:pPr>
              <a:defRPr/>
            </a:pPr>
            <a:fld id="{C767502A-8040-4956-B0B5-2E7531790F04}"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8"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9" name="Segnaposto numero diapositiva 4"/>
          <p:cNvSpPr>
            <a:spLocks noGrp="1"/>
          </p:cNvSpPr>
          <p:nvPr>
            <p:ph type="sldNum" sz="quarter" idx="12"/>
          </p:nvPr>
        </p:nvSpPr>
        <p:spPr/>
        <p:txBody>
          <a:bodyPr/>
          <a:lstStyle>
            <a:lvl1pPr>
              <a:defRPr/>
            </a:lvl1pPr>
          </a:lstStyle>
          <a:p>
            <a:pPr>
              <a:defRPr/>
            </a:pPr>
            <a:fld id="{A3D7E34B-7F7D-487C-80D9-74D618B9211A}"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data 24"/>
          <p:cNvSpPr>
            <a:spLocks noGrp="1"/>
          </p:cNvSpPr>
          <p:nvPr>
            <p:ph type="dt" sz="half" idx="10"/>
          </p:nvPr>
        </p:nvSpPr>
        <p:spPr/>
        <p:txBody>
          <a:bodyPr/>
          <a:lstStyle>
            <a:lvl1pPr>
              <a:defRPr/>
            </a:lvl1pPr>
          </a:lstStyle>
          <a:p>
            <a:pPr>
              <a:defRPr/>
            </a:pPr>
            <a:fld id="{F7E6EA65-28FA-4252-9B83-0F8EC04B6341}"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4"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5" name="Segnaposto numero diapositiva 4"/>
          <p:cNvSpPr>
            <a:spLocks noGrp="1"/>
          </p:cNvSpPr>
          <p:nvPr>
            <p:ph type="sldNum" sz="quarter" idx="12"/>
          </p:nvPr>
        </p:nvSpPr>
        <p:spPr/>
        <p:txBody>
          <a:bodyPr/>
          <a:lstStyle>
            <a:lvl1pPr>
              <a:defRPr/>
            </a:lvl1pPr>
          </a:lstStyle>
          <a:p>
            <a:pPr>
              <a:defRPr/>
            </a:pPr>
            <a:fld id="{0D57DE2B-339E-4DC8-BA25-E8B0ED27E1A5}"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Rettangolo arrotondato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3" name="Segnaposto data 1"/>
          <p:cNvSpPr>
            <a:spLocks noGrp="1"/>
          </p:cNvSpPr>
          <p:nvPr>
            <p:ph type="dt" sz="half" idx="10"/>
          </p:nvPr>
        </p:nvSpPr>
        <p:spPr/>
        <p:txBody>
          <a:bodyPr/>
          <a:lstStyle>
            <a:lvl1pPr>
              <a:defRPr/>
            </a:lvl1pPr>
            <a:extLst/>
          </a:lstStyle>
          <a:p>
            <a:pPr>
              <a:defRPr/>
            </a:pPr>
            <a:fld id="{BE2EAC93-43F3-4410-82DD-844B229D52F8}"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4" name="Segnaposto piè di pagina 2"/>
          <p:cNvSpPr>
            <a:spLocks noGrp="1"/>
          </p:cNvSpPr>
          <p:nvPr>
            <p:ph type="ftr" sz="quarter" idx="11"/>
          </p:nvPr>
        </p:nvSpPr>
        <p:spPr/>
        <p:txBody>
          <a:bodyPr/>
          <a:lstStyle>
            <a:lvl1pPr>
              <a:defRPr/>
            </a:lvl1pPr>
            <a:extLst/>
          </a:lstStyle>
          <a:p>
            <a:pPr>
              <a:defRPr/>
            </a:pPr>
            <a:endParaRPr lang="it-IT">
              <a:solidFill>
                <a:srgbClr val="FBEEC9">
                  <a:shade val="50000"/>
                </a:srgbClr>
              </a:solidFill>
            </a:endParaRPr>
          </a:p>
        </p:txBody>
      </p:sp>
      <p:sp>
        <p:nvSpPr>
          <p:cNvPr id="5" name="Segnaposto numero diapositiva 3"/>
          <p:cNvSpPr>
            <a:spLocks noGrp="1"/>
          </p:cNvSpPr>
          <p:nvPr>
            <p:ph type="sldNum" sz="quarter" idx="12"/>
          </p:nvPr>
        </p:nvSpPr>
        <p:spPr/>
        <p:txBody>
          <a:bodyPr/>
          <a:lstStyle>
            <a:lvl1pPr>
              <a:defRPr/>
            </a:lvl1pPr>
            <a:extLst/>
          </a:lstStyle>
          <a:p>
            <a:pPr>
              <a:defRPr/>
            </a:pPr>
            <a:fld id="{1EE654DE-7539-4E3C-88AE-3E6ACAEEC963}"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it-IT" smtClean="0"/>
              <a:t>Fare clic per modificare lo stile del titolo</a:t>
            </a:r>
            <a:endParaRPr lang="en-US"/>
          </a:p>
        </p:txBody>
      </p:sp>
      <p:sp>
        <p:nvSpPr>
          <p:cNvPr id="3" name="Segnaposto testo 2"/>
          <p:cNvSpPr>
            <a:spLocks noGrp="1"/>
          </p:cNvSpPr>
          <p:nvPr>
            <p:ph type="body" idx="2"/>
          </p:nvPr>
        </p:nvSpPr>
        <p:spPr>
          <a:xfrm>
            <a:off x="5538847" y="1447803"/>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1"/>
          </p:nvPr>
        </p:nvSpPr>
        <p:spPr>
          <a:xfrm>
            <a:off x="761376" y="930145"/>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24"/>
          <p:cNvSpPr>
            <a:spLocks noGrp="1"/>
          </p:cNvSpPr>
          <p:nvPr>
            <p:ph type="dt" sz="half" idx="10"/>
          </p:nvPr>
        </p:nvSpPr>
        <p:spPr/>
        <p:txBody>
          <a:bodyPr/>
          <a:lstStyle>
            <a:lvl1pPr>
              <a:defRPr/>
            </a:lvl1pPr>
          </a:lstStyle>
          <a:p>
            <a:pPr>
              <a:defRPr/>
            </a:pPr>
            <a:fld id="{024190D7-E7B2-4C75-8D71-D4BDA7EABAFC}"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6"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7" name="Segnaposto numero diapositiva 4"/>
          <p:cNvSpPr>
            <a:spLocks noGrp="1"/>
          </p:cNvSpPr>
          <p:nvPr>
            <p:ph type="sldNum" sz="quarter" idx="12"/>
          </p:nvPr>
        </p:nvSpPr>
        <p:spPr/>
        <p:txBody>
          <a:bodyPr/>
          <a:lstStyle>
            <a:lvl1pPr>
              <a:defRPr/>
            </a:lvl1pPr>
          </a:lstStyle>
          <a:p>
            <a:pPr>
              <a:defRPr/>
            </a:pPr>
            <a:fld id="{F10280F0-BEA5-4370-976C-E1E84AA4672D}"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725E8D8-C994-42D9-B6B0-B49C1BB6B49F}" type="datetime1">
              <a:rPr lang="it-IT" smtClean="0"/>
              <a:pPr/>
              <a:t>21/01/2015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5" name="Rettangolo arrotondato 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6" name="Arrotonda singolo angolo rettangolo 5"/>
          <p:cNvSpPr/>
          <p:nvPr/>
        </p:nvSpPr>
        <p:spPr>
          <a:xfrm>
            <a:off x="6400803"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2" name="Titolo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it-IT" smtClean="0"/>
              <a:t>Fare clic per modificare lo stile del titolo</a:t>
            </a:r>
            <a:endParaRPr lang="en-US"/>
          </a:p>
        </p:txBody>
      </p:sp>
      <p:sp>
        <p:nvSpPr>
          <p:cNvPr id="4" name="Segnaposto testo 3"/>
          <p:cNvSpPr>
            <a:spLocks noGrp="1"/>
          </p:cNvSpPr>
          <p:nvPr>
            <p:ph type="body" sz="half" idx="2"/>
          </p:nvPr>
        </p:nvSpPr>
        <p:spPr bwMode="grayWhite">
          <a:xfrm>
            <a:off x="6462712" y="533401"/>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3" name="Segnaposto im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it-IT" noProof="0" smtClean="0"/>
              <a:t>Fare clic sull'icona per inserire un'immagine</a:t>
            </a:r>
            <a:endParaRPr lang="en-US" noProof="0"/>
          </a:p>
        </p:txBody>
      </p:sp>
      <p:sp>
        <p:nvSpPr>
          <p:cNvPr id="7" name="Segnaposto data 4"/>
          <p:cNvSpPr>
            <a:spLocks noGrp="1"/>
          </p:cNvSpPr>
          <p:nvPr>
            <p:ph type="dt" sz="half" idx="10"/>
          </p:nvPr>
        </p:nvSpPr>
        <p:spPr/>
        <p:txBody>
          <a:bodyPr/>
          <a:lstStyle>
            <a:lvl1pPr>
              <a:defRPr/>
            </a:lvl1pPr>
            <a:extLst/>
          </a:lstStyle>
          <a:p>
            <a:pPr>
              <a:defRPr/>
            </a:pPr>
            <a:fld id="{A408EE46-5483-4544-8FC9-20DC22FCEC1B}"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8" name="Segnaposto piè di pagina 5"/>
          <p:cNvSpPr>
            <a:spLocks noGrp="1"/>
          </p:cNvSpPr>
          <p:nvPr>
            <p:ph type="ftr" sz="quarter" idx="11"/>
          </p:nvPr>
        </p:nvSpPr>
        <p:spPr/>
        <p:txBody>
          <a:bodyPr/>
          <a:lstStyle>
            <a:lvl1pPr>
              <a:defRPr/>
            </a:lvl1pPr>
            <a:extLst/>
          </a:lstStyle>
          <a:p>
            <a:pPr>
              <a:defRPr/>
            </a:pPr>
            <a:endParaRPr lang="it-IT">
              <a:solidFill>
                <a:srgbClr val="FBEEC9">
                  <a:shade val="50000"/>
                </a:srgbClr>
              </a:solidFill>
            </a:endParaRPr>
          </a:p>
        </p:txBody>
      </p:sp>
      <p:sp>
        <p:nvSpPr>
          <p:cNvPr id="9" name="Segnaposto numero diapositiva 6"/>
          <p:cNvSpPr>
            <a:spLocks noGrp="1"/>
          </p:cNvSpPr>
          <p:nvPr>
            <p:ph type="sldNum" sz="quarter" idx="12"/>
          </p:nvPr>
        </p:nvSpPr>
        <p:spPr/>
        <p:txBody>
          <a:bodyPr/>
          <a:lstStyle>
            <a:lvl1pPr>
              <a:defRPr/>
            </a:lvl1pPr>
            <a:extLst/>
          </a:lstStyle>
          <a:p>
            <a:pPr>
              <a:defRPr/>
            </a:pPr>
            <a:fld id="{D65D2419-0EDE-486B-8205-E3246BE0812C}"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502920" y="530352"/>
            <a:ext cx="8183880" cy="4187952"/>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4"/>
          <p:cNvSpPr>
            <a:spLocks noGrp="1"/>
          </p:cNvSpPr>
          <p:nvPr>
            <p:ph type="dt" sz="half" idx="10"/>
          </p:nvPr>
        </p:nvSpPr>
        <p:spPr/>
        <p:txBody>
          <a:bodyPr/>
          <a:lstStyle>
            <a:lvl1pPr>
              <a:defRPr/>
            </a:lvl1pPr>
          </a:lstStyle>
          <a:p>
            <a:pPr>
              <a:defRPr/>
            </a:pPr>
            <a:fld id="{43B0A3E0-13DB-4039-8E0D-91C7EE5CEED2}"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5"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6" name="Segnaposto numero diapositiva 4"/>
          <p:cNvSpPr>
            <a:spLocks noGrp="1"/>
          </p:cNvSpPr>
          <p:nvPr>
            <p:ph type="sldNum" sz="quarter" idx="12"/>
          </p:nvPr>
        </p:nvSpPr>
        <p:spPr/>
        <p:txBody>
          <a:bodyPr/>
          <a:lstStyle>
            <a:lvl1pPr>
              <a:defRPr/>
            </a:lvl1pPr>
          </a:lstStyle>
          <a:p>
            <a:pPr>
              <a:defRPr/>
            </a:pPr>
            <a:fld id="{0C69CE44-C39A-4546-B7B4-17EE4DC3DBEC}"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533409"/>
            <a:ext cx="1981200" cy="5257799"/>
          </a:xfrm>
        </p:spPr>
        <p:txBody>
          <a:bodyPr vert="eaVert"/>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533400" y="533408"/>
            <a:ext cx="5943600" cy="5257801"/>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4"/>
          <p:cNvSpPr>
            <a:spLocks noGrp="1"/>
          </p:cNvSpPr>
          <p:nvPr>
            <p:ph type="dt" sz="half" idx="10"/>
          </p:nvPr>
        </p:nvSpPr>
        <p:spPr/>
        <p:txBody>
          <a:bodyPr/>
          <a:lstStyle>
            <a:lvl1pPr>
              <a:defRPr/>
            </a:lvl1pPr>
          </a:lstStyle>
          <a:p>
            <a:pPr>
              <a:defRPr/>
            </a:pPr>
            <a:fld id="{99891DDD-8720-41DF-AC13-BCF62D59AC73}" type="datetime1">
              <a:rPr lang="it-IT" smtClean="0">
                <a:solidFill>
                  <a:srgbClr val="FBEEC9">
                    <a:shade val="50000"/>
                  </a:srgbClr>
                </a:solidFill>
              </a:rPr>
              <a:pPr>
                <a:defRPr/>
              </a:pPr>
              <a:t>21/01/2015</a:t>
            </a:fld>
            <a:endParaRPr lang="it-IT">
              <a:solidFill>
                <a:srgbClr val="FBEEC9">
                  <a:shade val="50000"/>
                </a:srgbClr>
              </a:solidFill>
            </a:endParaRPr>
          </a:p>
        </p:txBody>
      </p:sp>
      <p:sp>
        <p:nvSpPr>
          <p:cNvPr id="5" name="Segnaposto piè di pagina 17"/>
          <p:cNvSpPr>
            <a:spLocks noGrp="1"/>
          </p:cNvSpPr>
          <p:nvPr>
            <p:ph type="ftr" sz="quarter" idx="11"/>
          </p:nvPr>
        </p:nvSpPr>
        <p:spPr/>
        <p:txBody>
          <a:bodyPr/>
          <a:lstStyle>
            <a:lvl1pPr>
              <a:defRPr/>
            </a:lvl1pPr>
          </a:lstStyle>
          <a:p>
            <a:pPr>
              <a:defRPr/>
            </a:pPr>
            <a:endParaRPr lang="it-IT">
              <a:solidFill>
                <a:srgbClr val="FBEEC9">
                  <a:shade val="50000"/>
                </a:srgbClr>
              </a:solidFill>
            </a:endParaRPr>
          </a:p>
        </p:txBody>
      </p:sp>
      <p:sp>
        <p:nvSpPr>
          <p:cNvPr id="6" name="Segnaposto numero diapositiva 4"/>
          <p:cNvSpPr>
            <a:spLocks noGrp="1"/>
          </p:cNvSpPr>
          <p:nvPr>
            <p:ph type="sldNum" sz="quarter" idx="12"/>
          </p:nvPr>
        </p:nvSpPr>
        <p:spPr/>
        <p:txBody>
          <a:bodyPr/>
          <a:lstStyle>
            <a:lvl1pPr>
              <a:defRPr/>
            </a:lvl1pPr>
          </a:lstStyle>
          <a:p>
            <a:pPr>
              <a:defRPr/>
            </a:pPr>
            <a:fld id="{1C360640-E7E3-40ED-925E-93EE0382A694}" type="slidenum">
              <a:rPr lang="it-IT">
                <a:solidFill>
                  <a:srgbClr val="FBEEC9">
                    <a:shade val="50000"/>
                  </a:srgbClr>
                </a:solidFill>
              </a:rPr>
              <a:pPr>
                <a:defRPr/>
              </a:pPr>
              <a:t>‹N›</a:t>
            </a:fld>
            <a:endParaRPr lang="it-IT">
              <a:solidFill>
                <a:srgbClr val="FBEEC9">
                  <a:shade val="50000"/>
                </a:srgb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41"/>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9D292F7-4820-4B25-8F94-233A1BB95759}" type="datetime1">
              <a:rPr lang="it-IT" smtClean="0">
                <a:solidFill>
                  <a:prstClr val="black">
                    <a:tint val="75000"/>
                  </a:prstClr>
                </a:solidFill>
              </a: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073906F-DB46-4B7F-851C-CAB2708707C1}" type="datetime1">
              <a:rPr lang="it-IT" smtClean="0">
                <a:solidFill>
                  <a:prstClr val="black">
                    <a:tint val="75000"/>
                  </a:prstClr>
                </a:solidFill>
              </a: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2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9C6EB16D-6512-418E-B748-819E0E920B7B}" type="datetime1">
              <a:rPr lang="it-IT" smtClean="0">
                <a:solidFill>
                  <a:prstClr val="black">
                    <a:tint val="75000"/>
                  </a:prstClr>
                </a:solidFill>
              </a: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0B58324F-E461-440F-BAA5-E9DFD776B2E9}" type="datetime1">
              <a:rPr lang="it-IT" smtClean="0">
                <a:solidFill>
                  <a:prstClr val="black">
                    <a:tint val="75000"/>
                  </a:prstClr>
                </a:solidFill>
              </a:rPr>
              <a:pPr/>
              <a:t>21/01/2015</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4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4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F39F48D6-5976-4EBB-A7C0-BCCBCD1B9F6C}" type="datetime1">
              <a:rPr lang="it-IT" smtClean="0">
                <a:solidFill>
                  <a:prstClr val="black">
                    <a:tint val="75000"/>
                  </a:prstClr>
                </a:solidFill>
              </a:rPr>
              <a:pPr/>
              <a:t>21/01/2015</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C1D70D6-43F1-4E51-B981-98E0878AF505}" type="datetime1">
              <a:rPr lang="it-IT" smtClean="0">
                <a:solidFill>
                  <a:prstClr val="black">
                    <a:tint val="75000"/>
                  </a:prstClr>
                </a:solidFill>
              </a:rPr>
              <a:pPr/>
              <a:t>21/01/2015</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09544E5-3EE6-4352-A2DB-3028BC185C12}" type="datetime1">
              <a:rPr lang="it-IT" smtClean="0">
                <a:solidFill>
                  <a:prstClr val="black">
                    <a:tint val="75000"/>
                  </a:prstClr>
                </a:solidFill>
              </a:rPr>
              <a:pPr/>
              <a:t>21/01/2015</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2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51217DA-59C3-4229-AFB9-B594A554580E}" type="datetime1">
              <a:rPr lang="it-IT" smtClean="0"/>
              <a:pPr/>
              <a:t>21/01/2015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15"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70" y="273054"/>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1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AAE68CD-AF55-4BC6-B68E-944E4CC04E1B}" type="datetime1">
              <a:rPr lang="it-IT" smtClean="0">
                <a:solidFill>
                  <a:prstClr val="black">
                    <a:tint val="75000"/>
                  </a:prstClr>
                </a:solidFill>
              </a:rPr>
              <a:pPr/>
              <a:t>21/01/2015</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B476B3C-3E0A-4D1E-9FA8-D51F7FA5BD66}" type="datetime1">
              <a:rPr lang="it-IT" smtClean="0">
                <a:solidFill>
                  <a:prstClr val="black">
                    <a:tint val="75000"/>
                  </a:prstClr>
                </a:solidFill>
              </a:rPr>
              <a:pPr/>
              <a:t>21/01/2015</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B67F10D9-5B2E-4657-833B-486C4A8229D0}" type="datetime1">
              <a:rPr lang="it-IT" smtClean="0">
                <a:solidFill>
                  <a:prstClr val="black">
                    <a:tint val="75000"/>
                  </a:prstClr>
                </a:solidFill>
              </a: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0"/>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40"/>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744F134C-1ACD-4AED-B1C4-D1D71F7831C2}" type="datetime1">
              <a:rPr lang="it-IT" smtClean="0">
                <a:solidFill>
                  <a:prstClr val="black">
                    <a:tint val="75000"/>
                  </a:prstClr>
                </a:solidFill>
              </a: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38"/>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a:defRPr/>
            </a:lvl1pPr>
          </a:lstStyle>
          <a:p>
            <a:pPr>
              <a:defRPr/>
            </a:pPr>
            <a:fld id="{4C46759A-1396-404D-95AE-F02CA152416B}" type="datetime1">
              <a:rPr lang="it-IT" smtClean="0">
                <a:solidFill>
                  <a:prstClr val="black">
                    <a:tint val="75000"/>
                  </a:prstClr>
                </a:solidFill>
              </a:rPr>
              <a:pPr>
                <a:def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299218A7-92D1-482D-B0F6-70D93910A37E}"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2202D18D-56DB-4781-9568-261B4ECF8BAB}" type="datetime1">
              <a:rPr lang="it-IT" smtClean="0">
                <a:solidFill>
                  <a:prstClr val="black">
                    <a:tint val="75000"/>
                  </a:prstClr>
                </a:solidFill>
              </a:rPr>
              <a:pPr>
                <a:def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C4DF11AD-794A-4034-9987-5E94773B6CC4}"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2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a:defRPr/>
            </a:lvl1pPr>
          </a:lstStyle>
          <a:p>
            <a:pPr>
              <a:defRPr/>
            </a:pPr>
            <a:fld id="{F9D0AB4E-3972-434D-9313-71F80DAA0449}" type="datetime1">
              <a:rPr lang="it-IT" smtClean="0">
                <a:solidFill>
                  <a:prstClr val="black">
                    <a:tint val="75000"/>
                  </a:prstClr>
                </a:solidFill>
              </a:rPr>
              <a:pPr>
                <a:def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01609BCE-4718-4D46-A332-034FB3976842}"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42902"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3505203" y="2133601"/>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3"/>
          <p:cNvSpPr>
            <a:spLocks noGrp="1"/>
          </p:cNvSpPr>
          <p:nvPr>
            <p:ph type="dt" sz="half" idx="10"/>
          </p:nvPr>
        </p:nvSpPr>
        <p:spPr/>
        <p:txBody>
          <a:bodyPr/>
          <a:lstStyle>
            <a:lvl1pPr>
              <a:defRPr/>
            </a:lvl1pPr>
          </a:lstStyle>
          <a:p>
            <a:pPr>
              <a:defRPr/>
            </a:pPr>
            <a:fld id="{4F6BC6D2-C680-41CC-920E-41CD776DB17B}" type="datetime1">
              <a:rPr lang="it-IT" smtClean="0">
                <a:solidFill>
                  <a:prstClr val="black">
                    <a:tint val="75000"/>
                  </a:prstClr>
                </a:solidFill>
              </a:rPr>
              <a:pPr>
                <a:defRPr/>
              </a:pPr>
              <a:t>21/01/2015</a:t>
            </a:fld>
            <a:endParaRPr lang="it-IT">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6EF3C247-5FC8-40B4-A1CF-D1DE85C2CE83}"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42"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42"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3"/>
          <p:cNvSpPr>
            <a:spLocks noGrp="1"/>
          </p:cNvSpPr>
          <p:nvPr>
            <p:ph type="dt" sz="half" idx="10"/>
          </p:nvPr>
        </p:nvSpPr>
        <p:spPr/>
        <p:txBody>
          <a:bodyPr/>
          <a:lstStyle>
            <a:lvl1pPr>
              <a:defRPr/>
            </a:lvl1pPr>
          </a:lstStyle>
          <a:p>
            <a:pPr>
              <a:defRPr/>
            </a:pPr>
            <a:fld id="{0A6330BF-02B3-46FB-AD91-77255653D436}" type="datetime1">
              <a:rPr lang="it-IT" smtClean="0">
                <a:solidFill>
                  <a:prstClr val="black">
                    <a:tint val="75000"/>
                  </a:prstClr>
                </a:solidFill>
              </a:rPr>
              <a:pPr>
                <a:defRPr/>
              </a:pPr>
              <a:t>21/01/2015</a:t>
            </a:fld>
            <a:endParaRPr lang="it-IT">
              <a:solidFill>
                <a:prstClr val="black">
                  <a:tint val="75000"/>
                </a:prstClr>
              </a:solidFill>
            </a:endParaRPr>
          </a:p>
        </p:txBody>
      </p:sp>
      <p:sp>
        <p:nvSpPr>
          <p:cNvPr id="8"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9" name="Segnaposto numero diapositiva 5"/>
          <p:cNvSpPr>
            <a:spLocks noGrp="1"/>
          </p:cNvSpPr>
          <p:nvPr>
            <p:ph type="sldNum" sz="quarter" idx="12"/>
          </p:nvPr>
        </p:nvSpPr>
        <p:spPr/>
        <p:txBody>
          <a:bodyPr/>
          <a:lstStyle>
            <a:lvl1pPr>
              <a:defRPr/>
            </a:lvl1pPr>
          </a:lstStyle>
          <a:p>
            <a:pPr>
              <a:defRPr/>
            </a:pPr>
            <a:fld id="{B1D63EE3-A5D0-41B9-AFE1-24E598DAC436}"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A8E4CFCE-DE0D-4CA2-BA03-2BB58E0531C1}" type="datetime1">
              <a:rPr lang="it-IT" smtClean="0"/>
              <a:pPr/>
              <a:t>21/01/2015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3"/>
          <p:cNvSpPr>
            <a:spLocks noGrp="1"/>
          </p:cNvSpPr>
          <p:nvPr>
            <p:ph type="dt" sz="half" idx="10"/>
          </p:nvPr>
        </p:nvSpPr>
        <p:spPr/>
        <p:txBody>
          <a:bodyPr/>
          <a:lstStyle>
            <a:lvl1pPr>
              <a:defRPr/>
            </a:lvl1pPr>
          </a:lstStyle>
          <a:p>
            <a:pPr>
              <a:defRPr/>
            </a:pPr>
            <a:fld id="{66A82367-F9F6-42DF-9D49-FEFB3294B18C}" type="datetime1">
              <a:rPr lang="it-IT" smtClean="0">
                <a:solidFill>
                  <a:prstClr val="black">
                    <a:tint val="75000"/>
                  </a:prstClr>
                </a:solidFill>
              </a:rPr>
              <a:pPr>
                <a:defRPr/>
              </a:pPr>
              <a:t>21/01/2015</a:t>
            </a:fld>
            <a:endParaRPr lang="it-IT">
              <a:solidFill>
                <a:prstClr val="black">
                  <a:tint val="75000"/>
                </a:prstClr>
              </a:solidFill>
            </a:endParaRPr>
          </a:p>
        </p:txBody>
      </p:sp>
      <p:sp>
        <p:nvSpPr>
          <p:cNvPr id="4"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5" name="Segnaposto numero diapositiva 5"/>
          <p:cNvSpPr>
            <a:spLocks noGrp="1"/>
          </p:cNvSpPr>
          <p:nvPr>
            <p:ph type="sldNum" sz="quarter" idx="12"/>
          </p:nvPr>
        </p:nvSpPr>
        <p:spPr/>
        <p:txBody>
          <a:bodyPr/>
          <a:lstStyle>
            <a:lvl1pPr>
              <a:defRPr/>
            </a:lvl1pPr>
          </a:lstStyle>
          <a:p>
            <a:pPr>
              <a:defRPr/>
            </a:pPr>
            <a:fld id="{C2FD3346-D2FF-4B53-B4B0-1C9A58DDC5A7}"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p:txBody>
          <a:bodyPr/>
          <a:lstStyle>
            <a:lvl1pPr>
              <a:defRPr/>
            </a:lvl1pPr>
          </a:lstStyle>
          <a:p>
            <a:pPr>
              <a:defRPr/>
            </a:pPr>
            <a:fld id="{1F6553B9-E2C0-42D4-92B1-9292B3FCA4EA}" type="datetime1">
              <a:rPr lang="it-IT" smtClean="0">
                <a:solidFill>
                  <a:prstClr val="black">
                    <a:tint val="75000"/>
                  </a:prstClr>
                </a:solidFill>
              </a:rPr>
              <a:pPr>
                <a:defRPr/>
              </a:pPr>
              <a:t>21/01/2015</a:t>
            </a:fld>
            <a:endParaRPr lang="it-IT">
              <a:solidFill>
                <a:prstClr val="black">
                  <a:tint val="75000"/>
                </a:prstClr>
              </a:solidFill>
            </a:endParaRPr>
          </a:p>
        </p:txBody>
      </p:sp>
      <p:sp>
        <p:nvSpPr>
          <p:cNvPr id="3"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4" name="Segnaposto numero diapositiva 5"/>
          <p:cNvSpPr>
            <a:spLocks noGrp="1"/>
          </p:cNvSpPr>
          <p:nvPr>
            <p:ph type="sldNum" sz="quarter" idx="12"/>
          </p:nvPr>
        </p:nvSpPr>
        <p:spPr/>
        <p:txBody>
          <a:bodyPr/>
          <a:lstStyle>
            <a:lvl1pPr>
              <a:defRPr/>
            </a:lvl1pPr>
          </a:lstStyle>
          <a:p>
            <a:pPr>
              <a:defRPr/>
            </a:pPr>
            <a:fld id="{6B93AB0F-1945-41B4-B101-961985431573}"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15"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66" y="273054"/>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1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161D4F28-58C5-4929-8FB0-6AAF9EF04A4B}" type="datetime1">
              <a:rPr lang="it-IT" smtClean="0">
                <a:solidFill>
                  <a:prstClr val="black">
                    <a:tint val="75000"/>
                  </a:prstClr>
                </a:solidFill>
              </a:rPr>
              <a:pPr>
                <a:defRPr/>
              </a:pPr>
              <a:t>21/01/2015</a:t>
            </a:fld>
            <a:endParaRPr lang="it-IT">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751BE42E-9839-491B-8620-89E92587FEC6}"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3"/>
          <p:cNvSpPr>
            <a:spLocks noGrp="1"/>
          </p:cNvSpPr>
          <p:nvPr>
            <p:ph type="dt" sz="half" idx="10"/>
          </p:nvPr>
        </p:nvSpPr>
        <p:spPr/>
        <p:txBody>
          <a:bodyPr/>
          <a:lstStyle>
            <a:lvl1pPr>
              <a:defRPr/>
            </a:lvl1pPr>
          </a:lstStyle>
          <a:p>
            <a:pPr>
              <a:defRPr/>
            </a:pPr>
            <a:fld id="{B158E697-F1E8-442F-8715-3DEA5BCA6526}" type="datetime1">
              <a:rPr lang="it-IT" smtClean="0">
                <a:solidFill>
                  <a:prstClr val="black">
                    <a:tint val="75000"/>
                  </a:prstClr>
                </a:solidFill>
              </a:rPr>
              <a:pPr>
                <a:defRPr/>
              </a:pPr>
              <a:t>21/01/2015</a:t>
            </a:fld>
            <a:endParaRPr lang="it-IT">
              <a:solidFill>
                <a:prstClr val="black">
                  <a:tint val="75000"/>
                </a:prstClr>
              </a:solidFill>
            </a:endParaRPr>
          </a:p>
        </p:txBody>
      </p:sp>
      <p:sp>
        <p:nvSpPr>
          <p:cNvPr id="6"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7" name="Segnaposto numero diapositiva 5"/>
          <p:cNvSpPr>
            <a:spLocks noGrp="1"/>
          </p:cNvSpPr>
          <p:nvPr>
            <p:ph type="sldNum" sz="quarter" idx="12"/>
          </p:nvPr>
        </p:nvSpPr>
        <p:spPr/>
        <p:txBody>
          <a:bodyPr/>
          <a:lstStyle>
            <a:lvl1pPr>
              <a:defRPr/>
            </a:lvl1pPr>
          </a:lstStyle>
          <a:p>
            <a:pPr>
              <a:defRPr/>
            </a:pPr>
            <a:fld id="{481AECAF-483B-445C-8742-115FBE0743A0}"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CB568B8A-D4FC-41A7-97D7-C8E53EBDAE11}" type="datetime1">
              <a:rPr lang="it-IT" smtClean="0">
                <a:solidFill>
                  <a:prstClr val="black">
                    <a:tint val="75000"/>
                  </a:prstClr>
                </a:solidFill>
              </a:rPr>
              <a:pPr>
                <a:def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9614B585-CFC4-4419-8CF5-46029BC25078}"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4972049" y="366713"/>
            <a:ext cx="1543051" cy="780097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42900" y="366713"/>
            <a:ext cx="4476751" cy="780097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a:defRPr/>
            </a:lvl1pPr>
          </a:lstStyle>
          <a:p>
            <a:pPr>
              <a:defRPr/>
            </a:pPr>
            <a:fld id="{A461A906-4255-441B-8D93-52725D5F74A5}" type="datetime1">
              <a:rPr lang="it-IT" smtClean="0">
                <a:solidFill>
                  <a:prstClr val="black">
                    <a:tint val="75000"/>
                  </a:prstClr>
                </a:solidFill>
              </a:rPr>
              <a:pPr>
                <a:defRPr/>
              </a:pPr>
              <a:t>21/01/2015</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lvl1pPr>
              <a:defRPr/>
            </a:lvl1pPr>
          </a:lstStyle>
          <a:p>
            <a:pPr>
              <a:defRPr/>
            </a:pPr>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lvl1pPr>
              <a:defRPr/>
            </a:lvl1pPr>
          </a:lstStyle>
          <a:p>
            <a:pPr>
              <a:defRPr/>
            </a:pPr>
            <a:fld id="{DD03991B-DAA7-4A7E-A26B-D3911E8F5A31}" type="slidenum">
              <a:rPr lang="it-IT">
                <a:solidFill>
                  <a:prstClr val="black">
                    <a:tint val="75000"/>
                  </a:prstClr>
                </a:solidFill>
              </a:rPr>
              <a:pPr>
                <a:defRPr/>
              </a:pPr>
              <a:t>‹N›</a:t>
            </a:fld>
            <a:endParaRPr lang="it-IT">
              <a:solidFill>
                <a:prstClr val="black">
                  <a:tint val="75000"/>
                </a:prst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4" name="Ovale 3"/>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solidFill>
                <a:prstClr val="black"/>
              </a:solidFill>
            </a:endParaRPr>
          </a:p>
        </p:txBody>
      </p:sp>
      <p:sp>
        <p:nvSpPr>
          <p:cNvPr id="5" name="Ovale 4"/>
          <p:cNvSpPr/>
          <p:nvPr/>
        </p:nvSpPr>
        <p:spPr>
          <a:xfrm>
            <a:off x="1157288" y="1344613"/>
            <a:ext cx="63500" cy="65087"/>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solidFill>
                <a:prstClr val="black"/>
              </a:solidFill>
            </a:endParaRPr>
          </a:p>
        </p:txBody>
      </p:sp>
      <p:pic>
        <p:nvPicPr>
          <p:cNvPr id="6" name="Picture 2"/>
          <p:cNvPicPr>
            <a:picLocks noChangeAspect="1" noChangeArrowheads="1"/>
          </p:cNvPicPr>
          <p:nvPr userDrawn="1"/>
        </p:nvPicPr>
        <p:blipFill>
          <a:blip r:embed="rId2" cstate="print"/>
          <a:srcRect/>
          <a:stretch>
            <a:fillRect/>
          </a:stretch>
        </p:blipFill>
        <p:spPr bwMode="auto">
          <a:xfrm>
            <a:off x="1731963" y="6211888"/>
            <a:ext cx="7412037" cy="646112"/>
          </a:xfrm>
          <a:prstGeom prst="rect">
            <a:avLst/>
          </a:prstGeom>
          <a:noFill/>
          <a:ln w="9525">
            <a:noFill/>
            <a:miter lim="800000"/>
            <a:headEnd/>
            <a:tailEnd/>
          </a:ln>
        </p:spPr>
      </p:pic>
      <p:sp>
        <p:nvSpPr>
          <p:cNvPr id="14" name="Titolo 13"/>
          <p:cNvSpPr>
            <a:spLocks noGrp="1"/>
          </p:cNvSpPr>
          <p:nvPr>
            <p:ph type="ctrTitle"/>
          </p:nvPr>
        </p:nvSpPr>
        <p:spPr>
          <a:xfrm>
            <a:off x="1432560" y="359898"/>
            <a:ext cx="7406640" cy="1472184"/>
          </a:xfrm>
        </p:spPr>
        <p:txBody>
          <a:bodyPr anchor="b"/>
          <a:lstStyle>
            <a:lvl1pPr algn="l">
              <a:defRPr/>
            </a:lvl1pPr>
            <a:extLst/>
          </a:lstStyle>
          <a:p>
            <a:r>
              <a:rPr lang="it-IT" smtClean="0"/>
              <a:t>Fare clic per modificare lo stile del titolo</a:t>
            </a:r>
            <a:endParaRPr lang="en-US"/>
          </a:p>
        </p:txBody>
      </p:sp>
      <p:sp>
        <p:nvSpPr>
          <p:cNvPr id="22" name="Sottotitolo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it-IT" smtClean="0"/>
              <a:t>Fare clic per modificare lo stile del sottotitolo dello schema</a:t>
            </a:r>
            <a:endParaRPr lang="en-US"/>
          </a:p>
        </p:txBody>
      </p:sp>
      <p:sp>
        <p:nvSpPr>
          <p:cNvPr id="7" name="Segnaposto data 6"/>
          <p:cNvSpPr>
            <a:spLocks noGrp="1"/>
          </p:cNvSpPr>
          <p:nvPr>
            <p:ph type="dt" sz="half" idx="10"/>
          </p:nvPr>
        </p:nvSpPr>
        <p:spPr/>
        <p:txBody>
          <a:bodyPr/>
          <a:lstStyle>
            <a:lvl1pPr>
              <a:defRPr/>
            </a:lvl1pPr>
            <a:extLst/>
          </a:lstStyle>
          <a:p>
            <a:pPr>
              <a:defRPr/>
            </a:pPr>
            <a:fld id="{06DE8F37-38C2-4403-970A-C8A787478ECD}"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8" name="Segnaposto piè di pagina 19"/>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9" name="Segnaposto numero diapositiva 9"/>
          <p:cNvSpPr>
            <a:spLocks noGrp="1"/>
          </p:cNvSpPr>
          <p:nvPr>
            <p:ph type="sldNum" sz="quarter" idx="12"/>
          </p:nvPr>
        </p:nvSpPr>
        <p:spPr/>
        <p:txBody>
          <a:bodyPr/>
          <a:lstStyle>
            <a:lvl1pPr>
              <a:defRPr/>
            </a:lvl1pPr>
            <a:extLst/>
          </a:lstStyle>
          <a:p>
            <a:pPr>
              <a:defRPr/>
            </a:pPr>
            <a:fld id="{16F5E82D-C34D-465C-AF44-711AD9C14FD7}"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blank" preserve="1">
  <p:cSld name="1_Vuota">
    <p:spTree>
      <p:nvGrpSpPr>
        <p:cNvPr id="1" name=""/>
        <p:cNvGrpSpPr/>
        <p:nvPr/>
      </p:nvGrpSpPr>
      <p:grpSpPr>
        <a:xfrm>
          <a:off x="0" y="0"/>
          <a:ext cx="0" cy="0"/>
          <a:chOff x="0" y="0"/>
          <a:chExt cx="0" cy="0"/>
        </a:xfrm>
      </p:grpSpPr>
      <p:sp>
        <p:nvSpPr>
          <p:cNvPr id="2" name="Rettangolo arrotondato 1"/>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pic>
        <p:nvPicPr>
          <p:cNvPr id="3" name="Picture 2"/>
          <p:cNvPicPr>
            <a:picLocks noChangeAspect="1" noChangeArrowheads="1"/>
          </p:cNvPicPr>
          <p:nvPr userDrawn="1"/>
        </p:nvPicPr>
        <p:blipFill>
          <a:blip r:embed="rId2" cstate="print">
            <a:clrChange>
              <a:clrFrom>
                <a:srgbClr val="FFFFFF"/>
              </a:clrFrom>
              <a:clrTo>
                <a:srgbClr val="FFFFFF">
                  <a:alpha val="0"/>
                </a:srgbClr>
              </a:clrTo>
            </a:clrChange>
          </a:blip>
          <a:srcRect/>
          <a:stretch>
            <a:fillRect/>
          </a:stretch>
        </p:blipFill>
        <p:spPr bwMode="auto">
          <a:xfrm>
            <a:off x="971550" y="5876925"/>
            <a:ext cx="7412038" cy="647700"/>
          </a:xfrm>
          <a:prstGeom prst="rect">
            <a:avLst/>
          </a:prstGeom>
          <a:noFill/>
          <a:ln w="9525">
            <a:noFill/>
            <a:miter lim="800000"/>
            <a:headEnd/>
            <a:tailEnd/>
          </a:ln>
        </p:spPr>
      </p:pic>
      <p:sp>
        <p:nvSpPr>
          <p:cNvPr id="4" name="Segnaposto data 1"/>
          <p:cNvSpPr>
            <a:spLocks noGrp="1"/>
          </p:cNvSpPr>
          <p:nvPr>
            <p:ph type="dt" sz="half" idx="10"/>
          </p:nvPr>
        </p:nvSpPr>
        <p:spPr/>
        <p:txBody>
          <a:bodyPr/>
          <a:lstStyle>
            <a:lvl1pPr>
              <a:defRPr/>
            </a:lvl1pPr>
            <a:extLst/>
          </a:lstStyle>
          <a:p>
            <a:pPr>
              <a:defRPr/>
            </a:pPr>
            <a:fld id="{21373C1D-37E7-48CA-A2D6-B6BE0F159110}"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5" name="Segnaposto piè di pagina 2"/>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6" name="Segnaposto numero diapositiva 3"/>
          <p:cNvSpPr>
            <a:spLocks noGrp="1"/>
          </p:cNvSpPr>
          <p:nvPr>
            <p:ph type="sldNum" sz="quarter" idx="12"/>
          </p:nvPr>
        </p:nvSpPr>
        <p:spPr/>
        <p:txBody>
          <a:bodyPr/>
          <a:lstStyle>
            <a:lvl1pPr>
              <a:defRPr/>
            </a:lvl1pPr>
            <a:extLst/>
          </a:lstStyle>
          <a:p>
            <a:pPr>
              <a:defRPr/>
            </a:pPr>
            <a:fld id="{4BA0D078-7FED-4B9F-89E2-41F34336F9CE}"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contenuto 2"/>
          <p:cNvSpPr>
            <a:spLocks noGrp="1"/>
          </p:cNvSpPr>
          <p:nvPr>
            <p:ph idx="1"/>
          </p:nvPr>
        </p:nvSpPr>
        <p:spPr/>
        <p:txBody>
          <a:bodyPr/>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3"/>
          <p:cNvSpPr>
            <a:spLocks noGrp="1"/>
          </p:cNvSpPr>
          <p:nvPr>
            <p:ph type="dt" sz="half" idx="10"/>
          </p:nvPr>
        </p:nvSpPr>
        <p:spPr/>
        <p:txBody>
          <a:bodyPr/>
          <a:lstStyle>
            <a:lvl1pPr>
              <a:defRPr/>
            </a:lvl1pPr>
          </a:lstStyle>
          <a:p>
            <a:pPr>
              <a:defRPr/>
            </a:pPr>
            <a:fld id="{02FEF315-B27B-46A5-B465-B6C3EBBA1C19}"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5" name="Segnaposto piè di pagina 9"/>
          <p:cNvSpPr>
            <a:spLocks noGrp="1"/>
          </p:cNvSpPr>
          <p:nvPr>
            <p:ph type="ftr" sz="quarter" idx="11"/>
          </p:nvPr>
        </p:nvSpPr>
        <p:spPr/>
        <p:txBody>
          <a:bodyPr/>
          <a:lstStyle>
            <a:lvl1pPr>
              <a:defRPr/>
            </a:lvl1pPr>
          </a:lstStyle>
          <a:p>
            <a:pPr>
              <a:defRPr/>
            </a:pPr>
            <a:endParaRPr lang="it-IT">
              <a:solidFill>
                <a:srgbClr val="E7DEC9">
                  <a:shade val="50000"/>
                  <a:satMod val="200000"/>
                </a:srgbClr>
              </a:solidFill>
            </a:endParaRPr>
          </a:p>
        </p:txBody>
      </p:sp>
      <p:sp>
        <p:nvSpPr>
          <p:cNvPr id="6" name="Segnaposto numero diapositiva 21"/>
          <p:cNvSpPr>
            <a:spLocks noGrp="1"/>
          </p:cNvSpPr>
          <p:nvPr>
            <p:ph type="sldNum" sz="quarter" idx="12"/>
          </p:nvPr>
        </p:nvSpPr>
        <p:spPr/>
        <p:txBody>
          <a:bodyPr/>
          <a:lstStyle>
            <a:lvl1pPr>
              <a:defRPr/>
            </a:lvl1pPr>
          </a:lstStyle>
          <a:p>
            <a:pPr>
              <a:defRPr/>
            </a:pPr>
            <a:fld id="{B3689367-D985-40B6-B2A4-54EF765BFD5D}"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4" name="Rettangolo 3"/>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5" name="Rettangolo 4"/>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6" name="Ovale 5"/>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solidFill>
                <a:prstClr val="black"/>
              </a:solidFill>
            </a:endParaRPr>
          </a:p>
        </p:txBody>
      </p:sp>
      <p:sp>
        <p:nvSpPr>
          <p:cNvPr id="7" name="Ovale 6"/>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a:defRPr/>
            </a:pPr>
            <a:endParaRPr lang="en-US">
              <a:solidFill>
                <a:prstClr val="black"/>
              </a:solidFill>
            </a:endParaRPr>
          </a:p>
        </p:txBody>
      </p:sp>
      <p:sp>
        <p:nvSpPr>
          <p:cNvPr id="2" name="Titolo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it-IT" smtClean="0"/>
              <a:t>Fare clic per modificare stili del testo dello schema</a:t>
            </a:r>
          </a:p>
        </p:txBody>
      </p:sp>
      <p:sp>
        <p:nvSpPr>
          <p:cNvPr id="8" name="Segnaposto data 3"/>
          <p:cNvSpPr>
            <a:spLocks noGrp="1"/>
          </p:cNvSpPr>
          <p:nvPr>
            <p:ph type="dt" sz="half" idx="10"/>
          </p:nvPr>
        </p:nvSpPr>
        <p:spPr/>
        <p:txBody>
          <a:bodyPr/>
          <a:lstStyle>
            <a:lvl1pPr>
              <a:defRPr/>
            </a:lvl1pPr>
            <a:extLst/>
          </a:lstStyle>
          <a:p>
            <a:pPr>
              <a:defRPr/>
            </a:pPr>
            <a:fld id="{B44E88C4-0C7D-40F6-9BBA-0BE7B29E4725}"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9" name="Segnaposto piè di pagina 4"/>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10" name="Segnaposto numero diapositiva 5"/>
          <p:cNvSpPr>
            <a:spLocks noGrp="1"/>
          </p:cNvSpPr>
          <p:nvPr>
            <p:ph type="sldNum" sz="quarter" idx="12"/>
          </p:nvPr>
        </p:nvSpPr>
        <p:spPr/>
        <p:txBody>
          <a:bodyPr/>
          <a:lstStyle>
            <a:lvl1pPr>
              <a:defRPr/>
            </a:lvl1pPr>
            <a:extLst/>
          </a:lstStyle>
          <a:p>
            <a:pPr>
              <a:defRPr/>
            </a:pPr>
            <a:fld id="{F37B9ACB-0217-4BE6-B6B2-A2F19AF6F785}"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4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4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DA6281E9-B87E-4512-BD36-5914B0E283F5}" type="datetime1">
              <a:rPr lang="it-IT" smtClean="0"/>
              <a:pPr/>
              <a:t>21/01/2015</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143000"/>
          </a:xfrm>
        </p:spPr>
        <p:txBody>
          <a:bodyPr/>
          <a:lstStyle>
            <a:extLst/>
          </a:lstStyle>
          <a:p>
            <a:r>
              <a:rPr lang="it-IT" smtClean="0"/>
              <a:t>Fare clic per modificare lo stile del titolo</a:t>
            </a:r>
            <a:endParaRPr lang="en-US"/>
          </a:p>
        </p:txBody>
      </p:sp>
      <p:sp>
        <p:nvSpPr>
          <p:cNvPr id="3" name="Segnaposto contenuto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23"/>
          <p:cNvSpPr>
            <a:spLocks noGrp="1"/>
          </p:cNvSpPr>
          <p:nvPr>
            <p:ph type="dt" sz="half" idx="10"/>
          </p:nvPr>
        </p:nvSpPr>
        <p:spPr/>
        <p:txBody>
          <a:bodyPr/>
          <a:lstStyle>
            <a:lvl1pPr>
              <a:defRPr/>
            </a:lvl1pPr>
          </a:lstStyle>
          <a:p>
            <a:pPr>
              <a:defRPr/>
            </a:pPr>
            <a:fld id="{27368B69-2582-4EB2-BD9F-C09E0D79D802}"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6" name="Segnaposto piè di pagina 9"/>
          <p:cNvSpPr>
            <a:spLocks noGrp="1"/>
          </p:cNvSpPr>
          <p:nvPr>
            <p:ph type="ftr" sz="quarter" idx="11"/>
          </p:nvPr>
        </p:nvSpPr>
        <p:spPr/>
        <p:txBody>
          <a:bodyPr/>
          <a:lstStyle>
            <a:lvl1pPr>
              <a:defRPr/>
            </a:lvl1pPr>
          </a:lstStyle>
          <a:p>
            <a:pPr>
              <a:defRPr/>
            </a:pPr>
            <a:endParaRPr lang="it-IT">
              <a:solidFill>
                <a:srgbClr val="E7DEC9">
                  <a:shade val="50000"/>
                  <a:satMod val="200000"/>
                </a:srgbClr>
              </a:solidFill>
            </a:endParaRPr>
          </a:p>
        </p:txBody>
      </p:sp>
      <p:sp>
        <p:nvSpPr>
          <p:cNvPr id="7" name="Segnaposto numero diapositiva 21"/>
          <p:cNvSpPr>
            <a:spLocks noGrp="1"/>
          </p:cNvSpPr>
          <p:nvPr>
            <p:ph type="sldNum" sz="quarter" idx="12"/>
          </p:nvPr>
        </p:nvSpPr>
        <p:spPr/>
        <p:txBody>
          <a:bodyPr/>
          <a:lstStyle>
            <a:lvl1pPr>
              <a:defRPr/>
            </a:lvl1pPr>
          </a:lstStyle>
          <a:p>
            <a:pPr>
              <a:defRPr/>
            </a:pPr>
            <a:fld id="{11A758CC-37F2-4F3B-8B5F-BFFD08D4CA1C}"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5160336"/>
            <a:ext cx="8229600" cy="1143000"/>
          </a:xfrm>
        </p:spPr>
        <p:txBody>
          <a:bodyPr/>
          <a:lstStyle>
            <a:lvl1pPr algn="ctr">
              <a:defRPr sz="4500" b="1" cap="none" baseline="0"/>
            </a:lvl1pPr>
            <a:extLst/>
          </a:lstStyle>
          <a:p>
            <a:r>
              <a:rPr lang="it-IT" smtClean="0"/>
              <a:t>Fare clic per modificare lo stile del titolo</a:t>
            </a:r>
            <a:endParaRPr lang="en-US"/>
          </a:p>
        </p:txBody>
      </p:sp>
      <p:sp>
        <p:nvSpPr>
          <p:cNvPr id="3" name="Segnaposto testo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4" name="Segnaposto testo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it-IT" smtClean="0"/>
              <a:t>Fare clic per modificare stili del testo dello schema</a:t>
            </a:r>
          </a:p>
        </p:txBody>
      </p:sp>
      <p:sp>
        <p:nvSpPr>
          <p:cNvPr id="5" name="Segnaposto contenuto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contenuto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lvl1pPr>
              <a:defRPr/>
            </a:lvl1pPr>
            <a:extLst/>
          </a:lstStyle>
          <a:p>
            <a:pPr>
              <a:defRPr/>
            </a:pPr>
            <a:fld id="{0EBE65D0-7226-4A00-A394-8A73C7D35542}"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8" name="Segnaposto piè di pagina 7"/>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9" name="Segnaposto numero diapositiva 8"/>
          <p:cNvSpPr>
            <a:spLocks noGrp="1"/>
          </p:cNvSpPr>
          <p:nvPr>
            <p:ph type="sldNum" sz="quarter" idx="12"/>
          </p:nvPr>
        </p:nvSpPr>
        <p:spPr/>
        <p:txBody>
          <a:bodyPr/>
          <a:lstStyle>
            <a:lvl1pPr>
              <a:defRPr/>
            </a:lvl1pPr>
            <a:extLst/>
          </a:lstStyle>
          <a:p>
            <a:pPr>
              <a:defRPr/>
            </a:pPr>
            <a:fld id="{2CDF16A8-5DE1-442E-A552-4D052DD3AE66}"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1435608" y="274320"/>
            <a:ext cx="7498080" cy="1143000"/>
          </a:xfrm>
        </p:spPr>
        <p:txBody>
          <a:bodyPr/>
          <a:lstStyle>
            <a:extLst/>
          </a:lstStyle>
          <a:p>
            <a:r>
              <a:rPr lang="it-IT" smtClean="0"/>
              <a:t>Fare clic per modificare lo stile del titolo</a:t>
            </a:r>
            <a:endParaRPr lang="en-US"/>
          </a:p>
        </p:txBody>
      </p:sp>
      <p:sp>
        <p:nvSpPr>
          <p:cNvPr id="3" name="Segnaposto data 23"/>
          <p:cNvSpPr>
            <a:spLocks noGrp="1"/>
          </p:cNvSpPr>
          <p:nvPr>
            <p:ph type="dt" sz="half" idx="10"/>
          </p:nvPr>
        </p:nvSpPr>
        <p:spPr/>
        <p:txBody>
          <a:bodyPr/>
          <a:lstStyle>
            <a:lvl1pPr>
              <a:defRPr/>
            </a:lvl1pPr>
          </a:lstStyle>
          <a:p>
            <a:pPr>
              <a:defRPr/>
            </a:pPr>
            <a:fld id="{53F58E95-4AD6-4B9F-BC1B-F9F94491B5ED}"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4" name="Segnaposto piè di pagina 9"/>
          <p:cNvSpPr>
            <a:spLocks noGrp="1"/>
          </p:cNvSpPr>
          <p:nvPr>
            <p:ph type="ftr" sz="quarter" idx="11"/>
          </p:nvPr>
        </p:nvSpPr>
        <p:spPr/>
        <p:txBody>
          <a:bodyPr/>
          <a:lstStyle>
            <a:lvl1pPr>
              <a:defRPr/>
            </a:lvl1pPr>
          </a:lstStyle>
          <a:p>
            <a:pPr>
              <a:defRPr/>
            </a:pPr>
            <a:endParaRPr lang="it-IT">
              <a:solidFill>
                <a:srgbClr val="E7DEC9">
                  <a:shade val="50000"/>
                  <a:satMod val="200000"/>
                </a:srgbClr>
              </a:solidFill>
            </a:endParaRPr>
          </a:p>
        </p:txBody>
      </p:sp>
      <p:sp>
        <p:nvSpPr>
          <p:cNvPr id="5" name="Segnaposto numero diapositiva 21"/>
          <p:cNvSpPr>
            <a:spLocks noGrp="1"/>
          </p:cNvSpPr>
          <p:nvPr>
            <p:ph type="sldNum" sz="quarter" idx="12"/>
          </p:nvPr>
        </p:nvSpPr>
        <p:spPr/>
        <p:txBody>
          <a:bodyPr/>
          <a:lstStyle>
            <a:lvl1pPr>
              <a:defRPr/>
            </a:lvl1pPr>
          </a:lstStyle>
          <a:p>
            <a:pPr>
              <a:defRPr/>
            </a:pPr>
            <a:fld id="{42560EED-5001-4535-86F9-CD1DFD0A0A73}"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Rettangolo 1"/>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3" name="Rettangolo 2"/>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4" name="Segnaposto data 1"/>
          <p:cNvSpPr>
            <a:spLocks noGrp="1"/>
          </p:cNvSpPr>
          <p:nvPr>
            <p:ph type="dt" sz="half" idx="10"/>
          </p:nvPr>
        </p:nvSpPr>
        <p:spPr/>
        <p:txBody>
          <a:bodyPr/>
          <a:lstStyle>
            <a:lvl1pPr>
              <a:defRPr/>
            </a:lvl1pPr>
            <a:extLst/>
          </a:lstStyle>
          <a:p>
            <a:pPr>
              <a:defRPr/>
            </a:pPr>
            <a:fld id="{19DCB16B-9EC8-407E-9679-A9A8A2763CDB}"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5" name="Segnaposto piè di pagina 2"/>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6" name="Segnaposto numero diapositiva 3"/>
          <p:cNvSpPr>
            <a:spLocks noGrp="1"/>
          </p:cNvSpPr>
          <p:nvPr>
            <p:ph type="sldNum" sz="quarter" idx="12"/>
          </p:nvPr>
        </p:nvSpPr>
        <p:spPr/>
        <p:txBody>
          <a:bodyPr/>
          <a:lstStyle>
            <a:lvl1pPr>
              <a:defRPr/>
            </a:lvl1pPr>
            <a:extLst/>
          </a:lstStyle>
          <a:p>
            <a:pPr>
              <a:defRPr/>
            </a:pPr>
            <a:fld id="{4B9C1F40-7866-4D20-AC0A-FF5932279E0D}"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lang="it-IT" smtClean="0"/>
              <a:t>Fare clic per modificare lo stile del titolo</a:t>
            </a:r>
            <a:endParaRPr lang="en-US"/>
          </a:p>
        </p:txBody>
      </p:sp>
      <p:sp>
        <p:nvSpPr>
          <p:cNvPr id="3" name="Segnaposto testo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it-IT" smtClean="0"/>
              <a:t>Fare clic per modificare stili del testo dello schema</a:t>
            </a:r>
          </a:p>
        </p:txBody>
      </p:sp>
      <p:sp>
        <p:nvSpPr>
          <p:cNvPr id="4" name="Segnaposto contenuto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lvl1pPr>
              <a:defRPr/>
            </a:lvl1pPr>
            <a:extLst/>
          </a:lstStyle>
          <a:p>
            <a:pPr>
              <a:defRPr/>
            </a:pPr>
            <a:fld id="{D79A8030-2A71-4D9E-8045-F00BEDF00128}"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6" name="Segnaposto piè di pagina 5"/>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7" name="Segnaposto numero diapositiva 6"/>
          <p:cNvSpPr>
            <a:spLocks noGrp="1"/>
          </p:cNvSpPr>
          <p:nvPr>
            <p:ph type="sldNum" sz="quarter" idx="12"/>
          </p:nvPr>
        </p:nvSpPr>
        <p:spPr/>
        <p:txBody>
          <a:bodyPr/>
          <a:lstStyle>
            <a:lvl1pPr>
              <a:defRPr/>
            </a:lvl1pPr>
            <a:extLst/>
          </a:lstStyle>
          <a:p>
            <a:pPr>
              <a:defRPr/>
            </a:pPr>
            <a:fld id="{E8DB13C2-EC4D-4E63-AAAE-8EC797126EB4}"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5" name="Rettangolo 4"/>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a:lnSpc>
                <a:spcPts val="3000"/>
              </a:lnSpc>
              <a:spcBef>
                <a:spcPts val="600"/>
              </a:spcBef>
              <a:buClr>
                <a:srgbClr val="3891A7"/>
              </a:buClr>
              <a:buSzPct val="80000"/>
              <a:buFont typeface="Wingdings 2"/>
              <a:buNone/>
              <a:defRPr/>
            </a:pPr>
            <a:endParaRPr lang="en-US" sz="3200">
              <a:solidFill>
                <a:prstClr val="black"/>
              </a:solidFill>
              <a:cs typeface="Arial" charset="0"/>
            </a:endParaRPr>
          </a:p>
        </p:txBody>
      </p:sp>
      <p:sp>
        <p:nvSpPr>
          <p:cNvPr id="6" name="Elaborazione 5"/>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7" name="Elaborazione 6"/>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dirty="0">
              <a:solidFill>
                <a:prstClr val="white"/>
              </a:solidFill>
            </a:endParaRPr>
          </a:p>
        </p:txBody>
      </p:sp>
      <p:sp>
        <p:nvSpPr>
          <p:cNvPr id="2" name="Titolo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lang="it-IT" smtClean="0"/>
              <a:t>Fare clic per modificare lo stile del titolo</a:t>
            </a:r>
            <a:endParaRPr lang="en-US"/>
          </a:p>
        </p:txBody>
      </p:sp>
      <p:sp>
        <p:nvSpPr>
          <p:cNvPr id="3" name="Segnaposto immagine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it-IT" noProof="0" smtClean="0"/>
              <a:t>Fare clic sull'icona per inserire un'immagine</a:t>
            </a:r>
            <a:endParaRPr lang="en-US" noProof="0" dirty="0"/>
          </a:p>
        </p:txBody>
      </p:sp>
      <p:sp>
        <p:nvSpPr>
          <p:cNvPr id="4" name="Segnaposto testo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it-IT" smtClean="0"/>
              <a:t>Fare clic per modificare stili del testo dello schema</a:t>
            </a:r>
          </a:p>
        </p:txBody>
      </p:sp>
      <p:sp>
        <p:nvSpPr>
          <p:cNvPr id="8" name="Segnaposto data 4"/>
          <p:cNvSpPr>
            <a:spLocks noGrp="1"/>
          </p:cNvSpPr>
          <p:nvPr>
            <p:ph type="dt" sz="half" idx="10"/>
          </p:nvPr>
        </p:nvSpPr>
        <p:spPr/>
        <p:txBody>
          <a:bodyPr/>
          <a:lstStyle>
            <a:lvl1pPr>
              <a:defRPr/>
            </a:lvl1pPr>
            <a:extLst/>
          </a:lstStyle>
          <a:p>
            <a:pPr>
              <a:defRPr/>
            </a:pPr>
            <a:fld id="{89E00120-9490-4B6A-8A62-E853E9109DD7}"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9" name="Segnaposto piè di pagina 5"/>
          <p:cNvSpPr>
            <a:spLocks noGrp="1"/>
          </p:cNvSpPr>
          <p:nvPr>
            <p:ph type="ftr" sz="quarter" idx="11"/>
          </p:nvPr>
        </p:nvSpPr>
        <p:spPr/>
        <p:txBody>
          <a:bodyPr/>
          <a:lstStyle>
            <a:lvl1pPr>
              <a:defRPr/>
            </a:lvl1pPr>
            <a:extLst/>
          </a:lstStyle>
          <a:p>
            <a:pPr>
              <a:defRPr/>
            </a:pPr>
            <a:endParaRPr lang="it-IT">
              <a:solidFill>
                <a:srgbClr val="E7DEC9">
                  <a:shade val="50000"/>
                  <a:satMod val="200000"/>
                </a:srgbClr>
              </a:solidFill>
            </a:endParaRPr>
          </a:p>
        </p:txBody>
      </p:sp>
      <p:sp>
        <p:nvSpPr>
          <p:cNvPr id="10" name="Segnaposto numero diapositiva 6"/>
          <p:cNvSpPr>
            <a:spLocks noGrp="1"/>
          </p:cNvSpPr>
          <p:nvPr>
            <p:ph type="sldNum" sz="quarter" idx="12"/>
          </p:nvPr>
        </p:nvSpPr>
        <p:spPr/>
        <p:txBody>
          <a:bodyPr/>
          <a:lstStyle>
            <a:lvl1pPr>
              <a:defRPr/>
            </a:lvl1pPr>
            <a:extLst/>
          </a:lstStyle>
          <a:p>
            <a:pPr>
              <a:defRPr/>
            </a:pPr>
            <a:fld id="{74FE7A08-B98E-4526-9BD9-FA047A0D139E}"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3"/>
          <p:cNvSpPr>
            <a:spLocks noGrp="1"/>
          </p:cNvSpPr>
          <p:nvPr>
            <p:ph type="dt" sz="half" idx="10"/>
          </p:nvPr>
        </p:nvSpPr>
        <p:spPr/>
        <p:txBody>
          <a:bodyPr/>
          <a:lstStyle>
            <a:lvl1pPr>
              <a:defRPr/>
            </a:lvl1pPr>
          </a:lstStyle>
          <a:p>
            <a:pPr>
              <a:defRPr/>
            </a:pPr>
            <a:fld id="{EFC29920-80F3-4608-A763-489A4EF1BB35}"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5" name="Segnaposto piè di pagina 9"/>
          <p:cNvSpPr>
            <a:spLocks noGrp="1"/>
          </p:cNvSpPr>
          <p:nvPr>
            <p:ph type="ftr" sz="quarter" idx="11"/>
          </p:nvPr>
        </p:nvSpPr>
        <p:spPr/>
        <p:txBody>
          <a:bodyPr/>
          <a:lstStyle>
            <a:lvl1pPr>
              <a:defRPr/>
            </a:lvl1pPr>
          </a:lstStyle>
          <a:p>
            <a:pPr>
              <a:defRPr/>
            </a:pPr>
            <a:endParaRPr lang="it-IT">
              <a:solidFill>
                <a:srgbClr val="E7DEC9">
                  <a:shade val="50000"/>
                  <a:satMod val="200000"/>
                </a:srgbClr>
              </a:solidFill>
            </a:endParaRPr>
          </a:p>
        </p:txBody>
      </p:sp>
      <p:sp>
        <p:nvSpPr>
          <p:cNvPr id="6" name="Segnaposto numero diapositiva 21"/>
          <p:cNvSpPr>
            <a:spLocks noGrp="1"/>
          </p:cNvSpPr>
          <p:nvPr>
            <p:ph type="sldNum" sz="quarter" idx="12"/>
          </p:nvPr>
        </p:nvSpPr>
        <p:spPr/>
        <p:txBody>
          <a:bodyPr/>
          <a:lstStyle>
            <a:lvl1pPr>
              <a:defRPr/>
            </a:lvl1pPr>
          </a:lstStyle>
          <a:p>
            <a:pPr>
              <a:defRPr/>
            </a:pPr>
            <a:fld id="{EF1F1A10-B158-4A42-BF65-55BDCB673249}"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58000" y="274639"/>
            <a:ext cx="1828800" cy="5851525"/>
          </a:xfrm>
        </p:spPr>
        <p:txBody>
          <a:bodyPr vert="eaVert"/>
          <a:lstStyle>
            <a:extLs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1143000" y="274640"/>
            <a:ext cx="5562600" cy="5851525"/>
          </a:xfrm>
        </p:spPr>
        <p:txBody>
          <a:bodyPr vert="eaVert"/>
          <a:lstStyle>
            <a:extLs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23"/>
          <p:cNvSpPr>
            <a:spLocks noGrp="1"/>
          </p:cNvSpPr>
          <p:nvPr>
            <p:ph type="dt" sz="half" idx="10"/>
          </p:nvPr>
        </p:nvSpPr>
        <p:spPr/>
        <p:txBody>
          <a:bodyPr/>
          <a:lstStyle>
            <a:lvl1pPr>
              <a:defRPr/>
            </a:lvl1pPr>
          </a:lstStyle>
          <a:p>
            <a:pPr>
              <a:defRPr/>
            </a:pPr>
            <a:fld id="{84A41B82-4EB1-4287-86D7-D776F30C3ABA}"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5" name="Segnaposto piè di pagina 9"/>
          <p:cNvSpPr>
            <a:spLocks noGrp="1"/>
          </p:cNvSpPr>
          <p:nvPr>
            <p:ph type="ftr" sz="quarter" idx="11"/>
          </p:nvPr>
        </p:nvSpPr>
        <p:spPr/>
        <p:txBody>
          <a:bodyPr/>
          <a:lstStyle>
            <a:lvl1pPr>
              <a:defRPr/>
            </a:lvl1pPr>
          </a:lstStyle>
          <a:p>
            <a:pPr>
              <a:defRPr/>
            </a:pPr>
            <a:endParaRPr lang="it-IT">
              <a:solidFill>
                <a:srgbClr val="E7DEC9">
                  <a:shade val="50000"/>
                  <a:satMod val="200000"/>
                </a:srgbClr>
              </a:solidFill>
            </a:endParaRPr>
          </a:p>
        </p:txBody>
      </p:sp>
      <p:sp>
        <p:nvSpPr>
          <p:cNvPr id="6" name="Segnaposto numero diapositiva 21"/>
          <p:cNvSpPr>
            <a:spLocks noGrp="1"/>
          </p:cNvSpPr>
          <p:nvPr>
            <p:ph type="sldNum" sz="quarter" idx="12"/>
          </p:nvPr>
        </p:nvSpPr>
        <p:spPr/>
        <p:txBody>
          <a:bodyPr/>
          <a:lstStyle>
            <a:lvl1pPr>
              <a:defRPr/>
            </a:lvl1pPr>
          </a:lstStyle>
          <a:p>
            <a:pPr>
              <a:defRPr/>
            </a:pPr>
            <a:fld id="{13C23E60-F5DF-4AE5-8DAD-4582260FF061}"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09240626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80719403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CE3F869-1D1E-450D-8586-B2A1E7E5D2E7}" type="datetime1">
              <a:rPr lang="it-IT" smtClean="0"/>
              <a:pPr/>
              <a:t>21/01/2015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D5FA28DD-8810-4105-98C8-62006B96DB01}" type="datetime1">
              <a:rPr lang="it-IT" smtClean="0">
                <a:solidFill>
                  <a:srgbClr val="FFFFFF"/>
                </a:solidFill>
              </a:rPr>
              <a:pPr>
                <a:defRPr/>
              </a:pPr>
              <a:t>21/01/2015</a:t>
            </a:fld>
            <a:endParaRPr lang="de-AT">
              <a:solidFill>
                <a:srgbClr val="FFFFFF"/>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de-AT">
              <a:solidFill>
                <a:srgbClr val="FFFFFF"/>
              </a:solidFill>
            </a:endParaRPr>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E93B5E78-58F5-4D7B-8274-938E4205F2D6}" type="slidenum">
              <a:rPr lang="de-AT">
                <a:solidFill>
                  <a:srgbClr val="FFFFFF"/>
                </a:solidFill>
              </a:rPr>
              <a:pPr>
                <a:defRPr/>
              </a:pPr>
              <a:t>‹N›</a:t>
            </a:fld>
            <a:endParaRPr lang="de-AT">
              <a:solidFill>
                <a:srgbClr val="FFFFFF"/>
              </a:solidFill>
            </a:endParaRPr>
          </a:p>
        </p:txBody>
      </p:sp>
    </p:spTree>
    <p:extLst>
      <p:ext uri="{BB962C8B-B14F-4D97-AF65-F5344CB8AC3E}">
        <p14:creationId xmlns:p14="http://schemas.microsoft.com/office/powerpoint/2010/main" xmlns="" val="98441247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468313" y="3744000"/>
            <a:ext cx="8207375" cy="1470025"/>
          </a:xfrm>
        </p:spPr>
        <p:txBody>
          <a:bodyPr/>
          <a:lstStyle>
            <a:lvl1pPr algn="ctr">
              <a:lnSpc>
                <a:spcPts val="4000"/>
              </a:lnSpc>
              <a:defRPr sz="3600">
                <a:solidFill>
                  <a:schemeClr val="tx2"/>
                </a:solidFill>
              </a:defRPr>
            </a:lvl1p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468313" y="5266768"/>
            <a:ext cx="8207375" cy="908521"/>
          </a:xfrm>
        </p:spPr>
        <p:txBody>
          <a:bodyPr/>
          <a:lstStyle>
            <a:lvl1pPr marL="0" indent="0" algn="ctr">
              <a:lnSpc>
                <a:spcPts val="2400"/>
              </a:lnSpc>
              <a:buNone/>
              <a:defRPr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Fare clic per modificare lo stile del sottotitolo dello schema</a:t>
            </a:r>
            <a:endParaRPr lang="it-IT" dirty="0"/>
          </a:p>
        </p:txBody>
      </p:sp>
      <p:sp>
        <p:nvSpPr>
          <p:cNvPr id="4" name="Segnaposto numero diapositiva 5"/>
          <p:cNvSpPr>
            <a:spLocks noGrp="1"/>
          </p:cNvSpPr>
          <p:nvPr>
            <p:ph type="sldNum" sz="quarter" idx="10"/>
          </p:nvPr>
        </p:nvSpPr>
        <p:spPr>
          <a:xfrm>
            <a:off x="6553200" y="6561138"/>
            <a:ext cx="2133600" cy="252412"/>
          </a:xfrm>
        </p:spPr>
        <p:txBody>
          <a:bodyPr/>
          <a:lstStyle>
            <a:lvl1pPr>
              <a:defRPr sz="1000">
                <a:solidFill>
                  <a:schemeClr val="bg1"/>
                </a:solidFill>
              </a:defRPr>
            </a:lvl1pPr>
          </a:lstStyle>
          <a:p>
            <a:pPr>
              <a:defRPr/>
            </a:pPr>
            <a:fld id="{9BF0254B-3CC3-4593-BA42-A94D4076ABEA}" type="slidenum">
              <a:rPr lang="it-IT">
                <a:solidFill>
                  <a:prstClr val="white"/>
                </a:solidFill>
              </a:rPr>
              <a:pPr>
                <a:defRPr/>
              </a:pPr>
              <a:t>‹N›</a:t>
            </a:fld>
            <a:endParaRPr lang="it-IT">
              <a:solidFill>
                <a:prstClr val="white"/>
              </a:solidFill>
            </a:endParaRPr>
          </a:p>
        </p:txBody>
      </p:sp>
      <p:sp>
        <p:nvSpPr>
          <p:cNvPr id="5" name="Segnaposto data 3"/>
          <p:cNvSpPr>
            <a:spLocks noGrp="1"/>
          </p:cNvSpPr>
          <p:nvPr>
            <p:ph type="dt" sz="half" idx="11"/>
          </p:nvPr>
        </p:nvSpPr>
        <p:spPr/>
        <p:txBody>
          <a:bodyPr/>
          <a:lstStyle>
            <a:lvl1pPr algn="l">
              <a:defRPr sz="1200">
                <a:solidFill>
                  <a:schemeClr val="bg1"/>
                </a:solidFill>
              </a:defRPr>
            </a:lvl1pPr>
          </a:lstStyle>
          <a:p>
            <a:pPr>
              <a:defRPr/>
            </a:pPr>
            <a:fld id="{D6FC187D-BD69-44FA-843C-2C5F0DCE6CA2}" type="datetime1">
              <a:rPr lang="it-IT" smtClean="0">
                <a:solidFill>
                  <a:prstClr val="white"/>
                </a:solidFill>
              </a:rPr>
              <a:pPr>
                <a:defRPr/>
              </a:pPr>
              <a:t>21/01/2015</a:t>
            </a:fld>
            <a:endParaRPr lang="en-US" dirty="0">
              <a:solidFill>
                <a:prstClr val="white"/>
              </a:solidFill>
            </a:endParaRPr>
          </a:p>
        </p:txBody>
      </p:sp>
      <p:sp>
        <p:nvSpPr>
          <p:cNvPr id="6" name="Segnaposto piè di pagina 4"/>
          <p:cNvSpPr>
            <a:spLocks noGrp="1"/>
          </p:cNvSpPr>
          <p:nvPr>
            <p:ph type="ftr" sz="quarter" idx="12"/>
          </p:nvPr>
        </p:nvSpPr>
        <p:spPr/>
        <p:txBody>
          <a:bodyPr/>
          <a:lstStyle>
            <a:lvl1pPr algn="ctr">
              <a:defRPr sz="1200">
                <a:solidFill>
                  <a:schemeClr val="bg1"/>
                </a:solidFill>
              </a:defRPr>
            </a:lvl1pPr>
          </a:lstStyle>
          <a:p>
            <a:pPr>
              <a:defRPr/>
            </a:pPr>
            <a:endParaRPr lang="en-US" dirty="0">
              <a:solidFill>
                <a:prstClr val="white"/>
              </a:solidFill>
            </a:endParaRPr>
          </a:p>
        </p:txBody>
      </p:sp>
    </p:spTree>
    <p:extLst>
      <p:ext uri="{BB962C8B-B14F-4D97-AF65-F5344CB8AC3E}">
        <p14:creationId xmlns:p14="http://schemas.microsoft.com/office/powerpoint/2010/main" xmlns="" val="353572988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numero diapositiva 5"/>
          <p:cNvSpPr>
            <a:spLocks noGrp="1"/>
          </p:cNvSpPr>
          <p:nvPr>
            <p:ph type="sldNum" sz="quarter" idx="10"/>
          </p:nvPr>
        </p:nvSpPr>
        <p:spPr/>
        <p:txBody>
          <a:bodyPr/>
          <a:lstStyle>
            <a:lvl1pPr>
              <a:defRPr/>
            </a:lvl1pPr>
          </a:lstStyle>
          <a:p>
            <a:pPr>
              <a:defRPr/>
            </a:pPr>
            <a:fld id="{10EFD107-30AD-4EFF-99A6-2798E368FE37}" type="slidenum">
              <a:rPr lang="it-IT">
                <a:solidFill>
                  <a:prstClr val="black">
                    <a:tint val="75000"/>
                  </a:prstClr>
                </a:solidFill>
              </a:rPr>
              <a:pPr>
                <a:defRPr/>
              </a:pPr>
              <a:t>‹N›</a:t>
            </a:fld>
            <a:endParaRPr lang="it-IT">
              <a:solidFill>
                <a:prstClr val="black">
                  <a:tint val="75000"/>
                </a:prstClr>
              </a:solidFill>
            </a:endParaRPr>
          </a:p>
        </p:txBody>
      </p:sp>
      <p:sp>
        <p:nvSpPr>
          <p:cNvPr id="5" name="Segnaposto data 3"/>
          <p:cNvSpPr>
            <a:spLocks noGrp="1"/>
          </p:cNvSpPr>
          <p:nvPr>
            <p:ph type="dt" sz="half" idx="11"/>
          </p:nvPr>
        </p:nvSpPr>
        <p:spPr/>
        <p:txBody>
          <a:bodyPr/>
          <a:lstStyle>
            <a:lvl1pPr>
              <a:defRPr/>
            </a:lvl1pPr>
          </a:lstStyle>
          <a:p>
            <a:pPr>
              <a:defRPr/>
            </a:pPr>
            <a:fld id="{82511ED3-5481-42B8-BC39-1CD84FC7CDE8}" type="datetime1">
              <a:rPr lang="it-IT" smtClean="0">
                <a:solidFill>
                  <a:prstClr val="black">
                    <a:tint val="75000"/>
                  </a:prstClr>
                </a:solidFill>
              </a:rPr>
              <a:pPr>
                <a:defRPr/>
              </a:pPr>
              <a:t>21/01/2015</a:t>
            </a:fld>
            <a:endParaRPr lang="en-US">
              <a:solidFill>
                <a:prstClr val="black">
                  <a:tint val="75000"/>
                </a:prstClr>
              </a:solidFill>
            </a:endParaRPr>
          </a:p>
        </p:txBody>
      </p:sp>
      <p:sp>
        <p:nvSpPr>
          <p:cNvPr id="6"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362958350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468312" y="2747962"/>
            <a:ext cx="8207375" cy="1362075"/>
          </a:xfrm>
        </p:spPr>
        <p:txBody>
          <a:bodyPr lIns="0" tIns="72000" rIns="0" bIns="72000"/>
          <a:lstStyle>
            <a:lvl1pPr algn="l">
              <a:lnSpc>
                <a:spcPts val="3500"/>
              </a:lnSpc>
              <a:defRPr sz="2800" b="1" cap="none">
                <a:solidFill>
                  <a:srgbClr val="1F497D"/>
                </a:solidFill>
              </a:defRPr>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468312" y="4293096"/>
            <a:ext cx="8207375" cy="1500187"/>
          </a:xfrm>
        </p:spPr>
        <p:txBody>
          <a:bodyPr lIns="0" tIns="72000" rIns="0" bIns="72000"/>
          <a:lstStyle>
            <a:lvl1pPr marL="0" indent="0">
              <a:lnSpc>
                <a:spcPts val="2300"/>
              </a:lnSpc>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smtClean="0"/>
              <a:t>Fare clic per modificare stili del testo dello schema</a:t>
            </a:r>
          </a:p>
        </p:txBody>
      </p:sp>
      <p:sp>
        <p:nvSpPr>
          <p:cNvPr id="4" name="Segnaposto numero diapositiva 5"/>
          <p:cNvSpPr>
            <a:spLocks noGrp="1"/>
          </p:cNvSpPr>
          <p:nvPr>
            <p:ph type="sldNum" sz="quarter" idx="10"/>
          </p:nvPr>
        </p:nvSpPr>
        <p:spPr/>
        <p:txBody>
          <a:bodyPr/>
          <a:lstStyle>
            <a:lvl1pPr>
              <a:defRPr/>
            </a:lvl1pPr>
          </a:lstStyle>
          <a:p>
            <a:pPr>
              <a:defRPr/>
            </a:pPr>
            <a:fld id="{1D4AF070-C3F9-4451-9313-84BE2AC761D3}" type="slidenum">
              <a:rPr lang="it-IT">
                <a:solidFill>
                  <a:prstClr val="black">
                    <a:tint val="75000"/>
                  </a:prstClr>
                </a:solidFill>
              </a:rPr>
              <a:pPr>
                <a:defRPr/>
              </a:pPr>
              <a:t>‹N›</a:t>
            </a:fld>
            <a:endParaRPr lang="it-IT">
              <a:solidFill>
                <a:prstClr val="black">
                  <a:tint val="75000"/>
                </a:prstClr>
              </a:solidFill>
            </a:endParaRPr>
          </a:p>
        </p:txBody>
      </p:sp>
      <p:sp>
        <p:nvSpPr>
          <p:cNvPr id="5" name="Segnaposto data 3"/>
          <p:cNvSpPr>
            <a:spLocks noGrp="1"/>
          </p:cNvSpPr>
          <p:nvPr>
            <p:ph type="dt" sz="half" idx="11"/>
          </p:nvPr>
        </p:nvSpPr>
        <p:spPr/>
        <p:txBody>
          <a:bodyPr/>
          <a:lstStyle>
            <a:lvl1pPr>
              <a:defRPr/>
            </a:lvl1pPr>
          </a:lstStyle>
          <a:p>
            <a:pPr>
              <a:defRPr/>
            </a:pPr>
            <a:fld id="{982000C3-62E1-4139-AD96-0D7C7A21D9EF}" type="datetime1">
              <a:rPr lang="it-IT" smtClean="0">
                <a:solidFill>
                  <a:prstClr val="black">
                    <a:tint val="75000"/>
                  </a:prstClr>
                </a:solidFill>
              </a:rPr>
              <a:pPr>
                <a:defRPr/>
              </a:pPr>
              <a:t>21/01/2015</a:t>
            </a:fld>
            <a:endParaRPr lang="en-US">
              <a:solidFill>
                <a:prstClr val="black">
                  <a:tint val="75000"/>
                </a:prstClr>
              </a:solidFill>
            </a:endParaRPr>
          </a:p>
        </p:txBody>
      </p:sp>
      <p:sp>
        <p:nvSpPr>
          <p:cNvPr id="6"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88554938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sz="half" idx="1"/>
          </p:nvPr>
        </p:nvSpPr>
        <p:spPr>
          <a:xfrm>
            <a:off x="457200" y="1628775"/>
            <a:ext cx="4038600" cy="4679984"/>
          </a:xfrm>
        </p:spPr>
        <p:txBody>
          <a:bodyPr>
            <a:normAutofit/>
          </a:bodyPr>
          <a:lstStyle>
            <a:lvl1pPr algn="l">
              <a:lnSpc>
                <a:spcPts val="1900"/>
              </a:lnSpc>
              <a:defRPr sz="1600"/>
            </a:lvl1pPr>
            <a:lvl2pPr algn="l">
              <a:lnSpc>
                <a:spcPts val="1700"/>
              </a:lnSpc>
              <a:defRPr sz="1400"/>
            </a:lvl2pPr>
            <a:lvl3pPr algn="l">
              <a:lnSpc>
                <a:spcPts val="1500"/>
              </a:lnSpc>
              <a:defRPr sz="1200"/>
            </a:lvl3pPr>
            <a:lvl4pPr algn="l">
              <a:lnSpc>
                <a:spcPts val="1300"/>
              </a:lnSpc>
              <a:defRPr sz="1100"/>
            </a:lvl4pPr>
            <a:lvl5pPr algn="l">
              <a:lnSpc>
                <a:spcPts val="1200"/>
              </a:lnSpc>
              <a:defRPr sz="10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4648200" y="1628775"/>
            <a:ext cx="4038600" cy="4679984"/>
          </a:xfrm>
        </p:spPr>
        <p:txBody>
          <a:bodyPr>
            <a:normAutofit/>
          </a:bodyPr>
          <a:lstStyle>
            <a:lvl1pPr algn="l">
              <a:lnSpc>
                <a:spcPts val="1900"/>
              </a:lnSpc>
              <a:defRPr sz="1600"/>
            </a:lvl1pPr>
            <a:lvl2pPr algn="l">
              <a:lnSpc>
                <a:spcPts val="1700"/>
              </a:lnSpc>
              <a:defRPr sz="1400"/>
            </a:lvl2pPr>
            <a:lvl3pPr algn="l">
              <a:lnSpc>
                <a:spcPts val="1500"/>
              </a:lnSpc>
              <a:defRPr sz="1200"/>
            </a:lvl3pPr>
            <a:lvl4pPr algn="l">
              <a:lnSpc>
                <a:spcPts val="1300"/>
              </a:lnSpc>
              <a:defRPr sz="1100"/>
            </a:lvl4pPr>
            <a:lvl5pPr algn="l">
              <a:lnSpc>
                <a:spcPts val="1200"/>
              </a:lnSpc>
              <a:defRPr sz="10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numero diapositiva 5"/>
          <p:cNvSpPr>
            <a:spLocks noGrp="1"/>
          </p:cNvSpPr>
          <p:nvPr>
            <p:ph type="sldNum" sz="quarter" idx="10"/>
          </p:nvPr>
        </p:nvSpPr>
        <p:spPr/>
        <p:txBody>
          <a:bodyPr/>
          <a:lstStyle>
            <a:lvl1pPr>
              <a:defRPr/>
            </a:lvl1pPr>
          </a:lstStyle>
          <a:p>
            <a:pPr>
              <a:defRPr/>
            </a:pPr>
            <a:fld id="{7EC71F89-C9FA-4CAF-9B39-A8A7A144A8D1}" type="slidenum">
              <a:rPr lang="it-IT">
                <a:solidFill>
                  <a:prstClr val="black">
                    <a:tint val="75000"/>
                  </a:prstClr>
                </a:solidFill>
              </a:rPr>
              <a:pPr>
                <a:defRPr/>
              </a:pPr>
              <a:t>‹N›</a:t>
            </a:fld>
            <a:endParaRPr lang="it-IT">
              <a:solidFill>
                <a:prstClr val="black">
                  <a:tint val="75000"/>
                </a:prstClr>
              </a:solidFill>
            </a:endParaRPr>
          </a:p>
        </p:txBody>
      </p:sp>
      <p:sp>
        <p:nvSpPr>
          <p:cNvPr id="6" name="Segnaposto data 3"/>
          <p:cNvSpPr>
            <a:spLocks noGrp="1"/>
          </p:cNvSpPr>
          <p:nvPr>
            <p:ph type="dt" sz="half" idx="11"/>
          </p:nvPr>
        </p:nvSpPr>
        <p:spPr/>
        <p:txBody>
          <a:bodyPr/>
          <a:lstStyle>
            <a:lvl1pPr>
              <a:defRPr/>
            </a:lvl1pPr>
          </a:lstStyle>
          <a:p>
            <a:pPr>
              <a:defRPr/>
            </a:pPr>
            <a:fld id="{2210ECC1-E500-4FCD-A5D0-330580614A96}" type="datetime1">
              <a:rPr lang="it-IT" smtClean="0">
                <a:solidFill>
                  <a:prstClr val="black">
                    <a:tint val="75000"/>
                  </a:prstClr>
                </a:solidFill>
              </a:rPr>
              <a:pPr>
                <a:defRPr/>
              </a:pPr>
              <a:t>21/01/2015</a:t>
            </a:fld>
            <a:endParaRPr lang="en-US">
              <a:solidFill>
                <a:prstClr val="black">
                  <a:tint val="75000"/>
                </a:prstClr>
              </a:solidFill>
            </a:endParaRPr>
          </a:p>
        </p:txBody>
      </p:sp>
      <p:sp>
        <p:nvSpPr>
          <p:cNvPr id="7"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6170146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200"/>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457200" y="1268760"/>
            <a:ext cx="4040188" cy="639762"/>
          </a:xfrm>
        </p:spPr>
        <p:txBody>
          <a:bodyPr anchor="b"/>
          <a:lstStyle>
            <a:lvl1pPr marL="0" indent="0">
              <a:lnSpc>
                <a:spcPts val="2100"/>
              </a:lnSpc>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stili del testo dello schema</a:t>
            </a:r>
          </a:p>
        </p:txBody>
      </p:sp>
      <p:sp>
        <p:nvSpPr>
          <p:cNvPr id="4" name="Segnaposto contenuto 3"/>
          <p:cNvSpPr>
            <a:spLocks noGrp="1"/>
          </p:cNvSpPr>
          <p:nvPr>
            <p:ph sz="half" idx="2"/>
          </p:nvPr>
        </p:nvSpPr>
        <p:spPr>
          <a:xfrm>
            <a:off x="457200" y="1908522"/>
            <a:ext cx="4040188" cy="4400798"/>
          </a:xfrm>
        </p:spPr>
        <p:txBody>
          <a:bodyPr>
            <a:normAutofit/>
          </a:bodyPr>
          <a:lstStyle>
            <a:lvl1pPr marL="179388" indent="-179388" algn="l">
              <a:lnSpc>
                <a:spcPts val="1900"/>
              </a:lnSpc>
              <a:defRPr sz="1600"/>
            </a:lvl1pPr>
            <a:lvl2pPr marL="461963" indent="-196850" algn="l">
              <a:lnSpc>
                <a:spcPts val="1700"/>
              </a:lnSpc>
              <a:defRPr sz="1400"/>
            </a:lvl2pPr>
            <a:lvl3pPr marL="687388" indent="-147638" algn="l">
              <a:lnSpc>
                <a:spcPts val="1500"/>
              </a:lnSpc>
              <a:defRPr sz="1200"/>
            </a:lvl3pPr>
            <a:lvl4pPr marL="962025" indent="-157163" algn="l">
              <a:lnSpc>
                <a:spcPts val="1300"/>
              </a:lnSpc>
              <a:defRPr sz="1100"/>
            </a:lvl4pPr>
            <a:lvl5pPr marL="1235075" indent="-155575" algn="l">
              <a:lnSpc>
                <a:spcPts val="1300"/>
              </a:lnSpc>
              <a:defRPr sz="1100"/>
            </a:lvl5pPr>
            <a:lvl6pPr>
              <a:defRPr sz="1600"/>
            </a:lvl6pPr>
            <a:lvl7pPr>
              <a:defRPr sz="1600"/>
            </a:lvl7pPr>
            <a:lvl8pPr>
              <a:defRPr sz="1600"/>
            </a:lvl8pPr>
            <a:lvl9pPr>
              <a:defRPr sz="16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testo 4"/>
          <p:cNvSpPr>
            <a:spLocks noGrp="1"/>
          </p:cNvSpPr>
          <p:nvPr>
            <p:ph type="body" sz="quarter" idx="3"/>
          </p:nvPr>
        </p:nvSpPr>
        <p:spPr>
          <a:xfrm>
            <a:off x="4645025" y="1268760"/>
            <a:ext cx="4041775" cy="639762"/>
          </a:xfrm>
        </p:spPr>
        <p:txBody>
          <a:bodyPr anchor="b">
            <a:noAutofit/>
          </a:bodyPr>
          <a:lstStyle>
            <a:lvl1pPr marL="0" indent="0">
              <a:lnSpc>
                <a:spcPts val="2100"/>
              </a:lnSpc>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stili del testo dello schema</a:t>
            </a:r>
          </a:p>
        </p:txBody>
      </p:sp>
      <p:sp>
        <p:nvSpPr>
          <p:cNvPr id="6" name="Segnaposto contenuto 5"/>
          <p:cNvSpPr>
            <a:spLocks noGrp="1"/>
          </p:cNvSpPr>
          <p:nvPr>
            <p:ph sz="quarter" idx="4"/>
          </p:nvPr>
        </p:nvSpPr>
        <p:spPr>
          <a:xfrm>
            <a:off x="4645025" y="1908522"/>
            <a:ext cx="4041775" cy="4400798"/>
          </a:xfrm>
        </p:spPr>
        <p:txBody>
          <a:bodyPr>
            <a:normAutofit/>
          </a:bodyPr>
          <a:lstStyle>
            <a:lvl1pPr marL="179388" indent="-179388" algn="l">
              <a:lnSpc>
                <a:spcPts val="1900"/>
              </a:lnSpc>
              <a:defRPr sz="1600"/>
            </a:lvl1pPr>
            <a:lvl2pPr marL="481013" indent="-215900" algn="l">
              <a:lnSpc>
                <a:spcPts val="1700"/>
              </a:lnSpc>
              <a:defRPr sz="1400"/>
            </a:lvl2pPr>
            <a:lvl3pPr marL="706438" indent="-166688" algn="l">
              <a:lnSpc>
                <a:spcPts val="1500"/>
              </a:lnSpc>
              <a:defRPr sz="1200"/>
            </a:lvl3pPr>
            <a:lvl4pPr marL="971550" indent="-166688" algn="l">
              <a:lnSpc>
                <a:spcPts val="1300"/>
              </a:lnSpc>
              <a:defRPr sz="1100"/>
            </a:lvl4pPr>
            <a:lvl5pPr marL="1235075" indent="-155575" algn="l">
              <a:lnSpc>
                <a:spcPts val="1300"/>
              </a:lnSpc>
              <a:defRPr sz="1100"/>
            </a:lvl5pPr>
            <a:lvl6pPr>
              <a:defRPr sz="1600"/>
            </a:lvl6pPr>
            <a:lvl7pPr>
              <a:defRPr sz="1600"/>
            </a:lvl7pPr>
            <a:lvl8pPr>
              <a:defRPr sz="1600"/>
            </a:lvl8pPr>
            <a:lvl9pPr>
              <a:defRPr sz="16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7" name="Segnaposto numero diapositiva 5"/>
          <p:cNvSpPr>
            <a:spLocks noGrp="1"/>
          </p:cNvSpPr>
          <p:nvPr>
            <p:ph type="sldNum" sz="quarter" idx="10"/>
          </p:nvPr>
        </p:nvSpPr>
        <p:spPr/>
        <p:txBody>
          <a:bodyPr/>
          <a:lstStyle>
            <a:lvl1pPr>
              <a:defRPr/>
            </a:lvl1pPr>
          </a:lstStyle>
          <a:p>
            <a:pPr>
              <a:defRPr/>
            </a:pPr>
            <a:fld id="{800E2D67-87BC-4897-986C-C427306FF485}" type="slidenum">
              <a:rPr lang="it-IT">
                <a:solidFill>
                  <a:prstClr val="black">
                    <a:tint val="75000"/>
                  </a:prstClr>
                </a:solidFill>
              </a:rPr>
              <a:pPr>
                <a:defRPr/>
              </a:pPr>
              <a:t>‹N›</a:t>
            </a:fld>
            <a:endParaRPr lang="it-IT">
              <a:solidFill>
                <a:prstClr val="black">
                  <a:tint val="75000"/>
                </a:prstClr>
              </a:solidFill>
            </a:endParaRPr>
          </a:p>
        </p:txBody>
      </p:sp>
      <p:sp>
        <p:nvSpPr>
          <p:cNvPr id="8" name="Segnaposto data 3"/>
          <p:cNvSpPr>
            <a:spLocks noGrp="1"/>
          </p:cNvSpPr>
          <p:nvPr>
            <p:ph type="dt" sz="half" idx="11"/>
          </p:nvPr>
        </p:nvSpPr>
        <p:spPr/>
        <p:txBody>
          <a:bodyPr/>
          <a:lstStyle>
            <a:lvl1pPr>
              <a:defRPr/>
            </a:lvl1pPr>
          </a:lstStyle>
          <a:p>
            <a:pPr>
              <a:defRPr/>
            </a:pPr>
            <a:fld id="{4E80B7AE-76F4-4A24-AA79-6A5F18E40BCA}" type="datetime1">
              <a:rPr lang="it-IT" smtClean="0">
                <a:solidFill>
                  <a:prstClr val="black">
                    <a:tint val="75000"/>
                  </a:prstClr>
                </a:solidFill>
              </a:rPr>
              <a:pPr>
                <a:defRPr/>
              </a:pPr>
              <a:t>21/01/2015</a:t>
            </a:fld>
            <a:endParaRPr lang="en-US">
              <a:solidFill>
                <a:prstClr val="black">
                  <a:tint val="75000"/>
                </a:prstClr>
              </a:solidFill>
            </a:endParaRPr>
          </a:p>
        </p:txBody>
      </p:sp>
      <p:sp>
        <p:nvSpPr>
          <p:cNvPr id="9"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80518969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6" name="Titolo 1"/>
          <p:cNvSpPr>
            <a:spLocks noGrp="1"/>
          </p:cNvSpPr>
          <p:nvPr>
            <p:ph type="title"/>
          </p:nvPr>
        </p:nvSpPr>
        <p:spPr>
          <a:xfrm>
            <a:off x="1836000" y="368752"/>
            <a:ext cx="6827233" cy="828000"/>
          </a:xfrm>
        </p:spPr>
        <p:txBody>
          <a:bodyPr/>
          <a:lstStyle>
            <a:lvl1pPr>
              <a:lnSpc>
                <a:spcPts val="2500"/>
              </a:lnSpc>
              <a:defRPr/>
            </a:lvl1pPr>
          </a:lstStyle>
          <a:p>
            <a:r>
              <a:rPr lang="it-IT" dirty="0" smtClean="0"/>
              <a:t>Fare clic per modificare lo stile del titolo</a:t>
            </a:r>
            <a:endParaRPr lang="it-IT" dirty="0"/>
          </a:p>
        </p:txBody>
      </p:sp>
      <p:sp>
        <p:nvSpPr>
          <p:cNvPr id="3" name="Segnaposto numero diapositiva 5"/>
          <p:cNvSpPr>
            <a:spLocks noGrp="1"/>
          </p:cNvSpPr>
          <p:nvPr>
            <p:ph type="sldNum" sz="quarter" idx="10"/>
          </p:nvPr>
        </p:nvSpPr>
        <p:spPr/>
        <p:txBody>
          <a:bodyPr/>
          <a:lstStyle>
            <a:lvl1pPr>
              <a:defRPr/>
            </a:lvl1pPr>
          </a:lstStyle>
          <a:p>
            <a:pPr>
              <a:defRPr/>
            </a:pPr>
            <a:fld id="{7F0CF9CA-B00A-4B65-B598-6050D4CEA94D}" type="slidenum">
              <a:rPr lang="it-IT">
                <a:solidFill>
                  <a:prstClr val="black">
                    <a:tint val="75000"/>
                  </a:prstClr>
                </a:solidFill>
              </a:rPr>
              <a:pPr>
                <a:defRPr/>
              </a:pPr>
              <a:t>‹N›</a:t>
            </a:fld>
            <a:endParaRPr lang="it-IT">
              <a:solidFill>
                <a:prstClr val="black">
                  <a:tint val="75000"/>
                </a:prstClr>
              </a:solidFill>
            </a:endParaRPr>
          </a:p>
        </p:txBody>
      </p:sp>
      <p:sp>
        <p:nvSpPr>
          <p:cNvPr id="4" name="Segnaposto data 3"/>
          <p:cNvSpPr>
            <a:spLocks noGrp="1"/>
          </p:cNvSpPr>
          <p:nvPr>
            <p:ph type="dt" sz="half" idx="11"/>
          </p:nvPr>
        </p:nvSpPr>
        <p:spPr/>
        <p:txBody>
          <a:bodyPr/>
          <a:lstStyle>
            <a:lvl1pPr>
              <a:defRPr/>
            </a:lvl1pPr>
          </a:lstStyle>
          <a:p>
            <a:pPr>
              <a:defRPr/>
            </a:pPr>
            <a:fld id="{AFEC17EB-09E1-4C28-B45D-557CDC77A311}" type="datetime1">
              <a:rPr lang="it-IT" smtClean="0">
                <a:solidFill>
                  <a:prstClr val="black">
                    <a:tint val="75000"/>
                  </a:prstClr>
                </a:solidFill>
              </a:rPr>
              <a:pPr>
                <a:defRPr/>
              </a:pPr>
              <a:t>21/01/2015</a:t>
            </a:fld>
            <a:endParaRPr lang="en-US">
              <a:solidFill>
                <a:prstClr val="black">
                  <a:tint val="75000"/>
                </a:prstClr>
              </a:solidFill>
            </a:endParaRPr>
          </a:p>
        </p:txBody>
      </p:sp>
      <p:sp>
        <p:nvSpPr>
          <p:cNvPr id="5"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401953969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vuota ok">
    <p:spTree>
      <p:nvGrpSpPr>
        <p:cNvPr id="1" name=""/>
        <p:cNvGrpSpPr/>
        <p:nvPr/>
      </p:nvGrpSpPr>
      <p:grpSpPr>
        <a:xfrm>
          <a:off x="0" y="0"/>
          <a:ext cx="0" cy="0"/>
          <a:chOff x="0" y="0"/>
          <a:chExt cx="0" cy="0"/>
        </a:xfrm>
      </p:grpSpPr>
      <p:sp>
        <p:nvSpPr>
          <p:cNvPr id="2" name="Segnaposto numero diapositiva 2"/>
          <p:cNvSpPr>
            <a:spLocks noGrp="1"/>
          </p:cNvSpPr>
          <p:nvPr>
            <p:ph type="sldNum" sz="quarter" idx="10"/>
          </p:nvPr>
        </p:nvSpPr>
        <p:spPr/>
        <p:txBody>
          <a:bodyPr/>
          <a:lstStyle>
            <a:lvl1pPr>
              <a:defRPr/>
            </a:lvl1pPr>
          </a:lstStyle>
          <a:p>
            <a:pPr>
              <a:defRPr/>
            </a:pPr>
            <a:fld id="{A29D4733-57E9-4CF3-83E1-24C9857F0648}" type="slidenum">
              <a:rPr lang="it-IT">
                <a:solidFill>
                  <a:prstClr val="black">
                    <a:tint val="75000"/>
                  </a:prstClr>
                </a:solidFill>
              </a:rPr>
              <a:pPr>
                <a:defRPr/>
              </a:pPr>
              <a:t>‹N›</a:t>
            </a:fld>
            <a:endParaRPr lang="it-IT">
              <a:solidFill>
                <a:prstClr val="black">
                  <a:tint val="75000"/>
                </a:prstClr>
              </a:solidFill>
            </a:endParaRPr>
          </a:p>
        </p:txBody>
      </p:sp>
      <p:sp>
        <p:nvSpPr>
          <p:cNvPr id="3" name="Segnaposto data 3"/>
          <p:cNvSpPr>
            <a:spLocks noGrp="1"/>
          </p:cNvSpPr>
          <p:nvPr>
            <p:ph type="dt" sz="half" idx="11"/>
          </p:nvPr>
        </p:nvSpPr>
        <p:spPr/>
        <p:txBody>
          <a:bodyPr/>
          <a:lstStyle>
            <a:lvl1pPr>
              <a:defRPr/>
            </a:lvl1pPr>
          </a:lstStyle>
          <a:p>
            <a:pPr>
              <a:defRPr/>
            </a:pPr>
            <a:fld id="{1E736236-C2DB-4ACA-B24A-159DA32F5FB6}" type="datetime1">
              <a:rPr lang="it-IT" smtClean="0">
                <a:solidFill>
                  <a:prstClr val="black">
                    <a:tint val="75000"/>
                  </a:prstClr>
                </a:solidFill>
              </a:rPr>
              <a:pPr>
                <a:defRPr/>
              </a:pPr>
              <a:t>21/01/2015</a:t>
            </a:fld>
            <a:endParaRPr lang="en-US">
              <a:solidFill>
                <a:prstClr val="black">
                  <a:tint val="75000"/>
                </a:prstClr>
              </a:solidFill>
            </a:endParaRPr>
          </a:p>
        </p:txBody>
      </p:sp>
      <p:sp>
        <p:nvSpPr>
          <p:cNvPr id="4"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85496504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Vuota NO">
    <p:spTree>
      <p:nvGrpSpPr>
        <p:cNvPr id="1" name=""/>
        <p:cNvGrpSpPr/>
        <p:nvPr/>
      </p:nvGrpSpPr>
      <p:grpSpPr>
        <a:xfrm>
          <a:off x="0" y="0"/>
          <a:ext cx="0" cy="0"/>
          <a:chOff x="0" y="0"/>
          <a:chExt cx="0" cy="0"/>
        </a:xfrm>
      </p:grpSpPr>
      <p:sp>
        <p:nvSpPr>
          <p:cNvPr id="2" name="Segnaposto numero diapositiva 5"/>
          <p:cNvSpPr>
            <a:spLocks noGrp="1"/>
          </p:cNvSpPr>
          <p:nvPr>
            <p:ph type="sldNum" sz="quarter" idx="10"/>
          </p:nvPr>
        </p:nvSpPr>
        <p:spPr/>
        <p:txBody>
          <a:bodyPr/>
          <a:lstStyle>
            <a:lvl1pPr algn="r">
              <a:defRPr sz="1000">
                <a:solidFill>
                  <a:schemeClr val="tx1">
                    <a:tint val="75000"/>
                  </a:schemeClr>
                </a:solidFill>
                <a:latin typeface="Arial" pitchFamily="34" charset="0"/>
                <a:cs typeface="Arial" pitchFamily="34" charset="0"/>
              </a:defRPr>
            </a:lvl1pPr>
          </a:lstStyle>
          <a:p>
            <a:pPr>
              <a:defRPr/>
            </a:pPr>
            <a:fld id="{B206BDF3-5D43-4153-84DE-8D6A71510992}" type="slidenum">
              <a:rPr lang="it-IT">
                <a:solidFill>
                  <a:prstClr val="black">
                    <a:tint val="75000"/>
                  </a:prstClr>
                </a:solidFill>
              </a:rPr>
              <a:pPr>
                <a:defRPr/>
              </a:pPr>
              <a:t>‹N›</a:t>
            </a:fld>
            <a:endParaRPr lang="it-IT">
              <a:solidFill>
                <a:prstClr val="black">
                  <a:tint val="75000"/>
                </a:prstClr>
              </a:solidFill>
            </a:endParaRPr>
          </a:p>
        </p:txBody>
      </p:sp>
      <p:sp>
        <p:nvSpPr>
          <p:cNvPr id="3" name="Segnaposto data 3"/>
          <p:cNvSpPr>
            <a:spLocks noGrp="1"/>
          </p:cNvSpPr>
          <p:nvPr>
            <p:ph type="dt" sz="half" idx="11"/>
          </p:nvPr>
        </p:nvSpPr>
        <p:spPr/>
        <p:txBody>
          <a:bodyPr/>
          <a:lstStyle>
            <a:lvl1pPr algn="l">
              <a:defRPr sz="1200">
                <a:solidFill>
                  <a:schemeClr val="tx1">
                    <a:tint val="75000"/>
                  </a:schemeClr>
                </a:solidFill>
              </a:defRPr>
            </a:lvl1pPr>
          </a:lstStyle>
          <a:p>
            <a:pPr>
              <a:defRPr/>
            </a:pPr>
            <a:fld id="{3FE9104D-512D-4B6A-9E49-69DEB0FDF838}" type="datetime1">
              <a:rPr lang="it-IT" smtClean="0">
                <a:solidFill>
                  <a:prstClr val="black">
                    <a:tint val="75000"/>
                  </a:prstClr>
                </a:solidFill>
              </a:rPr>
              <a:pPr>
                <a:defRPr/>
              </a:pPr>
              <a:t>21/01/2015</a:t>
            </a:fld>
            <a:endParaRPr lang="en-US">
              <a:solidFill>
                <a:prstClr val="black">
                  <a:tint val="75000"/>
                </a:prstClr>
              </a:solidFill>
            </a:endParaRPr>
          </a:p>
        </p:txBody>
      </p:sp>
    </p:spTree>
    <p:extLst>
      <p:ext uri="{BB962C8B-B14F-4D97-AF65-F5344CB8AC3E}">
        <p14:creationId xmlns:p14="http://schemas.microsoft.com/office/powerpoint/2010/main" xmlns="" val="12334734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cSld name="Layout personalizzato N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dirty="0"/>
          </a:p>
        </p:txBody>
      </p:sp>
      <p:sp>
        <p:nvSpPr>
          <p:cNvPr id="3" name="Segnaposto data 2"/>
          <p:cNvSpPr>
            <a:spLocks noGrp="1"/>
          </p:cNvSpPr>
          <p:nvPr>
            <p:ph type="dt" sz="half" idx="10"/>
          </p:nvPr>
        </p:nvSpPr>
        <p:spPr>
          <a:xfrm>
            <a:off x="457200" y="6561138"/>
            <a:ext cx="2133600" cy="252412"/>
          </a:xfrm>
        </p:spPr>
        <p:txBody>
          <a:bodyPr/>
          <a:lstStyle>
            <a:lvl1pPr>
              <a:defRPr>
                <a:solidFill>
                  <a:prstClr val="black">
                    <a:tint val="75000"/>
                  </a:prstClr>
                </a:solidFill>
              </a:defRPr>
            </a:lvl1pPr>
          </a:lstStyle>
          <a:p>
            <a:pPr>
              <a:defRPr/>
            </a:pPr>
            <a:fld id="{D8A02E75-9EB8-495A-95EA-5853C786DB04}" type="datetime1">
              <a:rPr lang="it-IT" smtClean="0"/>
              <a:pPr>
                <a:defRPr/>
              </a:pPr>
              <a:t>21/01/2015</a:t>
            </a:fld>
            <a:endParaRPr lang="it-IT"/>
          </a:p>
        </p:txBody>
      </p:sp>
      <p:sp>
        <p:nvSpPr>
          <p:cNvPr id="4" name="Segnaposto numero diapositiva 4"/>
          <p:cNvSpPr>
            <a:spLocks noGrp="1"/>
          </p:cNvSpPr>
          <p:nvPr>
            <p:ph type="sldNum" sz="quarter" idx="11"/>
          </p:nvPr>
        </p:nvSpPr>
        <p:spPr/>
        <p:txBody>
          <a:bodyPr/>
          <a:lstStyle>
            <a:lvl1pPr>
              <a:defRPr>
                <a:solidFill>
                  <a:prstClr val="black">
                    <a:tint val="75000"/>
                  </a:prstClr>
                </a:solidFill>
              </a:defRPr>
            </a:lvl1pPr>
          </a:lstStyle>
          <a:p>
            <a:pPr>
              <a:defRPr/>
            </a:pPr>
            <a:fld id="{D9437F42-F79B-465E-8042-F9B44AB79452}" type="slidenum">
              <a:rPr lang="it-IT"/>
              <a:pPr>
                <a:defRPr/>
              </a:pPr>
              <a:t>‹N›</a:t>
            </a:fld>
            <a:endParaRPr lang="it-IT"/>
          </a:p>
        </p:txBody>
      </p:sp>
    </p:spTree>
    <p:extLst>
      <p:ext uri="{BB962C8B-B14F-4D97-AF65-F5344CB8AC3E}">
        <p14:creationId xmlns:p14="http://schemas.microsoft.com/office/powerpoint/2010/main" xmlns="" val="3122991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AF50EA9D-DD1E-455D-A08F-D97C05BD2C95}" type="datetime1">
              <a:rPr lang="it-IT" smtClean="0"/>
              <a:pPr/>
              <a:t>21/01/2015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Solo titolo">
    <p:spTree>
      <p:nvGrpSpPr>
        <p:cNvPr id="1" name=""/>
        <p:cNvGrpSpPr/>
        <p:nvPr/>
      </p:nvGrpSpPr>
      <p:grpSpPr>
        <a:xfrm>
          <a:off x="0" y="0"/>
          <a:ext cx="0" cy="0"/>
          <a:chOff x="0" y="0"/>
          <a:chExt cx="0" cy="0"/>
        </a:xfrm>
      </p:grpSpPr>
      <p:sp>
        <p:nvSpPr>
          <p:cNvPr id="2" name="CasellaDiTesto 1"/>
          <p:cNvSpPr txBox="1"/>
          <p:nvPr userDrawn="1"/>
        </p:nvSpPr>
        <p:spPr>
          <a:xfrm>
            <a:off x="7991475" y="6445250"/>
            <a:ext cx="611188" cy="254000"/>
          </a:xfrm>
          <a:prstGeom prst="rect">
            <a:avLst/>
          </a:prstGeom>
          <a:noFill/>
        </p:spPr>
        <p:txBody>
          <a:bodyPr wrap="none">
            <a:spAutoFit/>
          </a:bodyPr>
          <a:lstStyle/>
          <a:p>
            <a:pPr>
              <a:defRPr/>
            </a:pPr>
            <a:r>
              <a:rPr lang="it-IT" sz="1050" dirty="0">
                <a:solidFill>
                  <a:prstClr val="black"/>
                </a:solidFill>
                <a:ea typeface="ＭＳ Ｐゴシック" charset="-128"/>
                <a:cs typeface="ＭＳ Ｐゴシック" charset="-128"/>
              </a:rPr>
              <a:t>M Gallo</a:t>
            </a:r>
          </a:p>
        </p:txBody>
      </p:sp>
    </p:spTree>
    <p:extLst>
      <p:ext uri="{BB962C8B-B14F-4D97-AF65-F5344CB8AC3E}">
        <p14:creationId xmlns:p14="http://schemas.microsoft.com/office/powerpoint/2010/main" xmlns="" val="390538973"/>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2_Solo titolo">
    <p:spTree>
      <p:nvGrpSpPr>
        <p:cNvPr id="1" name=""/>
        <p:cNvGrpSpPr/>
        <p:nvPr/>
      </p:nvGrpSpPr>
      <p:grpSpPr>
        <a:xfrm>
          <a:off x="0" y="0"/>
          <a:ext cx="0" cy="0"/>
          <a:chOff x="0" y="0"/>
          <a:chExt cx="0" cy="0"/>
        </a:xfrm>
      </p:grpSpPr>
      <p:sp>
        <p:nvSpPr>
          <p:cNvPr id="2" name="CasellaDiTesto 1"/>
          <p:cNvSpPr txBox="1"/>
          <p:nvPr userDrawn="1"/>
        </p:nvSpPr>
        <p:spPr>
          <a:xfrm>
            <a:off x="7991475" y="6445250"/>
            <a:ext cx="611188" cy="254000"/>
          </a:xfrm>
          <a:prstGeom prst="rect">
            <a:avLst/>
          </a:prstGeom>
          <a:noFill/>
        </p:spPr>
        <p:txBody>
          <a:bodyPr wrap="none">
            <a:spAutoFit/>
          </a:bodyPr>
          <a:lstStyle/>
          <a:p>
            <a:pPr>
              <a:defRPr/>
            </a:pPr>
            <a:r>
              <a:rPr lang="it-IT" sz="1050" dirty="0">
                <a:solidFill>
                  <a:prstClr val="black"/>
                </a:solidFill>
                <a:ea typeface="ＭＳ Ｐゴシック" charset="-128"/>
                <a:cs typeface="ＭＳ Ｐゴシック" charset="-128"/>
              </a:rPr>
              <a:t>M Gallo</a:t>
            </a:r>
          </a:p>
        </p:txBody>
      </p:sp>
    </p:spTree>
    <p:extLst>
      <p:ext uri="{BB962C8B-B14F-4D97-AF65-F5344CB8AC3E}">
        <p14:creationId xmlns:p14="http://schemas.microsoft.com/office/powerpoint/2010/main" xmlns="" val="147099147"/>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468313" y="3744000"/>
            <a:ext cx="8207375" cy="1470025"/>
          </a:xfrm>
        </p:spPr>
        <p:txBody>
          <a:bodyPr/>
          <a:lstStyle>
            <a:lvl1pPr algn="ctr">
              <a:lnSpc>
                <a:spcPts val="4000"/>
              </a:lnSpc>
              <a:defRPr sz="3600">
                <a:solidFill>
                  <a:schemeClr val="tx2"/>
                </a:solidFill>
              </a:defRPr>
            </a:lvl1pPr>
          </a:lstStyle>
          <a:p>
            <a:r>
              <a:rPr lang="it-IT" dirty="0" smtClean="0"/>
              <a:t>Fare clic per modificare lo stile del titolo</a:t>
            </a:r>
            <a:endParaRPr lang="it-IT" dirty="0"/>
          </a:p>
        </p:txBody>
      </p:sp>
      <p:sp>
        <p:nvSpPr>
          <p:cNvPr id="3" name="Sottotitolo 2"/>
          <p:cNvSpPr>
            <a:spLocks noGrp="1"/>
          </p:cNvSpPr>
          <p:nvPr>
            <p:ph type="subTitle" idx="1"/>
          </p:nvPr>
        </p:nvSpPr>
        <p:spPr>
          <a:xfrm>
            <a:off x="468313" y="5266768"/>
            <a:ext cx="8207375" cy="908521"/>
          </a:xfrm>
        </p:spPr>
        <p:txBody>
          <a:bodyPr/>
          <a:lstStyle>
            <a:lvl1pPr marL="0" indent="0" algn="ctr">
              <a:lnSpc>
                <a:spcPts val="2400"/>
              </a:lnSpc>
              <a:buNone/>
              <a:defRPr b="1">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Fare clic per modificare lo stile del sottotitolo dello schema</a:t>
            </a:r>
            <a:endParaRPr lang="it-IT" dirty="0"/>
          </a:p>
        </p:txBody>
      </p:sp>
      <p:sp>
        <p:nvSpPr>
          <p:cNvPr id="4" name="Segnaposto numero diapositiva 5"/>
          <p:cNvSpPr>
            <a:spLocks noGrp="1"/>
          </p:cNvSpPr>
          <p:nvPr>
            <p:ph type="sldNum" sz="quarter" idx="10"/>
          </p:nvPr>
        </p:nvSpPr>
        <p:spPr>
          <a:xfrm>
            <a:off x="6553200" y="6561138"/>
            <a:ext cx="2133600" cy="252412"/>
          </a:xfrm>
        </p:spPr>
        <p:txBody>
          <a:bodyPr/>
          <a:lstStyle>
            <a:lvl1pPr>
              <a:defRPr sz="1000">
                <a:solidFill>
                  <a:schemeClr val="bg1"/>
                </a:solidFill>
              </a:defRPr>
            </a:lvl1pPr>
          </a:lstStyle>
          <a:p>
            <a:pPr>
              <a:defRPr/>
            </a:pPr>
            <a:fld id="{696729EB-6158-4F37-B4F2-7FDD979D3346}" type="slidenum">
              <a:rPr lang="it-IT">
                <a:solidFill>
                  <a:prstClr val="white"/>
                </a:solidFill>
              </a:rPr>
              <a:pPr>
                <a:defRPr/>
              </a:pPr>
              <a:t>‹N›</a:t>
            </a:fld>
            <a:endParaRPr lang="it-IT">
              <a:solidFill>
                <a:prstClr val="white"/>
              </a:solidFill>
            </a:endParaRPr>
          </a:p>
        </p:txBody>
      </p:sp>
      <p:sp>
        <p:nvSpPr>
          <p:cNvPr id="5" name="Segnaposto data 3"/>
          <p:cNvSpPr>
            <a:spLocks noGrp="1"/>
          </p:cNvSpPr>
          <p:nvPr>
            <p:ph type="dt" sz="half" idx="11"/>
          </p:nvPr>
        </p:nvSpPr>
        <p:spPr/>
        <p:txBody>
          <a:bodyPr/>
          <a:lstStyle>
            <a:lvl1pPr algn="l">
              <a:defRPr sz="1200">
                <a:solidFill>
                  <a:schemeClr val="bg1"/>
                </a:solidFill>
              </a:defRPr>
            </a:lvl1pPr>
          </a:lstStyle>
          <a:p>
            <a:pPr>
              <a:defRPr/>
            </a:pPr>
            <a:fld id="{CDAAA8CD-D6BE-47FC-94E5-69735174303C}" type="datetime1">
              <a:rPr lang="it-IT" smtClean="0">
                <a:solidFill>
                  <a:prstClr val="white"/>
                </a:solidFill>
              </a:rPr>
              <a:pPr>
                <a:defRPr/>
              </a:pPr>
              <a:t>21/01/2015</a:t>
            </a:fld>
            <a:endParaRPr lang="en-US" dirty="0">
              <a:solidFill>
                <a:prstClr val="white"/>
              </a:solidFill>
            </a:endParaRPr>
          </a:p>
        </p:txBody>
      </p:sp>
      <p:sp>
        <p:nvSpPr>
          <p:cNvPr id="6" name="Segnaposto piè di pagina 4"/>
          <p:cNvSpPr>
            <a:spLocks noGrp="1"/>
          </p:cNvSpPr>
          <p:nvPr>
            <p:ph type="ftr" sz="quarter" idx="12"/>
          </p:nvPr>
        </p:nvSpPr>
        <p:spPr/>
        <p:txBody>
          <a:bodyPr/>
          <a:lstStyle>
            <a:lvl1pPr algn="ctr">
              <a:defRPr sz="1200">
                <a:solidFill>
                  <a:schemeClr val="bg1"/>
                </a:solidFill>
              </a:defRPr>
            </a:lvl1pPr>
          </a:lstStyle>
          <a:p>
            <a:pPr>
              <a:defRPr/>
            </a:pPr>
            <a:endParaRPr lang="en-US" dirty="0">
              <a:solidFill>
                <a:prstClr val="white"/>
              </a:solidFill>
            </a:endParaRPr>
          </a:p>
        </p:txBody>
      </p:sp>
    </p:spTree>
    <p:extLst>
      <p:ext uri="{BB962C8B-B14F-4D97-AF65-F5344CB8AC3E}">
        <p14:creationId xmlns:p14="http://schemas.microsoft.com/office/powerpoint/2010/main" xmlns="" val="102947777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idx="1"/>
          </p:nvPr>
        </p:nvSpPr>
        <p:spPr/>
        <p:txBody>
          <a:body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numero diapositiva 5"/>
          <p:cNvSpPr>
            <a:spLocks noGrp="1"/>
          </p:cNvSpPr>
          <p:nvPr>
            <p:ph type="sldNum" sz="quarter" idx="10"/>
          </p:nvPr>
        </p:nvSpPr>
        <p:spPr/>
        <p:txBody>
          <a:bodyPr/>
          <a:lstStyle>
            <a:lvl1pPr>
              <a:defRPr/>
            </a:lvl1pPr>
          </a:lstStyle>
          <a:p>
            <a:pPr>
              <a:defRPr/>
            </a:pPr>
            <a:fld id="{5E0564D6-78D9-4238-9E9E-EA23362F7225}" type="slidenum">
              <a:rPr lang="it-IT">
                <a:solidFill>
                  <a:prstClr val="black">
                    <a:tint val="75000"/>
                  </a:prstClr>
                </a:solidFill>
              </a:rPr>
              <a:pPr>
                <a:defRPr/>
              </a:pPr>
              <a:t>‹N›</a:t>
            </a:fld>
            <a:endParaRPr lang="it-IT">
              <a:solidFill>
                <a:prstClr val="black">
                  <a:tint val="75000"/>
                </a:prstClr>
              </a:solidFill>
            </a:endParaRPr>
          </a:p>
        </p:txBody>
      </p:sp>
      <p:sp>
        <p:nvSpPr>
          <p:cNvPr id="5" name="Segnaposto data 3"/>
          <p:cNvSpPr>
            <a:spLocks noGrp="1"/>
          </p:cNvSpPr>
          <p:nvPr>
            <p:ph type="dt" sz="half" idx="11"/>
          </p:nvPr>
        </p:nvSpPr>
        <p:spPr/>
        <p:txBody>
          <a:bodyPr/>
          <a:lstStyle>
            <a:lvl1pPr>
              <a:defRPr/>
            </a:lvl1pPr>
          </a:lstStyle>
          <a:p>
            <a:pPr>
              <a:defRPr/>
            </a:pPr>
            <a:fld id="{A5050F1D-E2C3-4F1C-A3CC-17A453C55F92}" type="datetime1">
              <a:rPr lang="it-IT" smtClean="0">
                <a:solidFill>
                  <a:prstClr val="black">
                    <a:tint val="75000"/>
                  </a:prstClr>
                </a:solidFill>
              </a:rPr>
              <a:pPr>
                <a:defRPr/>
              </a:pPr>
              <a:t>21/01/2015</a:t>
            </a:fld>
            <a:endParaRPr lang="en-US">
              <a:solidFill>
                <a:prstClr val="black">
                  <a:tint val="75000"/>
                </a:prstClr>
              </a:solidFill>
            </a:endParaRPr>
          </a:p>
        </p:txBody>
      </p:sp>
      <p:sp>
        <p:nvSpPr>
          <p:cNvPr id="6"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377907071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468312" y="2747962"/>
            <a:ext cx="8207375" cy="1362075"/>
          </a:xfrm>
        </p:spPr>
        <p:txBody>
          <a:bodyPr lIns="0" tIns="72000" rIns="0" bIns="72000"/>
          <a:lstStyle>
            <a:lvl1pPr algn="l">
              <a:lnSpc>
                <a:spcPts val="3500"/>
              </a:lnSpc>
              <a:defRPr sz="2800" b="1" cap="none">
                <a:solidFill>
                  <a:srgbClr val="1F497D"/>
                </a:solidFill>
              </a:defRPr>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468312" y="4293096"/>
            <a:ext cx="8207375" cy="1500187"/>
          </a:xfrm>
        </p:spPr>
        <p:txBody>
          <a:bodyPr lIns="0" tIns="72000" rIns="0" bIns="72000"/>
          <a:lstStyle>
            <a:lvl1pPr marL="0" indent="0">
              <a:lnSpc>
                <a:spcPts val="2300"/>
              </a:lnSpc>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dirty="0" smtClean="0"/>
              <a:t>Fare clic per modificare stili del testo dello schema</a:t>
            </a:r>
          </a:p>
        </p:txBody>
      </p:sp>
      <p:sp>
        <p:nvSpPr>
          <p:cNvPr id="4" name="Segnaposto numero diapositiva 5"/>
          <p:cNvSpPr>
            <a:spLocks noGrp="1"/>
          </p:cNvSpPr>
          <p:nvPr>
            <p:ph type="sldNum" sz="quarter" idx="10"/>
          </p:nvPr>
        </p:nvSpPr>
        <p:spPr/>
        <p:txBody>
          <a:bodyPr/>
          <a:lstStyle>
            <a:lvl1pPr>
              <a:defRPr/>
            </a:lvl1pPr>
          </a:lstStyle>
          <a:p>
            <a:pPr>
              <a:defRPr/>
            </a:pPr>
            <a:fld id="{8BAB5EE7-FA42-478D-9BD0-A6037346AFF0}" type="slidenum">
              <a:rPr lang="it-IT">
                <a:solidFill>
                  <a:prstClr val="black">
                    <a:tint val="75000"/>
                  </a:prstClr>
                </a:solidFill>
              </a:rPr>
              <a:pPr>
                <a:defRPr/>
              </a:pPr>
              <a:t>‹N›</a:t>
            </a:fld>
            <a:endParaRPr lang="it-IT">
              <a:solidFill>
                <a:prstClr val="black">
                  <a:tint val="75000"/>
                </a:prstClr>
              </a:solidFill>
            </a:endParaRPr>
          </a:p>
        </p:txBody>
      </p:sp>
      <p:sp>
        <p:nvSpPr>
          <p:cNvPr id="5" name="Segnaposto data 3"/>
          <p:cNvSpPr>
            <a:spLocks noGrp="1"/>
          </p:cNvSpPr>
          <p:nvPr>
            <p:ph type="dt" sz="half" idx="11"/>
          </p:nvPr>
        </p:nvSpPr>
        <p:spPr/>
        <p:txBody>
          <a:bodyPr/>
          <a:lstStyle>
            <a:lvl1pPr>
              <a:defRPr/>
            </a:lvl1pPr>
          </a:lstStyle>
          <a:p>
            <a:pPr>
              <a:defRPr/>
            </a:pPr>
            <a:fld id="{476AFE16-3C7F-4112-A99E-922E6A9B8AD7}" type="datetime1">
              <a:rPr lang="it-IT" smtClean="0">
                <a:solidFill>
                  <a:prstClr val="black">
                    <a:tint val="75000"/>
                  </a:prstClr>
                </a:solidFill>
              </a:rPr>
              <a:pPr>
                <a:defRPr/>
              </a:pPr>
              <a:t>21/01/2015</a:t>
            </a:fld>
            <a:endParaRPr lang="en-US">
              <a:solidFill>
                <a:prstClr val="black">
                  <a:tint val="75000"/>
                </a:prstClr>
              </a:solidFill>
            </a:endParaRPr>
          </a:p>
        </p:txBody>
      </p:sp>
      <p:sp>
        <p:nvSpPr>
          <p:cNvPr id="6"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86809813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Fare clic per modificare lo stile del titolo</a:t>
            </a:r>
            <a:endParaRPr lang="it-IT" dirty="0"/>
          </a:p>
        </p:txBody>
      </p:sp>
      <p:sp>
        <p:nvSpPr>
          <p:cNvPr id="3" name="Segnaposto contenuto 2"/>
          <p:cNvSpPr>
            <a:spLocks noGrp="1"/>
          </p:cNvSpPr>
          <p:nvPr>
            <p:ph sz="half" idx="1"/>
          </p:nvPr>
        </p:nvSpPr>
        <p:spPr>
          <a:xfrm>
            <a:off x="457200" y="1628775"/>
            <a:ext cx="4038600" cy="4679984"/>
          </a:xfrm>
        </p:spPr>
        <p:txBody>
          <a:bodyPr>
            <a:normAutofit/>
          </a:bodyPr>
          <a:lstStyle>
            <a:lvl1pPr algn="l">
              <a:lnSpc>
                <a:spcPts val="1900"/>
              </a:lnSpc>
              <a:defRPr sz="1600"/>
            </a:lvl1pPr>
            <a:lvl2pPr algn="l">
              <a:lnSpc>
                <a:spcPts val="1700"/>
              </a:lnSpc>
              <a:defRPr sz="1400"/>
            </a:lvl2pPr>
            <a:lvl3pPr algn="l">
              <a:lnSpc>
                <a:spcPts val="1500"/>
              </a:lnSpc>
              <a:defRPr sz="1200"/>
            </a:lvl3pPr>
            <a:lvl4pPr algn="l">
              <a:lnSpc>
                <a:spcPts val="1300"/>
              </a:lnSpc>
              <a:defRPr sz="1100"/>
            </a:lvl4pPr>
            <a:lvl5pPr algn="l">
              <a:lnSpc>
                <a:spcPts val="1200"/>
              </a:lnSpc>
              <a:defRPr sz="10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4" name="Segnaposto contenuto 3"/>
          <p:cNvSpPr>
            <a:spLocks noGrp="1"/>
          </p:cNvSpPr>
          <p:nvPr>
            <p:ph sz="half" idx="2"/>
          </p:nvPr>
        </p:nvSpPr>
        <p:spPr>
          <a:xfrm>
            <a:off x="4648200" y="1628775"/>
            <a:ext cx="4038600" cy="4679984"/>
          </a:xfrm>
        </p:spPr>
        <p:txBody>
          <a:bodyPr>
            <a:normAutofit/>
          </a:bodyPr>
          <a:lstStyle>
            <a:lvl1pPr algn="l">
              <a:lnSpc>
                <a:spcPts val="1900"/>
              </a:lnSpc>
              <a:defRPr sz="1600"/>
            </a:lvl1pPr>
            <a:lvl2pPr algn="l">
              <a:lnSpc>
                <a:spcPts val="1700"/>
              </a:lnSpc>
              <a:defRPr sz="1400"/>
            </a:lvl2pPr>
            <a:lvl3pPr algn="l">
              <a:lnSpc>
                <a:spcPts val="1500"/>
              </a:lnSpc>
              <a:defRPr sz="1200"/>
            </a:lvl3pPr>
            <a:lvl4pPr algn="l">
              <a:lnSpc>
                <a:spcPts val="1300"/>
              </a:lnSpc>
              <a:defRPr sz="1100"/>
            </a:lvl4pPr>
            <a:lvl5pPr algn="l">
              <a:lnSpc>
                <a:spcPts val="1200"/>
              </a:lnSpc>
              <a:defRPr sz="1000"/>
            </a:lvl5pPr>
            <a:lvl6pPr>
              <a:defRPr sz="1800"/>
            </a:lvl6pPr>
            <a:lvl7pPr>
              <a:defRPr sz="1800"/>
            </a:lvl7pPr>
            <a:lvl8pPr>
              <a:defRPr sz="1800"/>
            </a:lvl8pPr>
            <a:lvl9pPr>
              <a:defRPr sz="18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numero diapositiva 5"/>
          <p:cNvSpPr>
            <a:spLocks noGrp="1"/>
          </p:cNvSpPr>
          <p:nvPr>
            <p:ph type="sldNum" sz="quarter" idx="10"/>
          </p:nvPr>
        </p:nvSpPr>
        <p:spPr/>
        <p:txBody>
          <a:bodyPr/>
          <a:lstStyle>
            <a:lvl1pPr>
              <a:defRPr/>
            </a:lvl1pPr>
          </a:lstStyle>
          <a:p>
            <a:pPr>
              <a:defRPr/>
            </a:pPr>
            <a:fld id="{E9694610-272A-4CBB-A81F-93078B325DEF}" type="slidenum">
              <a:rPr lang="it-IT">
                <a:solidFill>
                  <a:prstClr val="black">
                    <a:tint val="75000"/>
                  </a:prstClr>
                </a:solidFill>
              </a:rPr>
              <a:pPr>
                <a:defRPr/>
              </a:pPr>
              <a:t>‹N›</a:t>
            </a:fld>
            <a:endParaRPr lang="it-IT">
              <a:solidFill>
                <a:prstClr val="black">
                  <a:tint val="75000"/>
                </a:prstClr>
              </a:solidFill>
            </a:endParaRPr>
          </a:p>
        </p:txBody>
      </p:sp>
      <p:sp>
        <p:nvSpPr>
          <p:cNvPr id="6" name="Segnaposto data 3"/>
          <p:cNvSpPr>
            <a:spLocks noGrp="1"/>
          </p:cNvSpPr>
          <p:nvPr>
            <p:ph type="dt" sz="half" idx="11"/>
          </p:nvPr>
        </p:nvSpPr>
        <p:spPr/>
        <p:txBody>
          <a:bodyPr/>
          <a:lstStyle>
            <a:lvl1pPr>
              <a:defRPr/>
            </a:lvl1pPr>
          </a:lstStyle>
          <a:p>
            <a:pPr>
              <a:defRPr/>
            </a:pPr>
            <a:fld id="{7B8F4257-4D41-4DC7-896C-881D19541F8B}" type="datetime1">
              <a:rPr lang="it-IT" smtClean="0">
                <a:solidFill>
                  <a:prstClr val="black">
                    <a:tint val="75000"/>
                  </a:prstClr>
                </a:solidFill>
              </a:rPr>
              <a:pPr>
                <a:defRPr/>
              </a:pPr>
              <a:t>21/01/2015</a:t>
            </a:fld>
            <a:endParaRPr lang="en-US">
              <a:solidFill>
                <a:prstClr val="black">
                  <a:tint val="75000"/>
                </a:prstClr>
              </a:solidFill>
            </a:endParaRPr>
          </a:p>
        </p:txBody>
      </p:sp>
      <p:sp>
        <p:nvSpPr>
          <p:cNvPr id="7"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65842859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sz="2200"/>
            </a:lvl1pPr>
          </a:lstStyle>
          <a:p>
            <a:r>
              <a:rPr lang="it-IT" dirty="0" smtClean="0"/>
              <a:t>Fare clic per modificare lo stile del titolo</a:t>
            </a:r>
            <a:endParaRPr lang="it-IT" dirty="0"/>
          </a:p>
        </p:txBody>
      </p:sp>
      <p:sp>
        <p:nvSpPr>
          <p:cNvPr id="3" name="Segnaposto testo 2"/>
          <p:cNvSpPr>
            <a:spLocks noGrp="1"/>
          </p:cNvSpPr>
          <p:nvPr>
            <p:ph type="body" idx="1"/>
          </p:nvPr>
        </p:nvSpPr>
        <p:spPr>
          <a:xfrm>
            <a:off x="457200" y="1268760"/>
            <a:ext cx="4040188" cy="639762"/>
          </a:xfrm>
        </p:spPr>
        <p:txBody>
          <a:bodyPr anchor="b"/>
          <a:lstStyle>
            <a:lvl1pPr marL="0" indent="0">
              <a:lnSpc>
                <a:spcPts val="2100"/>
              </a:lnSpc>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stili del testo dello schema</a:t>
            </a:r>
          </a:p>
        </p:txBody>
      </p:sp>
      <p:sp>
        <p:nvSpPr>
          <p:cNvPr id="4" name="Segnaposto contenuto 3"/>
          <p:cNvSpPr>
            <a:spLocks noGrp="1"/>
          </p:cNvSpPr>
          <p:nvPr>
            <p:ph sz="half" idx="2"/>
          </p:nvPr>
        </p:nvSpPr>
        <p:spPr>
          <a:xfrm>
            <a:off x="457200" y="1908522"/>
            <a:ext cx="4040188" cy="4400798"/>
          </a:xfrm>
        </p:spPr>
        <p:txBody>
          <a:bodyPr>
            <a:normAutofit/>
          </a:bodyPr>
          <a:lstStyle>
            <a:lvl1pPr marL="179388" indent="-179388" algn="l">
              <a:lnSpc>
                <a:spcPts val="1900"/>
              </a:lnSpc>
              <a:defRPr sz="1600"/>
            </a:lvl1pPr>
            <a:lvl2pPr marL="461963" indent="-196850" algn="l">
              <a:lnSpc>
                <a:spcPts val="1700"/>
              </a:lnSpc>
              <a:defRPr sz="1400"/>
            </a:lvl2pPr>
            <a:lvl3pPr marL="687388" indent="-147638" algn="l">
              <a:lnSpc>
                <a:spcPts val="1500"/>
              </a:lnSpc>
              <a:defRPr sz="1200"/>
            </a:lvl3pPr>
            <a:lvl4pPr marL="962025" indent="-157163" algn="l">
              <a:lnSpc>
                <a:spcPts val="1300"/>
              </a:lnSpc>
              <a:defRPr sz="1100"/>
            </a:lvl4pPr>
            <a:lvl5pPr marL="1235075" indent="-155575" algn="l">
              <a:lnSpc>
                <a:spcPts val="1300"/>
              </a:lnSpc>
              <a:defRPr sz="1100"/>
            </a:lvl5pPr>
            <a:lvl6pPr>
              <a:defRPr sz="1600"/>
            </a:lvl6pPr>
            <a:lvl7pPr>
              <a:defRPr sz="1600"/>
            </a:lvl7pPr>
            <a:lvl8pPr>
              <a:defRPr sz="1600"/>
            </a:lvl8pPr>
            <a:lvl9pPr>
              <a:defRPr sz="16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5" name="Segnaposto testo 4"/>
          <p:cNvSpPr>
            <a:spLocks noGrp="1"/>
          </p:cNvSpPr>
          <p:nvPr>
            <p:ph type="body" sz="quarter" idx="3"/>
          </p:nvPr>
        </p:nvSpPr>
        <p:spPr>
          <a:xfrm>
            <a:off x="4645025" y="1268760"/>
            <a:ext cx="4041775" cy="639762"/>
          </a:xfrm>
        </p:spPr>
        <p:txBody>
          <a:bodyPr anchor="b">
            <a:noAutofit/>
          </a:bodyPr>
          <a:lstStyle>
            <a:lvl1pPr marL="0" indent="0">
              <a:lnSpc>
                <a:spcPts val="2100"/>
              </a:lnSpc>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dirty="0" smtClean="0"/>
              <a:t>Fare clic per modificare stili del testo dello schema</a:t>
            </a:r>
          </a:p>
        </p:txBody>
      </p:sp>
      <p:sp>
        <p:nvSpPr>
          <p:cNvPr id="6" name="Segnaposto contenuto 5"/>
          <p:cNvSpPr>
            <a:spLocks noGrp="1"/>
          </p:cNvSpPr>
          <p:nvPr>
            <p:ph sz="quarter" idx="4"/>
          </p:nvPr>
        </p:nvSpPr>
        <p:spPr>
          <a:xfrm>
            <a:off x="4645025" y="1908522"/>
            <a:ext cx="4041775" cy="4400798"/>
          </a:xfrm>
        </p:spPr>
        <p:txBody>
          <a:bodyPr>
            <a:normAutofit/>
          </a:bodyPr>
          <a:lstStyle>
            <a:lvl1pPr marL="179388" indent="-179388" algn="l">
              <a:lnSpc>
                <a:spcPts val="1900"/>
              </a:lnSpc>
              <a:defRPr sz="1600"/>
            </a:lvl1pPr>
            <a:lvl2pPr marL="481013" indent="-215900" algn="l">
              <a:lnSpc>
                <a:spcPts val="1700"/>
              </a:lnSpc>
              <a:defRPr sz="1400"/>
            </a:lvl2pPr>
            <a:lvl3pPr marL="706438" indent="-166688" algn="l">
              <a:lnSpc>
                <a:spcPts val="1500"/>
              </a:lnSpc>
              <a:defRPr sz="1200"/>
            </a:lvl3pPr>
            <a:lvl4pPr marL="971550" indent="-166688" algn="l">
              <a:lnSpc>
                <a:spcPts val="1300"/>
              </a:lnSpc>
              <a:defRPr sz="1100"/>
            </a:lvl4pPr>
            <a:lvl5pPr marL="1235075" indent="-155575" algn="l">
              <a:lnSpc>
                <a:spcPts val="1300"/>
              </a:lnSpc>
              <a:defRPr sz="1100"/>
            </a:lvl5pPr>
            <a:lvl6pPr>
              <a:defRPr sz="1600"/>
            </a:lvl6pPr>
            <a:lvl7pPr>
              <a:defRPr sz="1600"/>
            </a:lvl7pPr>
            <a:lvl8pPr>
              <a:defRPr sz="1600"/>
            </a:lvl8pPr>
            <a:lvl9pPr>
              <a:defRPr sz="1600"/>
            </a:lvl9pPr>
          </a:lstStyle>
          <a:p>
            <a:pPr lvl="0"/>
            <a:r>
              <a:rPr lang="it-IT" dirty="0" smtClean="0"/>
              <a:t>Fare clic per modificare stili del testo dello schema</a:t>
            </a:r>
          </a:p>
          <a:p>
            <a:pPr lvl="1"/>
            <a:r>
              <a:rPr lang="it-IT" dirty="0" smtClean="0"/>
              <a:t>Secondo livello</a:t>
            </a:r>
          </a:p>
          <a:p>
            <a:pPr lvl="2"/>
            <a:r>
              <a:rPr lang="it-IT" dirty="0" smtClean="0"/>
              <a:t>Terzo livello</a:t>
            </a:r>
          </a:p>
          <a:p>
            <a:pPr lvl="3"/>
            <a:r>
              <a:rPr lang="it-IT" dirty="0" smtClean="0"/>
              <a:t>Quarto livello</a:t>
            </a:r>
          </a:p>
          <a:p>
            <a:pPr lvl="4"/>
            <a:r>
              <a:rPr lang="it-IT" dirty="0" smtClean="0"/>
              <a:t>Quinto livello</a:t>
            </a:r>
            <a:endParaRPr lang="it-IT" dirty="0"/>
          </a:p>
        </p:txBody>
      </p:sp>
      <p:sp>
        <p:nvSpPr>
          <p:cNvPr id="7" name="Segnaposto numero diapositiva 5"/>
          <p:cNvSpPr>
            <a:spLocks noGrp="1"/>
          </p:cNvSpPr>
          <p:nvPr>
            <p:ph type="sldNum" sz="quarter" idx="10"/>
          </p:nvPr>
        </p:nvSpPr>
        <p:spPr/>
        <p:txBody>
          <a:bodyPr/>
          <a:lstStyle>
            <a:lvl1pPr>
              <a:defRPr/>
            </a:lvl1pPr>
          </a:lstStyle>
          <a:p>
            <a:pPr>
              <a:defRPr/>
            </a:pPr>
            <a:fld id="{B6E6DEB9-F0BA-499D-B5CC-7D36A3AC4195}" type="slidenum">
              <a:rPr lang="it-IT">
                <a:solidFill>
                  <a:prstClr val="black">
                    <a:tint val="75000"/>
                  </a:prstClr>
                </a:solidFill>
              </a:rPr>
              <a:pPr>
                <a:defRPr/>
              </a:pPr>
              <a:t>‹N›</a:t>
            </a:fld>
            <a:endParaRPr lang="it-IT">
              <a:solidFill>
                <a:prstClr val="black">
                  <a:tint val="75000"/>
                </a:prstClr>
              </a:solidFill>
            </a:endParaRPr>
          </a:p>
        </p:txBody>
      </p:sp>
      <p:sp>
        <p:nvSpPr>
          <p:cNvPr id="8" name="Segnaposto data 3"/>
          <p:cNvSpPr>
            <a:spLocks noGrp="1"/>
          </p:cNvSpPr>
          <p:nvPr>
            <p:ph type="dt" sz="half" idx="11"/>
          </p:nvPr>
        </p:nvSpPr>
        <p:spPr/>
        <p:txBody>
          <a:bodyPr/>
          <a:lstStyle>
            <a:lvl1pPr>
              <a:defRPr/>
            </a:lvl1pPr>
          </a:lstStyle>
          <a:p>
            <a:pPr>
              <a:defRPr/>
            </a:pPr>
            <a:fld id="{CB0406CF-5855-40FB-A9E8-9DB01C99C59C}" type="datetime1">
              <a:rPr lang="it-IT" smtClean="0">
                <a:solidFill>
                  <a:prstClr val="black">
                    <a:tint val="75000"/>
                  </a:prstClr>
                </a:solidFill>
              </a:rPr>
              <a:pPr>
                <a:defRPr/>
              </a:pPr>
              <a:t>21/01/2015</a:t>
            </a:fld>
            <a:endParaRPr lang="en-US">
              <a:solidFill>
                <a:prstClr val="black">
                  <a:tint val="75000"/>
                </a:prstClr>
              </a:solidFill>
            </a:endParaRPr>
          </a:p>
        </p:txBody>
      </p:sp>
      <p:sp>
        <p:nvSpPr>
          <p:cNvPr id="9"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9732760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6" name="Titolo 1"/>
          <p:cNvSpPr>
            <a:spLocks noGrp="1"/>
          </p:cNvSpPr>
          <p:nvPr>
            <p:ph type="title"/>
          </p:nvPr>
        </p:nvSpPr>
        <p:spPr>
          <a:xfrm>
            <a:off x="1836000" y="368752"/>
            <a:ext cx="6827233" cy="828000"/>
          </a:xfrm>
        </p:spPr>
        <p:txBody>
          <a:bodyPr/>
          <a:lstStyle>
            <a:lvl1pPr>
              <a:lnSpc>
                <a:spcPts val="2500"/>
              </a:lnSpc>
              <a:defRPr/>
            </a:lvl1pPr>
          </a:lstStyle>
          <a:p>
            <a:r>
              <a:rPr lang="it-IT" dirty="0" smtClean="0"/>
              <a:t>Fare clic per modificare lo stile del titolo</a:t>
            </a:r>
            <a:endParaRPr lang="it-IT" dirty="0"/>
          </a:p>
        </p:txBody>
      </p:sp>
      <p:sp>
        <p:nvSpPr>
          <p:cNvPr id="3" name="Segnaposto numero diapositiva 5"/>
          <p:cNvSpPr>
            <a:spLocks noGrp="1"/>
          </p:cNvSpPr>
          <p:nvPr>
            <p:ph type="sldNum" sz="quarter" idx="10"/>
          </p:nvPr>
        </p:nvSpPr>
        <p:spPr/>
        <p:txBody>
          <a:bodyPr/>
          <a:lstStyle>
            <a:lvl1pPr>
              <a:defRPr/>
            </a:lvl1pPr>
          </a:lstStyle>
          <a:p>
            <a:pPr>
              <a:defRPr/>
            </a:pPr>
            <a:fld id="{EF536C45-8A08-4B2A-B830-ED0B3C1DCD97}" type="slidenum">
              <a:rPr lang="it-IT">
                <a:solidFill>
                  <a:prstClr val="black">
                    <a:tint val="75000"/>
                  </a:prstClr>
                </a:solidFill>
              </a:rPr>
              <a:pPr>
                <a:defRPr/>
              </a:pPr>
              <a:t>‹N›</a:t>
            </a:fld>
            <a:endParaRPr lang="it-IT">
              <a:solidFill>
                <a:prstClr val="black">
                  <a:tint val="75000"/>
                </a:prstClr>
              </a:solidFill>
            </a:endParaRPr>
          </a:p>
        </p:txBody>
      </p:sp>
      <p:sp>
        <p:nvSpPr>
          <p:cNvPr id="4" name="Segnaposto data 3"/>
          <p:cNvSpPr>
            <a:spLocks noGrp="1"/>
          </p:cNvSpPr>
          <p:nvPr>
            <p:ph type="dt" sz="half" idx="11"/>
          </p:nvPr>
        </p:nvSpPr>
        <p:spPr/>
        <p:txBody>
          <a:bodyPr/>
          <a:lstStyle>
            <a:lvl1pPr>
              <a:defRPr/>
            </a:lvl1pPr>
          </a:lstStyle>
          <a:p>
            <a:pPr>
              <a:defRPr/>
            </a:pPr>
            <a:fld id="{271B82B8-F7DF-43CC-9C25-B1AC352D536D}" type="datetime1">
              <a:rPr lang="it-IT" smtClean="0">
                <a:solidFill>
                  <a:prstClr val="black">
                    <a:tint val="75000"/>
                  </a:prstClr>
                </a:solidFill>
              </a:rPr>
              <a:pPr>
                <a:defRPr/>
              </a:pPr>
              <a:t>21/01/2015</a:t>
            </a:fld>
            <a:endParaRPr lang="en-US">
              <a:solidFill>
                <a:prstClr val="black">
                  <a:tint val="75000"/>
                </a:prstClr>
              </a:solidFill>
            </a:endParaRPr>
          </a:p>
        </p:txBody>
      </p:sp>
      <p:sp>
        <p:nvSpPr>
          <p:cNvPr id="5"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2437017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vuota ok">
    <p:spTree>
      <p:nvGrpSpPr>
        <p:cNvPr id="1" name=""/>
        <p:cNvGrpSpPr/>
        <p:nvPr/>
      </p:nvGrpSpPr>
      <p:grpSpPr>
        <a:xfrm>
          <a:off x="0" y="0"/>
          <a:ext cx="0" cy="0"/>
          <a:chOff x="0" y="0"/>
          <a:chExt cx="0" cy="0"/>
        </a:xfrm>
      </p:grpSpPr>
      <p:sp>
        <p:nvSpPr>
          <p:cNvPr id="2" name="Segnaposto numero diapositiva 2"/>
          <p:cNvSpPr>
            <a:spLocks noGrp="1"/>
          </p:cNvSpPr>
          <p:nvPr>
            <p:ph type="sldNum" sz="quarter" idx="10"/>
          </p:nvPr>
        </p:nvSpPr>
        <p:spPr/>
        <p:txBody>
          <a:bodyPr/>
          <a:lstStyle>
            <a:lvl1pPr>
              <a:defRPr/>
            </a:lvl1pPr>
          </a:lstStyle>
          <a:p>
            <a:pPr>
              <a:defRPr/>
            </a:pPr>
            <a:fld id="{76D8B642-CF33-4AD7-B1FD-D7FDC2D781FD}" type="slidenum">
              <a:rPr lang="it-IT">
                <a:solidFill>
                  <a:prstClr val="black">
                    <a:tint val="75000"/>
                  </a:prstClr>
                </a:solidFill>
              </a:rPr>
              <a:pPr>
                <a:defRPr/>
              </a:pPr>
              <a:t>‹N›</a:t>
            </a:fld>
            <a:endParaRPr lang="it-IT">
              <a:solidFill>
                <a:prstClr val="black">
                  <a:tint val="75000"/>
                </a:prstClr>
              </a:solidFill>
            </a:endParaRPr>
          </a:p>
        </p:txBody>
      </p:sp>
      <p:sp>
        <p:nvSpPr>
          <p:cNvPr id="3" name="Segnaposto data 3"/>
          <p:cNvSpPr>
            <a:spLocks noGrp="1"/>
          </p:cNvSpPr>
          <p:nvPr>
            <p:ph type="dt" sz="half" idx="11"/>
          </p:nvPr>
        </p:nvSpPr>
        <p:spPr/>
        <p:txBody>
          <a:bodyPr/>
          <a:lstStyle>
            <a:lvl1pPr>
              <a:defRPr/>
            </a:lvl1pPr>
          </a:lstStyle>
          <a:p>
            <a:pPr>
              <a:defRPr/>
            </a:pPr>
            <a:fld id="{E23FF8E1-2B6E-4FB3-8737-B8DE0EAF7000}" type="datetime1">
              <a:rPr lang="it-IT" smtClean="0">
                <a:solidFill>
                  <a:prstClr val="black">
                    <a:tint val="75000"/>
                  </a:prstClr>
                </a:solidFill>
              </a:rPr>
              <a:pPr>
                <a:defRPr/>
              </a:pPr>
              <a:t>21/01/2015</a:t>
            </a:fld>
            <a:endParaRPr lang="en-US">
              <a:solidFill>
                <a:prstClr val="black">
                  <a:tint val="75000"/>
                </a:prstClr>
              </a:solidFill>
            </a:endParaRPr>
          </a:p>
        </p:txBody>
      </p:sp>
      <p:sp>
        <p:nvSpPr>
          <p:cNvPr id="4" name="Segnaposto piè di pagina 4"/>
          <p:cNvSpPr>
            <a:spLocks noGrp="1"/>
          </p:cNvSpPr>
          <p:nvPr>
            <p:ph type="ftr" sz="quarter" idx="12"/>
          </p:nvPr>
        </p:nvSpPr>
        <p:spPr/>
        <p:txBody>
          <a:bodyPr/>
          <a:lstStyle>
            <a:lvl1pPr>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38307829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Vuota NO">
    <p:spTree>
      <p:nvGrpSpPr>
        <p:cNvPr id="1" name=""/>
        <p:cNvGrpSpPr/>
        <p:nvPr/>
      </p:nvGrpSpPr>
      <p:grpSpPr>
        <a:xfrm>
          <a:off x="0" y="0"/>
          <a:ext cx="0" cy="0"/>
          <a:chOff x="0" y="0"/>
          <a:chExt cx="0" cy="0"/>
        </a:xfrm>
      </p:grpSpPr>
      <p:sp>
        <p:nvSpPr>
          <p:cNvPr id="2" name="Segnaposto numero diapositiva 5"/>
          <p:cNvSpPr>
            <a:spLocks noGrp="1"/>
          </p:cNvSpPr>
          <p:nvPr>
            <p:ph type="sldNum" sz="quarter" idx="10"/>
          </p:nvPr>
        </p:nvSpPr>
        <p:spPr/>
        <p:txBody>
          <a:bodyPr/>
          <a:lstStyle>
            <a:lvl1pPr algn="r">
              <a:defRPr sz="1000">
                <a:solidFill>
                  <a:schemeClr val="tx1">
                    <a:tint val="75000"/>
                  </a:schemeClr>
                </a:solidFill>
                <a:latin typeface="Arial" pitchFamily="34" charset="0"/>
                <a:cs typeface="Arial" pitchFamily="34" charset="0"/>
              </a:defRPr>
            </a:lvl1pPr>
          </a:lstStyle>
          <a:p>
            <a:pPr>
              <a:defRPr/>
            </a:pPr>
            <a:fld id="{E1885F83-C966-4165-BC15-C43662860DAF}" type="slidenum">
              <a:rPr lang="it-IT">
                <a:solidFill>
                  <a:prstClr val="black">
                    <a:tint val="75000"/>
                  </a:prstClr>
                </a:solidFill>
              </a:rPr>
              <a:pPr>
                <a:defRPr/>
              </a:pPr>
              <a:t>‹N›</a:t>
            </a:fld>
            <a:endParaRPr lang="it-IT">
              <a:solidFill>
                <a:prstClr val="black">
                  <a:tint val="75000"/>
                </a:prstClr>
              </a:solidFill>
            </a:endParaRPr>
          </a:p>
        </p:txBody>
      </p:sp>
      <p:sp>
        <p:nvSpPr>
          <p:cNvPr id="3" name="Segnaposto data 3"/>
          <p:cNvSpPr>
            <a:spLocks noGrp="1"/>
          </p:cNvSpPr>
          <p:nvPr>
            <p:ph type="dt" sz="half" idx="11"/>
          </p:nvPr>
        </p:nvSpPr>
        <p:spPr/>
        <p:txBody>
          <a:bodyPr/>
          <a:lstStyle>
            <a:lvl1pPr algn="l">
              <a:defRPr sz="1200">
                <a:solidFill>
                  <a:schemeClr val="tx1">
                    <a:tint val="75000"/>
                  </a:schemeClr>
                </a:solidFill>
              </a:defRPr>
            </a:lvl1pPr>
          </a:lstStyle>
          <a:p>
            <a:pPr>
              <a:defRPr/>
            </a:pPr>
            <a:fld id="{95C2DA98-5200-4A88-AE91-B3D4971F1766}" type="datetime1">
              <a:rPr lang="it-IT" smtClean="0">
                <a:solidFill>
                  <a:prstClr val="black">
                    <a:tint val="75000"/>
                  </a:prstClr>
                </a:solidFill>
              </a:rPr>
              <a:pPr>
                <a:defRPr/>
              </a:pPr>
              <a:t>21/01/2015</a:t>
            </a:fld>
            <a:endParaRPr lang="en-US">
              <a:solidFill>
                <a:prstClr val="black">
                  <a:tint val="75000"/>
                </a:prstClr>
              </a:solidFill>
            </a:endParaRPr>
          </a:p>
        </p:txBody>
      </p:sp>
    </p:spTree>
    <p:extLst>
      <p:ext uri="{BB962C8B-B14F-4D97-AF65-F5344CB8AC3E}">
        <p14:creationId xmlns:p14="http://schemas.microsoft.com/office/powerpoint/2010/main" xmlns="" val="839931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15"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70" y="273054"/>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1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C14A71D9-BE51-43CC-9E02-7C72983C7770}" type="datetime1">
              <a:rPr lang="it-IT" smtClean="0"/>
              <a:pPr/>
              <a:t>21/01/2015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cSld name="Layout personalizzato N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dirty="0"/>
          </a:p>
        </p:txBody>
      </p:sp>
      <p:sp>
        <p:nvSpPr>
          <p:cNvPr id="3" name="Segnaposto data 2"/>
          <p:cNvSpPr>
            <a:spLocks noGrp="1"/>
          </p:cNvSpPr>
          <p:nvPr>
            <p:ph type="dt" sz="half" idx="10"/>
          </p:nvPr>
        </p:nvSpPr>
        <p:spPr>
          <a:xfrm>
            <a:off x="457200" y="6561138"/>
            <a:ext cx="2133600" cy="252412"/>
          </a:xfrm>
        </p:spPr>
        <p:txBody>
          <a:bodyPr/>
          <a:lstStyle>
            <a:lvl1pPr>
              <a:defRPr>
                <a:solidFill>
                  <a:prstClr val="black">
                    <a:tint val="75000"/>
                  </a:prstClr>
                </a:solidFill>
              </a:defRPr>
            </a:lvl1pPr>
          </a:lstStyle>
          <a:p>
            <a:pPr>
              <a:defRPr/>
            </a:pPr>
            <a:fld id="{CA798A75-C119-4760-96F4-B53653417931}" type="datetime1">
              <a:rPr lang="it-IT" smtClean="0"/>
              <a:pPr>
                <a:defRPr/>
              </a:pPr>
              <a:t>21/01/2015</a:t>
            </a:fld>
            <a:endParaRPr lang="it-IT"/>
          </a:p>
        </p:txBody>
      </p:sp>
      <p:sp>
        <p:nvSpPr>
          <p:cNvPr id="4" name="Segnaposto numero diapositiva 4"/>
          <p:cNvSpPr>
            <a:spLocks noGrp="1"/>
          </p:cNvSpPr>
          <p:nvPr>
            <p:ph type="sldNum" sz="quarter" idx="11"/>
          </p:nvPr>
        </p:nvSpPr>
        <p:spPr/>
        <p:txBody>
          <a:bodyPr/>
          <a:lstStyle>
            <a:lvl1pPr>
              <a:defRPr>
                <a:solidFill>
                  <a:prstClr val="black">
                    <a:tint val="75000"/>
                  </a:prstClr>
                </a:solidFill>
              </a:defRPr>
            </a:lvl1pPr>
          </a:lstStyle>
          <a:p>
            <a:pPr>
              <a:defRPr/>
            </a:pPr>
            <a:fld id="{B4C21A8F-4632-4C97-A11C-67F980367AC8}" type="slidenum">
              <a:rPr lang="it-IT"/>
              <a:pPr>
                <a:defRPr/>
              </a:pPr>
              <a:t>‹N›</a:t>
            </a:fld>
            <a:endParaRPr lang="it-IT"/>
          </a:p>
        </p:txBody>
      </p:sp>
    </p:spTree>
    <p:extLst>
      <p:ext uri="{BB962C8B-B14F-4D97-AF65-F5344CB8AC3E}">
        <p14:creationId xmlns:p14="http://schemas.microsoft.com/office/powerpoint/2010/main" xmlns="" val="411159498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_Solo titolo">
    <p:spTree>
      <p:nvGrpSpPr>
        <p:cNvPr id="1" name=""/>
        <p:cNvGrpSpPr/>
        <p:nvPr/>
      </p:nvGrpSpPr>
      <p:grpSpPr>
        <a:xfrm>
          <a:off x="0" y="0"/>
          <a:ext cx="0" cy="0"/>
          <a:chOff x="0" y="0"/>
          <a:chExt cx="0" cy="0"/>
        </a:xfrm>
      </p:grpSpPr>
      <p:sp>
        <p:nvSpPr>
          <p:cNvPr id="2" name="CasellaDiTesto 1"/>
          <p:cNvSpPr txBox="1"/>
          <p:nvPr userDrawn="1"/>
        </p:nvSpPr>
        <p:spPr>
          <a:xfrm>
            <a:off x="7991475" y="6445250"/>
            <a:ext cx="611188" cy="254000"/>
          </a:xfrm>
          <a:prstGeom prst="rect">
            <a:avLst/>
          </a:prstGeom>
          <a:noFill/>
        </p:spPr>
        <p:txBody>
          <a:bodyPr wrap="none">
            <a:spAutoFit/>
          </a:bodyPr>
          <a:lstStyle/>
          <a:p>
            <a:pPr>
              <a:defRPr/>
            </a:pPr>
            <a:r>
              <a:rPr lang="it-IT" sz="1050" dirty="0">
                <a:solidFill>
                  <a:prstClr val="black"/>
                </a:solidFill>
                <a:ea typeface="ＭＳ Ｐゴシック" charset="-128"/>
                <a:cs typeface="ＭＳ Ｐゴシック" charset="-128"/>
              </a:rPr>
              <a:t>M Gallo</a:t>
            </a:r>
          </a:p>
        </p:txBody>
      </p:sp>
    </p:spTree>
    <p:extLst>
      <p:ext uri="{BB962C8B-B14F-4D97-AF65-F5344CB8AC3E}">
        <p14:creationId xmlns:p14="http://schemas.microsoft.com/office/powerpoint/2010/main" xmlns="" val="2898009449"/>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2_Solo titolo">
    <p:spTree>
      <p:nvGrpSpPr>
        <p:cNvPr id="1" name=""/>
        <p:cNvGrpSpPr/>
        <p:nvPr/>
      </p:nvGrpSpPr>
      <p:grpSpPr>
        <a:xfrm>
          <a:off x="0" y="0"/>
          <a:ext cx="0" cy="0"/>
          <a:chOff x="0" y="0"/>
          <a:chExt cx="0" cy="0"/>
        </a:xfrm>
      </p:grpSpPr>
      <p:sp>
        <p:nvSpPr>
          <p:cNvPr id="2" name="CasellaDiTesto 1"/>
          <p:cNvSpPr txBox="1"/>
          <p:nvPr userDrawn="1"/>
        </p:nvSpPr>
        <p:spPr>
          <a:xfrm>
            <a:off x="7991475" y="6445250"/>
            <a:ext cx="611188" cy="254000"/>
          </a:xfrm>
          <a:prstGeom prst="rect">
            <a:avLst/>
          </a:prstGeom>
          <a:noFill/>
        </p:spPr>
        <p:txBody>
          <a:bodyPr wrap="none">
            <a:spAutoFit/>
          </a:bodyPr>
          <a:lstStyle/>
          <a:p>
            <a:pPr>
              <a:defRPr/>
            </a:pPr>
            <a:r>
              <a:rPr lang="it-IT" sz="1050" dirty="0">
                <a:solidFill>
                  <a:prstClr val="black"/>
                </a:solidFill>
                <a:ea typeface="ＭＳ Ｐゴシック" charset="-128"/>
                <a:cs typeface="ＭＳ Ｐゴシック" charset="-128"/>
              </a:rPr>
              <a:t>M Gallo</a:t>
            </a:r>
          </a:p>
        </p:txBody>
      </p:sp>
    </p:spTree>
    <p:extLst>
      <p:ext uri="{BB962C8B-B14F-4D97-AF65-F5344CB8AC3E}">
        <p14:creationId xmlns:p14="http://schemas.microsoft.com/office/powerpoint/2010/main" xmlns="" val="2502319281"/>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xmlns="" val="375057263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41"/>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33FAE3F7-2299-42F2-A6F9-87AA97CDCE93}" type="datetime1">
              <a:rPr lang="it-IT" smtClean="0"/>
              <a:pPr>
                <a:defRPr/>
              </a:pPr>
              <a:t>21/01/2015</a:t>
            </a:fld>
            <a:endParaRPr lang="it-IT"/>
          </a:p>
        </p:txBody>
      </p:sp>
      <p:sp>
        <p:nvSpPr>
          <p:cNvPr id="5" name="Segnaposto piè di pagina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6" name="Segnaposto numero diapositiva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3959E96D-39B5-4099-86A0-26EAA23CFD54}" type="slidenum">
              <a:rPr lang="it-IT"/>
              <a:pPr>
                <a:defRPr/>
              </a:pPr>
              <a:t>‹N›</a:t>
            </a:fld>
            <a:endParaRPr lang="it-IT"/>
          </a:p>
        </p:txBody>
      </p:sp>
    </p:spTree>
    <p:extLst>
      <p:ext uri="{BB962C8B-B14F-4D97-AF65-F5344CB8AC3E}">
        <p14:creationId xmlns:p14="http://schemas.microsoft.com/office/powerpoint/2010/main" xmlns="" val="391551720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94850EB0-C60A-4B17-ABCC-66F8797BC95E}" type="datetime1">
              <a:rPr lang="it-IT" smtClean="0"/>
              <a:pPr>
                <a:defRPr/>
              </a:pPr>
              <a:t>21/01/2015</a:t>
            </a:fld>
            <a:endParaRPr lang="it-IT"/>
          </a:p>
        </p:txBody>
      </p:sp>
      <p:sp>
        <p:nvSpPr>
          <p:cNvPr id="5" name="Segnaposto piè di pagina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6" name="Segnaposto numero diapositiva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D0417906-2038-4165-8B89-CA534504B314}" type="slidenum">
              <a:rPr lang="it-IT"/>
              <a:pPr>
                <a:defRPr/>
              </a:pPr>
              <a:t>‹N›</a:t>
            </a:fld>
            <a:endParaRPr lang="it-IT"/>
          </a:p>
        </p:txBody>
      </p:sp>
    </p:spTree>
    <p:extLst>
      <p:ext uri="{BB962C8B-B14F-4D97-AF65-F5344CB8AC3E}">
        <p14:creationId xmlns:p14="http://schemas.microsoft.com/office/powerpoint/2010/main" xmlns="" val="3202515093"/>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2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7E2C3BC4-C1FC-43DC-B37A-9424F4086A09}" type="datetime1">
              <a:rPr lang="it-IT" smtClean="0"/>
              <a:pPr>
                <a:defRPr/>
              </a:pPr>
              <a:t>21/01/2015</a:t>
            </a:fld>
            <a:endParaRPr lang="it-IT"/>
          </a:p>
        </p:txBody>
      </p:sp>
      <p:sp>
        <p:nvSpPr>
          <p:cNvPr id="5" name="Segnaposto piè di pagina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6" name="Segnaposto numero diapositiva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AA4D910D-C952-46B5-B307-88C57CCA02DF}" type="slidenum">
              <a:rPr lang="it-IT"/>
              <a:pPr>
                <a:defRPr/>
              </a:pPr>
              <a:t>‹N›</a:t>
            </a:fld>
            <a:endParaRPr lang="it-IT"/>
          </a:p>
        </p:txBody>
      </p:sp>
    </p:spTree>
    <p:extLst>
      <p:ext uri="{BB962C8B-B14F-4D97-AF65-F5344CB8AC3E}">
        <p14:creationId xmlns:p14="http://schemas.microsoft.com/office/powerpoint/2010/main" xmlns="" val="314910677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762E44B4-9972-454A-9CE4-BFCE8EF5B6DD}" type="datetime1">
              <a:rPr lang="it-IT" smtClean="0"/>
              <a:pPr>
                <a:defRPr/>
              </a:pPr>
              <a:t>21/01/2015</a:t>
            </a:fld>
            <a:endParaRPr lang="it-IT"/>
          </a:p>
        </p:txBody>
      </p:sp>
      <p:sp>
        <p:nvSpPr>
          <p:cNvPr id="6" name="Segnaposto piè di pagina 5"/>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7" name="Segnaposto numero diapositiva 6"/>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6A550A32-A0A8-4615-9837-EC06DDBFE2E7}" type="slidenum">
              <a:rPr lang="it-IT"/>
              <a:pPr>
                <a:defRPr/>
              </a:pPr>
              <a:t>‹N›</a:t>
            </a:fld>
            <a:endParaRPr lang="it-IT"/>
          </a:p>
        </p:txBody>
      </p:sp>
    </p:spTree>
    <p:extLst>
      <p:ext uri="{BB962C8B-B14F-4D97-AF65-F5344CB8AC3E}">
        <p14:creationId xmlns:p14="http://schemas.microsoft.com/office/powerpoint/2010/main" xmlns="" val="425296538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4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4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A1CDE4A9-F985-4F19-82C6-221AEADD4111}" type="datetime1">
              <a:rPr lang="it-IT" smtClean="0"/>
              <a:pPr>
                <a:defRPr/>
              </a:pPr>
              <a:t>21/01/2015</a:t>
            </a:fld>
            <a:endParaRPr lang="it-IT"/>
          </a:p>
        </p:txBody>
      </p:sp>
      <p:sp>
        <p:nvSpPr>
          <p:cNvPr id="8" name="Segnaposto piè di pagina 7"/>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9" name="Segnaposto numero diapositiva 8"/>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43E80023-894B-401F-8284-FC832E0E5950}" type="slidenum">
              <a:rPr lang="it-IT"/>
              <a:pPr>
                <a:defRPr/>
              </a:pPr>
              <a:t>‹N›</a:t>
            </a:fld>
            <a:endParaRPr lang="it-IT"/>
          </a:p>
        </p:txBody>
      </p:sp>
    </p:spTree>
    <p:extLst>
      <p:ext uri="{BB962C8B-B14F-4D97-AF65-F5344CB8AC3E}">
        <p14:creationId xmlns:p14="http://schemas.microsoft.com/office/powerpoint/2010/main" xmlns="" val="177480556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6BF7CA9A-850D-4976-8396-E585BFEFA8CE}" type="datetime1">
              <a:rPr lang="it-IT" smtClean="0"/>
              <a:pPr>
                <a:defRPr/>
              </a:pPr>
              <a:t>21/01/2015</a:t>
            </a:fld>
            <a:endParaRPr lang="it-IT"/>
          </a:p>
        </p:txBody>
      </p:sp>
      <p:sp>
        <p:nvSpPr>
          <p:cNvPr id="4" name="Segnaposto piè di pagina 3"/>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5" name="Segnaposto numero diapositiva 4"/>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DEB6DD03-4563-4D09-B529-E60E415DA27C}" type="slidenum">
              <a:rPr lang="it-IT"/>
              <a:pPr>
                <a:defRPr/>
              </a:pPr>
              <a:t>‹N›</a:t>
            </a:fld>
            <a:endParaRPr lang="it-IT"/>
          </a:p>
        </p:txBody>
      </p:sp>
    </p:spTree>
    <p:extLst>
      <p:ext uri="{BB962C8B-B14F-4D97-AF65-F5344CB8AC3E}">
        <p14:creationId xmlns:p14="http://schemas.microsoft.com/office/powerpoint/2010/main" xmlns="" val="1699028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12257BB-02ED-427C-A988-AEBABC72DEF3}" type="datetime1">
              <a:rPr lang="it-IT" smtClean="0"/>
              <a:pPr/>
              <a:t>21/01/2015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9CB9BCB2-0CB9-4200-B285-65460C532DD7}" type="slidenum">
              <a:rPr lang="it-IT" smtClean="0"/>
              <a:pPr/>
              <a:t>‹N›</a:t>
            </a:fld>
            <a:endParaRPr lang="it-IT"/>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B7EAFCA5-C336-4E89-9359-300953871C6B}" type="datetime1">
              <a:rPr lang="it-IT" smtClean="0"/>
              <a:pPr>
                <a:defRPr/>
              </a:pPr>
              <a:t>21/01/2015</a:t>
            </a:fld>
            <a:endParaRPr lang="it-IT"/>
          </a:p>
        </p:txBody>
      </p:sp>
      <p:sp>
        <p:nvSpPr>
          <p:cNvPr id="3" name="Segnaposto piè di pagina 2"/>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4" name="Segnaposto numero diapositiva 3"/>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8E8B7DAB-0D34-476A-B0A0-B82D8AACBE16}" type="slidenum">
              <a:rPr lang="it-IT"/>
              <a:pPr>
                <a:defRPr/>
              </a:pPr>
              <a:t>‹N›</a:t>
            </a:fld>
            <a:endParaRPr lang="it-IT"/>
          </a:p>
        </p:txBody>
      </p:sp>
    </p:spTree>
    <p:extLst>
      <p:ext uri="{BB962C8B-B14F-4D97-AF65-F5344CB8AC3E}">
        <p14:creationId xmlns:p14="http://schemas.microsoft.com/office/powerpoint/2010/main" xmlns="" val="368870255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15"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70" y="273054"/>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15"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F3B30BFF-F89B-4A2F-A787-485DBE7E6867}" type="datetime1">
              <a:rPr lang="it-IT" smtClean="0"/>
              <a:pPr>
                <a:defRPr/>
              </a:pPr>
              <a:t>21/01/2015</a:t>
            </a:fld>
            <a:endParaRPr lang="it-IT"/>
          </a:p>
        </p:txBody>
      </p:sp>
      <p:sp>
        <p:nvSpPr>
          <p:cNvPr id="6" name="Segnaposto piè di pagina 5"/>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7" name="Segnaposto numero diapositiva 6"/>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9466C227-C248-48BD-A19A-CD5E35EFF58B}" type="slidenum">
              <a:rPr lang="it-IT"/>
              <a:pPr>
                <a:defRPr/>
              </a:pPr>
              <a:t>‹N›</a:t>
            </a:fld>
            <a:endParaRPr lang="it-IT"/>
          </a:p>
        </p:txBody>
      </p:sp>
    </p:spTree>
    <p:extLst>
      <p:ext uri="{BB962C8B-B14F-4D97-AF65-F5344CB8AC3E}">
        <p14:creationId xmlns:p14="http://schemas.microsoft.com/office/powerpoint/2010/main" xmlns="" val="154000986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1"/>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9D73D240-9A39-4451-AC26-2A1CD97810F7}" type="datetime1">
              <a:rPr lang="it-IT" smtClean="0"/>
              <a:pPr>
                <a:defRPr/>
              </a:pPr>
              <a:t>21/01/2015</a:t>
            </a:fld>
            <a:endParaRPr lang="it-IT"/>
          </a:p>
        </p:txBody>
      </p:sp>
      <p:sp>
        <p:nvSpPr>
          <p:cNvPr id="6" name="Segnaposto piè di pagina 5"/>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7" name="Segnaposto numero diapositiva 6"/>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190405FB-23CE-43DA-A2CE-A6248085F361}" type="slidenum">
              <a:rPr lang="it-IT"/>
              <a:pPr>
                <a:defRPr/>
              </a:pPr>
              <a:t>‹N›</a:t>
            </a:fld>
            <a:endParaRPr lang="it-IT"/>
          </a:p>
        </p:txBody>
      </p:sp>
    </p:spTree>
    <p:extLst>
      <p:ext uri="{BB962C8B-B14F-4D97-AF65-F5344CB8AC3E}">
        <p14:creationId xmlns:p14="http://schemas.microsoft.com/office/powerpoint/2010/main" xmlns="" val="71468864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3D297B0D-7375-4BFC-B1B5-81206B56CD77}" type="datetime1">
              <a:rPr lang="it-IT" smtClean="0"/>
              <a:pPr>
                <a:defRPr/>
              </a:pPr>
              <a:t>21/01/2015</a:t>
            </a:fld>
            <a:endParaRPr lang="it-IT"/>
          </a:p>
        </p:txBody>
      </p:sp>
      <p:sp>
        <p:nvSpPr>
          <p:cNvPr id="5" name="Segnaposto piè di pagina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6" name="Segnaposto numero diapositiva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942CF75A-9A93-4A52-98E2-CB370A3C28E9}" type="slidenum">
              <a:rPr lang="it-IT"/>
              <a:pPr>
                <a:defRPr/>
              </a:pPr>
              <a:t>‹N›</a:t>
            </a:fld>
            <a:endParaRPr lang="it-IT"/>
          </a:p>
        </p:txBody>
      </p:sp>
    </p:spTree>
    <p:extLst>
      <p:ext uri="{BB962C8B-B14F-4D97-AF65-F5344CB8AC3E}">
        <p14:creationId xmlns:p14="http://schemas.microsoft.com/office/powerpoint/2010/main" xmlns="" val="3347103853"/>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40"/>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40"/>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lvl1pPr fontAlgn="base">
              <a:spcBef>
                <a:spcPct val="0"/>
              </a:spcBef>
              <a:spcAft>
                <a:spcPct val="0"/>
              </a:spcAft>
              <a:defRPr>
                <a:latin typeface="Arial" pitchFamily="34" charset="0"/>
                <a:cs typeface="Arial" pitchFamily="34" charset="0"/>
              </a:defRPr>
            </a:lvl1pPr>
          </a:lstStyle>
          <a:p>
            <a:pPr>
              <a:defRPr/>
            </a:pPr>
            <a:fld id="{9B556D86-D3E9-42A3-AA41-19BD4E999C78}" type="datetime1">
              <a:rPr lang="it-IT" smtClean="0"/>
              <a:pPr>
                <a:defRPr/>
              </a:pPr>
              <a:t>21/01/2015</a:t>
            </a:fld>
            <a:endParaRPr lang="it-IT"/>
          </a:p>
        </p:txBody>
      </p:sp>
      <p:sp>
        <p:nvSpPr>
          <p:cNvPr id="5" name="Segnaposto piè di pagina 4"/>
          <p:cNvSpPr>
            <a:spLocks noGrp="1"/>
          </p:cNvSpPr>
          <p:nvPr>
            <p:ph type="ftr" sz="quarter" idx="11"/>
          </p:nvPr>
        </p:nvSpPr>
        <p:spPr/>
        <p:txBody>
          <a:bodyPr/>
          <a:lstStyle>
            <a:lvl1pPr fontAlgn="base">
              <a:spcBef>
                <a:spcPct val="0"/>
              </a:spcBef>
              <a:spcAft>
                <a:spcPct val="0"/>
              </a:spcAft>
              <a:defRPr>
                <a:latin typeface="Arial" pitchFamily="34" charset="0"/>
                <a:cs typeface="Arial" pitchFamily="34" charset="0"/>
              </a:defRPr>
            </a:lvl1pPr>
          </a:lstStyle>
          <a:p>
            <a:pPr>
              <a:defRPr/>
            </a:pPr>
            <a:endParaRPr lang="it-IT"/>
          </a:p>
        </p:txBody>
      </p:sp>
      <p:sp>
        <p:nvSpPr>
          <p:cNvPr id="6" name="Segnaposto numero diapositiva 5"/>
          <p:cNvSpPr>
            <a:spLocks noGrp="1"/>
          </p:cNvSpPr>
          <p:nvPr>
            <p:ph type="sldNum" sz="quarter" idx="12"/>
          </p:nvPr>
        </p:nvSpPr>
        <p:spPr/>
        <p:txBody>
          <a:bodyPr/>
          <a:lstStyle>
            <a:lvl1pPr fontAlgn="base">
              <a:spcBef>
                <a:spcPct val="0"/>
              </a:spcBef>
              <a:spcAft>
                <a:spcPct val="0"/>
              </a:spcAft>
              <a:defRPr>
                <a:latin typeface="Arial" pitchFamily="34" charset="0"/>
                <a:cs typeface="Arial" pitchFamily="34" charset="0"/>
              </a:defRPr>
            </a:lvl1pPr>
          </a:lstStyle>
          <a:p>
            <a:pPr>
              <a:defRPr/>
            </a:pPr>
            <a:fld id="{726B3EE0-73C5-40DD-BBD6-AF13A07BE6F9}" type="slidenum">
              <a:rPr lang="it-IT"/>
              <a:pPr>
                <a:defRPr/>
              </a:pPr>
              <a:t>‹N›</a:t>
            </a:fld>
            <a:endParaRPr lang="it-IT"/>
          </a:p>
        </p:txBody>
      </p:sp>
    </p:spTree>
    <p:extLst>
      <p:ext uri="{BB962C8B-B14F-4D97-AF65-F5344CB8AC3E}">
        <p14:creationId xmlns:p14="http://schemas.microsoft.com/office/powerpoint/2010/main" xmlns="" val="32995221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1.xml"/><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10.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60.xml"/><Relationship Id="rId1" Type="http://schemas.openxmlformats.org/officeDocument/2006/relationships/slideLayout" Target="../slideLayouts/slideLayout59.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8.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9.xml"/><Relationship Id="rId13" Type="http://schemas.openxmlformats.org/officeDocument/2006/relationships/theme" Target="../theme/theme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slideLayout" Target="../slideLayouts/slideLayout83.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5"/>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6D3BAA-096C-4191-93E9-35C2008D1D32}" type="datetime1">
              <a:rPr lang="it-IT" smtClean="0"/>
              <a:pPr/>
              <a:t>21/01/2015</a:t>
            </a:fld>
            <a:endParaRPr lang="it-IT"/>
          </a:p>
        </p:txBody>
      </p:sp>
      <p:sp>
        <p:nvSpPr>
          <p:cNvPr id="5" name="Segnaposto piè di pagina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B9BCB2-0CB9-4200-B285-65460C532DD7}"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Segnaposto tito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es-ES" smtClean="0"/>
              <a:t>Fare clic per modificare lo stile del titolo</a:t>
            </a:r>
          </a:p>
        </p:txBody>
      </p:sp>
      <p:sp>
        <p:nvSpPr>
          <p:cNvPr id="8195" name="Segnaposto testo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s-ES" smtClean="0"/>
              <a:t>Fare clic per modificare stili del testo dello schema</a:t>
            </a:r>
          </a:p>
          <a:p>
            <a:pPr lvl="1"/>
            <a:r>
              <a:rPr lang="it-IT" altLang="es-ES" smtClean="0"/>
              <a:t>Secondo livello</a:t>
            </a:r>
          </a:p>
          <a:p>
            <a:pPr lvl="2"/>
            <a:r>
              <a:rPr lang="it-IT" altLang="es-ES" smtClean="0"/>
              <a:t>Terzo livello</a:t>
            </a:r>
          </a:p>
          <a:p>
            <a:pPr lvl="3"/>
            <a:r>
              <a:rPr lang="it-IT" altLang="es-ES" smtClean="0"/>
              <a:t>Quarto livello</a:t>
            </a:r>
          </a:p>
          <a:p>
            <a:pPr lvl="4"/>
            <a:r>
              <a:rPr lang="it-IT" altLang="es-ES" smtClean="0"/>
              <a:t>Quinto livello</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prstClr val="black">
                    <a:tint val="75000"/>
                  </a:prstClr>
                </a:solidFill>
                <a:latin typeface="Calibri"/>
                <a:cs typeface="+mn-cs"/>
              </a:defRPr>
            </a:lvl1pPr>
          </a:lstStyle>
          <a:p>
            <a:pPr>
              <a:defRPr/>
            </a:pPr>
            <a:fld id="{F07EA84D-5D97-4720-B041-FDA6542A764F}" type="datetime1">
              <a:rPr lang="it-IT" smtClean="0"/>
              <a:pPr>
                <a:defRPr/>
              </a:pPr>
              <a:t>21/01/2015</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prstClr val="black">
                    <a:tint val="75000"/>
                  </a:prstClr>
                </a:solidFill>
                <a:latin typeface="Calibri"/>
                <a:cs typeface="+mn-cs"/>
              </a:defRPr>
            </a:lvl1pPr>
          </a:lstStyle>
          <a:p>
            <a:pPr>
              <a:defRPr/>
            </a:pPr>
            <a:fld id="{846C1608-6EF3-446A-B181-8CDBCD733200}" type="slidenum">
              <a:rPr lang="it-IT"/>
              <a:pPr>
                <a:defRPr/>
              </a:pPr>
              <a:t>‹N›</a:t>
            </a:fld>
            <a:endParaRPr lang="it-IT"/>
          </a:p>
        </p:txBody>
      </p:sp>
    </p:spTree>
    <p:extLst>
      <p:ext uri="{BB962C8B-B14F-4D97-AF65-F5344CB8AC3E}">
        <p14:creationId xmlns:p14="http://schemas.microsoft.com/office/powerpoint/2010/main" xmlns="" val="4242786105"/>
      </p:ext>
    </p:extLst>
  </p:cSld>
  <p:clrMap bg1="lt1" tx1="dk1" bg2="lt2" tx2="dk2" accent1="accent1" accent2="accent2" accent3="accent3" accent4="accent4" accent5="accent5" accent6="accent6" hlink="hlink" folHlink="folHlink"/>
  <p:sldLayoutIdLst>
    <p:sldLayoutId id="2147483789" r:id="rId1"/>
    <p:sldLayoutId id="2147483790" r:id="rId2"/>
    <p:sldLayoutId id="2147483791" r:id="rId3"/>
    <p:sldLayoutId id="2147483792" r:id="rId4"/>
    <p:sldLayoutId id="2147483793" r:id="rId5"/>
    <p:sldLayoutId id="2147483794" r:id="rId6"/>
    <p:sldLayoutId id="2147483795" r:id="rId7"/>
    <p:sldLayoutId id="2147483796" r:id="rId8"/>
    <p:sldLayoutId id="2147483797" r:id="rId9"/>
    <p:sldLayoutId id="2147483798" r:id="rId10"/>
    <p:sldLayoutId id="2147483799" r:id="rId11"/>
  </p:sldLayoutIdLst>
  <p:hf sldNum="0" hdr="0" ft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ttangolo arrotondato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9" name="Rettangolo arrotondato 8"/>
          <p:cNvSpPr/>
          <p:nvPr/>
        </p:nvSpPr>
        <p:spPr>
          <a:xfrm>
            <a:off x="418599"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base">
              <a:spcBef>
                <a:spcPct val="0"/>
              </a:spcBef>
              <a:spcAft>
                <a:spcPct val="0"/>
              </a:spcAft>
              <a:defRPr/>
            </a:pPr>
            <a:endParaRPr lang="en-US">
              <a:solidFill>
                <a:prstClr val="white"/>
              </a:solidFill>
            </a:endParaRPr>
          </a:p>
        </p:txBody>
      </p:sp>
      <p:sp>
        <p:nvSpPr>
          <p:cNvPr id="13" name="Segnaposto titolo 12"/>
          <p:cNvSpPr>
            <a:spLocks noGrp="1"/>
          </p:cNvSpPr>
          <p:nvPr>
            <p:ph type="title"/>
          </p:nvPr>
        </p:nvSpPr>
        <p:spPr>
          <a:xfrm>
            <a:off x="503237" y="4986354"/>
            <a:ext cx="8183563" cy="1050925"/>
          </a:xfrm>
          <a:prstGeom prst="rect">
            <a:avLst/>
          </a:prstGeom>
        </p:spPr>
        <p:txBody>
          <a:bodyPr vert="horz" anchor="b">
            <a:normAutofit/>
          </a:bodyPr>
          <a:lstStyle>
            <a:extLst/>
          </a:lstStyle>
          <a:p>
            <a:r>
              <a:rPr lang="it-IT" smtClean="0"/>
              <a:t>Fare clic per modificare lo stile del titolo</a:t>
            </a:r>
            <a:endParaRPr lang="en-US"/>
          </a:p>
        </p:txBody>
      </p:sp>
      <p:sp>
        <p:nvSpPr>
          <p:cNvPr id="11271" name="Segnaposto testo 3"/>
          <p:cNvSpPr>
            <a:spLocks noGrp="1"/>
          </p:cNvSpPr>
          <p:nvPr>
            <p:ph type="body" idx="1"/>
          </p:nvPr>
        </p:nvSpPr>
        <p:spPr bwMode="auto">
          <a:xfrm>
            <a:off x="503237" y="530229"/>
            <a:ext cx="8183563"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5" name="Segnaposto data 24"/>
          <p:cNvSpPr>
            <a:spLocks noGrp="1"/>
          </p:cNvSpPr>
          <p:nvPr>
            <p:ph type="dt" sz="half" idx="2"/>
          </p:nvPr>
        </p:nvSpPr>
        <p:spPr>
          <a:xfrm>
            <a:off x="3776663" y="6111891"/>
            <a:ext cx="2286000" cy="365125"/>
          </a:xfrm>
          <a:prstGeom prst="rect">
            <a:avLst/>
          </a:prstGeom>
        </p:spPr>
        <p:txBody>
          <a:bodyPr vert="horz" anchor="b"/>
          <a:lstStyle>
            <a:lvl1pPr algn="r" eaLnBrk="1" latinLnBrk="0" hangingPunct="1">
              <a:defRPr kumimoji="0" sz="1000">
                <a:solidFill>
                  <a:schemeClr val="bg2">
                    <a:shade val="50000"/>
                  </a:schemeClr>
                </a:solidFill>
                <a:latin typeface="Arial" charset="0"/>
                <a:cs typeface="Arial" charset="0"/>
              </a:defRPr>
            </a:lvl1pPr>
            <a:extLst/>
          </a:lstStyle>
          <a:p>
            <a:pPr fontAlgn="base">
              <a:spcBef>
                <a:spcPct val="0"/>
              </a:spcBef>
              <a:spcAft>
                <a:spcPct val="0"/>
              </a:spcAft>
              <a:defRPr/>
            </a:pPr>
            <a:fld id="{1542F620-ED86-48FA-B597-1776CB70C6A6}" type="datetime1">
              <a:rPr lang="it-IT" smtClean="0">
                <a:solidFill>
                  <a:srgbClr val="FBEEC9">
                    <a:shade val="50000"/>
                  </a:srgbClr>
                </a:solidFill>
              </a:rPr>
              <a:pPr fontAlgn="base">
                <a:spcBef>
                  <a:spcPct val="0"/>
                </a:spcBef>
                <a:spcAft>
                  <a:spcPct val="0"/>
                </a:spcAft>
                <a:defRPr/>
              </a:pPr>
              <a:t>21/01/2015</a:t>
            </a:fld>
            <a:endParaRPr lang="it-IT">
              <a:solidFill>
                <a:srgbClr val="FBEEC9">
                  <a:shade val="50000"/>
                </a:srgbClr>
              </a:solidFill>
            </a:endParaRPr>
          </a:p>
        </p:txBody>
      </p:sp>
      <p:sp>
        <p:nvSpPr>
          <p:cNvPr id="18" name="Segnaposto piè di pagina 17"/>
          <p:cNvSpPr>
            <a:spLocks noGrp="1"/>
          </p:cNvSpPr>
          <p:nvPr>
            <p:ph type="ftr" sz="quarter" idx="3"/>
          </p:nvPr>
        </p:nvSpPr>
        <p:spPr>
          <a:xfrm>
            <a:off x="6062663" y="6111891"/>
            <a:ext cx="2286000" cy="365125"/>
          </a:xfrm>
          <a:prstGeom prst="rect">
            <a:avLst/>
          </a:prstGeom>
        </p:spPr>
        <p:txBody>
          <a:bodyPr vert="horz" anchor="b"/>
          <a:lstStyle>
            <a:lvl1pPr algn="l" eaLnBrk="1" latinLnBrk="0" hangingPunct="1">
              <a:defRPr kumimoji="0" sz="1000">
                <a:solidFill>
                  <a:schemeClr val="bg2">
                    <a:shade val="50000"/>
                  </a:schemeClr>
                </a:solidFill>
                <a:latin typeface="Arial" charset="0"/>
                <a:cs typeface="Arial" charset="0"/>
              </a:defRPr>
            </a:lvl1pPr>
            <a:extLst/>
          </a:lstStyle>
          <a:p>
            <a:pPr fontAlgn="base">
              <a:spcBef>
                <a:spcPct val="0"/>
              </a:spcBef>
              <a:spcAft>
                <a:spcPct val="0"/>
              </a:spcAft>
              <a:defRPr/>
            </a:pPr>
            <a:endParaRPr lang="it-IT">
              <a:solidFill>
                <a:srgbClr val="FBEEC9">
                  <a:shade val="50000"/>
                </a:srgbClr>
              </a:solidFill>
            </a:endParaRPr>
          </a:p>
        </p:txBody>
      </p:sp>
      <p:sp>
        <p:nvSpPr>
          <p:cNvPr id="5" name="Segnaposto numero diapositiva 4"/>
          <p:cNvSpPr>
            <a:spLocks noGrp="1"/>
          </p:cNvSpPr>
          <p:nvPr>
            <p:ph type="sldNum" sz="quarter" idx="4"/>
          </p:nvPr>
        </p:nvSpPr>
        <p:spPr>
          <a:xfrm>
            <a:off x="8348663" y="6111891"/>
            <a:ext cx="457200" cy="365125"/>
          </a:xfrm>
          <a:prstGeom prst="rect">
            <a:avLst/>
          </a:prstGeom>
        </p:spPr>
        <p:txBody>
          <a:bodyPr vert="horz" anchor="b"/>
          <a:lstStyle>
            <a:lvl1pPr algn="r" eaLnBrk="1" latinLnBrk="0" hangingPunct="1">
              <a:defRPr kumimoji="0" sz="1000">
                <a:solidFill>
                  <a:schemeClr val="bg2">
                    <a:shade val="50000"/>
                  </a:schemeClr>
                </a:solidFill>
                <a:latin typeface="Arial" charset="0"/>
                <a:cs typeface="Arial" charset="0"/>
              </a:defRPr>
            </a:lvl1pPr>
            <a:extLst/>
          </a:lstStyle>
          <a:p>
            <a:pPr fontAlgn="base">
              <a:spcBef>
                <a:spcPct val="0"/>
              </a:spcBef>
              <a:spcAft>
                <a:spcPct val="0"/>
              </a:spcAft>
              <a:defRPr/>
            </a:pPr>
            <a:fld id="{05855491-42BE-402B-A3D3-279B3A437873}" type="slidenum">
              <a:rPr lang="it-IT">
                <a:solidFill>
                  <a:srgbClr val="FBEEC9">
                    <a:shade val="50000"/>
                  </a:srgbClr>
                </a:solidFill>
              </a:rPr>
              <a:pPr fontAlgn="base">
                <a:spcBef>
                  <a:spcPct val="0"/>
                </a:spcBef>
                <a:spcAft>
                  <a:spcPct val="0"/>
                </a:spcAft>
                <a:defRPr/>
              </a:pPr>
              <a:t>‹N›</a:t>
            </a:fld>
            <a:endParaRPr lang="it-IT">
              <a:solidFill>
                <a:srgbClr val="FBEEC9">
                  <a:shade val="50000"/>
                </a:srgb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3600" b="1" kern="1200">
          <a:solidFill>
            <a:srgbClr val="FFB248"/>
          </a:solidFill>
          <a:effectLst>
            <a:outerShdw blurRad="53975" dist="22860" dir="5400000" algn="tl" rotWithShape="0">
              <a:srgbClr val="000000">
                <a:alpha val="55000"/>
              </a:srgbClr>
            </a:outerShdw>
          </a:effectLst>
          <a:latin typeface="+mj-lt"/>
          <a:ea typeface="+mj-ea"/>
          <a:cs typeface="+mj-cs"/>
        </a:defRPr>
      </a:lvl1pPr>
      <a:lvl2pPr algn="l" rtl="0" eaLnBrk="0" fontAlgn="base" hangingPunct="0">
        <a:spcBef>
          <a:spcPct val="0"/>
        </a:spcBef>
        <a:spcAft>
          <a:spcPct val="0"/>
        </a:spcAft>
        <a:defRPr sz="3600" b="1">
          <a:solidFill>
            <a:srgbClr val="FFB248"/>
          </a:solidFill>
          <a:latin typeface="Verdana" pitchFamily="34" charset="0"/>
        </a:defRPr>
      </a:lvl2pPr>
      <a:lvl3pPr algn="l" rtl="0" eaLnBrk="0" fontAlgn="base" hangingPunct="0">
        <a:spcBef>
          <a:spcPct val="0"/>
        </a:spcBef>
        <a:spcAft>
          <a:spcPct val="0"/>
        </a:spcAft>
        <a:defRPr sz="3600" b="1">
          <a:solidFill>
            <a:srgbClr val="FFB248"/>
          </a:solidFill>
          <a:latin typeface="Verdana" pitchFamily="34" charset="0"/>
        </a:defRPr>
      </a:lvl3pPr>
      <a:lvl4pPr algn="l" rtl="0" eaLnBrk="0" fontAlgn="base" hangingPunct="0">
        <a:spcBef>
          <a:spcPct val="0"/>
        </a:spcBef>
        <a:spcAft>
          <a:spcPct val="0"/>
        </a:spcAft>
        <a:defRPr sz="3600" b="1">
          <a:solidFill>
            <a:srgbClr val="FFB248"/>
          </a:solidFill>
          <a:latin typeface="Verdana" pitchFamily="34" charset="0"/>
        </a:defRPr>
      </a:lvl4pPr>
      <a:lvl5pPr algn="l" rtl="0" eaLnBrk="0" fontAlgn="base" hangingPunct="0">
        <a:spcBef>
          <a:spcPct val="0"/>
        </a:spcBef>
        <a:spcAft>
          <a:spcPct val="0"/>
        </a:spcAft>
        <a:defRPr sz="3600" b="1">
          <a:solidFill>
            <a:srgbClr val="FFB248"/>
          </a:solidFill>
          <a:latin typeface="Verdana" pitchFamily="34" charset="0"/>
        </a:defRPr>
      </a:lvl5pPr>
      <a:lvl6pPr marL="457200" algn="l" rtl="0" fontAlgn="base">
        <a:spcBef>
          <a:spcPct val="0"/>
        </a:spcBef>
        <a:spcAft>
          <a:spcPct val="0"/>
        </a:spcAft>
        <a:defRPr sz="3600" b="1">
          <a:solidFill>
            <a:srgbClr val="FFB248"/>
          </a:solidFill>
          <a:latin typeface="Verdana" pitchFamily="34" charset="0"/>
        </a:defRPr>
      </a:lvl6pPr>
      <a:lvl7pPr marL="914400" algn="l" rtl="0" fontAlgn="base">
        <a:spcBef>
          <a:spcPct val="0"/>
        </a:spcBef>
        <a:spcAft>
          <a:spcPct val="0"/>
        </a:spcAft>
        <a:defRPr sz="3600" b="1">
          <a:solidFill>
            <a:srgbClr val="FFB248"/>
          </a:solidFill>
          <a:latin typeface="Verdana" pitchFamily="34" charset="0"/>
        </a:defRPr>
      </a:lvl7pPr>
      <a:lvl8pPr marL="1371600" algn="l" rtl="0" fontAlgn="base">
        <a:spcBef>
          <a:spcPct val="0"/>
        </a:spcBef>
        <a:spcAft>
          <a:spcPct val="0"/>
        </a:spcAft>
        <a:defRPr sz="3600" b="1">
          <a:solidFill>
            <a:srgbClr val="FFB248"/>
          </a:solidFill>
          <a:latin typeface="Verdana" pitchFamily="34" charset="0"/>
        </a:defRPr>
      </a:lvl8pPr>
      <a:lvl9pPr marL="1828800" algn="l" rtl="0" fontAlgn="base">
        <a:spcBef>
          <a:spcPct val="0"/>
        </a:spcBef>
        <a:spcAft>
          <a:spcPct val="0"/>
        </a:spcAft>
        <a:defRPr sz="3600" b="1">
          <a:solidFill>
            <a:srgbClr val="FFB248"/>
          </a:solidFill>
          <a:latin typeface="Verdana" pitchFamily="34" charset="0"/>
        </a:defRPr>
      </a:lvl9pPr>
      <a:extLst/>
    </p:titleStyle>
    <p:bodyStyle>
      <a:lvl1pPr marL="265113" indent="-265113" algn="l" rtl="0" eaLnBrk="0" fontAlgn="base" hangingPunct="0">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eaLnBrk="0" fontAlgn="base" hangingPunct="0">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eaLnBrk="0" fontAlgn="base" hangingPunct="0">
        <a:spcBef>
          <a:spcPts val="250"/>
        </a:spcBef>
        <a:spcAft>
          <a:spcPct val="0"/>
        </a:spcAft>
        <a:buClr>
          <a:srgbClr val="E96D4D"/>
        </a:buClr>
        <a:buSzPct val="100000"/>
        <a:buFont typeface="Wingdings 2" pitchFamily="18" charset="2"/>
        <a:buChar char=""/>
        <a:defRPr sz="2200" kern="1200">
          <a:solidFill>
            <a:schemeClr val="tx1"/>
          </a:solidFill>
          <a:latin typeface="+mn-lt"/>
          <a:ea typeface="+mn-ea"/>
          <a:cs typeface="+mn-cs"/>
        </a:defRPr>
      </a:lvl3pPr>
      <a:lvl4pPr marL="1023938" indent="-182563" algn="l" rtl="0" eaLnBrk="0" fontAlgn="base" hangingPunct="0">
        <a:spcBef>
          <a:spcPts val="225"/>
        </a:spcBef>
        <a:spcAft>
          <a:spcPct val="0"/>
        </a:spcAft>
        <a:buClr>
          <a:srgbClr val="E96D4D"/>
        </a:buClr>
        <a:buSzPct val="112000"/>
        <a:buFont typeface="Verdana" pitchFamily="34" charset="0"/>
        <a:buChar char="◦"/>
        <a:defRPr sz="1900" kern="1200">
          <a:solidFill>
            <a:schemeClr val="tx1"/>
          </a:solidFill>
          <a:latin typeface="+mn-lt"/>
          <a:ea typeface="+mn-ea"/>
          <a:cs typeface="+mn-cs"/>
        </a:defRPr>
      </a:lvl4pPr>
      <a:lvl5pPr marL="1279525" indent="-182563" algn="l" rtl="0" eaLnBrk="0" fontAlgn="base" hangingPunct="0">
        <a:spcBef>
          <a:spcPts val="250"/>
        </a:spcBef>
        <a:spcAft>
          <a:spcPct val="0"/>
        </a:spcAft>
        <a:buClr>
          <a:srgbClr val="E48F7B"/>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5"/>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8AACF2-67F1-4039-867F-F1276ECACD49}" type="datetime1">
              <a:rPr lang="it-IT" smtClean="0">
                <a:solidFill>
                  <a:prstClr val="black">
                    <a:tint val="75000"/>
                  </a:prstClr>
                </a:solidFill>
              </a:rPr>
              <a:pPr/>
              <a:t>21/01/2015</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18C03C-4972-423C-8887-AB2FE6407BCE}" type="slidenum">
              <a:rPr lang="it-IT" smtClean="0">
                <a:solidFill>
                  <a:prstClr val="black">
                    <a:tint val="75000"/>
                  </a:prstClr>
                </a:solidFill>
              </a:rPr>
              <a:pPr/>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457200" y="27503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57200" y="1600200"/>
            <a:ext cx="8229600" cy="452556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p:cNvSpPr>
            <a:spLocks noGrp="1"/>
          </p:cNvSpPr>
          <p:nvPr>
            <p:ph type="dt" sz="half" idx="2"/>
          </p:nvPr>
        </p:nvSpPr>
        <p:spPr>
          <a:xfrm>
            <a:off x="457200" y="6356760"/>
            <a:ext cx="2133600" cy="364331"/>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1F3CF8B-4E62-4F5F-A159-482BDC608374}" type="datetime1">
              <a:rPr lang="it-IT" smtClean="0">
                <a:solidFill>
                  <a:prstClr val="black">
                    <a:tint val="75000"/>
                  </a:prstClr>
                </a:solidFill>
              </a:rPr>
              <a:pPr>
                <a:defRPr/>
              </a:pPr>
              <a:t>21/01/2015</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760"/>
            <a:ext cx="2895600" cy="364331"/>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760"/>
            <a:ext cx="2133600" cy="364331"/>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0D58FE1C-866F-499D-858E-15139344D9CF}" type="slidenum">
              <a:rPr lang="it-IT">
                <a:solidFill>
                  <a:prstClr val="black">
                    <a:tint val="75000"/>
                  </a:prstClr>
                </a:solidFill>
              </a:rPr>
              <a:pPr>
                <a:defRPr/>
              </a:pPr>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Torta 6"/>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8" name="Ovale 7"/>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11" name="Anello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12" name="Rettangolo 11"/>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
        <p:nvSpPr>
          <p:cNvPr id="5" name="Segnaposto titolo 4"/>
          <p:cNvSpPr>
            <a:spLocks noGrp="1"/>
          </p:cNvSpPr>
          <p:nvPr>
            <p:ph type="title"/>
          </p:nvPr>
        </p:nvSpPr>
        <p:spPr>
          <a:xfrm>
            <a:off x="1435100" y="274638"/>
            <a:ext cx="7499350" cy="1143000"/>
          </a:xfrm>
          <a:prstGeom prst="rect">
            <a:avLst/>
          </a:prstGeom>
        </p:spPr>
        <p:txBody>
          <a:bodyPr anchor="ctr">
            <a:normAutofit/>
          </a:bodyPr>
          <a:lstStyle>
            <a:extLst/>
          </a:lstStyle>
          <a:p>
            <a:r>
              <a:rPr lang="it-IT" smtClean="0"/>
              <a:t>Fare clic per modificare lo stile del titolo</a:t>
            </a:r>
            <a:endParaRPr lang="en-US"/>
          </a:p>
        </p:txBody>
      </p:sp>
      <p:sp>
        <p:nvSpPr>
          <p:cNvPr id="2057" name="Segnaposto testo 8"/>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smtClean="0"/>
          </a:p>
        </p:txBody>
      </p:sp>
      <p:sp>
        <p:nvSpPr>
          <p:cNvPr id="24" name="Segnaposto data 23"/>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cs typeface="+mn-cs"/>
              </a:defRPr>
            </a:lvl1pPr>
            <a:extLst/>
          </a:lstStyle>
          <a:p>
            <a:pPr>
              <a:defRPr/>
            </a:pPr>
            <a:fld id="{C47F173A-EDB8-4D6D-806F-E1FA7571E43E}" type="datetime1">
              <a:rPr lang="it-IT" smtClean="0">
                <a:solidFill>
                  <a:srgbClr val="E7DEC9">
                    <a:shade val="50000"/>
                    <a:satMod val="200000"/>
                  </a:srgbClr>
                </a:solidFill>
              </a:rPr>
              <a:pPr>
                <a:defRPr/>
              </a:pPr>
              <a:t>21/01/2015</a:t>
            </a:fld>
            <a:endParaRPr lang="it-IT">
              <a:solidFill>
                <a:srgbClr val="E7DEC9">
                  <a:shade val="50000"/>
                  <a:satMod val="200000"/>
                </a:srgbClr>
              </a:solidFill>
            </a:endParaRPr>
          </a:p>
        </p:txBody>
      </p:sp>
      <p:sp>
        <p:nvSpPr>
          <p:cNvPr id="10" name="Segnaposto piè di pagina 9"/>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endParaRPr lang="it-IT">
              <a:solidFill>
                <a:srgbClr val="E7DEC9">
                  <a:shade val="50000"/>
                  <a:satMod val="200000"/>
                </a:srgbClr>
              </a:solidFill>
            </a:endParaRPr>
          </a:p>
        </p:txBody>
      </p:sp>
      <p:sp>
        <p:nvSpPr>
          <p:cNvPr id="22" name="Segnaposto numero diapositiva 21"/>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cs typeface="+mn-cs"/>
              </a:defRPr>
            </a:lvl1pPr>
            <a:extLst/>
          </a:lstStyle>
          <a:p>
            <a:pPr>
              <a:defRPr/>
            </a:pPr>
            <a:fld id="{88BB3F3B-89E1-4080-BDDC-20C6C1B0D8C1}" type="slidenum">
              <a:rPr lang="it-IT">
                <a:solidFill>
                  <a:srgbClr val="E7DEC9">
                    <a:shade val="50000"/>
                    <a:satMod val="200000"/>
                  </a:srgbClr>
                </a:solidFill>
              </a:rPr>
              <a:pPr>
                <a:defRPr/>
              </a:pPr>
              <a:t>‹N›</a:t>
            </a:fld>
            <a:endParaRPr lang="it-IT">
              <a:solidFill>
                <a:srgbClr val="E7DEC9">
                  <a:shade val="50000"/>
                  <a:satMod val="200000"/>
                </a:srgbClr>
              </a:solidFill>
            </a:endParaRPr>
          </a:p>
        </p:txBody>
      </p:sp>
      <p:sp>
        <p:nvSpPr>
          <p:cNvPr id="15" name="Rettangolo 14"/>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solidFill>
                <a:prstClr val="white"/>
              </a:solidFill>
            </a:endParaRPr>
          </a:p>
        </p:txBody>
      </p:sp>
    </p:spTree>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hf sldNum="0" hdr="0" ftr="0" dt="0"/>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3200" kern="1200">
          <a:solidFill>
            <a:schemeClr val="tx1"/>
          </a:solidFill>
          <a:latin typeface="+mn-lt"/>
          <a:ea typeface="+mn-ea"/>
          <a:cs typeface="+mn-cs"/>
        </a:defRPr>
      </a:lvl1pPr>
      <a:lvl2pPr marL="639763" indent="-236538" algn="l" rtl="0" eaLnBrk="0" fontAlgn="base" hangingPunct="0">
        <a:spcBef>
          <a:spcPts val="550"/>
        </a:spcBef>
        <a:spcAft>
          <a:spcPct val="0"/>
        </a:spcAft>
        <a:buClr>
          <a:schemeClr val="accent1"/>
        </a:buClr>
        <a:buFont typeface="Verdana" pitchFamily="34" charset="0"/>
        <a:buChar char="◦"/>
        <a:defRPr sz="2800" kern="1200">
          <a:solidFill>
            <a:schemeClr val="tx1"/>
          </a:solidFill>
          <a:latin typeface="+mn-lt"/>
          <a:ea typeface="+mn-ea"/>
          <a:cs typeface="+mn-cs"/>
        </a:defRPr>
      </a:lvl2pPr>
      <a:lvl3pPr marL="885825" indent="-228600" algn="l" rtl="0" eaLnBrk="0" fontAlgn="base" hangingPunct="0">
        <a:spcBef>
          <a:spcPct val="20000"/>
        </a:spcBef>
        <a:spcAft>
          <a:spcPct val="0"/>
        </a:spcAft>
        <a:buClr>
          <a:schemeClr val="accent2"/>
        </a:buClr>
        <a:buFont typeface="Wingdings 2" pitchFamily="18" charset="2"/>
        <a:buChar char=""/>
        <a:defRPr sz="2400" kern="1200">
          <a:solidFill>
            <a:schemeClr val="tx1"/>
          </a:solidFill>
          <a:latin typeface="+mn-lt"/>
          <a:ea typeface="+mn-ea"/>
          <a:cs typeface="+mn-cs"/>
        </a:defRPr>
      </a:lvl3pPr>
      <a:lvl4pPr marL="1096963" indent="-173038" algn="l" rtl="0" eaLnBrk="0" fontAlgn="base" hangingPunct="0">
        <a:spcBef>
          <a:spcPct val="20000"/>
        </a:spcBef>
        <a:spcAft>
          <a:spcPct val="0"/>
        </a:spcAft>
        <a:buClr>
          <a:srgbClr val="C32D2E"/>
        </a:buClr>
        <a:buFont typeface="Wingdings 2" pitchFamily="18" charset="2"/>
        <a:buChar char=""/>
        <a:defRPr sz="2000" kern="1200">
          <a:solidFill>
            <a:schemeClr val="tx1"/>
          </a:solidFill>
          <a:latin typeface="+mn-lt"/>
          <a:ea typeface="+mn-ea"/>
          <a:cs typeface="+mn-cs"/>
        </a:defRPr>
      </a:lvl4pPr>
      <a:lvl5pPr marL="1296988" indent="-182563" algn="l" rtl="0" eaLnBrk="0" fontAlgn="base" hangingPunct="0">
        <a:spcBef>
          <a:spcPct val="20000"/>
        </a:spcBef>
        <a:spcAft>
          <a:spcPct val="0"/>
        </a:spcAft>
        <a:buClr>
          <a:srgbClr val="84AA33"/>
        </a:buClr>
        <a:buFont typeface="Wingdings 2" pitchFamily="18" charset="2"/>
        <a:buChar char=""/>
        <a:defRPr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38856" y="247650"/>
            <a:ext cx="8195733" cy="1004888"/>
          </a:xfrm>
          <a:prstGeom prst="rect">
            <a:avLst/>
          </a:prstGeom>
          <a:noFill/>
          <a:ln w="9525">
            <a:noFill/>
            <a:miter lim="800000"/>
            <a:headEnd/>
            <a:tailEnd/>
          </a:ln>
          <a:effectLst>
            <a:outerShdw dist="17961" dir="2700000" algn="ctr" rotWithShape="0">
              <a:srgbClr val="808080">
                <a:alpha val="74997"/>
              </a:srgbClr>
            </a:outerShdw>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4339" name="Rectangle 3"/>
          <p:cNvSpPr>
            <a:spLocks noGrp="1" noChangeArrowheads="1"/>
          </p:cNvSpPr>
          <p:nvPr>
            <p:ph type="body" idx="1"/>
          </p:nvPr>
        </p:nvSpPr>
        <p:spPr bwMode="auto">
          <a:xfrm>
            <a:off x="438856" y="1458914"/>
            <a:ext cx="8201378" cy="4835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xmlns="" val="542802863"/>
      </p:ext>
    </p:extLst>
  </p:cSld>
  <p:clrMap bg1="dk2" tx1="lt1" bg2="dk1" tx2="lt2" accent1="accent1" accent2="accent2" accent3="accent3" accent4="accent4" accent5="accent5" accent6="accent6" hlink="hlink" folHlink="folHlink"/>
  <p:sldLayoutIdLst>
    <p:sldLayoutId id="2147483759" r:id="rId1"/>
  </p:sldLayoutIdLst>
  <p:transition/>
  <p:hf sldNum="0" hdr="0" ftr="0" dt="0"/>
  <p:txStyles>
    <p:titleStyle>
      <a:lvl1pPr algn="l" rtl="0" eaLnBrk="0" fontAlgn="base" hangingPunct="0">
        <a:spcBef>
          <a:spcPct val="0"/>
        </a:spcBef>
        <a:spcAft>
          <a:spcPct val="0"/>
        </a:spcAft>
        <a:defRPr sz="2800" b="1">
          <a:solidFill>
            <a:schemeClr val="folHlink"/>
          </a:solidFill>
          <a:latin typeface="+mj-lt"/>
          <a:ea typeface="MS PGothic" pitchFamily="34" charset="-128"/>
          <a:cs typeface="+mj-cs"/>
        </a:defRPr>
      </a:lvl1pPr>
      <a:lvl2pPr algn="l" rtl="0" eaLnBrk="0" fontAlgn="base" hangingPunct="0">
        <a:spcBef>
          <a:spcPct val="0"/>
        </a:spcBef>
        <a:spcAft>
          <a:spcPct val="0"/>
        </a:spcAft>
        <a:defRPr sz="2800" b="1">
          <a:solidFill>
            <a:schemeClr val="folHlink"/>
          </a:solidFill>
          <a:latin typeface="Arial" pitchFamily="34" charset="0"/>
          <a:ea typeface="MS PGothic" pitchFamily="34" charset="-128"/>
        </a:defRPr>
      </a:lvl2pPr>
      <a:lvl3pPr algn="l" rtl="0" eaLnBrk="0" fontAlgn="base" hangingPunct="0">
        <a:spcBef>
          <a:spcPct val="0"/>
        </a:spcBef>
        <a:spcAft>
          <a:spcPct val="0"/>
        </a:spcAft>
        <a:defRPr sz="2800" b="1">
          <a:solidFill>
            <a:schemeClr val="folHlink"/>
          </a:solidFill>
          <a:latin typeface="Arial" pitchFamily="34" charset="0"/>
          <a:ea typeface="MS PGothic" pitchFamily="34" charset="-128"/>
        </a:defRPr>
      </a:lvl3pPr>
      <a:lvl4pPr algn="l" rtl="0" eaLnBrk="0" fontAlgn="base" hangingPunct="0">
        <a:spcBef>
          <a:spcPct val="0"/>
        </a:spcBef>
        <a:spcAft>
          <a:spcPct val="0"/>
        </a:spcAft>
        <a:defRPr sz="2800" b="1">
          <a:solidFill>
            <a:schemeClr val="folHlink"/>
          </a:solidFill>
          <a:latin typeface="Arial" pitchFamily="34" charset="0"/>
          <a:ea typeface="MS PGothic" pitchFamily="34" charset="-128"/>
        </a:defRPr>
      </a:lvl4pPr>
      <a:lvl5pPr algn="l" rtl="0" eaLnBrk="0" fontAlgn="base" hangingPunct="0">
        <a:spcBef>
          <a:spcPct val="0"/>
        </a:spcBef>
        <a:spcAft>
          <a:spcPct val="0"/>
        </a:spcAft>
        <a:defRPr sz="2800" b="1">
          <a:solidFill>
            <a:schemeClr val="folHlink"/>
          </a:solidFill>
          <a:latin typeface="Arial" pitchFamily="34" charset="0"/>
          <a:ea typeface="MS PGothic" pitchFamily="34" charset="-128"/>
        </a:defRPr>
      </a:lvl5pPr>
      <a:lvl6pPr marL="457200" algn="l" rtl="0" eaLnBrk="0" fontAlgn="base" hangingPunct="0">
        <a:spcBef>
          <a:spcPct val="0"/>
        </a:spcBef>
        <a:spcAft>
          <a:spcPct val="0"/>
        </a:spcAft>
        <a:defRPr sz="2800" b="1">
          <a:solidFill>
            <a:schemeClr val="folHlink"/>
          </a:solidFill>
          <a:latin typeface="Arial" pitchFamily="34" charset="0"/>
          <a:ea typeface="MS PGothic" pitchFamily="34" charset="-128"/>
        </a:defRPr>
      </a:lvl6pPr>
      <a:lvl7pPr marL="914400" algn="l" rtl="0" eaLnBrk="0" fontAlgn="base" hangingPunct="0">
        <a:spcBef>
          <a:spcPct val="0"/>
        </a:spcBef>
        <a:spcAft>
          <a:spcPct val="0"/>
        </a:spcAft>
        <a:defRPr sz="2800" b="1">
          <a:solidFill>
            <a:schemeClr val="folHlink"/>
          </a:solidFill>
          <a:latin typeface="Arial" pitchFamily="34" charset="0"/>
          <a:ea typeface="MS PGothic" pitchFamily="34" charset="-128"/>
        </a:defRPr>
      </a:lvl7pPr>
      <a:lvl8pPr marL="1371600" algn="l" rtl="0" eaLnBrk="0" fontAlgn="base" hangingPunct="0">
        <a:spcBef>
          <a:spcPct val="0"/>
        </a:spcBef>
        <a:spcAft>
          <a:spcPct val="0"/>
        </a:spcAft>
        <a:defRPr sz="2800" b="1">
          <a:solidFill>
            <a:schemeClr val="folHlink"/>
          </a:solidFill>
          <a:latin typeface="Arial" pitchFamily="34" charset="0"/>
          <a:ea typeface="MS PGothic" pitchFamily="34" charset="-128"/>
        </a:defRPr>
      </a:lvl8pPr>
      <a:lvl9pPr marL="1828800" algn="l" rtl="0" eaLnBrk="0" fontAlgn="base" hangingPunct="0">
        <a:spcBef>
          <a:spcPct val="0"/>
        </a:spcBef>
        <a:spcAft>
          <a:spcPct val="0"/>
        </a:spcAft>
        <a:defRPr sz="2800" b="1">
          <a:solidFill>
            <a:schemeClr val="folHlink"/>
          </a:solidFill>
          <a:latin typeface="Arial" pitchFamily="34" charset="0"/>
          <a:ea typeface="MS PGothic" pitchFamily="34" charset="-128"/>
        </a:defRPr>
      </a:lvl9pPr>
    </p:titleStyle>
    <p:bodyStyle>
      <a:lvl1pPr marL="295275" indent="-295275" algn="l" rtl="0" eaLnBrk="0" fontAlgn="base" hangingPunct="0">
        <a:spcBef>
          <a:spcPct val="50000"/>
        </a:spcBef>
        <a:spcAft>
          <a:spcPct val="0"/>
        </a:spcAft>
        <a:buClr>
          <a:schemeClr val="tx1"/>
        </a:buClr>
        <a:buChar char="•"/>
        <a:defRPr sz="2200">
          <a:solidFill>
            <a:srgbClr val="FFFFFF"/>
          </a:solidFill>
          <a:latin typeface="+mn-lt"/>
          <a:ea typeface="MS PGothic" pitchFamily="34" charset="-128"/>
          <a:cs typeface="+mn-cs"/>
        </a:defRPr>
      </a:lvl1pPr>
      <a:lvl2pPr marL="546100" indent="-249238" algn="l" rtl="0" eaLnBrk="0" fontAlgn="base" hangingPunct="0">
        <a:spcBef>
          <a:spcPct val="50000"/>
        </a:spcBef>
        <a:spcAft>
          <a:spcPct val="0"/>
        </a:spcAft>
        <a:buClr>
          <a:schemeClr val="tx1"/>
        </a:buClr>
        <a:buChar char="–"/>
        <a:defRPr sz="1900">
          <a:solidFill>
            <a:srgbClr val="FFFFFF"/>
          </a:solidFill>
          <a:latin typeface="+mn-lt"/>
          <a:ea typeface="MS PGothic" pitchFamily="34" charset="-128"/>
        </a:defRPr>
      </a:lvl2pPr>
      <a:lvl3pPr marL="749300" indent="-201613" algn="l" rtl="0" eaLnBrk="0" fontAlgn="base" hangingPunct="0">
        <a:spcBef>
          <a:spcPct val="50000"/>
        </a:spcBef>
        <a:spcAft>
          <a:spcPct val="0"/>
        </a:spcAft>
        <a:buClr>
          <a:schemeClr val="tx1"/>
        </a:buClr>
        <a:buFont typeface="Wingdings" pitchFamily="2" charset="2"/>
        <a:buChar char="§"/>
        <a:defRPr sz="2400">
          <a:solidFill>
            <a:srgbClr val="FFFFFF"/>
          </a:solidFill>
          <a:latin typeface="+mn-lt"/>
          <a:ea typeface="MS PGothic" pitchFamily="34" charset="-128"/>
        </a:defRPr>
      </a:lvl3pPr>
      <a:lvl4pPr marL="960438" indent="-209550" algn="l" rtl="0" eaLnBrk="0" fontAlgn="base" hangingPunct="0">
        <a:lnSpc>
          <a:spcPct val="85000"/>
        </a:lnSpc>
        <a:spcBef>
          <a:spcPct val="40000"/>
        </a:spcBef>
        <a:spcAft>
          <a:spcPct val="0"/>
        </a:spcAft>
        <a:buClr>
          <a:schemeClr val="tx1"/>
        </a:buClr>
        <a:buChar char="–"/>
        <a:defRPr sz="2000">
          <a:solidFill>
            <a:srgbClr val="FFFFFF"/>
          </a:solidFill>
          <a:latin typeface="+mn-lt"/>
          <a:ea typeface="MS PGothic" pitchFamily="34" charset="-128"/>
        </a:defRPr>
      </a:lvl4pPr>
      <a:lvl5pPr marL="1173163" indent="-211138" algn="l" rtl="0" eaLnBrk="0" fontAlgn="base" hangingPunct="0">
        <a:spcBef>
          <a:spcPct val="50000"/>
        </a:spcBef>
        <a:spcAft>
          <a:spcPct val="0"/>
        </a:spcAft>
        <a:buClr>
          <a:schemeClr val="tx1"/>
        </a:buClr>
        <a:buChar char="–"/>
        <a:defRPr sz="1600">
          <a:solidFill>
            <a:srgbClr val="FFFFFF"/>
          </a:solidFill>
          <a:latin typeface="+mn-lt"/>
          <a:ea typeface="MS PGothic" pitchFamily="34" charset="-128"/>
        </a:defRPr>
      </a:lvl5pPr>
      <a:lvl6pPr marL="1630363" indent="-211138" algn="l" rtl="0" eaLnBrk="0" fontAlgn="base" hangingPunct="0">
        <a:spcBef>
          <a:spcPct val="50000"/>
        </a:spcBef>
        <a:spcAft>
          <a:spcPct val="0"/>
        </a:spcAft>
        <a:buClr>
          <a:schemeClr val="tx1"/>
        </a:buClr>
        <a:buChar char="–"/>
        <a:defRPr sz="1600">
          <a:solidFill>
            <a:srgbClr val="FFFFFF"/>
          </a:solidFill>
          <a:latin typeface="+mn-lt"/>
          <a:ea typeface="+mn-ea"/>
        </a:defRPr>
      </a:lvl6pPr>
      <a:lvl7pPr marL="2087563" indent="-211138" algn="l" rtl="0" eaLnBrk="0" fontAlgn="base" hangingPunct="0">
        <a:spcBef>
          <a:spcPct val="50000"/>
        </a:spcBef>
        <a:spcAft>
          <a:spcPct val="0"/>
        </a:spcAft>
        <a:buClr>
          <a:schemeClr val="tx1"/>
        </a:buClr>
        <a:buChar char="–"/>
        <a:defRPr sz="1600">
          <a:solidFill>
            <a:srgbClr val="FFFFFF"/>
          </a:solidFill>
          <a:latin typeface="+mn-lt"/>
          <a:ea typeface="+mn-ea"/>
        </a:defRPr>
      </a:lvl7pPr>
      <a:lvl8pPr marL="2544763" indent="-211138" algn="l" rtl="0" eaLnBrk="0" fontAlgn="base" hangingPunct="0">
        <a:spcBef>
          <a:spcPct val="50000"/>
        </a:spcBef>
        <a:spcAft>
          <a:spcPct val="0"/>
        </a:spcAft>
        <a:buClr>
          <a:schemeClr val="tx1"/>
        </a:buClr>
        <a:buChar char="–"/>
        <a:defRPr sz="1600">
          <a:solidFill>
            <a:srgbClr val="FFFFFF"/>
          </a:solidFill>
          <a:latin typeface="+mn-lt"/>
          <a:ea typeface="+mn-ea"/>
        </a:defRPr>
      </a:lvl8pPr>
      <a:lvl9pPr marL="3001963" indent="-211138" algn="l" rtl="0" eaLnBrk="0" fontAlgn="base" hangingPunct="0">
        <a:spcBef>
          <a:spcPct val="50000"/>
        </a:spcBef>
        <a:spcAft>
          <a:spcPct val="0"/>
        </a:spcAft>
        <a:buClr>
          <a:schemeClr val="tx1"/>
        </a:buClr>
        <a:buChar char="–"/>
        <a:defRPr sz="1600">
          <a:solidFill>
            <a:srgbClr val="FFFFFF"/>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38856" y="247650"/>
            <a:ext cx="8195733" cy="1004888"/>
          </a:xfrm>
          <a:prstGeom prst="rect">
            <a:avLst/>
          </a:prstGeom>
          <a:noFill/>
          <a:ln w="9525">
            <a:noFill/>
            <a:miter lim="800000"/>
            <a:headEnd/>
            <a:tailEnd/>
          </a:ln>
          <a:effectLst>
            <a:outerShdw dist="17961" dir="2700000" algn="ctr" rotWithShape="0">
              <a:srgbClr val="808080">
                <a:alpha val="74997"/>
              </a:srgbClr>
            </a:outerShdw>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438856" y="1458914"/>
            <a:ext cx="8201378" cy="4835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xmlns="" val="2120132868"/>
      </p:ext>
    </p:extLst>
  </p:cSld>
  <p:clrMap bg1="dk2" tx1="lt1" bg2="dk1" tx2="lt2" accent1="accent1" accent2="accent2" accent3="accent3" accent4="accent4" accent5="accent5" accent6="accent6" hlink="hlink" folHlink="folHlink"/>
  <p:sldLayoutIdLst>
    <p:sldLayoutId id="2147483761" r:id="rId1"/>
    <p:sldLayoutId id="2147483762" r:id="rId2"/>
  </p:sldLayoutIdLst>
  <p:transition/>
  <p:hf sldNum="0" hdr="0" ftr="0" dt="0"/>
  <p:txStyles>
    <p:titleStyle>
      <a:lvl1pPr algn="l" rtl="0" eaLnBrk="0" fontAlgn="base" hangingPunct="0">
        <a:spcBef>
          <a:spcPct val="0"/>
        </a:spcBef>
        <a:spcAft>
          <a:spcPct val="0"/>
        </a:spcAft>
        <a:defRPr sz="2800" b="1">
          <a:solidFill>
            <a:schemeClr val="folHlink"/>
          </a:solidFill>
          <a:latin typeface="+mj-lt"/>
          <a:ea typeface="MS PGothic" pitchFamily="34" charset="-128"/>
          <a:cs typeface="+mj-cs"/>
        </a:defRPr>
      </a:lvl1pPr>
      <a:lvl2pPr algn="l" rtl="0" eaLnBrk="0" fontAlgn="base" hangingPunct="0">
        <a:spcBef>
          <a:spcPct val="0"/>
        </a:spcBef>
        <a:spcAft>
          <a:spcPct val="0"/>
        </a:spcAft>
        <a:defRPr sz="2800" b="1">
          <a:solidFill>
            <a:schemeClr val="folHlink"/>
          </a:solidFill>
          <a:latin typeface="Arial" pitchFamily="34" charset="0"/>
          <a:ea typeface="MS PGothic" pitchFamily="34" charset="-128"/>
        </a:defRPr>
      </a:lvl2pPr>
      <a:lvl3pPr algn="l" rtl="0" eaLnBrk="0" fontAlgn="base" hangingPunct="0">
        <a:spcBef>
          <a:spcPct val="0"/>
        </a:spcBef>
        <a:spcAft>
          <a:spcPct val="0"/>
        </a:spcAft>
        <a:defRPr sz="2800" b="1">
          <a:solidFill>
            <a:schemeClr val="folHlink"/>
          </a:solidFill>
          <a:latin typeface="Arial" pitchFamily="34" charset="0"/>
          <a:ea typeface="MS PGothic" pitchFamily="34" charset="-128"/>
        </a:defRPr>
      </a:lvl3pPr>
      <a:lvl4pPr algn="l" rtl="0" eaLnBrk="0" fontAlgn="base" hangingPunct="0">
        <a:spcBef>
          <a:spcPct val="0"/>
        </a:spcBef>
        <a:spcAft>
          <a:spcPct val="0"/>
        </a:spcAft>
        <a:defRPr sz="2800" b="1">
          <a:solidFill>
            <a:schemeClr val="folHlink"/>
          </a:solidFill>
          <a:latin typeface="Arial" pitchFamily="34" charset="0"/>
          <a:ea typeface="MS PGothic" pitchFamily="34" charset="-128"/>
        </a:defRPr>
      </a:lvl4pPr>
      <a:lvl5pPr algn="l" rtl="0" eaLnBrk="0" fontAlgn="base" hangingPunct="0">
        <a:spcBef>
          <a:spcPct val="0"/>
        </a:spcBef>
        <a:spcAft>
          <a:spcPct val="0"/>
        </a:spcAft>
        <a:defRPr sz="2800" b="1">
          <a:solidFill>
            <a:schemeClr val="folHlink"/>
          </a:solidFill>
          <a:latin typeface="Arial" pitchFamily="34" charset="0"/>
          <a:ea typeface="MS PGothic" pitchFamily="34" charset="-128"/>
        </a:defRPr>
      </a:lvl5pPr>
      <a:lvl6pPr marL="457200" algn="l" rtl="0" eaLnBrk="0" fontAlgn="base" hangingPunct="0">
        <a:spcBef>
          <a:spcPct val="0"/>
        </a:spcBef>
        <a:spcAft>
          <a:spcPct val="0"/>
        </a:spcAft>
        <a:defRPr sz="2800" b="1">
          <a:solidFill>
            <a:schemeClr val="folHlink"/>
          </a:solidFill>
          <a:latin typeface="Arial" pitchFamily="34" charset="0"/>
          <a:ea typeface="MS PGothic" pitchFamily="34" charset="-128"/>
        </a:defRPr>
      </a:lvl6pPr>
      <a:lvl7pPr marL="914400" algn="l" rtl="0" eaLnBrk="0" fontAlgn="base" hangingPunct="0">
        <a:spcBef>
          <a:spcPct val="0"/>
        </a:spcBef>
        <a:spcAft>
          <a:spcPct val="0"/>
        </a:spcAft>
        <a:defRPr sz="2800" b="1">
          <a:solidFill>
            <a:schemeClr val="folHlink"/>
          </a:solidFill>
          <a:latin typeface="Arial" pitchFamily="34" charset="0"/>
          <a:ea typeface="MS PGothic" pitchFamily="34" charset="-128"/>
        </a:defRPr>
      </a:lvl7pPr>
      <a:lvl8pPr marL="1371600" algn="l" rtl="0" eaLnBrk="0" fontAlgn="base" hangingPunct="0">
        <a:spcBef>
          <a:spcPct val="0"/>
        </a:spcBef>
        <a:spcAft>
          <a:spcPct val="0"/>
        </a:spcAft>
        <a:defRPr sz="2800" b="1">
          <a:solidFill>
            <a:schemeClr val="folHlink"/>
          </a:solidFill>
          <a:latin typeface="Arial" pitchFamily="34" charset="0"/>
          <a:ea typeface="MS PGothic" pitchFamily="34" charset="-128"/>
        </a:defRPr>
      </a:lvl8pPr>
      <a:lvl9pPr marL="1828800" algn="l" rtl="0" eaLnBrk="0" fontAlgn="base" hangingPunct="0">
        <a:spcBef>
          <a:spcPct val="0"/>
        </a:spcBef>
        <a:spcAft>
          <a:spcPct val="0"/>
        </a:spcAft>
        <a:defRPr sz="2800" b="1">
          <a:solidFill>
            <a:schemeClr val="folHlink"/>
          </a:solidFill>
          <a:latin typeface="Arial" pitchFamily="34" charset="0"/>
          <a:ea typeface="MS PGothic" pitchFamily="34" charset="-128"/>
        </a:defRPr>
      </a:lvl9pPr>
    </p:titleStyle>
    <p:bodyStyle>
      <a:lvl1pPr marL="295275" indent="-295275" algn="l" rtl="0" eaLnBrk="0" fontAlgn="base" hangingPunct="0">
        <a:spcBef>
          <a:spcPct val="50000"/>
        </a:spcBef>
        <a:spcAft>
          <a:spcPct val="0"/>
        </a:spcAft>
        <a:buClr>
          <a:schemeClr val="tx1"/>
        </a:buClr>
        <a:buChar char="•"/>
        <a:defRPr sz="2200">
          <a:solidFill>
            <a:srgbClr val="FFFFFF"/>
          </a:solidFill>
          <a:latin typeface="+mn-lt"/>
          <a:ea typeface="MS PGothic" pitchFamily="34" charset="-128"/>
          <a:cs typeface="+mn-cs"/>
        </a:defRPr>
      </a:lvl1pPr>
      <a:lvl2pPr marL="546100" indent="-249238" algn="l" rtl="0" eaLnBrk="0" fontAlgn="base" hangingPunct="0">
        <a:spcBef>
          <a:spcPct val="50000"/>
        </a:spcBef>
        <a:spcAft>
          <a:spcPct val="0"/>
        </a:spcAft>
        <a:buClr>
          <a:schemeClr val="tx1"/>
        </a:buClr>
        <a:buChar char="–"/>
        <a:defRPr sz="1900">
          <a:solidFill>
            <a:srgbClr val="FFFFFF"/>
          </a:solidFill>
          <a:latin typeface="+mn-lt"/>
          <a:ea typeface="MS PGothic" pitchFamily="34" charset="-128"/>
        </a:defRPr>
      </a:lvl2pPr>
      <a:lvl3pPr marL="749300" indent="-201613" algn="l" rtl="0" eaLnBrk="0" fontAlgn="base" hangingPunct="0">
        <a:spcBef>
          <a:spcPct val="50000"/>
        </a:spcBef>
        <a:spcAft>
          <a:spcPct val="0"/>
        </a:spcAft>
        <a:buClr>
          <a:schemeClr val="tx1"/>
        </a:buClr>
        <a:buFont typeface="Wingdings" pitchFamily="2" charset="2"/>
        <a:buChar char="§"/>
        <a:defRPr sz="2400">
          <a:solidFill>
            <a:srgbClr val="FFFFFF"/>
          </a:solidFill>
          <a:latin typeface="+mn-lt"/>
          <a:ea typeface="MS PGothic" pitchFamily="34" charset="-128"/>
        </a:defRPr>
      </a:lvl3pPr>
      <a:lvl4pPr marL="960438" indent="-209550" algn="l" rtl="0" eaLnBrk="0" fontAlgn="base" hangingPunct="0">
        <a:lnSpc>
          <a:spcPct val="85000"/>
        </a:lnSpc>
        <a:spcBef>
          <a:spcPct val="40000"/>
        </a:spcBef>
        <a:spcAft>
          <a:spcPct val="0"/>
        </a:spcAft>
        <a:buClr>
          <a:schemeClr val="tx1"/>
        </a:buClr>
        <a:buChar char="–"/>
        <a:defRPr sz="2000">
          <a:solidFill>
            <a:srgbClr val="FFFFFF"/>
          </a:solidFill>
          <a:latin typeface="+mn-lt"/>
          <a:ea typeface="MS PGothic" pitchFamily="34" charset="-128"/>
        </a:defRPr>
      </a:lvl4pPr>
      <a:lvl5pPr marL="1173163" indent="-211138" algn="l" rtl="0" eaLnBrk="0" fontAlgn="base" hangingPunct="0">
        <a:spcBef>
          <a:spcPct val="50000"/>
        </a:spcBef>
        <a:spcAft>
          <a:spcPct val="0"/>
        </a:spcAft>
        <a:buClr>
          <a:schemeClr val="tx1"/>
        </a:buClr>
        <a:buChar char="–"/>
        <a:defRPr sz="1600">
          <a:solidFill>
            <a:srgbClr val="FFFFFF"/>
          </a:solidFill>
          <a:latin typeface="+mn-lt"/>
          <a:ea typeface="MS PGothic" pitchFamily="34" charset="-128"/>
        </a:defRPr>
      </a:lvl5pPr>
      <a:lvl6pPr marL="1630363" indent="-211138" algn="l" rtl="0" eaLnBrk="0" fontAlgn="base" hangingPunct="0">
        <a:spcBef>
          <a:spcPct val="50000"/>
        </a:spcBef>
        <a:spcAft>
          <a:spcPct val="0"/>
        </a:spcAft>
        <a:buClr>
          <a:schemeClr val="tx1"/>
        </a:buClr>
        <a:buChar char="–"/>
        <a:defRPr sz="1600">
          <a:solidFill>
            <a:srgbClr val="FFFFFF"/>
          </a:solidFill>
          <a:latin typeface="+mn-lt"/>
          <a:ea typeface="+mn-ea"/>
        </a:defRPr>
      </a:lvl6pPr>
      <a:lvl7pPr marL="2087563" indent="-211138" algn="l" rtl="0" eaLnBrk="0" fontAlgn="base" hangingPunct="0">
        <a:spcBef>
          <a:spcPct val="50000"/>
        </a:spcBef>
        <a:spcAft>
          <a:spcPct val="0"/>
        </a:spcAft>
        <a:buClr>
          <a:schemeClr val="tx1"/>
        </a:buClr>
        <a:buChar char="–"/>
        <a:defRPr sz="1600">
          <a:solidFill>
            <a:srgbClr val="FFFFFF"/>
          </a:solidFill>
          <a:latin typeface="+mn-lt"/>
          <a:ea typeface="+mn-ea"/>
        </a:defRPr>
      </a:lvl7pPr>
      <a:lvl8pPr marL="2544763" indent="-211138" algn="l" rtl="0" eaLnBrk="0" fontAlgn="base" hangingPunct="0">
        <a:spcBef>
          <a:spcPct val="50000"/>
        </a:spcBef>
        <a:spcAft>
          <a:spcPct val="0"/>
        </a:spcAft>
        <a:buClr>
          <a:schemeClr val="tx1"/>
        </a:buClr>
        <a:buChar char="–"/>
        <a:defRPr sz="1600">
          <a:solidFill>
            <a:srgbClr val="FFFFFF"/>
          </a:solidFill>
          <a:latin typeface="+mn-lt"/>
          <a:ea typeface="+mn-ea"/>
        </a:defRPr>
      </a:lvl8pPr>
      <a:lvl9pPr marL="3001963" indent="-211138" algn="l" rtl="0" eaLnBrk="0" fontAlgn="base" hangingPunct="0">
        <a:spcBef>
          <a:spcPct val="50000"/>
        </a:spcBef>
        <a:spcAft>
          <a:spcPct val="0"/>
        </a:spcAft>
        <a:buClr>
          <a:schemeClr val="tx1"/>
        </a:buClr>
        <a:buChar char="–"/>
        <a:defRPr sz="1600">
          <a:solidFill>
            <a:srgbClr val="FFFFFF"/>
          </a:solidFill>
          <a:latin typeface="+mn-lt"/>
          <a:ea typeface="+mn-ea"/>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1836738" y="368300"/>
            <a:ext cx="6826250" cy="828675"/>
          </a:xfrm>
          <a:prstGeom prst="rect">
            <a:avLst/>
          </a:prstGeom>
          <a:noFill/>
          <a:ln w="9525">
            <a:noFill/>
            <a:miter lim="800000"/>
            <a:headEnd/>
            <a:tailEnd/>
          </a:ln>
        </p:spPr>
        <p:txBody>
          <a:bodyPr vert="horz" wrap="square" lIns="91440" tIns="36000" rIns="91440" bIns="36000" numCol="1" anchor="b" anchorCtr="0" compatLnSpc="1">
            <a:prstTxWarp prst="textNoShape">
              <a:avLst/>
            </a:prstTxWarp>
          </a:bodyPr>
          <a:lstStyle/>
          <a:p>
            <a:pPr lvl="0"/>
            <a:r>
              <a:rPr lang="it-IT" smtClean="0"/>
              <a:t>Fare clic per modificare lo stile del titolo</a:t>
            </a:r>
          </a:p>
        </p:txBody>
      </p:sp>
      <p:sp>
        <p:nvSpPr>
          <p:cNvPr id="1027" name="Segnaposto testo 2"/>
          <p:cNvSpPr>
            <a:spLocks noGrp="1"/>
          </p:cNvSpPr>
          <p:nvPr>
            <p:ph type="body" idx="1"/>
          </p:nvPr>
        </p:nvSpPr>
        <p:spPr bwMode="auto">
          <a:xfrm>
            <a:off x="468313" y="1628775"/>
            <a:ext cx="8207375" cy="47529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6" name="Segnaposto numero diapositiva 5"/>
          <p:cNvSpPr>
            <a:spLocks noGrp="1"/>
          </p:cNvSpPr>
          <p:nvPr>
            <p:ph type="sldNum" sz="quarter" idx="4"/>
          </p:nvPr>
        </p:nvSpPr>
        <p:spPr>
          <a:xfrm>
            <a:off x="6553200" y="6594475"/>
            <a:ext cx="2133600" cy="153988"/>
          </a:xfrm>
          <a:prstGeom prst="rect">
            <a:avLst/>
          </a:prstGeom>
        </p:spPr>
        <p:txBody>
          <a:bodyPr vert="horz" lIns="0" tIns="0" rIns="0" bIns="0" rtlCol="0" anchor="ctr">
            <a:spAutoFit/>
          </a:bodyPr>
          <a:lstStyle>
            <a:lvl1pPr algn="r" fontAlgn="auto">
              <a:spcBef>
                <a:spcPts val="0"/>
              </a:spcBef>
              <a:spcAft>
                <a:spcPts val="0"/>
              </a:spcAft>
              <a:defRPr sz="1000">
                <a:solidFill>
                  <a:schemeClr val="tx1">
                    <a:tint val="75000"/>
                  </a:schemeClr>
                </a:solidFill>
                <a:latin typeface="Arial" pitchFamily="34" charset="0"/>
                <a:cs typeface="Arial" pitchFamily="34" charset="0"/>
              </a:defRPr>
            </a:lvl1pPr>
          </a:lstStyle>
          <a:p>
            <a:pPr>
              <a:defRPr/>
            </a:pPr>
            <a:fld id="{C27965F4-6253-457D-B8B5-DE4B16558D6A}" type="slidenum">
              <a:rPr lang="it-IT">
                <a:solidFill>
                  <a:prstClr val="black">
                    <a:tint val="75000"/>
                  </a:prstClr>
                </a:solidFill>
              </a:rPr>
              <a:pPr>
                <a:defRPr/>
              </a:pPr>
              <a:t>‹N›</a:t>
            </a:fld>
            <a:endParaRPr lang="it-IT">
              <a:solidFill>
                <a:prstClr val="black">
                  <a:tint val="75000"/>
                </a:prstClr>
              </a:solidFill>
            </a:endParaRPr>
          </a:p>
        </p:txBody>
      </p:sp>
      <p:cxnSp>
        <p:nvCxnSpPr>
          <p:cNvPr id="8" name="Connettore 1 7"/>
          <p:cNvCxnSpPr/>
          <p:nvPr/>
        </p:nvCxnSpPr>
        <p:spPr>
          <a:xfrm>
            <a:off x="457200" y="1196975"/>
            <a:ext cx="82184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Segnaposto piè di pagina 4"/>
          <p:cNvSpPr>
            <a:spLocks noGrp="1"/>
          </p:cNvSpPr>
          <p:nvPr/>
        </p:nvSpPr>
        <p:spPr>
          <a:xfrm>
            <a:off x="3135313" y="6524625"/>
            <a:ext cx="2895600" cy="252413"/>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it-IT">
              <a:solidFill>
                <a:prstClr val="black"/>
              </a:solidFill>
            </a:endParaRPr>
          </a:p>
        </p:txBody>
      </p:sp>
      <p:sp>
        <p:nvSpPr>
          <p:cNvPr id="10" name="Segnaposto data 3"/>
          <p:cNvSpPr>
            <a:spLocks noGrp="1"/>
          </p:cNvSpPr>
          <p:nvPr>
            <p:ph type="dt" sz="half" idx="2"/>
          </p:nvPr>
        </p:nvSpPr>
        <p:spPr>
          <a:xfrm>
            <a:off x="457200" y="6580188"/>
            <a:ext cx="2133600" cy="184150"/>
          </a:xfrm>
          <a:prstGeom prst="rect">
            <a:avLst/>
          </a:prstGeom>
        </p:spPr>
        <p:txBody>
          <a:bodyPr vert="horz" lIns="0" tIns="0" rIns="0" bIns="0" rtlCol="0" anchor="ctr">
            <a:spAutoFit/>
          </a:bodyPr>
          <a:lstStyle>
            <a:lvl1pPr algn="l" fontAlgn="auto">
              <a:spcBef>
                <a:spcPts val="0"/>
              </a:spcBef>
              <a:spcAft>
                <a:spcPts val="0"/>
              </a:spcAft>
              <a:defRPr sz="1200">
                <a:solidFill>
                  <a:schemeClr val="tx1">
                    <a:tint val="75000"/>
                  </a:schemeClr>
                </a:solidFill>
                <a:latin typeface="+mn-lt"/>
              </a:defRPr>
            </a:lvl1pPr>
          </a:lstStyle>
          <a:p>
            <a:pPr>
              <a:defRPr/>
            </a:pPr>
            <a:fld id="{A9845712-C011-4F2D-8724-DEF0513EBE2F}" type="datetime1">
              <a:rPr lang="it-IT" smtClean="0">
                <a:solidFill>
                  <a:prstClr val="black">
                    <a:tint val="75000"/>
                  </a:prstClr>
                </a:solidFill>
              </a:rPr>
              <a:pPr>
                <a:defRPr/>
              </a:pPr>
              <a:t>21/01/2015</a:t>
            </a:fld>
            <a:endParaRPr lang="en-US">
              <a:solidFill>
                <a:prstClr val="black">
                  <a:tint val="75000"/>
                </a:prstClr>
              </a:solidFill>
            </a:endParaRPr>
          </a:p>
        </p:txBody>
      </p:sp>
      <p:sp>
        <p:nvSpPr>
          <p:cNvPr id="11" name="Segnaposto piè di pagina 4"/>
          <p:cNvSpPr>
            <a:spLocks noGrp="1"/>
          </p:cNvSpPr>
          <p:nvPr>
            <p:ph type="ftr" sz="quarter" idx="3"/>
          </p:nvPr>
        </p:nvSpPr>
        <p:spPr>
          <a:xfrm>
            <a:off x="3124200" y="6580188"/>
            <a:ext cx="2895600" cy="184150"/>
          </a:xfrm>
          <a:prstGeom prst="rect">
            <a:avLst/>
          </a:prstGeom>
        </p:spPr>
        <p:txBody>
          <a:bodyPr vert="horz" lIns="0" tIns="0" rIns="0" bIns="0" rtlCol="0" anchor="ctr">
            <a:spAutoFit/>
          </a:bodyP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2947600694"/>
      </p:ext>
    </p:extLst>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p:timing>
    <p:tnLst>
      <p:par>
        <p:cTn id="1" dur="indefinite" restart="never" nodeType="tmRoot"/>
      </p:par>
    </p:tnLst>
  </p:timing>
  <p:hf sldNum="0" hdr="0" ftr="0" dt="0"/>
  <p:txStyles>
    <p:titleStyle>
      <a:lvl1pPr algn="l" rtl="0" eaLnBrk="0" fontAlgn="base" hangingPunct="0">
        <a:lnSpc>
          <a:spcPts val="2400"/>
        </a:lnSpc>
        <a:spcBef>
          <a:spcPct val="0"/>
        </a:spcBef>
        <a:spcAft>
          <a:spcPct val="0"/>
        </a:spcAft>
        <a:defRPr sz="2200" b="1" kern="1200">
          <a:solidFill>
            <a:schemeClr val="tx2"/>
          </a:solidFill>
          <a:latin typeface="Arial" pitchFamily="34" charset="0"/>
          <a:ea typeface="+mj-ea"/>
          <a:cs typeface="Arial" pitchFamily="34" charset="0"/>
        </a:defRPr>
      </a:lvl1pPr>
      <a:lvl2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2pPr>
      <a:lvl3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3pPr>
      <a:lvl4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4pPr>
      <a:lvl5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5pPr>
      <a:lvl6pPr marL="457200" algn="l" rtl="0" fontAlgn="base">
        <a:lnSpc>
          <a:spcPts val="2400"/>
        </a:lnSpc>
        <a:spcBef>
          <a:spcPct val="0"/>
        </a:spcBef>
        <a:spcAft>
          <a:spcPct val="0"/>
        </a:spcAft>
        <a:defRPr sz="2200" b="1">
          <a:solidFill>
            <a:schemeClr val="tx2"/>
          </a:solidFill>
          <a:latin typeface="Arial" pitchFamily="34" charset="0"/>
          <a:cs typeface="Arial" pitchFamily="34" charset="0"/>
        </a:defRPr>
      </a:lvl6pPr>
      <a:lvl7pPr marL="914400" algn="l" rtl="0" fontAlgn="base">
        <a:lnSpc>
          <a:spcPts val="2400"/>
        </a:lnSpc>
        <a:spcBef>
          <a:spcPct val="0"/>
        </a:spcBef>
        <a:spcAft>
          <a:spcPct val="0"/>
        </a:spcAft>
        <a:defRPr sz="2200" b="1">
          <a:solidFill>
            <a:schemeClr val="tx2"/>
          </a:solidFill>
          <a:latin typeface="Arial" pitchFamily="34" charset="0"/>
          <a:cs typeface="Arial" pitchFamily="34" charset="0"/>
        </a:defRPr>
      </a:lvl7pPr>
      <a:lvl8pPr marL="1371600" algn="l" rtl="0" fontAlgn="base">
        <a:lnSpc>
          <a:spcPts val="2400"/>
        </a:lnSpc>
        <a:spcBef>
          <a:spcPct val="0"/>
        </a:spcBef>
        <a:spcAft>
          <a:spcPct val="0"/>
        </a:spcAft>
        <a:defRPr sz="2200" b="1">
          <a:solidFill>
            <a:schemeClr val="tx2"/>
          </a:solidFill>
          <a:latin typeface="Arial" pitchFamily="34" charset="0"/>
          <a:cs typeface="Arial" pitchFamily="34" charset="0"/>
        </a:defRPr>
      </a:lvl8pPr>
      <a:lvl9pPr marL="1828800" algn="l" rtl="0" fontAlgn="base">
        <a:lnSpc>
          <a:spcPts val="2400"/>
        </a:lnSpc>
        <a:spcBef>
          <a:spcPct val="0"/>
        </a:spcBef>
        <a:spcAft>
          <a:spcPct val="0"/>
        </a:spcAft>
        <a:defRPr sz="2200" b="1">
          <a:solidFill>
            <a:schemeClr val="tx2"/>
          </a:solidFill>
          <a:latin typeface="Arial" pitchFamily="34" charset="0"/>
          <a:cs typeface="Arial" pitchFamily="34" charset="0"/>
        </a:defRPr>
      </a:lvl9pPr>
    </p:titleStyle>
    <p:bodyStyle>
      <a:lvl1pPr marL="227013" indent="-227013" algn="l" rtl="0" eaLnBrk="0" fontAlgn="base" hangingPunct="0">
        <a:lnSpc>
          <a:spcPts val="2300"/>
        </a:lnSpc>
        <a:spcBef>
          <a:spcPts val="1200"/>
        </a:spcBef>
        <a:spcAft>
          <a:spcPct val="0"/>
        </a:spcAft>
        <a:buClr>
          <a:schemeClr val="tx2"/>
        </a:buClr>
        <a:buFont typeface="Arial" pitchFamily="34" charset="0"/>
        <a:buChar char="•"/>
        <a:defRPr sz="2000" kern="1200">
          <a:solidFill>
            <a:schemeClr val="tx2"/>
          </a:solidFill>
          <a:latin typeface="Arial" pitchFamily="34" charset="0"/>
          <a:ea typeface="+mn-ea"/>
          <a:cs typeface="Arial" pitchFamily="34" charset="0"/>
        </a:defRPr>
      </a:lvl1pPr>
      <a:lvl2pPr marL="528638" indent="-263525" algn="l" rtl="0" eaLnBrk="0" fontAlgn="base" hangingPunct="0">
        <a:lnSpc>
          <a:spcPts val="2000"/>
        </a:lnSpc>
        <a:spcBef>
          <a:spcPts val="800"/>
        </a:spcBef>
        <a:spcAft>
          <a:spcPct val="0"/>
        </a:spcAft>
        <a:buClr>
          <a:schemeClr val="tx2"/>
        </a:buClr>
        <a:buFont typeface="Arial" pitchFamily="34" charset="0"/>
        <a:buChar char="–"/>
        <a:defRPr sz="1700" kern="1200">
          <a:solidFill>
            <a:schemeClr val="tx2"/>
          </a:solidFill>
          <a:latin typeface="Arial" pitchFamily="34" charset="0"/>
          <a:ea typeface="+mn-ea"/>
          <a:cs typeface="Arial" pitchFamily="34" charset="0"/>
        </a:defRPr>
      </a:lvl2pPr>
      <a:lvl3pPr marL="725488" indent="-185738" algn="l" rtl="0" eaLnBrk="0" fontAlgn="base" hangingPunct="0">
        <a:lnSpc>
          <a:spcPts val="1600"/>
        </a:lnSpc>
        <a:spcBef>
          <a:spcPts val="700"/>
        </a:spcBef>
        <a:spcAft>
          <a:spcPct val="0"/>
        </a:spcAft>
        <a:buClr>
          <a:schemeClr val="tx2"/>
        </a:buClr>
        <a:buFont typeface="Arial" pitchFamily="34" charset="0"/>
        <a:buChar char="•"/>
        <a:defRPr sz="1400" kern="1200">
          <a:solidFill>
            <a:schemeClr val="tx2"/>
          </a:solidFill>
          <a:latin typeface="Arial" pitchFamily="34" charset="0"/>
          <a:ea typeface="+mn-ea"/>
          <a:cs typeface="Arial" pitchFamily="34" charset="0"/>
        </a:defRPr>
      </a:lvl3pPr>
      <a:lvl4pPr marL="998538" indent="-193675" algn="l" rtl="0" eaLnBrk="0" fontAlgn="base" hangingPunct="0">
        <a:lnSpc>
          <a:spcPts val="1300"/>
        </a:lnSpc>
        <a:spcBef>
          <a:spcPts val="600"/>
        </a:spcBef>
        <a:spcAft>
          <a:spcPct val="0"/>
        </a:spcAft>
        <a:buClr>
          <a:schemeClr val="tx2"/>
        </a:buClr>
        <a:buFont typeface="Arial" pitchFamily="34" charset="0"/>
        <a:buChar char="–"/>
        <a:defRPr sz="1200" kern="1200">
          <a:solidFill>
            <a:schemeClr val="tx2"/>
          </a:solidFill>
          <a:latin typeface="Arial" pitchFamily="34" charset="0"/>
          <a:ea typeface="+mn-ea"/>
          <a:cs typeface="Arial" pitchFamily="34" charset="0"/>
        </a:defRPr>
      </a:lvl4pPr>
      <a:lvl5pPr marL="1273175" indent="-193675" algn="l" rtl="0" eaLnBrk="0" fontAlgn="base" hangingPunct="0">
        <a:lnSpc>
          <a:spcPts val="1500"/>
        </a:lnSpc>
        <a:spcBef>
          <a:spcPts val="300"/>
        </a:spcBef>
        <a:spcAft>
          <a:spcPct val="0"/>
        </a:spcAft>
        <a:buClr>
          <a:schemeClr val="tx2"/>
        </a:buClr>
        <a:buFont typeface="Arial" pitchFamily="34" charset="0"/>
        <a:buChar char="»"/>
        <a:defRPr sz="11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1836738" y="368300"/>
            <a:ext cx="6826250" cy="828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36000" rIns="91440" bIns="36000" numCol="1" anchor="b" anchorCtr="0" compatLnSpc="1">
            <a:prstTxWarp prst="textNoShape">
              <a:avLst/>
            </a:prstTxWarp>
          </a:bodyPr>
          <a:lstStyle/>
          <a:p>
            <a:pPr lvl="0"/>
            <a:r>
              <a:rPr lang="it-IT" altLang="es-ES" smtClean="0"/>
              <a:t>Fare clic per modificare lo stile del titolo</a:t>
            </a:r>
          </a:p>
        </p:txBody>
      </p:sp>
      <p:sp>
        <p:nvSpPr>
          <p:cNvPr id="1027" name="Segnaposto testo 2"/>
          <p:cNvSpPr>
            <a:spLocks noGrp="1"/>
          </p:cNvSpPr>
          <p:nvPr>
            <p:ph type="body" idx="1"/>
          </p:nvPr>
        </p:nvSpPr>
        <p:spPr bwMode="auto">
          <a:xfrm>
            <a:off x="468313" y="1628775"/>
            <a:ext cx="8207375" cy="4752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es-ES" smtClean="0"/>
              <a:t>Fare clic per modificare stili del testo dello schema</a:t>
            </a:r>
          </a:p>
          <a:p>
            <a:pPr lvl="1"/>
            <a:r>
              <a:rPr lang="it-IT" altLang="es-ES" smtClean="0"/>
              <a:t>Secondo livello</a:t>
            </a:r>
          </a:p>
          <a:p>
            <a:pPr lvl="2"/>
            <a:r>
              <a:rPr lang="it-IT" altLang="es-ES" smtClean="0"/>
              <a:t>Terzo livello</a:t>
            </a:r>
          </a:p>
          <a:p>
            <a:pPr lvl="3"/>
            <a:r>
              <a:rPr lang="it-IT" altLang="es-ES" smtClean="0"/>
              <a:t>Quarto livello</a:t>
            </a:r>
          </a:p>
          <a:p>
            <a:pPr lvl="4"/>
            <a:r>
              <a:rPr lang="it-IT" altLang="es-ES" smtClean="0"/>
              <a:t>Quinto livello</a:t>
            </a:r>
          </a:p>
        </p:txBody>
      </p:sp>
      <p:sp>
        <p:nvSpPr>
          <p:cNvPr id="6" name="Segnaposto numero diapositiva 5"/>
          <p:cNvSpPr>
            <a:spLocks noGrp="1"/>
          </p:cNvSpPr>
          <p:nvPr>
            <p:ph type="sldNum" sz="quarter" idx="4"/>
          </p:nvPr>
        </p:nvSpPr>
        <p:spPr>
          <a:xfrm>
            <a:off x="6553200" y="6594475"/>
            <a:ext cx="2133600" cy="153988"/>
          </a:xfrm>
          <a:prstGeom prst="rect">
            <a:avLst/>
          </a:prstGeom>
        </p:spPr>
        <p:txBody>
          <a:bodyPr vert="horz" lIns="0" tIns="0" rIns="0" bIns="0" rtlCol="0" anchor="ctr">
            <a:spAutoFit/>
          </a:bodyPr>
          <a:lstStyle>
            <a:lvl1pPr algn="r" fontAlgn="auto">
              <a:spcBef>
                <a:spcPts val="0"/>
              </a:spcBef>
              <a:spcAft>
                <a:spcPts val="0"/>
              </a:spcAft>
              <a:defRPr sz="1000">
                <a:solidFill>
                  <a:schemeClr val="tx1">
                    <a:tint val="75000"/>
                  </a:schemeClr>
                </a:solidFill>
                <a:latin typeface="Arial" pitchFamily="34" charset="0"/>
                <a:cs typeface="Arial" pitchFamily="34" charset="0"/>
              </a:defRPr>
            </a:lvl1pPr>
          </a:lstStyle>
          <a:p>
            <a:pPr>
              <a:defRPr/>
            </a:pPr>
            <a:fld id="{0D73C17C-E25D-4956-B1E8-CE9B8FED2B23}" type="slidenum">
              <a:rPr lang="it-IT">
                <a:solidFill>
                  <a:prstClr val="black">
                    <a:tint val="75000"/>
                  </a:prstClr>
                </a:solidFill>
              </a:rPr>
              <a:pPr>
                <a:defRPr/>
              </a:pPr>
              <a:t>‹N›</a:t>
            </a:fld>
            <a:endParaRPr lang="it-IT">
              <a:solidFill>
                <a:prstClr val="black">
                  <a:tint val="75000"/>
                </a:prstClr>
              </a:solidFill>
            </a:endParaRPr>
          </a:p>
        </p:txBody>
      </p:sp>
      <p:cxnSp>
        <p:nvCxnSpPr>
          <p:cNvPr id="8" name="Connettore 1 7"/>
          <p:cNvCxnSpPr/>
          <p:nvPr/>
        </p:nvCxnSpPr>
        <p:spPr>
          <a:xfrm>
            <a:off x="457200" y="1196975"/>
            <a:ext cx="821848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9" name="Segnaposto piè di pagina 4"/>
          <p:cNvSpPr>
            <a:spLocks noGrp="1"/>
          </p:cNvSpPr>
          <p:nvPr/>
        </p:nvSpPr>
        <p:spPr>
          <a:xfrm>
            <a:off x="3135313" y="6524625"/>
            <a:ext cx="2895600" cy="252413"/>
          </a:xfrm>
          <a:prstGeom prst="rect">
            <a:avLst/>
          </a:prstGeom>
        </p:spPr>
        <p:txBody>
          <a:bodyPr anchor="ct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it-IT">
              <a:solidFill>
                <a:prstClr val="black"/>
              </a:solidFill>
            </a:endParaRPr>
          </a:p>
        </p:txBody>
      </p:sp>
      <p:sp>
        <p:nvSpPr>
          <p:cNvPr id="10" name="Segnaposto data 3"/>
          <p:cNvSpPr>
            <a:spLocks noGrp="1"/>
          </p:cNvSpPr>
          <p:nvPr>
            <p:ph type="dt" sz="half" idx="2"/>
          </p:nvPr>
        </p:nvSpPr>
        <p:spPr>
          <a:xfrm>
            <a:off x="457200" y="6580188"/>
            <a:ext cx="2133600" cy="184150"/>
          </a:xfrm>
          <a:prstGeom prst="rect">
            <a:avLst/>
          </a:prstGeom>
        </p:spPr>
        <p:txBody>
          <a:bodyPr vert="horz" lIns="0" tIns="0" rIns="0" bIns="0" rtlCol="0" anchor="ctr">
            <a:spAutoFit/>
          </a:bodyPr>
          <a:lstStyle>
            <a:lvl1pPr algn="l" fontAlgn="auto">
              <a:spcBef>
                <a:spcPts val="0"/>
              </a:spcBef>
              <a:spcAft>
                <a:spcPts val="0"/>
              </a:spcAft>
              <a:defRPr sz="1200">
                <a:solidFill>
                  <a:schemeClr val="tx1">
                    <a:tint val="75000"/>
                  </a:schemeClr>
                </a:solidFill>
                <a:latin typeface="+mn-lt"/>
              </a:defRPr>
            </a:lvl1pPr>
          </a:lstStyle>
          <a:p>
            <a:pPr>
              <a:defRPr/>
            </a:pPr>
            <a:fld id="{C4235F3B-2DBB-4B0C-9D0C-2F4A8405A713}" type="datetime1">
              <a:rPr lang="it-IT" smtClean="0">
                <a:solidFill>
                  <a:prstClr val="black">
                    <a:tint val="75000"/>
                  </a:prstClr>
                </a:solidFill>
              </a:rPr>
              <a:pPr>
                <a:defRPr/>
              </a:pPr>
              <a:t>21/01/2015</a:t>
            </a:fld>
            <a:endParaRPr lang="en-US">
              <a:solidFill>
                <a:prstClr val="black">
                  <a:tint val="75000"/>
                </a:prstClr>
              </a:solidFill>
            </a:endParaRPr>
          </a:p>
        </p:txBody>
      </p:sp>
      <p:sp>
        <p:nvSpPr>
          <p:cNvPr id="11" name="Segnaposto piè di pagina 4"/>
          <p:cNvSpPr>
            <a:spLocks noGrp="1"/>
          </p:cNvSpPr>
          <p:nvPr>
            <p:ph type="ftr" sz="quarter" idx="3"/>
          </p:nvPr>
        </p:nvSpPr>
        <p:spPr>
          <a:xfrm>
            <a:off x="3124200" y="6580188"/>
            <a:ext cx="2895600" cy="184150"/>
          </a:xfrm>
          <a:prstGeom prst="rect">
            <a:avLst/>
          </a:prstGeom>
        </p:spPr>
        <p:txBody>
          <a:bodyPr vert="horz" lIns="0" tIns="0" rIns="0" bIns="0" rtlCol="0" anchor="ctr">
            <a:spAutoFit/>
          </a:bodyP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Tree>
    <p:extLst>
      <p:ext uri="{BB962C8B-B14F-4D97-AF65-F5344CB8AC3E}">
        <p14:creationId xmlns:p14="http://schemas.microsoft.com/office/powerpoint/2010/main" xmlns="" val="4218538611"/>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Lst>
  <p:timing>
    <p:tnLst>
      <p:par>
        <p:cTn id="1" dur="indefinite" restart="never" nodeType="tmRoot"/>
      </p:par>
    </p:tnLst>
  </p:timing>
  <p:hf sldNum="0" hdr="0" ftr="0" dt="0"/>
  <p:txStyles>
    <p:titleStyle>
      <a:lvl1pPr algn="l" rtl="0" eaLnBrk="0" fontAlgn="base" hangingPunct="0">
        <a:lnSpc>
          <a:spcPts val="2400"/>
        </a:lnSpc>
        <a:spcBef>
          <a:spcPct val="0"/>
        </a:spcBef>
        <a:spcAft>
          <a:spcPct val="0"/>
        </a:spcAft>
        <a:defRPr sz="2200" b="1" kern="1200">
          <a:solidFill>
            <a:schemeClr val="tx2"/>
          </a:solidFill>
          <a:latin typeface="Arial" pitchFamily="34" charset="0"/>
          <a:ea typeface="+mj-ea"/>
          <a:cs typeface="Arial" pitchFamily="34" charset="0"/>
        </a:defRPr>
      </a:lvl1pPr>
      <a:lvl2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2pPr>
      <a:lvl3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3pPr>
      <a:lvl4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4pPr>
      <a:lvl5pPr algn="l" rtl="0" eaLnBrk="0" fontAlgn="base" hangingPunct="0">
        <a:lnSpc>
          <a:spcPts val="2400"/>
        </a:lnSpc>
        <a:spcBef>
          <a:spcPct val="0"/>
        </a:spcBef>
        <a:spcAft>
          <a:spcPct val="0"/>
        </a:spcAft>
        <a:defRPr sz="2200" b="1">
          <a:solidFill>
            <a:schemeClr val="tx2"/>
          </a:solidFill>
          <a:latin typeface="Arial" pitchFamily="34" charset="0"/>
          <a:cs typeface="Arial" pitchFamily="34" charset="0"/>
        </a:defRPr>
      </a:lvl5pPr>
      <a:lvl6pPr marL="457200" algn="l" rtl="0" fontAlgn="base">
        <a:lnSpc>
          <a:spcPts val="2400"/>
        </a:lnSpc>
        <a:spcBef>
          <a:spcPct val="0"/>
        </a:spcBef>
        <a:spcAft>
          <a:spcPct val="0"/>
        </a:spcAft>
        <a:defRPr sz="2200" b="1">
          <a:solidFill>
            <a:schemeClr val="tx2"/>
          </a:solidFill>
          <a:latin typeface="Arial" pitchFamily="34" charset="0"/>
          <a:cs typeface="Arial" pitchFamily="34" charset="0"/>
        </a:defRPr>
      </a:lvl6pPr>
      <a:lvl7pPr marL="914400" algn="l" rtl="0" fontAlgn="base">
        <a:lnSpc>
          <a:spcPts val="2400"/>
        </a:lnSpc>
        <a:spcBef>
          <a:spcPct val="0"/>
        </a:spcBef>
        <a:spcAft>
          <a:spcPct val="0"/>
        </a:spcAft>
        <a:defRPr sz="2200" b="1">
          <a:solidFill>
            <a:schemeClr val="tx2"/>
          </a:solidFill>
          <a:latin typeface="Arial" pitchFamily="34" charset="0"/>
          <a:cs typeface="Arial" pitchFamily="34" charset="0"/>
        </a:defRPr>
      </a:lvl7pPr>
      <a:lvl8pPr marL="1371600" algn="l" rtl="0" fontAlgn="base">
        <a:lnSpc>
          <a:spcPts val="2400"/>
        </a:lnSpc>
        <a:spcBef>
          <a:spcPct val="0"/>
        </a:spcBef>
        <a:spcAft>
          <a:spcPct val="0"/>
        </a:spcAft>
        <a:defRPr sz="2200" b="1">
          <a:solidFill>
            <a:schemeClr val="tx2"/>
          </a:solidFill>
          <a:latin typeface="Arial" pitchFamily="34" charset="0"/>
          <a:cs typeface="Arial" pitchFamily="34" charset="0"/>
        </a:defRPr>
      </a:lvl8pPr>
      <a:lvl9pPr marL="1828800" algn="l" rtl="0" fontAlgn="base">
        <a:lnSpc>
          <a:spcPts val="2400"/>
        </a:lnSpc>
        <a:spcBef>
          <a:spcPct val="0"/>
        </a:spcBef>
        <a:spcAft>
          <a:spcPct val="0"/>
        </a:spcAft>
        <a:defRPr sz="2200" b="1">
          <a:solidFill>
            <a:schemeClr val="tx2"/>
          </a:solidFill>
          <a:latin typeface="Arial" pitchFamily="34" charset="0"/>
          <a:cs typeface="Arial" pitchFamily="34" charset="0"/>
        </a:defRPr>
      </a:lvl9pPr>
    </p:titleStyle>
    <p:bodyStyle>
      <a:lvl1pPr marL="227013" indent="-227013" algn="l" rtl="0" eaLnBrk="0" fontAlgn="base" hangingPunct="0">
        <a:lnSpc>
          <a:spcPts val="2300"/>
        </a:lnSpc>
        <a:spcBef>
          <a:spcPts val="1200"/>
        </a:spcBef>
        <a:spcAft>
          <a:spcPct val="0"/>
        </a:spcAft>
        <a:buClr>
          <a:schemeClr val="tx2"/>
        </a:buClr>
        <a:buFont typeface="Arial" pitchFamily="34" charset="0"/>
        <a:buChar char="•"/>
        <a:defRPr sz="2000" kern="1200">
          <a:solidFill>
            <a:schemeClr val="tx2"/>
          </a:solidFill>
          <a:latin typeface="Arial" pitchFamily="34" charset="0"/>
          <a:ea typeface="+mn-ea"/>
          <a:cs typeface="Arial" pitchFamily="34" charset="0"/>
        </a:defRPr>
      </a:lvl1pPr>
      <a:lvl2pPr marL="528638" indent="-263525" algn="l" rtl="0" eaLnBrk="0" fontAlgn="base" hangingPunct="0">
        <a:lnSpc>
          <a:spcPts val="2000"/>
        </a:lnSpc>
        <a:spcBef>
          <a:spcPts val="800"/>
        </a:spcBef>
        <a:spcAft>
          <a:spcPct val="0"/>
        </a:spcAft>
        <a:buClr>
          <a:schemeClr val="tx2"/>
        </a:buClr>
        <a:buFont typeface="Arial" pitchFamily="34" charset="0"/>
        <a:buChar char="–"/>
        <a:defRPr sz="1700" kern="1200">
          <a:solidFill>
            <a:schemeClr val="tx2"/>
          </a:solidFill>
          <a:latin typeface="Arial" pitchFamily="34" charset="0"/>
          <a:ea typeface="+mn-ea"/>
          <a:cs typeface="Arial" pitchFamily="34" charset="0"/>
        </a:defRPr>
      </a:lvl2pPr>
      <a:lvl3pPr marL="725488" indent="-185738" algn="l" rtl="0" eaLnBrk="0" fontAlgn="base" hangingPunct="0">
        <a:lnSpc>
          <a:spcPts val="1600"/>
        </a:lnSpc>
        <a:spcBef>
          <a:spcPts val="700"/>
        </a:spcBef>
        <a:spcAft>
          <a:spcPct val="0"/>
        </a:spcAft>
        <a:buClr>
          <a:schemeClr val="tx2"/>
        </a:buClr>
        <a:buFont typeface="Arial" pitchFamily="34" charset="0"/>
        <a:buChar char="•"/>
        <a:defRPr sz="1400" kern="1200">
          <a:solidFill>
            <a:schemeClr val="tx2"/>
          </a:solidFill>
          <a:latin typeface="Arial" pitchFamily="34" charset="0"/>
          <a:ea typeface="+mn-ea"/>
          <a:cs typeface="Arial" pitchFamily="34" charset="0"/>
        </a:defRPr>
      </a:lvl3pPr>
      <a:lvl4pPr marL="998538" indent="-193675" algn="l" rtl="0" eaLnBrk="0" fontAlgn="base" hangingPunct="0">
        <a:lnSpc>
          <a:spcPts val="1300"/>
        </a:lnSpc>
        <a:spcBef>
          <a:spcPts val="600"/>
        </a:spcBef>
        <a:spcAft>
          <a:spcPct val="0"/>
        </a:spcAft>
        <a:buClr>
          <a:schemeClr val="tx2"/>
        </a:buClr>
        <a:buFont typeface="Arial" pitchFamily="34" charset="0"/>
        <a:buChar char="–"/>
        <a:defRPr sz="1200" kern="1200">
          <a:solidFill>
            <a:schemeClr val="tx2"/>
          </a:solidFill>
          <a:latin typeface="Arial" pitchFamily="34" charset="0"/>
          <a:ea typeface="+mn-ea"/>
          <a:cs typeface="Arial" pitchFamily="34" charset="0"/>
        </a:defRPr>
      </a:lvl4pPr>
      <a:lvl5pPr marL="1273175" indent="-193675" algn="l" rtl="0" eaLnBrk="0" fontAlgn="base" hangingPunct="0">
        <a:lnSpc>
          <a:spcPts val="1500"/>
        </a:lnSpc>
        <a:spcBef>
          <a:spcPts val="300"/>
        </a:spcBef>
        <a:spcAft>
          <a:spcPct val="0"/>
        </a:spcAft>
        <a:buClr>
          <a:schemeClr val="tx2"/>
        </a:buClr>
        <a:buFont typeface="Arial" pitchFamily="34" charset="0"/>
        <a:buChar char="»"/>
        <a:defRPr sz="11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Foglio_di_lavoro_di_Microsoft_Office_Excel_97-20031.xls"/><Relationship Id="rId2" Type="http://schemas.openxmlformats.org/officeDocument/2006/relationships/slideLayout" Target="../slideLayouts/slideLayout18.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7.png"/><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34.xml"/><Relationship Id="rId5" Type="http://schemas.openxmlformats.org/officeDocument/2006/relationships/image" Target="../media/image9.jpeg"/><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0.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73.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8.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60.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 Id="rId5" Type="http://schemas.openxmlformats.org/officeDocument/2006/relationships/image" Target="../media/image9.jpe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CasellaDiTesto 2"/>
          <p:cNvSpPr txBox="1">
            <a:spLocks noChangeArrowheads="1"/>
          </p:cNvSpPr>
          <p:nvPr/>
        </p:nvSpPr>
        <p:spPr bwMode="auto">
          <a:xfrm>
            <a:off x="365125" y="706454"/>
            <a:ext cx="8466139" cy="3662541"/>
          </a:xfrm>
          <a:prstGeom prst="rect">
            <a:avLst/>
          </a:prstGeom>
          <a:noFill/>
          <a:ln w="9525">
            <a:noFill/>
            <a:miter lim="800000"/>
            <a:headEnd/>
            <a:tailEnd/>
          </a:ln>
        </p:spPr>
        <p:txBody>
          <a:bodyPr>
            <a:spAutoFit/>
          </a:bodyPr>
          <a:lstStyle/>
          <a:p>
            <a:pPr algn="ctr"/>
            <a:r>
              <a:rPr lang="it-IT" sz="3600" b="1" dirty="0" smtClean="0"/>
              <a:t>La Terapia del Diabete Mellito Tipo 2:</a:t>
            </a:r>
          </a:p>
          <a:p>
            <a:pPr algn="ctr"/>
            <a:r>
              <a:rPr lang="it-IT" sz="3600" b="1" i="1" dirty="0" smtClean="0"/>
              <a:t>Perché’ un Algoritmo Terapeutico?</a:t>
            </a:r>
            <a:endParaRPr lang="it-IT" sz="3600" i="1" dirty="0" smtClean="0"/>
          </a:p>
          <a:p>
            <a:pPr eaLnBrk="0" hangingPunct="0"/>
            <a:endParaRPr lang="es-ES" sz="2000" dirty="0">
              <a:solidFill>
                <a:srgbClr val="000000"/>
              </a:solidFill>
              <a:latin typeface="Verdana" pitchFamily="34" charset="0"/>
              <a:ea typeface="ヒラギノ角ゴ Pro W3"/>
              <a:cs typeface="ヒラギノ角ゴ Pro W3"/>
            </a:endParaRPr>
          </a:p>
          <a:p>
            <a:pPr algn="ctr" eaLnBrk="0" hangingPunct="0"/>
            <a:r>
              <a:rPr lang="it-IT" sz="2000" dirty="0">
                <a:solidFill>
                  <a:srgbClr val="000000"/>
                </a:solidFill>
                <a:latin typeface="Verdana" pitchFamily="34" charset="0"/>
                <a:ea typeface="ヒラギノ角ゴ Pro W3"/>
                <a:cs typeface="ヒラギノ角ゴ Pro W3"/>
              </a:rPr>
              <a:t>Antonio </a:t>
            </a:r>
            <a:r>
              <a:rPr lang="it-IT" sz="2000" dirty="0" smtClean="0">
                <a:solidFill>
                  <a:srgbClr val="000000"/>
                </a:solidFill>
                <a:latin typeface="Verdana" pitchFamily="34" charset="0"/>
                <a:ea typeface="ヒラギノ角ゴ Pro W3"/>
                <a:cs typeface="ヒラギノ角ゴ Pro W3"/>
              </a:rPr>
              <a:t>Ceriello</a:t>
            </a:r>
            <a:r>
              <a:rPr lang="es-ES" sz="2000" dirty="0">
                <a:solidFill>
                  <a:srgbClr val="000000"/>
                </a:solidFill>
                <a:latin typeface="Verdana" pitchFamily="34" charset="0"/>
                <a:ea typeface="ヒラギノ角ゴ Pro W3"/>
                <a:cs typeface="ヒラギノ角ゴ Pro W3"/>
              </a:rPr>
              <a:t> </a:t>
            </a:r>
          </a:p>
          <a:p>
            <a:pPr algn="ctr" eaLnBrk="0" hangingPunct="0"/>
            <a:r>
              <a:rPr lang="it-IT" sz="2000" dirty="0">
                <a:solidFill>
                  <a:srgbClr val="000000"/>
                </a:solidFill>
                <a:latin typeface="Verdana" pitchFamily="34" charset="0"/>
                <a:ea typeface="ヒラギノ角ゴ Pro W3"/>
                <a:cs typeface="ヒラギノ角ゴ Pro W3"/>
              </a:rPr>
              <a:t> </a:t>
            </a:r>
            <a:endParaRPr lang="es-ES" sz="2000" dirty="0">
              <a:solidFill>
                <a:srgbClr val="000000"/>
              </a:solidFill>
              <a:latin typeface="Verdana" pitchFamily="34" charset="0"/>
              <a:ea typeface="ヒラギノ角ゴ Pro W3"/>
              <a:cs typeface="ヒラギノ角ゴ Pro W3"/>
            </a:endParaRPr>
          </a:p>
          <a:p>
            <a:pPr eaLnBrk="0" hangingPunct="0"/>
            <a:r>
              <a:rPr lang="it-IT" sz="2000" dirty="0">
                <a:solidFill>
                  <a:srgbClr val="000000"/>
                </a:solidFill>
                <a:latin typeface="Verdana" pitchFamily="34" charset="0"/>
                <a:ea typeface="ヒラギノ角ゴ Pro W3"/>
                <a:cs typeface="ヒラギノ角ゴ Pro W3"/>
              </a:rPr>
              <a:t> </a:t>
            </a:r>
            <a:endParaRPr lang="es-ES" sz="2000" dirty="0">
              <a:solidFill>
                <a:srgbClr val="000000"/>
              </a:solidFill>
              <a:latin typeface="Verdana" pitchFamily="34" charset="0"/>
              <a:ea typeface="ヒラギノ角ゴ Pro W3"/>
              <a:cs typeface="ヒラギノ角ゴ Pro W3"/>
            </a:endParaRPr>
          </a:p>
          <a:p>
            <a:pPr eaLnBrk="0" hangingPunct="0"/>
            <a:r>
              <a:rPr lang="it-IT" sz="2000" dirty="0">
                <a:solidFill>
                  <a:srgbClr val="000000"/>
                </a:solidFill>
                <a:latin typeface="Verdana" pitchFamily="34" charset="0"/>
                <a:ea typeface="ヒラギノ角ゴ Pro W3"/>
                <a:cs typeface="ヒラギノ角ゴ Pro W3"/>
              </a:rPr>
              <a:t> </a:t>
            </a:r>
            <a:endParaRPr lang="es-ES" sz="2000" dirty="0">
              <a:solidFill>
                <a:srgbClr val="000000"/>
              </a:solidFill>
              <a:latin typeface="Verdana" pitchFamily="34" charset="0"/>
              <a:ea typeface="ヒラギノ角ゴ Pro W3"/>
              <a:cs typeface="ヒラギノ角ゴ Pro W3"/>
            </a:endParaRPr>
          </a:p>
          <a:p>
            <a:pPr eaLnBrk="0" hangingPunct="0"/>
            <a:r>
              <a:rPr lang="it-IT" sz="2000" dirty="0">
                <a:solidFill>
                  <a:srgbClr val="000000"/>
                </a:solidFill>
                <a:latin typeface="Verdana" pitchFamily="34" charset="0"/>
                <a:ea typeface="ヒラギノ角ゴ Pro W3"/>
                <a:cs typeface="ヒラギノ角ゴ Pro W3"/>
              </a:rPr>
              <a:t> </a:t>
            </a:r>
            <a:endParaRPr lang="es-ES" sz="2000" dirty="0">
              <a:solidFill>
                <a:srgbClr val="000000"/>
              </a:solidFill>
              <a:latin typeface="Verdana" pitchFamily="34" charset="0"/>
              <a:ea typeface="ヒラギノ角ゴ Pro W3"/>
              <a:cs typeface="ヒラギノ角ゴ Pro W3"/>
            </a:endParaRPr>
          </a:p>
          <a:p>
            <a:pPr eaLnBrk="0" hangingPunct="0"/>
            <a:r>
              <a:rPr lang="it-IT" sz="2000" dirty="0">
                <a:solidFill>
                  <a:srgbClr val="000000"/>
                </a:solidFill>
                <a:latin typeface="Verdana" pitchFamily="34" charset="0"/>
                <a:ea typeface="ヒラギノ角ゴ Pro W3"/>
                <a:cs typeface="ヒラギノ角ゴ Pro W3"/>
              </a:rPr>
              <a:t> </a:t>
            </a:r>
            <a:endParaRPr lang="es-ES" sz="2000" dirty="0">
              <a:solidFill>
                <a:srgbClr val="000000"/>
              </a:solidFill>
              <a:latin typeface="Verdana" pitchFamily="34" charset="0"/>
              <a:ea typeface="ヒラギノ角ゴ Pro W3"/>
              <a:cs typeface="ヒラギノ角ゴ Pro W3"/>
            </a:endParaRPr>
          </a:p>
          <a:p>
            <a:pPr eaLnBrk="0" hangingPunct="0"/>
            <a:endParaRPr lang="es-ES" sz="2000" dirty="0">
              <a:solidFill>
                <a:srgbClr val="000000"/>
              </a:solidFill>
              <a:latin typeface="Verdana" pitchFamily="34" charset="0"/>
              <a:ea typeface="ヒラギノ角ゴ Pro W3"/>
              <a:cs typeface="ヒラギノ角ゴ Pro W3"/>
            </a:endParaRPr>
          </a:p>
        </p:txBody>
      </p:sp>
      <p:pic>
        <p:nvPicPr>
          <p:cNvPr id="2" name="Immagin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59609" y="5661248"/>
            <a:ext cx="1424782" cy="917101"/>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Grafico 3"/>
          <p:cNvGraphicFramePr>
            <a:graphicFrameLocks/>
          </p:cNvGraphicFramePr>
          <p:nvPr/>
        </p:nvGraphicFramePr>
        <p:xfrm>
          <a:off x="1473200" y="1346202"/>
          <a:ext cx="6197600" cy="4165600"/>
        </p:xfrm>
        <a:graphic>
          <a:graphicData uri="http://schemas.openxmlformats.org/presentationml/2006/ole">
            <p:oleObj spid="_x0000_s1040" r:id="rId3" imgW="6194073" imgH="4163929" progId="Excel.Sheet.8">
              <p:embed/>
            </p:oleObj>
          </a:graphicData>
        </a:graphic>
      </p:graphicFrame>
      <p:sp>
        <p:nvSpPr>
          <p:cNvPr id="1027" name="CasellaDiTesto 4"/>
          <p:cNvSpPr txBox="1">
            <a:spLocks noChangeArrowheads="1"/>
          </p:cNvSpPr>
          <p:nvPr/>
        </p:nvSpPr>
        <p:spPr bwMode="auto">
          <a:xfrm>
            <a:off x="3841751" y="4581525"/>
            <a:ext cx="1908086" cy="369332"/>
          </a:xfrm>
          <a:prstGeom prst="rect">
            <a:avLst/>
          </a:prstGeom>
          <a:noFill/>
          <a:ln w="9525">
            <a:noFill/>
            <a:miter lim="800000"/>
            <a:headEnd/>
            <a:tailEnd/>
          </a:ln>
        </p:spPr>
        <p:txBody>
          <a:bodyPr wrap="none">
            <a:spAutoFit/>
          </a:bodyPr>
          <a:lstStyle/>
          <a:p>
            <a:r>
              <a:rPr lang="it-IT">
                <a:latin typeface="Calibri" pitchFamily="34" charset="0"/>
              </a:rPr>
              <a:t>Change of therapy</a:t>
            </a:r>
          </a:p>
        </p:txBody>
      </p:sp>
      <p:sp>
        <p:nvSpPr>
          <p:cNvPr id="1028" name="CasellaDiTesto 5"/>
          <p:cNvSpPr txBox="1">
            <a:spLocks noChangeArrowheads="1"/>
          </p:cNvSpPr>
          <p:nvPr/>
        </p:nvSpPr>
        <p:spPr bwMode="auto">
          <a:xfrm>
            <a:off x="4429125" y="5445125"/>
            <a:ext cx="672300" cy="369332"/>
          </a:xfrm>
          <a:prstGeom prst="rect">
            <a:avLst/>
          </a:prstGeom>
          <a:noFill/>
          <a:ln w="9525">
            <a:noFill/>
            <a:miter lim="800000"/>
            <a:headEnd/>
            <a:tailEnd/>
          </a:ln>
        </p:spPr>
        <p:txBody>
          <a:bodyPr wrap="none">
            <a:spAutoFit/>
          </a:bodyPr>
          <a:lstStyle/>
          <a:p>
            <a:r>
              <a:rPr lang="it-IT">
                <a:latin typeface="Calibri" pitchFamily="34" charset="0"/>
              </a:rPr>
              <a:t>Years</a:t>
            </a:r>
          </a:p>
        </p:txBody>
      </p:sp>
      <p:sp>
        <p:nvSpPr>
          <p:cNvPr id="1029" name="CasellaDiTesto 5"/>
          <p:cNvSpPr txBox="1">
            <a:spLocks noChangeArrowheads="1"/>
          </p:cNvSpPr>
          <p:nvPr/>
        </p:nvSpPr>
        <p:spPr bwMode="auto">
          <a:xfrm>
            <a:off x="1763714" y="6092841"/>
            <a:ext cx="1079500" cy="307777"/>
          </a:xfrm>
          <a:prstGeom prst="rect">
            <a:avLst/>
          </a:prstGeom>
          <a:noFill/>
          <a:ln w="9525">
            <a:noFill/>
            <a:miter lim="800000"/>
            <a:headEnd/>
            <a:tailEnd/>
          </a:ln>
        </p:spPr>
        <p:txBody>
          <a:bodyPr>
            <a:spAutoFit/>
          </a:bodyPr>
          <a:lstStyle/>
          <a:p>
            <a:pPr>
              <a:tabLst>
                <a:tab pos="1371600" algn="ctr"/>
                <a:tab pos="2686050" algn="ctr"/>
                <a:tab pos="4000500" algn="ctr"/>
                <a:tab pos="5372100" algn="ctr"/>
              </a:tabLst>
            </a:pPr>
            <a:r>
              <a:rPr lang="it-IT" sz="1400">
                <a:latin typeface="Calibri" pitchFamily="34" charset="0"/>
              </a:rPr>
              <a:t>7.66 ±1.27</a:t>
            </a:r>
          </a:p>
        </p:txBody>
      </p:sp>
      <p:sp>
        <p:nvSpPr>
          <p:cNvPr id="1030" name="CasellaDiTesto 6"/>
          <p:cNvSpPr txBox="1">
            <a:spLocks noChangeArrowheads="1"/>
          </p:cNvSpPr>
          <p:nvPr/>
        </p:nvSpPr>
        <p:spPr bwMode="auto">
          <a:xfrm>
            <a:off x="539751" y="6092841"/>
            <a:ext cx="1127232" cy="307777"/>
          </a:xfrm>
          <a:prstGeom prst="rect">
            <a:avLst/>
          </a:prstGeom>
          <a:noFill/>
          <a:ln w="9525">
            <a:noFill/>
            <a:miter lim="800000"/>
            <a:headEnd/>
            <a:tailEnd/>
          </a:ln>
        </p:spPr>
        <p:txBody>
          <a:bodyPr wrap="none">
            <a:spAutoFit/>
          </a:bodyPr>
          <a:lstStyle/>
          <a:p>
            <a:r>
              <a:rPr lang="it-IT" sz="1400">
                <a:latin typeface="Calibri" pitchFamily="34" charset="0"/>
              </a:rPr>
              <a:t>Mean HbA1c</a:t>
            </a:r>
          </a:p>
        </p:txBody>
      </p:sp>
      <p:sp>
        <p:nvSpPr>
          <p:cNvPr id="1031" name="CasellaDiTesto 7"/>
          <p:cNvSpPr txBox="1">
            <a:spLocks noChangeArrowheads="1"/>
          </p:cNvSpPr>
          <p:nvPr/>
        </p:nvSpPr>
        <p:spPr bwMode="auto">
          <a:xfrm>
            <a:off x="2970216" y="6092841"/>
            <a:ext cx="1152525" cy="307777"/>
          </a:xfrm>
          <a:prstGeom prst="rect">
            <a:avLst/>
          </a:prstGeom>
          <a:noFill/>
          <a:ln w="9525">
            <a:noFill/>
            <a:miter lim="800000"/>
            <a:headEnd/>
            <a:tailEnd/>
          </a:ln>
        </p:spPr>
        <p:txBody>
          <a:bodyPr>
            <a:spAutoFit/>
          </a:bodyPr>
          <a:lstStyle/>
          <a:p>
            <a:pPr>
              <a:tabLst>
                <a:tab pos="1371600" algn="ctr"/>
                <a:tab pos="2686050" algn="ctr"/>
                <a:tab pos="4000500" algn="ctr"/>
                <a:tab pos="5372100" algn="ctr"/>
              </a:tabLst>
            </a:pPr>
            <a:r>
              <a:rPr lang="it-IT" sz="1400">
                <a:latin typeface="Calibri" pitchFamily="34" charset="0"/>
              </a:rPr>
              <a:t>7.76 ±1.31 </a:t>
            </a:r>
          </a:p>
        </p:txBody>
      </p:sp>
      <p:sp>
        <p:nvSpPr>
          <p:cNvPr id="1032" name="CasellaDiTesto 8"/>
          <p:cNvSpPr txBox="1">
            <a:spLocks noChangeArrowheads="1"/>
          </p:cNvSpPr>
          <p:nvPr/>
        </p:nvSpPr>
        <p:spPr bwMode="auto">
          <a:xfrm>
            <a:off x="4248153" y="6092841"/>
            <a:ext cx="1223963" cy="307777"/>
          </a:xfrm>
          <a:prstGeom prst="rect">
            <a:avLst/>
          </a:prstGeom>
          <a:noFill/>
          <a:ln w="9525">
            <a:noFill/>
            <a:miter lim="800000"/>
            <a:headEnd/>
            <a:tailEnd/>
          </a:ln>
        </p:spPr>
        <p:txBody>
          <a:bodyPr>
            <a:spAutoFit/>
          </a:bodyPr>
          <a:lstStyle/>
          <a:p>
            <a:pPr>
              <a:tabLst>
                <a:tab pos="1371600" algn="ctr"/>
                <a:tab pos="2686050" algn="ctr"/>
                <a:tab pos="4000500" algn="ctr"/>
                <a:tab pos="5372100" algn="ctr"/>
              </a:tabLst>
            </a:pPr>
            <a:r>
              <a:rPr lang="it-IT" sz="1400">
                <a:latin typeface="Calibri" pitchFamily="34" charset="0"/>
              </a:rPr>
              <a:t> 7.95 ±1.56	</a:t>
            </a:r>
          </a:p>
        </p:txBody>
      </p:sp>
      <p:sp>
        <p:nvSpPr>
          <p:cNvPr id="1033" name="CasellaDiTesto 9"/>
          <p:cNvSpPr txBox="1">
            <a:spLocks noChangeArrowheads="1"/>
          </p:cNvSpPr>
          <p:nvPr/>
        </p:nvSpPr>
        <p:spPr bwMode="auto">
          <a:xfrm>
            <a:off x="5597528" y="6092841"/>
            <a:ext cx="1152525" cy="307777"/>
          </a:xfrm>
          <a:prstGeom prst="rect">
            <a:avLst/>
          </a:prstGeom>
          <a:noFill/>
          <a:ln w="9525">
            <a:noFill/>
            <a:miter lim="800000"/>
            <a:headEnd/>
            <a:tailEnd/>
          </a:ln>
        </p:spPr>
        <p:txBody>
          <a:bodyPr>
            <a:spAutoFit/>
          </a:bodyPr>
          <a:lstStyle/>
          <a:p>
            <a:pPr>
              <a:tabLst>
                <a:tab pos="1371600" algn="ctr"/>
                <a:tab pos="2686050" algn="ctr"/>
                <a:tab pos="4000500" algn="ctr"/>
                <a:tab pos="5372100" algn="ctr"/>
              </a:tabLst>
            </a:pPr>
            <a:r>
              <a:rPr lang="it-IT" sz="1400">
                <a:latin typeface="Calibri" pitchFamily="34" charset="0"/>
              </a:rPr>
              <a:t>7.49 ±1.24</a:t>
            </a:r>
          </a:p>
        </p:txBody>
      </p:sp>
      <p:sp>
        <p:nvSpPr>
          <p:cNvPr id="1034" name="CasellaDiTesto 10"/>
          <p:cNvSpPr txBox="1">
            <a:spLocks noChangeArrowheads="1"/>
          </p:cNvSpPr>
          <p:nvPr/>
        </p:nvSpPr>
        <p:spPr bwMode="auto">
          <a:xfrm>
            <a:off x="6875464" y="6092841"/>
            <a:ext cx="1152525" cy="307777"/>
          </a:xfrm>
          <a:prstGeom prst="rect">
            <a:avLst/>
          </a:prstGeom>
          <a:noFill/>
          <a:ln w="9525">
            <a:noFill/>
            <a:miter lim="800000"/>
            <a:headEnd/>
            <a:tailEnd/>
          </a:ln>
        </p:spPr>
        <p:txBody>
          <a:bodyPr>
            <a:spAutoFit/>
          </a:bodyPr>
          <a:lstStyle/>
          <a:p>
            <a:pPr>
              <a:tabLst>
                <a:tab pos="1371600" algn="ctr"/>
                <a:tab pos="2686050" algn="ctr"/>
                <a:tab pos="4000500" algn="ctr"/>
                <a:tab pos="5372100" algn="ctr"/>
              </a:tabLst>
            </a:pPr>
            <a:r>
              <a:rPr lang="it-IT" sz="1400">
                <a:latin typeface="Calibri" pitchFamily="34" charset="0"/>
              </a:rPr>
              <a:t>7.43 ±1.23</a:t>
            </a:r>
          </a:p>
        </p:txBody>
      </p:sp>
      <p:sp>
        <p:nvSpPr>
          <p:cNvPr id="12" name="CasellaDiTesto 11"/>
          <p:cNvSpPr txBox="1"/>
          <p:nvPr/>
        </p:nvSpPr>
        <p:spPr bwMode="auto">
          <a:xfrm>
            <a:off x="658816" y="339725"/>
            <a:ext cx="7993063" cy="646331"/>
          </a:xfrm>
          <a:prstGeom prst="rect">
            <a:avLst/>
          </a:prstGeom>
          <a:solidFill>
            <a:schemeClr val="bg1"/>
          </a:solidFill>
        </p:spPr>
        <p:txBody>
          <a:bodyPr>
            <a:spAutoFit/>
          </a:bodyPr>
          <a:lstStyle/>
          <a:p>
            <a:pPr algn="ctr">
              <a:defRPr/>
            </a:pPr>
            <a:r>
              <a:rPr lang="it-IT" b="1" dirty="0" err="1">
                <a:solidFill>
                  <a:schemeClr val="accent6">
                    <a:lumMod val="50000"/>
                  </a:schemeClr>
                </a:solidFill>
                <a:latin typeface="Calibri" pitchFamily="34" charset="0"/>
                <a:cs typeface="Calibri" pitchFamily="34" charset="0"/>
              </a:rPr>
              <a:t>Trends</a:t>
            </a:r>
            <a:r>
              <a:rPr lang="it-IT" b="1" dirty="0">
                <a:solidFill>
                  <a:schemeClr val="accent6">
                    <a:lumMod val="50000"/>
                  </a:schemeClr>
                </a:solidFill>
                <a:latin typeface="Calibri" pitchFamily="34" charset="0"/>
                <a:cs typeface="Calibri" pitchFamily="34" charset="0"/>
              </a:rPr>
              <a:t> in HbA1c </a:t>
            </a:r>
            <a:r>
              <a:rPr lang="it-IT" b="1" dirty="0" err="1">
                <a:solidFill>
                  <a:schemeClr val="accent6">
                    <a:lumMod val="50000"/>
                  </a:schemeClr>
                </a:solidFill>
                <a:latin typeface="Calibri" pitchFamily="34" charset="0"/>
                <a:cs typeface="Calibri" pitchFamily="34" charset="0"/>
              </a:rPr>
              <a:t>levels</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before</a:t>
            </a:r>
            <a:r>
              <a:rPr lang="it-IT" b="1" dirty="0">
                <a:solidFill>
                  <a:schemeClr val="accent6">
                    <a:lumMod val="50000"/>
                  </a:schemeClr>
                </a:solidFill>
                <a:latin typeface="Calibri" pitchFamily="34" charset="0"/>
                <a:cs typeface="Calibri" pitchFamily="34" charset="0"/>
              </a:rPr>
              <a:t> and </a:t>
            </a:r>
            <a:r>
              <a:rPr lang="it-IT" b="1" dirty="0" err="1">
                <a:solidFill>
                  <a:schemeClr val="accent6">
                    <a:lumMod val="50000"/>
                  </a:schemeClr>
                </a:solidFill>
                <a:latin typeface="Calibri" pitchFamily="34" charset="0"/>
                <a:cs typeface="Calibri" pitchFamily="34" charset="0"/>
              </a:rPr>
              <a:t>after</a:t>
            </a:r>
            <a:r>
              <a:rPr lang="it-IT" b="1" dirty="0">
                <a:solidFill>
                  <a:schemeClr val="accent6">
                    <a:lumMod val="50000"/>
                  </a:schemeClr>
                </a:solidFill>
                <a:latin typeface="Calibri" pitchFamily="34" charset="0"/>
                <a:cs typeface="Calibri" pitchFamily="34" charset="0"/>
              </a:rPr>
              <a:t> the </a:t>
            </a:r>
            <a:r>
              <a:rPr lang="it-IT" b="1" dirty="0" err="1">
                <a:solidFill>
                  <a:schemeClr val="accent6">
                    <a:lumMod val="50000"/>
                  </a:schemeClr>
                </a:solidFill>
                <a:latin typeface="Calibri" pitchFamily="34" charset="0"/>
                <a:cs typeface="Calibri" pitchFamily="34" charset="0"/>
              </a:rPr>
              <a:t>change</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of</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therapy</a:t>
            </a:r>
            <a:r>
              <a:rPr lang="it-IT" b="1" dirty="0">
                <a:solidFill>
                  <a:schemeClr val="accent6">
                    <a:lumMod val="50000"/>
                  </a:schemeClr>
                </a:solidFill>
                <a:latin typeface="Calibri" pitchFamily="34" charset="0"/>
                <a:cs typeface="Calibri" pitchFamily="34" charset="0"/>
              </a:rPr>
              <a:t> in </a:t>
            </a:r>
            <a:r>
              <a:rPr lang="it-IT" b="1" dirty="0" err="1">
                <a:solidFill>
                  <a:schemeClr val="accent6">
                    <a:lumMod val="50000"/>
                  </a:schemeClr>
                </a:solidFill>
                <a:latin typeface="Calibri" pitchFamily="34" charset="0"/>
                <a:cs typeface="Calibri" pitchFamily="34" charset="0"/>
              </a:rPr>
              <a:t>individuals</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treated</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with</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dual</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oral</a:t>
            </a:r>
            <a:r>
              <a:rPr lang="it-IT" b="1" dirty="0">
                <a:solidFill>
                  <a:schemeClr val="accent6">
                    <a:lumMod val="50000"/>
                  </a:schemeClr>
                </a:solidFill>
                <a:latin typeface="Calibri" pitchFamily="34" charset="0"/>
                <a:cs typeface="Calibri" pitchFamily="34" charset="0"/>
              </a:rPr>
              <a:t> </a:t>
            </a:r>
            <a:r>
              <a:rPr lang="it-IT" b="1" dirty="0" err="1">
                <a:solidFill>
                  <a:schemeClr val="accent6">
                    <a:lumMod val="50000"/>
                  </a:schemeClr>
                </a:solidFill>
                <a:latin typeface="Calibri" pitchFamily="34" charset="0"/>
                <a:cs typeface="Calibri" pitchFamily="34" charset="0"/>
              </a:rPr>
              <a:t>therapy</a:t>
            </a:r>
            <a:r>
              <a:rPr lang="it-IT" b="1" dirty="0">
                <a:solidFill>
                  <a:schemeClr val="accent6">
                    <a:lumMod val="50000"/>
                  </a:schemeClr>
                </a:solidFill>
                <a:latin typeface="Calibri" pitchFamily="34" charset="0"/>
                <a:cs typeface="Calibri" pitchFamily="34" charset="0"/>
              </a:rPr>
              <a:t> (N=60.550)</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331913" y="360363"/>
            <a:ext cx="7405687" cy="1471612"/>
          </a:xfrm>
        </p:spPr>
        <p:txBody>
          <a:bodyPr/>
          <a:lstStyle/>
          <a:p>
            <a:pPr eaLnBrk="1" fontAlgn="auto" hangingPunct="1">
              <a:spcAft>
                <a:spcPts val="0"/>
              </a:spcAft>
              <a:defRPr/>
            </a:pPr>
            <a:r>
              <a:rPr lang="it-IT" dirty="0" smtClean="0">
                <a:solidFill>
                  <a:schemeClr val="tx2">
                    <a:satMod val="130000"/>
                  </a:schemeClr>
                </a:solidFill>
              </a:rPr>
              <a:t>GLI ANZIANI CON DIABETE</a:t>
            </a:r>
            <a:endParaRPr lang="it-IT" dirty="0">
              <a:solidFill>
                <a:schemeClr val="tx2">
                  <a:satMod val="130000"/>
                </a:schemeClr>
              </a:solidFill>
            </a:endParaRPr>
          </a:p>
        </p:txBody>
      </p:sp>
      <p:pic>
        <p:nvPicPr>
          <p:cNvPr id="10243" name="Picture 2"/>
          <p:cNvPicPr>
            <a:picLocks noChangeAspect="1" noChangeArrowheads="1"/>
          </p:cNvPicPr>
          <p:nvPr/>
        </p:nvPicPr>
        <p:blipFill>
          <a:blip r:embed="rId2" cstate="print"/>
          <a:srcRect/>
          <a:stretch>
            <a:fillRect/>
          </a:stretch>
        </p:blipFill>
        <p:spPr bwMode="auto">
          <a:xfrm>
            <a:off x="5867400" y="1989138"/>
            <a:ext cx="3073400" cy="3943350"/>
          </a:xfrm>
          <a:prstGeom prst="rect">
            <a:avLst/>
          </a:prstGeom>
          <a:noFill/>
          <a:ln w="9525">
            <a:noFill/>
            <a:miter lim="800000"/>
            <a:headEnd/>
            <a:tailEnd/>
          </a:ln>
        </p:spPr>
      </p:pic>
      <p:sp>
        <p:nvSpPr>
          <p:cNvPr id="10244" name="Rettangolo 4"/>
          <p:cNvSpPr>
            <a:spLocks noChangeArrowheads="1"/>
          </p:cNvSpPr>
          <p:nvPr/>
        </p:nvSpPr>
        <p:spPr bwMode="auto">
          <a:xfrm>
            <a:off x="1403350" y="2420938"/>
            <a:ext cx="4968875" cy="830262"/>
          </a:xfrm>
          <a:prstGeom prst="rect">
            <a:avLst/>
          </a:prstGeom>
          <a:noFill/>
          <a:ln w="9525">
            <a:noFill/>
            <a:miter lim="800000"/>
            <a:headEnd/>
            <a:tailEnd/>
          </a:ln>
        </p:spPr>
        <p:txBody>
          <a:bodyPr>
            <a:spAutoFit/>
          </a:bodyPr>
          <a:lstStyle/>
          <a:p>
            <a:pPr fontAlgn="base">
              <a:spcBef>
                <a:spcPct val="0"/>
              </a:spcBef>
              <a:spcAft>
                <a:spcPct val="0"/>
              </a:spcAft>
            </a:pPr>
            <a:r>
              <a:rPr lang="it-IT" sz="2400" smtClean="0">
                <a:solidFill>
                  <a:prstClr val="black"/>
                </a:solidFill>
                <a:cs typeface="Arial" charset="0"/>
              </a:rPr>
              <a:t>La fotografia dagli Annali dell’anziano: le principali evidenze</a:t>
            </a:r>
          </a:p>
        </p:txBody>
      </p:sp>
      <p:pic>
        <p:nvPicPr>
          <p:cNvPr id="5" name="Immagin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596336" y="44624"/>
            <a:ext cx="1440160" cy="92699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6"/>
          <p:cNvGrpSpPr>
            <a:grpSpLocks/>
          </p:cNvGrpSpPr>
          <p:nvPr/>
        </p:nvGrpSpPr>
        <p:grpSpPr bwMode="auto">
          <a:xfrm>
            <a:off x="468313" y="1125538"/>
            <a:ext cx="8321675" cy="4322762"/>
            <a:chOff x="468313" y="1125538"/>
            <a:chExt cx="8321675" cy="4322762"/>
          </a:xfrm>
        </p:grpSpPr>
        <p:pic>
          <p:nvPicPr>
            <p:cNvPr id="83971" name="Picture 2"/>
            <p:cNvPicPr>
              <a:picLocks noChangeAspect="1" noChangeArrowheads="1"/>
            </p:cNvPicPr>
            <p:nvPr/>
          </p:nvPicPr>
          <p:blipFill>
            <a:blip r:embed="rId2" cstate="print"/>
            <a:srcRect/>
            <a:stretch>
              <a:fillRect/>
            </a:stretch>
          </p:blipFill>
          <p:spPr bwMode="auto">
            <a:xfrm>
              <a:off x="468313" y="1125538"/>
              <a:ext cx="8321675" cy="4322762"/>
            </a:xfrm>
            <a:prstGeom prst="rect">
              <a:avLst/>
            </a:prstGeom>
            <a:noFill/>
            <a:ln w="9525">
              <a:noFill/>
              <a:miter lim="800000"/>
              <a:headEnd/>
              <a:tailEnd/>
            </a:ln>
          </p:spPr>
        </p:pic>
        <p:sp>
          <p:nvSpPr>
            <p:cNvPr id="3" name="CasellaDiTesto 2"/>
            <p:cNvSpPr txBox="1"/>
            <p:nvPr/>
          </p:nvSpPr>
          <p:spPr>
            <a:xfrm>
              <a:off x="611188" y="1206500"/>
              <a:ext cx="7993062" cy="338554"/>
            </a:xfrm>
            <a:prstGeom prst="rect">
              <a:avLst/>
            </a:prstGeom>
            <a:solidFill>
              <a:schemeClr val="bg1"/>
            </a:solidFill>
          </p:spPr>
          <p:txBody>
            <a:bodyPr>
              <a:spAutoFit/>
            </a:bodyPr>
            <a:lstStyle/>
            <a:p>
              <a:pPr>
                <a:defRPr/>
              </a:pPr>
              <a:r>
                <a:rPr lang="it-IT" sz="1600" b="1" dirty="0" err="1">
                  <a:solidFill>
                    <a:schemeClr val="accent6">
                      <a:lumMod val="50000"/>
                    </a:schemeClr>
                  </a:solidFill>
                  <a:latin typeface="Calibri" pitchFamily="34" charset="0"/>
                  <a:cs typeface="Calibri" pitchFamily="34" charset="0"/>
                </a:rPr>
                <a:t>Percentage</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of</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use</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of</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different</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sulphonylureas</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according</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to</a:t>
              </a:r>
              <a:r>
                <a:rPr lang="it-IT" sz="1600" b="1" dirty="0">
                  <a:solidFill>
                    <a:schemeClr val="accent6">
                      <a:lumMod val="50000"/>
                    </a:schemeClr>
                  </a:solidFill>
                  <a:latin typeface="Calibri" pitchFamily="34" charset="0"/>
                  <a:cs typeface="Calibri" pitchFamily="34" charset="0"/>
                </a:rPr>
                <a:t> </a:t>
              </a:r>
              <a:r>
                <a:rPr lang="it-IT" sz="1600" b="1" dirty="0" err="1">
                  <a:solidFill>
                    <a:schemeClr val="accent6">
                      <a:lumMod val="50000"/>
                    </a:schemeClr>
                  </a:solidFill>
                  <a:latin typeface="Calibri" pitchFamily="34" charset="0"/>
                  <a:cs typeface="Calibri" pitchFamily="34" charset="0"/>
                </a:rPr>
                <a:t>age</a:t>
              </a:r>
              <a:r>
                <a:rPr lang="it-IT" sz="1600" b="1" dirty="0">
                  <a:solidFill>
                    <a:schemeClr val="accent6">
                      <a:lumMod val="50000"/>
                    </a:schemeClr>
                  </a:solidFill>
                  <a:latin typeface="Calibri" pitchFamily="34" charset="0"/>
                  <a:cs typeface="Calibri" pitchFamily="34" charset="0"/>
                </a:rPr>
                <a:t>                                                          </a:t>
              </a:r>
            </a:p>
          </p:txBody>
        </p:sp>
        <p:sp>
          <p:nvSpPr>
            <p:cNvPr id="4" name="CasellaDiTesto 3"/>
            <p:cNvSpPr txBox="1"/>
            <p:nvPr/>
          </p:nvSpPr>
          <p:spPr>
            <a:xfrm>
              <a:off x="3590925" y="1963738"/>
              <a:ext cx="790216" cy="276999"/>
            </a:xfrm>
            <a:prstGeom prst="rect">
              <a:avLst/>
            </a:prstGeom>
            <a:solidFill>
              <a:schemeClr val="bg1"/>
            </a:solidFill>
          </p:spPr>
          <p:txBody>
            <a:bodyPr wrap="none">
              <a:spAutoFit/>
            </a:bodyPr>
            <a:lstStyle/>
            <a:p>
              <a:pPr>
                <a:defRPr/>
              </a:pPr>
              <a:r>
                <a:rPr lang="it-IT" sz="1200" b="1" dirty="0">
                  <a:solidFill>
                    <a:schemeClr val="tx2">
                      <a:lumMod val="75000"/>
                    </a:schemeClr>
                  </a:solidFill>
                  <a:latin typeface="Calibri" pitchFamily="34" charset="0"/>
                  <a:cs typeface="Calibri" pitchFamily="34" charset="0"/>
                </a:rPr>
                <a:t>&lt;65 </a:t>
              </a:r>
              <a:r>
                <a:rPr lang="it-IT" sz="1200" b="1" dirty="0" err="1">
                  <a:solidFill>
                    <a:schemeClr val="tx2">
                      <a:lumMod val="75000"/>
                    </a:schemeClr>
                  </a:solidFill>
                  <a:latin typeface="Calibri" pitchFamily="34" charset="0"/>
                  <a:cs typeface="Calibri" pitchFamily="34" charset="0"/>
                </a:rPr>
                <a:t>years</a:t>
              </a:r>
              <a:endParaRPr lang="it-IT" sz="1200" b="1" dirty="0">
                <a:solidFill>
                  <a:schemeClr val="tx2">
                    <a:lumMod val="75000"/>
                  </a:schemeClr>
                </a:solidFill>
                <a:latin typeface="Calibri" pitchFamily="34" charset="0"/>
                <a:cs typeface="Calibri" pitchFamily="34" charset="0"/>
              </a:endParaRPr>
            </a:p>
          </p:txBody>
        </p:sp>
        <p:sp>
          <p:nvSpPr>
            <p:cNvPr id="5" name="CasellaDiTesto 4"/>
            <p:cNvSpPr txBox="1"/>
            <p:nvPr/>
          </p:nvSpPr>
          <p:spPr>
            <a:xfrm>
              <a:off x="4583113" y="1963738"/>
              <a:ext cx="916854" cy="276999"/>
            </a:xfrm>
            <a:prstGeom prst="rect">
              <a:avLst/>
            </a:prstGeom>
            <a:solidFill>
              <a:schemeClr val="bg1"/>
            </a:solidFill>
          </p:spPr>
          <p:txBody>
            <a:bodyPr wrap="none">
              <a:spAutoFit/>
            </a:bodyPr>
            <a:lstStyle/>
            <a:p>
              <a:pPr>
                <a:defRPr/>
              </a:pPr>
              <a:r>
                <a:rPr lang="it-IT" sz="1200" b="1" dirty="0">
                  <a:solidFill>
                    <a:schemeClr val="tx2">
                      <a:lumMod val="75000"/>
                    </a:schemeClr>
                  </a:solidFill>
                  <a:latin typeface="Calibri" pitchFamily="34" charset="0"/>
                  <a:cs typeface="Calibri" pitchFamily="34" charset="0"/>
                </a:rPr>
                <a:t>65-74 </a:t>
              </a:r>
              <a:r>
                <a:rPr lang="it-IT" sz="1200" b="1" dirty="0" err="1">
                  <a:solidFill>
                    <a:schemeClr val="tx2">
                      <a:lumMod val="75000"/>
                    </a:schemeClr>
                  </a:solidFill>
                  <a:latin typeface="Calibri" pitchFamily="34" charset="0"/>
                  <a:cs typeface="Calibri" pitchFamily="34" charset="0"/>
                </a:rPr>
                <a:t>years</a:t>
              </a:r>
              <a:endParaRPr lang="it-IT" sz="1200" b="1" dirty="0">
                <a:solidFill>
                  <a:schemeClr val="tx2">
                    <a:lumMod val="75000"/>
                  </a:schemeClr>
                </a:solidFill>
                <a:latin typeface="Calibri" pitchFamily="34" charset="0"/>
                <a:cs typeface="Calibri" pitchFamily="34" charset="0"/>
              </a:endParaRPr>
            </a:p>
          </p:txBody>
        </p:sp>
        <p:sp>
          <p:nvSpPr>
            <p:cNvPr id="83975" name="CasellaDiTesto 5"/>
            <p:cNvSpPr txBox="1">
              <a:spLocks noChangeArrowheads="1"/>
            </p:cNvSpPr>
            <p:nvPr/>
          </p:nvSpPr>
          <p:spPr bwMode="auto">
            <a:xfrm>
              <a:off x="5737225" y="1963738"/>
              <a:ext cx="790216" cy="276999"/>
            </a:xfrm>
            <a:prstGeom prst="rect">
              <a:avLst/>
            </a:prstGeom>
            <a:solidFill>
              <a:schemeClr val="bg1"/>
            </a:solidFill>
            <a:ln w="9525">
              <a:noFill/>
              <a:miter lim="800000"/>
              <a:headEnd/>
              <a:tailEnd/>
            </a:ln>
          </p:spPr>
          <p:txBody>
            <a:bodyPr wrap="none">
              <a:spAutoFit/>
            </a:bodyPr>
            <a:lstStyle/>
            <a:p>
              <a:r>
                <a:rPr lang="it-IT" sz="1200" b="1">
                  <a:solidFill>
                    <a:srgbClr val="3B2C24"/>
                  </a:solidFill>
                  <a:latin typeface="Calibri" pitchFamily="34" charset="0"/>
                </a:rPr>
                <a:t>≥75 years</a:t>
              </a:r>
            </a:p>
          </p:txBody>
        </p:sp>
      </p:grpSp>
      <p:pic>
        <p:nvPicPr>
          <p:cNvPr id="8" name="Immagin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8313" y="5536320"/>
            <a:ext cx="1440160" cy="926999"/>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539751" y="242888"/>
            <a:ext cx="8064500" cy="261610"/>
          </a:xfrm>
          <a:prstGeom prst="rect">
            <a:avLst/>
          </a:prstGeom>
        </p:spPr>
        <p:txBody>
          <a:bodyPr>
            <a:spAutoFit/>
          </a:bodyPr>
          <a:lstStyle/>
          <a:p>
            <a:pPr fontAlgn="auto">
              <a:spcBef>
                <a:spcPts val="0"/>
              </a:spcBef>
              <a:spcAft>
                <a:spcPts val="0"/>
              </a:spcAft>
              <a:defRPr/>
            </a:pPr>
            <a:r>
              <a:rPr lang="it-IT" sz="1100" b="1" dirty="0">
                <a:solidFill>
                  <a:schemeClr val="accent3">
                    <a:lumMod val="50000"/>
                  </a:schemeClr>
                </a:solidFill>
                <a:latin typeface="+mn-lt"/>
              </a:rPr>
              <a:t>Percentuale di pazienti trattati con </a:t>
            </a:r>
            <a:r>
              <a:rPr lang="it-IT" sz="1100" b="1" dirty="0" err="1">
                <a:solidFill>
                  <a:schemeClr val="accent3">
                    <a:lumMod val="50000"/>
                  </a:schemeClr>
                </a:solidFill>
                <a:latin typeface="+mn-lt"/>
              </a:rPr>
              <a:t>sulfaniluree</a:t>
            </a:r>
            <a:r>
              <a:rPr lang="it-IT" sz="1100" b="1" dirty="0">
                <a:solidFill>
                  <a:schemeClr val="accent3">
                    <a:lumMod val="50000"/>
                  </a:schemeClr>
                </a:solidFill>
                <a:latin typeface="+mn-lt"/>
              </a:rPr>
              <a:t> in relazione alla classe di età e ai livelli di filtrato glomerulare.</a:t>
            </a:r>
          </a:p>
        </p:txBody>
      </p:sp>
      <p:graphicFrame>
        <p:nvGraphicFramePr>
          <p:cNvPr id="6" name="Grafico 13"/>
          <p:cNvGraphicFramePr>
            <a:graphicFrameLocks/>
          </p:cNvGraphicFramePr>
          <p:nvPr/>
        </p:nvGraphicFramePr>
        <p:xfrm>
          <a:off x="260351" y="820342"/>
          <a:ext cx="8661400" cy="2792015"/>
        </p:xfrm>
        <a:graphic>
          <a:graphicData uri="http://schemas.openxmlformats.org/drawingml/2006/chart">
            <c:chart xmlns:c="http://schemas.openxmlformats.org/drawingml/2006/chart" xmlns:r="http://schemas.openxmlformats.org/officeDocument/2006/relationships" r:id="rId2"/>
          </a:graphicData>
        </a:graphic>
      </p:graphicFrame>
      <p:sp>
        <p:nvSpPr>
          <p:cNvPr id="5" name="Rettangolo 4"/>
          <p:cNvSpPr/>
          <p:nvPr/>
        </p:nvSpPr>
        <p:spPr>
          <a:xfrm>
            <a:off x="635000" y="3699273"/>
            <a:ext cx="7969251" cy="430887"/>
          </a:xfrm>
          <a:prstGeom prst="rect">
            <a:avLst/>
          </a:prstGeom>
        </p:spPr>
        <p:txBody>
          <a:bodyPr>
            <a:spAutoFit/>
          </a:bodyPr>
          <a:lstStyle/>
          <a:p>
            <a:pPr algn="just" fontAlgn="auto">
              <a:spcBef>
                <a:spcPts val="0"/>
              </a:spcBef>
              <a:spcAft>
                <a:spcPts val="0"/>
              </a:spcAft>
              <a:defRPr/>
            </a:pPr>
            <a:r>
              <a:rPr lang="it-IT" sz="1100" dirty="0">
                <a:solidFill>
                  <a:schemeClr val="accent3">
                    <a:lumMod val="50000"/>
                  </a:schemeClr>
                </a:solidFill>
                <a:latin typeface="+mn-lt"/>
              </a:rPr>
              <a:t>Fra i pazienti con valori di filtrato glomerulare fra 31 e 60 ml/min, uno su quattro al di sotto dei 65 anni e quasi uno su tre al di sopra dei 75 anni è in trattamento con </a:t>
            </a:r>
            <a:r>
              <a:rPr lang="it-IT" sz="1100" dirty="0" err="1">
                <a:solidFill>
                  <a:schemeClr val="accent3">
                    <a:lumMod val="50000"/>
                  </a:schemeClr>
                </a:solidFill>
                <a:latin typeface="+mn-lt"/>
              </a:rPr>
              <a:t>sulfaniluree</a:t>
            </a:r>
            <a:r>
              <a:rPr lang="it-IT" sz="1100" dirty="0">
                <a:solidFill>
                  <a:schemeClr val="accent3">
                    <a:lumMod val="50000"/>
                  </a:schemeClr>
                </a:solidFill>
                <a:latin typeface="+mn-lt"/>
              </a:rPr>
              <a:t>, mentre la quota è molto bassa per i pazienti con filtrato inferiore o uguale a 30 ml/min.</a:t>
            </a:r>
          </a:p>
        </p:txBody>
      </p:sp>
      <p:pic>
        <p:nvPicPr>
          <p:cNvPr id="7" name="Immagin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504" y="5927011"/>
            <a:ext cx="1440160" cy="92699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Studio HYPOS\LogoHYPOS1.jpg"/>
          <p:cNvPicPr>
            <a:picLocks noChangeAspect="1" noChangeArrowheads="1"/>
          </p:cNvPicPr>
          <p:nvPr/>
        </p:nvPicPr>
        <p:blipFill>
          <a:blip r:embed="rId2" cstate="print"/>
          <a:srcRect/>
          <a:stretch>
            <a:fillRect/>
          </a:stretch>
        </p:blipFill>
        <p:spPr bwMode="auto">
          <a:xfrm>
            <a:off x="6384075" y="180498"/>
            <a:ext cx="1760732" cy="9059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115" name="Picture 19" descr="AMD - Associazione medici e diabetologi"/>
          <p:cNvPicPr>
            <a:picLocks noChangeAspect="1" noChangeArrowheads="1"/>
          </p:cNvPicPr>
          <p:nvPr/>
        </p:nvPicPr>
        <p:blipFill>
          <a:blip r:embed="rId3" cstate="print"/>
          <a:srcRect/>
          <a:stretch>
            <a:fillRect/>
          </a:stretch>
        </p:blipFill>
        <p:spPr bwMode="auto">
          <a:xfrm>
            <a:off x="6290549" y="1173787"/>
            <a:ext cx="523683" cy="483620"/>
          </a:xfrm>
          <a:prstGeom prst="rect">
            <a:avLst/>
          </a:prstGeom>
          <a:noFill/>
        </p:spPr>
      </p:pic>
      <p:graphicFrame>
        <p:nvGraphicFramePr>
          <p:cNvPr id="27" name="Grafico 26"/>
          <p:cNvGraphicFramePr/>
          <p:nvPr/>
        </p:nvGraphicFramePr>
        <p:xfrm>
          <a:off x="118852" y="2814669"/>
          <a:ext cx="3413459" cy="3464944"/>
        </p:xfrm>
        <a:graphic>
          <a:graphicData uri="http://schemas.openxmlformats.org/drawingml/2006/chart">
            <c:chart xmlns:c="http://schemas.openxmlformats.org/drawingml/2006/chart" xmlns:r="http://schemas.openxmlformats.org/officeDocument/2006/relationships" r:id="rId4"/>
          </a:graphicData>
        </a:graphic>
      </p:graphicFrame>
      <p:sp>
        <p:nvSpPr>
          <p:cNvPr id="4116" name="Rectangle 20"/>
          <p:cNvSpPr>
            <a:spLocks noChangeArrowheads="1"/>
          </p:cNvSpPr>
          <p:nvPr/>
        </p:nvSpPr>
        <p:spPr bwMode="auto">
          <a:xfrm>
            <a:off x="118852" y="2065369"/>
            <a:ext cx="8869701"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defTabSz="457200" eaLnBrk="0" fontAlgn="base" hangingPunct="0">
              <a:spcBef>
                <a:spcPct val="0"/>
              </a:spcBef>
              <a:spcAft>
                <a:spcPct val="0"/>
              </a:spcAft>
              <a:buFont typeface="Arial" pitchFamily="34" charset="0"/>
              <a:buChar char="•"/>
            </a:pPr>
            <a:r>
              <a:rPr lang="it-IT" dirty="0" smtClean="0">
                <a:solidFill>
                  <a:prstClr val="black"/>
                </a:solidFill>
              </a:rPr>
              <a:t> Il 4.7% del campione ha avuto almeno un episodio di ipoglicemia nell’arco di 12 mesi</a:t>
            </a:r>
          </a:p>
          <a:p>
            <a:pPr algn="just" eaLnBrk="0" hangingPunct="0">
              <a:buFont typeface="Arial" pitchFamily="34" charset="0"/>
              <a:buChar char="•"/>
            </a:pPr>
            <a:r>
              <a:rPr lang="it-IT" dirty="0" smtClean="0">
                <a:solidFill>
                  <a:prstClr val="black"/>
                </a:solidFill>
              </a:rPr>
              <a:t> Il 28.1% ha avuto  almeno un episodio di ipoglicemia sintomatica nelle ultime 4 settimane</a:t>
            </a:r>
          </a:p>
          <a:p>
            <a:pPr algn="just" eaLnBrk="0" hangingPunct="0">
              <a:buFont typeface="Arial" pitchFamily="34" charset="0"/>
              <a:buChar char="•"/>
            </a:pPr>
            <a:endParaRPr lang="it-IT" dirty="0">
              <a:solidFill>
                <a:prstClr val="black"/>
              </a:solidFill>
            </a:endParaRPr>
          </a:p>
        </p:txBody>
      </p:sp>
      <p:sp>
        <p:nvSpPr>
          <p:cNvPr id="29" name="Rectangle 20"/>
          <p:cNvSpPr>
            <a:spLocks noChangeArrowheads="1"/>
          </p:cNvSpPr>
          <p:nvPr/>
        </p:nvSpPr>
        <p:spPr bwMode="auto">
          <a:xfrm>
            <a:off x="3099299" y="3312722"/>
            <a:ext cx="6145263"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eaLnBrk="0" hangingPunct="0"/>
            <a:r>
              <a:rPr lang="it-IT" sz="1400" b="1" i="1" dirty="0" smtClean="0">
                <a:solidFill>
                  <a:prstClr val="black"/>
                </a:solidFill>
              </a:rPr>
              <a:t>Rischio di </a:t>
            </a:r>
            <a:r>
              <a:rPr lang="it-IT" sz="1400" b="1" i="1" dirty="0" err="1" smtClean="0">
                <a:solidFill>
                  <a:prstClr val="black"/>
                </a:solidFill>
              </a:rPr>
              <a:t>ipo</a:t>
            </a:r>
            <a:r>
              <a:rPr lang="it-IT" sz="1400" b="1" i="1" dirty="0" smtClean="0">
                <a:solidFill>
                  <a:prstClr val="black"/>
                </a:solidFill>
              </a:rPr>
              <a:t> severa:</a:t>
            </a:r>
          </a:p>
          <a:p>
            <a:pPr algn="just" eaLnBrk="0" hangingPunct="0"/>
            <a:endParaRPr lang="it-IT" sz="1400" dirty="0" smtClean="0">
              <a:solidFill>
                <a:prstClr val="black"/>
              </a:solidFill>
            </a:endParaRPr>
          </a:p>
          <a:p>
            <a:pPr algn="just" defTabSz="457200" eaLnBrk="0" fontAlgn="base" hangingPunct="0">
              <a:spcBef>
                <a:spcPct val="0"/>
              </a:spcBef>
              <a:spcAft>
                <a:spcPct val="0"/>
              </a:spcAft>
              <a:buFont typeface="Wingdings" pitchFamily="2" charset="2"/>
              <a:buChar char="ü"/>
            </a:pPr>
            <a:r>
              <a:rPr lang="it-IT" sz="1400" dirty="0" smtClean="0">
                <a:solidFill>
                  <a:prstClr val="black"/>
                </a:solidFill>
              </a:rPr>
              <a:t> Tre volte maggiore in presenza di </a:t>
            </a:r>
            <a:r>
              <a:rPr lang="it-IT" sz="1400" dirty="0" err="1" smtClean="0">
                <a:solidFill>
                  <a:prstClr val="black"/>
                </a:solidFill>
              </a:rPr>
              <a:t>ipo</a:t>
            </a:r>
            <a:r>
              <a:rPr lang="it-IT" sz="1400" dirty="0" smtClean="0">
                <a:solidFill>
                  <a:prstClr val="black"/>
                </a:solidFill>
              </a:rPr>
              <a:t> pregressa o sintomatica</a:t>
            </a:r>
          </a:p>
          <a:p>
            <a:pPr algn="just" defTabSz="457200" eaLnBrk="0" fontAlgn="base" hangingPunct="0">
              <a:spcBef>
                <a:spcPct val="0"/>
              </a:spcBef>
              <a:spcAft>
                <a:spcPct val="0"/>
              </a:spcAft>
              <a:buFont typeface="Wingdings" pitchFamily="2" charset="2"/>
              <a:buChar char="ü"/>
            </a:pPr>
            <a:r>
              <a:rPr lang="it-IT" sz="1400" dirty="0" smtClean="0">
                <a:solidFill>
                  <a:prstClr val="black"/>
                </a:solidFill>
              </a:rPr>
              <a:t> Aumenta all’aumentare dell’età (2% di rischio in più per anno)</a:t>
            </a:r>
          </a:p>
          <a:p>
            <a:pPr algn="just" eaLnBrk="0" hangingPunct="0">
              <a:buFont typeface="Wingdings" pitchFamily="2" charset="2"/>
              <a:buChar char="ü"/>
            </a:pPr>
            <a:r>
              <a:rPr lang="it-IT" sz="1400" dirty="0" smtClean="0">
                <a:solidFill>
                  <a:prstClr val="black"/>
                </a:solidFill>
              </a:rPr>
              <a:t> Aumenta all’aumentare della durata di diabete (2% di rischio in più per anno)</a:t>
            </a:r>
          </a:p>
          <a:p>
            <a:pPr algn="just" defTabSz="457200" eaLnBrk="0" fontAlgn="base" hangingPunct="0">
              <a:spcBef>
                <a:spcPct val="0"/>
              </a:spcBef>
              <a:spcAft>
                <a:spcPct val="0"/>
              </a:spcAft>
              <a:buFont typeface="Wingdings" pitchFamily="2" charset="2"/>
              <a:buChar char="ü"/>
            </a:pPr>
            <a:r>
              <a:rPr lang="it-IT" sz="1400" dirty="0" smtClean="0">
                <a:solidFill>
                  <a:prstClr val="black"/>
                </a:solidFill>
              </a:rPr>
              <a:t> Nelle donne (rischio doppio rispetto agli uomini)</a:t>
            </a:r>
          </a:p>
          <a:p>
            <a:pPr algn="just" defTabSz="457200" eaLnBrk="0" fontAlgn="base" hangingPunct="0">
              <a:spcBef>
                <a:spcPct val="0"/>
              </a:spcBef>
              <a:spcAft>
                <a:spcPct val="0"/>
              </a:spcAft>
              <a:buFont typeface="Wingdings" pitchFamily="2" charset="2"/>
              <a:buChar char="ü"/>
            </a:pPr>
            <a:r>
              <a:rPr lang="it-IT" sz="1400" dirty="0" smtClean="0">
                <a:solidFill>
                  <a:prstClr val="black"/>
                </a:solidFill>
              </a:rPr>
              <a:t> Nelle persone trattate con insulina (rischio doppio)</a:t>
            </a:r>
          </a:p>
          <a:p>
            <a:pPr algn="just" defTabSz="457200" eaLnBrk="0" fontAlgn="base" hangingPunct="0">
              <a:spcBef>
                <a:spcPct val="0"/>
              </a:spcBef>
              <a:spcAft>
                <a:spcPct val="0"/>
              </a:spcAft>
              <a:buFont typeface="Wingdings" pitchFamily="2" charset="2"/>
              <a:buChar char="ü"/>
            </a:pPr>
            <a:r>
              <a:rPr lang="it-IT" sz="1400" dirty="0" smtClean="0">
                <a:solidFill>
                  <a:prstClr val="black"/>
                </a:solidFill>
              </a:rPr>
              <a:t> In presenza di neuropatia</a:t>
            </a:r>
          </a:p>
          <a:p>
            <a:pPr algn="just" defTabSz="457200" eaLnBrk="0" fontAlgn="base" hangingPunct="0">
              <a:spcBef>
                <a:spcPct val="0"/>
              </a:spcBef>
              <a:spcAft>
                <a:spcPct val="0"/>
              </a:spcAft>
            </a:pPr>
            <a:endParaRPr lang="it-IT" sz="1400" dirty="0" smtClean="0">
              <a:solidFill>
                <a:prstClr val="black"/>
              </a:solidFill>
            </a:endParaRPr>
          </a:p>
          <a:p>
            <a:pPr algn="just" defTabSz="457200" eaLnBrk="0" fontAlgn="base" hangingPunct="0">
              <a:spcBef>
                <a:spcPct val="0"/>
              </a:spcBef>
              <a:spcAft>
                <a:spcPct val="0"/>
              </a:spcAft>
            </a:pPr>
            <a:endParaRPr lang="it-IT" sz="1400" dirty="0">
              <a:solidFill>
                <a:prstClr val="black"/>
              </a:solidFill>
            </a:endParaRPr>
          </a:p>
        </p:txBody>
      </p:sp>
      <p:sp>
        <p:nvSpPr>
          <p:cNvPr id="31" name="Titolo 5"/>
          <p:cNvSpPr txBox="1">
            <a:spLocks/>
          </p:cNvSpPr>
          <p:nvPr/>
        </p:nvSpPr>
        <p:spPr>
          <a:xfrm>
            <a:off x="301756" y="534579"/>
            <a:ext cx="8686799" cy="841248"/>
          </a:xfrm>
          <a:prstGeom prst="rect">
            <a:avLst/>
          </a:prstGeom>
        </p:spPr>
        <p:txBody>
          <a:bodyPr/>
          <a:lstStyle/>
          <a:p>
            <a:pPr>
              <a:spcBef>
                <a:spcPct val="0"/>
              </a:spcBef>
              <a:defRPr/>
            </a:pPr>
            <a:r>
              <a:rPr lang="it-IT" sz="3600" cap="all" dirty="0" smtClean="0">
                <a:solidFill>
                  <a:srgbClr val="1F497D"/>
                </a:solidFill>
                <a:effectLst>
                  <a:reflection blurRad="12700" stA="48000" endA="300" endPos="55000" dir="5400000" sy="-90000" algn="bl" rotWithShape="0"/>
                </a:effectLst>
              </a:rPr>
              <a:t>COMPLICANZE ACUTE: </a:t>
            </a:r>
          </a:p>
          <a:p>
            <a:pPr>
              <a:spcBef>
                <a:spcPct val="0"/>
              </a:spcBef>
              <a:defRPr/>
            </a:pPr>
            <a:r>
              <a:rPr lang="it-IT" sz="3600" cap="all" dirty="0" smtClean="0">
                <a:solidFill>
                  <a:srgbClr val="1F497D"/>
                </a:solidFill>
                <a:effectLst>
                  <a:reflection blurRad="12700" stA="48000" endA="300" endPos="55000" dir="5400000" sy="-90000" algn="bl" rotWithShape="0"/>
                </a:effectLst>
              </a:rPr>
              <a:t>L’IPOGLICEMIA</a:t>
            </a:r>
            <a:endParaRPr lang="it-IT" sz="3600" cap="all" dirty="0">
              <a:solidFill>
                <a:srgbClr val="1F497D"/>
              </a:solidFill>
              <a:effectLst>
                <a:reflection blurRad="12700" stA="48000" endA="300" endPos="55000" dir="5400000" sy="-90000" algn="bl" rotWithShape="0"/>
              </a:effectLst>
            </a:endParaRPr>
          </a:p>
        </p:txBody>
      </p:sp>
      <p:pic>
        <p:nvPicPr>
          <p:cNvPr id="8" name="Immagine 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264441" y="5883514"/>
            <a:ext cx="1440160" cy="926999"/>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5266" name="Picture 2"/>
          <p:cNvPicPr>
            <a:picLocks noChangeAspect="1" noChangeArrowheads="1"/>
          </p:cNvPicPr>
          <p:nvPr/>
        </p:nvPicPr>
        <p:blipFill>
          <a:blip r:embed="rId2" cstate="print"/>
          <a:srcRect/>
          <a:stretch>
            <a:fillRect/>
          </a:stretch>
        </p:blipFill>
        <p:spPr bwMode="auto">
          <a:xfrm>
            <a:off x="2357439" y="260351"/>
            <a:ext cx="4318000" cy="64801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Immagin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504" y="58471"/>
            <a:ext cx="1440160" cy="92699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C:\Roche_Job\2_Projekte\8_Congresses + Events\EASD\EASD 2012\Press Kit\7_Pictures\Personalised-D-Mngmnt-Loop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850" y="908050"/>
            <a:ext cx="8459788" cy="5567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32099" name="Text Box 48"/>
          <p:cNvSpPr txBox="1">
            <a:spLocks noChangeArrowheads="1"/>
          </p:cNvSpPr>
          <p:nvPr/>
        </p:nvSpPr>
        <p:spPr bwMode="auto">
          <a:xfrm>
            <a:off x="1763713" y="334963"/>
            <a:ext cx="56610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fontAlgn="base" hangingPunct="1">
              <a:spcBef>
                <a:spcPct val="50000"/>
              </a:spcBef>
              <a:spcAft>
                <a:spcPct val="0"/>
              </a:spcAft>
            </a:pPr>
            <a:r>
              <a:rPr lang="it-IT" altLang="es-ES" b="1" smtClean="0">
                <a:solidFill>
                  <a:srgbClr val="000000"/>
                </a:solidFill>
                <a:latin typeface="Calibri" pitchFamily="34" charset="0"/>
                <a:ea typeface="ヒラギノ角ゴ Pro W3"/>
                <a:cs typeface="ヒラギノ角ゴ Pro W3"/>
              </a:rPr>
              <a:t>The Personalized Diabetes Management Cycle</a:t>
            </a:r>
          </a:p>
        </p:txBody>
      </p:sp>
    </p:spTree>
    <p:extLst>
      <p:ext uri="{BB962C8B-B14F-4D97-AF65-F5344CB8AC3E}">
        <p14:creationId xmlns:p14="http://schemas.microsoft.com/office/powerpoint/2010/main" xmlns="" val="1223770246"/>
      </p:ext>
    </p:ext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olo 1"/>
          <p:cNvSpPr>
            <a:spLocks noGrp="1"/>
          </p:cNvSpPr>
          <p:nvPr>
            <p:ph type="title"/>
          </p:nvPr>
        </p:nvSpPr>
        <p:spPr/>
        <p:txBody>
          <a:bodyPr/>
          <a:lstStyle/>
          <a:p>
            <a:endParaRPr lang="es-ES" altLang="es-ES" smtClean="0"/>
          </a:p>
        </p:txBody>
      </p:sp>
      <p:pic>
        <p:nvPicPr>
          <p:cNvPr id="50179" name="Picture 2" descr="C:\Users\Usuario\Desktop\Scan.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a:xfrm>
            <a:off x="611188" y="115888"/>
            <a:ext cx="7848600" cy="6911975"/>
          </a:xfrm>
          <a:noFill/>
        </p:spPr>
      </p:pic>
      <p:sp>
        <p:nvSpPr>
          <p:cNvPr id="6" name="Rettangolo arrotondato 5"/>
          <p:cNvSpPr/>
          <p:nvPr/>
        </p:nvSpPr>
        <p:spPr>
          <a:xfrm>
            <a:off x="1547813" y="3068638"/>
            <a:ext cx="3384550" cy="576262"/>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s-ES">
              <a:solidFill>
                <a:prstClr val="white"/>
              </a:solidFill>
            </a:endParaRPr>
          </a:p>
        </p:txBody>
      </p:sp>
      <p:pic>
        <p:nvPicPr>
          <p:cNvPr id="5" name="Picture 2" descr="C:\Users\Usuario\Desktop\Scan.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l="11925" t="41667" r="45490" b="46655"/>
          <a:stretch>
            <a:fillRect/>
          </a:stretch>
        </p:blipFill>
        <p:spPr bwMode="auto">
          <a:xfrm>
            <a:off x="107950" y="2024063"/>
            <a:ext cx="9036050" cy="3241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0182" name="CasellaDiTesto 1"/>
          <p:cNvSpPr txBox="1">
            <a:spLocks noChangeArrowheads="1"/>
          </p:cNvSpPr>
          <p:nvPr/>
        </p:nvSpPr>
        <p:spPr bwMode="auto">
          <a:xfrm>
            <a:off x="828675" y="6453188"/>
            <a:ext cx="4103688" cy="246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r>
              <a:rPr lang="es-ES" altLang="es-ES" sz="1000" smtClean="0">
                <a:solidFill>
                  <a:prstClr val="black"/>
                </a:solidFill>
              </a:rPr>
              <a:t>CPGs, Clinical Practice Guidelines</a:t>
            </a:r>
          </a:p>
        </p:txBody>
      </p:sp>
    </p:spTree>
    <p:extLst>
      <p:ext uri="{BB962C8B-B14F-4D97-AF65-F5344CB8AC3E}">
        <p14:creationId xmlns:p14="http://schemas.microsoft.com/office/powerpoint/2010/main" xmlns="" val="62432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1520" y="476672"/>
            <a:ext cx="8568952" cy="6001643"/>
          </a:xfrm>
          <a:prstGeom prst="rect">
            <a:avLst/>
          </a:prstGeom>
          <a:noFill/>
        </p:spPr>
        <p:txBody>
          <a:bodyPr wrap="square" rtlCol="0">
            <a:spAutoFit/>
          </a:bodyPr>
          <a:lstStyle/>
          <a:p>
            <a:pPr algn="ctr"/>
            <a:r>
              <a:rPr lang="it-IT" sz="2400" b="1" dirty="0" smtClean="0">
                <a:solidFill>
                  <a:prstClr val="black"/>
                </a:solidFill>
              </a:rPr>
              <a:t>La risposta a queste sfide è l’</a:t>
            </a:r>
            <a:r>
              <a:rPr lang="it-IT" sz="2400" b="1" i="1" dirty="0" smtClean="0">
                <a:solidFill>
                  <a:prstClr val="black"/>
                </a:solidFill>
              </a:rPr>
              <a:t>APPROPRIATEZZA </a:t>
            </a:r>
            <a:r>
              <a:rPr lang="it-IT" sz="2400" b="1" dirty="0" smtClean="0">
                <a:solidFill>
                  <a:prstClr val="black"/>
                </a:solidFill>
              </a:rPr>
              <a:t>del trattamento</a:t>
            </a:r>
            <a:r>
              <a:rPr lang="it-IT" dirty="0" smtClean="0">
                <a:solidFill>
                  <a:prstClr val="black"/>
                </a:solidFill>
              </a:rPr>
              <a:t>.</a:t>
            </a:r>
          </a:p>
          <a:p>
            <a:endParaRPr lang="it-IT" dirty="0" smtClean="0">
              <a:solidFill>
                <a:prstClr val="black"/>
              </a:solidFill>
            </a:endParaRPr>
          </a:p>
          <a:p>
            <a:r>
              <a:rPr lang="it-IT" dirty="0" smtClean="0">
                <a:solidFill>
                  <a:prstClr val="black"/>
                </a:solidFill>
              </a:rPr>
              <a:t>L’appropriatezza di intervento  in termini di modernità significa perciò:</a:t>
            </a:r>
          </a:p>
          <a:p>
            <a:endParaRPr lang="it-IT" dirty="0" smtClean="0">
              <a:solidFill>
                <a:prstClr val="black"/>
              </a:solidFill>
            </a:endParaRPr>
          </a:p>
          <a:p>
            <a:r>
              <a:rPr lang="it-IT" dirty="0" smtClean="0">
                <a:solidFill>
                  <a:prstClr val="black"/>
                </a:solidFill>
              </a:rPr>
              <a:t>Un rigoroso e tempestivo utilizzo della terapia farmacologica;</a:t>
            </a:r>
          </a:p>
          <a:p>
            <a:endParaRPr lang="it-IT" dirty="0" smtClean="0">
              <a:solidFill>
                <a:prstClr val="black"/>
              </a:solidFill>
            </a:endParaRPr>
          </a:p>
          <a:p>
            <a:r>
              <a:rPr lang="it-IT" dirty="0" smtClean="0">
                <a:solidFill>
                  <a:prstClr val="black"/>
                </a:solidFill>
              </a:rPr>
              <a:t>Una terapia personalizzata ;</a:t>
            </a:r>
          </a:p>
          <a:p>
            <a:endParaRPr lang="it-IT" dirty="0" smtClean="0">
              <a:solidFill>
                <a:prstClr val="black"/>
              </a:solidFill>
            </a:endParaRPr>
          </a:p>
          <a:p>
            <a:r>
              <a:rPr lang="it-IT" dirty="0" smtClean="0">
                <a:solidFill>
                  <a:prstClr val="black"/>
                </a:solidFill>
              </a:rPr>
              <a:t>Una  </a:t>
            </a:r>
            <a:r>
              <a:rPr lang="it-IT" dirty="0" err="1" smtClean="0">
                <a:solidFill>
                  <a:prstClr val="black"/>
                </a:solidFill>
              </a:rPr>
              <a:t>fenotipizzazione</a:t>
            </a:r>
            <a:r>
              <a:rPr lang="it-IT" dirty="0" smtClean="0">
                <a:solidFill>
                  <a:prstClr val="black"/>
                </a:solidFill>
              </a:rPr>
              <a:t>  delle persone in base ai reali bisogni e quindi non solo in termini di </a:t>
            </a:r>
            <a:r>
              <a:rPr lang="it-IT" dirty="0" err="1" smtClean="0">
                <a:solidFill>
                  <a:prstClr val="black"/>
                </a:solidFill>
              </a:rPr>
              <a:t>disease</a:t>
            </a:r>
            <a:r>
              <a:rPr lang="it-IT" dirty="0" smtClean="0">
                <a:solidFill>
                  <a:prstClr val="black"/>
                </a:solidFill>
              </a:rPr>
              <a:t> ma anche di </a:t>
            </a:r>
            <a:r>
              <a:rPr lang="it-IT" dirty="0" err="1" smtClean="0">
                <a:solidFill>
                  <a:prstClr val="black"/>
                </a:solidFill>
              </a:rPr>
              <a:t>illness</a:t>
            </a:r>
            <a:r>
              <a:rPr lang="it-IT" dirty="0" smtClean="0">
                <a:solidFill>
                  <a:prstClr val="black"/>
                </a:solidFill>
              </a:rPr>
              <a:t>;</a:t>
            </a:r>
          </a:p>
          <a:p>
            <a:endParaRPr lang="it-IT" dirty="0" smtClean="0">
              <a:solidFill>
                <a:prstClr val="black"/>
              </a:solidFill>
            </a:endParaRPr>
          </a:p>
          <a:p>
            <a:r>
              <a:rPr lang="it-IT" dirty="0" smtClean="0">
                <a:solidFill>
                  <a:prstClr val="black"/>
                </a:solidFill>
              </a:rPr>
              <a:t>Una  personalizzazione  degli interventi di cura tenendo conto del pattern metabolico, ma anche dello stile di vita; </a:t>
            </a:r>
          </a:p>
          <a:p>
            <a:endParaRPr lang="it-IT" dirty="0" smtClean="0">
              <a:solidFill>
                <a:prstClr val="black"/>
              </a:solidFill>
            </a:endParaRPr>
          </a:p>
          <a:p>
            <a:r>
              <a:rPr lang="it-IT" dirty="0" smtClean="0">
                <a:solidFill>
                  <a:prstClr val="black"/>
                </a:solidFill>
              </a:rPr>
              <a:t>La  coscienza che la spesa diretta per la cura al diabete comprende farmaci, presidi e “prestazioni” per l’assistenza, (ambulatoriali e /o di ricovero) che comportano l’impiego di risorse professionali  e tecnologiche, che complessivamente assorbono una consistente quota del finanziamento sanitario in ogni paese; </a:t>
            </a:r>
          </a:p>
          <a:p>
            <a:endParaRPr lang="it-IT" dirty="0" smtClean="0">
              <a:solidFill>
                <a:prstClr val="black"/>
              </a:solidFill>
            </a:endParaRPr>
          </a:p>
          <a:p>
            <a:r>
              <a:rPr lang="it-IT" dirty="0" smtClean="0">
                <a:solidFill>
                  <a:prstClr val="black"/>
                </a:solidFill>
              </a:rPr>
              <a:t>Percorsi di prescrizione strutturata.</a:t>
            </a:r>
          </a:p>
          <a:p>
            <a:endParaRPr lang="it-IT" dirty="0">
              <a:solidFill>
                <a:prstClr val="black"/>
              </a:solidFill>
            </a:endParaRPr>
          </a:p>
        </p:txBody>
      </p:sp>
      <p:pic>
        <p:nvPicPr>
          <p:cNvPr id="3" name="Immagine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596336" y="5931001"/>
            <a:ext cx="1440160" cy="926999"/>
          </a:xfrm>
          <a:prstGeom prst="rect">
            <a:avLst/>
          </a:prstGeom>
        </p:spPr>
      </p:pic>
    </p:spTree>
    <p:extLst>
      <p:ext uri="{BB962C8B-B14F-4D97-AF65-F5344CB8AC3E}">
        <p14:creationId xmlns:p14="http://schemas.microsoft.com/office/powerpoint/2010/main" xmlns="" val="13597992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asellaDiTesto 2"/>
          <p:cNvSpPr txBox="1">
            <a:spLocks noChangeArrowheads="1"/>
          </p:cNvSpPr>
          <p:nvPr/>
        </p:nvSpPr>
        <p:spPr bwMode="auto">
          <a:xfrm>
            <a:off x="323850" y="1412875"/>
            <a:ext cx="8462963" cy="1066800"/>
          </a:xfrm>
          <a:prstGeom prst="rect">
            <a:avLst/>
          </a:prstGeom>
          <a:noFill/>
          <a:ln w="9525">
            <a:noFill/>
            <a:miter lim="800000"/>
            <a:headEnd/>
            <a:tailEnd/>
          </a:ln>
        </p:spPr>
        <p:txBody>
          <a:bodyPr wrap="none">
            <a:spAutoFit/>
          </a:bodyPr>
          <a:lstStyle/>
          <a:p>
            <a:pPr algn="ctr" fontAlgn="base">
              <a:spcBef>
                <a:spcPct val="0"/>
              </a:spcBef>
              <a:spcAft>
                <a:spcPct val="0"/>
              </a:spcAft>
            </a:pPr>
            <a:r>
              <a:rPr lang="it-IT" sz="3200" b="1" dirty="0">
                <a:solidFill>
                  <a:srgbClr val="1F497D">
                    <a:lumMod val="75000"/>
                  </a:srgbClr>
                </a:solidFill>
                <a:cs typeface="Arial" charset="0"/>
              </a:rPr>
              <a:t>L’APPROPRIATEZZA NEI NUOVI MODELLI DI CCM:</a:t>
            </a:r>
          </a:p>
          <a:p>
            <a:pPr algn="ctr" fontAlgn="base">
              <a:spcBef>
                <a:spcPct val="0"/>
              </a:spcBef>
              <a:spcAft>
                <a:spcPct val="0"/>
              </a:spcAft>
            </a:pPr>
            <a:r>
              <a:rPr lang="it-IT" sz="3200" b="1" dirty="0">
                <a:solidFill>
                  <a:srgbClr val="1F497D">
                    <a:lumMod val="75000"/>
                  </a:srgbClr>
                </a:solidFill>
                <a:cs typeface="Arial" charset="0"/>
              </a:rPr>
              <a:t>IL PROGETTO AMD</a:t>
            </a:r>
            <a:endParaRPr lang="it-IT" sz="3200" dirty="0">
              <a:solidFill>
                <a:srgbClr val="1F497D">
                  <a:lumMod val="75000"/>
                </a:srgbClr>
              </a:solidFill>
              <a:cs typeface="Arial" charset="0"/>
            </a:endParaRPr>
          </a:p>
        </p:txBody>
      </p:sp>
      <p:pic>
        <p:nvPicPr>
          <p:cNvPr id="5" name="Picture 2" descr="\\HCCMICRO\Archivio\Clienti\Diabetologia\AMD-AssMedDiabetologi\PROGETTO NICE\nic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92919" y="3284984"/>
            <a:ext cx="4436518" cy="2234812"/>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Immagin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504" y="58471"/>
            <a:ext cx="1440160" cy="926999"/>
          </a:xfrm>
          <a:prstGeom prst="rect">
            <a:avLst/>
          </a:prstGeom>
        </p:spPr>
      </p:pic>
    </p:spTree>
    <p:extLst>
      <p:ext uri="{BB962C8B-B14F-4D97-AF65-F5344CB8AC3E}">
        <p14:creationId xmlns:p14="http://schemas.microsoft.com/office/powerpoint/2010/main" xmlns="" val="39243574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29"/>
          <p:cNvGrpSpPr>
            <a:grpSpLocks/>
          </p:cNvGrpSpPr>
          <p:nvPr/>
        </p:nvGrpSpPr>
        <p:grpSpPr bwMode="auto">
          <a:xfrm>
            <a:off x="0" y="5373216"/>
            <a:ext cx="1799168" cy="941384"/>
            <a:chOff x="31070" y="5408613"/>
            <a:chExt cx="1799318" cy="940542"/>
          </a:xfrm>
        </p:grpSpPr>
        <p:sp>
          <p:nvSpPr>
            <p:cNvPr id="87165" name="Line 166"/>
            <p:cNvSpPr>
              <a:spLocks noChangeShapeType="1"/>
            </p:cNvSpPr>
            <p:nvPr/>
          </p:nvSpPr>
          <p:spPr bwMode="auto">
            <a:xfrm flipV="1">
              <a:off x="348597" y="5408613"/>
              <a:ext cx="1481791" cy="575275"/>
            </a:xfrm>
            <a:prstGeom prst="line">
              <a:avLst/>
            </a:prstGeom>
            <a:noFill/>
            <a:ln w="76200" cap="rnd">
              <a:solidFill>
                <a:schemeClr val="accent1"/>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66" name="Text Box 159"/>
            <p:cNvSpPr txBox="1">
              <a:spLocks noChangeArrowheads="1"/>
            </p:cNvSpPr>
            <p:nvPr/>
          </p:nvSpPr>
          <p:spPr bwMode="auto">
            <a:xfrm>
              <a:off x="31070" y="6010904"/>
              <a:ext cx="846778" cy="338251"/>
            </a:xfrm>
            <a:prstGeom prst="rect">
              <a:avLst/>
            </a:prstGeom>
            <a:solidFill>
              <a:schemeClr val="bg2"/>
            </a:solidFill>
            <a:ln w="9525">
              <a:noFill/>
              <a:miter lim="800000"/>
              <a:headEnd/>
              <a:tailEnd/>
            </a:ln>
          </p:spPr>
          <p:txBody>
            <a:bodyPr wrap="none">
              <a:spAutoFit/>
            </a:bodyPr>
            <a:lstStyle/>
            <a:p>
              <a:pPr fontAlgn="base">
                <a:spcBef>
                  <a:spcPct val="0"/>
                </a:spcBef>
                <a:spcAft>
                  <a:spcPct val="0"/>
                </a:spcAft>
              </a:pPr>
              <a:r>
                <a:rPr lang="en-US" sz="1600" b="1" smtClean="0">
                  <a:solidFill>
                    <a:srgbClr val="F95AB7"/>
                  </a:solidFill>
                  <a:cs typeface="Arial" pitchFamily="34" charset="0"/>
                </a:rPr>
                <a:t>insulin</a:t>
              </a:r>
            </a:p>
          </p:txBody>
        </p:sp>
        <p:sp>
          <p:nvSpPr>
            <p:cNvPr id="87167" name="Oval 163"/>
            <p:cNvSpPr>
              <a:spLocks noChangeArrowheads="1"/>
            </p:cNvSpPr>
            <p:nvPr/>
          </p:nvSpPr>
          <p:spPr bwMode="auto">
            <a:xfrm>
              <a:off x="237110" y="5874236"/>
              <a:ext cx="222974" cy="216126"/>
            </a:xfrm>
            <a:prstGeom prst="ellipse">
              <a:avLst/>
            </a:prstGeom>
            <a:solidFill>
              <a:schemeClr val="accent1"/>
            </a:solidFill>
            <a:ln w="28575">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grpSp>
      <p:sp>
        <p:nvSpPr>
          <p:cNvPr id="87043" name="Line 2"/>
          <p:cNvSpPr>
            <a:spLocks noChangeShapeType="1"/>
          </p:cNvSpPr>
          <p:nvPr/>
        </p:nvSpPr>
        <p:spPr bwMode="auto">
          <a:xfrm>
            <a:off x="898880" y="1479550"/>
            <a:ext cx="7938911"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44" name="Line 3"/>
          <p:cNvSpPr>
            <a:spLocks noChangeShapeType="1"/>
          </p:cNvSpPr>
          <p:nvPr/>
        </p:nvSpPr>
        <p:spPr bwMode="auto">
          <a:xfrm>
            <a:off x="859369" y="2039939"/>
            <a:ext cx="7938911" cy="1587"/>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45" name="Line 4"/>
          <p:cNvSpPr>
            <a:spLocks noChangeShapeType="1"/>
          </p:cNvSpPr>
          <p:nvPr/>
        </p:nvSpPr>
        <p:spPr bwMode="auto">
          <a:xfrm>
            <a:off x="884769" y="2578100"/>
            <a:ext cx="7938911"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46" name="Line 5"/>
          <p:cNvSpPr>
            <a:spLocks noChangeShapeType="1"/>
          </p:cNvSpPr>
          <p:nvPr/>
        </p:nvSpPr>
        <p:spPr bwMode="auto">
          <a:xfrm>
            <a:off x="918634" y="3146425"/>
            <a:ext cx="7940322"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47" name="Line 6"/>
          <p:cNvSpPr>
            <a:spLocks noChangeShapeType="1"/>
          </p:cNvSpPr>
          <p:nvPr/>
        </p:nvSpPr>
        <p:spPr bwMode="auto">
          <a:xfrm>
            <a:off x="886179" y="3706813"/>
            <a:ext cx="7938911" cy="1587"/>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48" name="Line 7"/>
          <p:cNvSpPr>
            <a:spLocks noChangeShapeType="1"/>
          </p:cNvSpPr>
          <p:nvPr/>
        </p:nvSpPr>
        <p:spPr bwMode="auto">
          <a:xfrm>
            <a:off x="889002" y="4267200"/>
            <a:ext cx="7938911"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49" name="Line 8"/>
          <p:cNvSpPr>
            <a:spLocks noChangeShapeType="1"/>
          </p:cNvSpPr>
          <p:nvPr/>
        </p:nvSpPr>
        <p:spPr bwMode="auto">
          <a:xfrm>
            <a:off x="922868" y="4829175"/>
            <a:ext cx="7938911"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0" name="Line 9"/>
          <p:cNvSpPr>
            <a:spLocks noChangeShapeType="1"/>
          </p:cNvSpPr>
          <p:nvPr/>
        </p:nvSpPr>
        <p:spPr bwMode="auto">
          <a:xfrm>
            <a:off x="934157" y="5389566"/>
            <a:ext cx="7938911" cy="1587"/>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1" name="Line 10"/>
          <p:cNvSpPr>
            <a:spLocks noChangeShapeType="1"/>
          </p:cNvSpPr>
          <p:nvPr/>
        </p:nvSpPr>
        <p:spPr bwMode="auto">
          <a:xfrm>
            <a:off x="944034" y="5951541"/>
            <a:ext cx="7940322" cy="1587"/>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2" name="Line 11"/>
          <p:cNvSpPr>
            <a:spLocks noChangeShapeType="1"/>
          </p:cNvSpPr>
          <p:nvPr/>
        </p:nvSpPr>
        <p:spPr bwMode="auto">
          <a:xfrm>
            <a:off x="914402" y="920750"/>
            <a:ext cx="7938911"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3" name="Line 12"/>
          <p:cNvSpPr>
            <a:spLocks noChangeShapeType="1"/>
          </p:cNvSpPr>
          <p:nvPr/>
        </p:nvSpPr>
        <p:spPr bwMode="auto">
          <a:xfrm>
            <a:off x="917224" y="374650"/>
            <a:ext cx="7938911" cy="1588"/>
          </a:xfrm>
          <a:prstGeom prst="line">
            <a:avLst/>
          </a:prstGeom>
          <a:noFill/>
          <a:ln w="3175" cap="rnd">
            <a:solidFill>
              <a:schemeClr val="tx2"/>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4" name="Line 14"/>
          <p:cNvSpPr>
            <a:spLocks noChangeShapeType="1"/>
          </p:cNvSpPr>
          <p:nvPr/>
        </p:nvSpPr>
        <p:spPr bwMode="auto">
          <a:xfrm>
            <a:off x="896057" y="6453191"/>
            <a:ext cx="7933267" cy="1587"/>
          </a:xfrm>
          <a:prstGeom prst="line">
            <a:avLst/>
          </a:prstGeom>
          <a:noFill/>
          <a:ln w="28575">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5" name="Rectangle 15"/>
          <p:cNvSpPr>
            <a:spLocks noChangeArrowheads="1"/>
          </p:cNvSpPr>
          <p:nvPr/>
        </p:nvSpPr>
        <p:spPr bwMode="auto">
          <a:xfrm>
            <a:off x="469579" y="6571255"/>
            <a:ext cx="8463855" cy="286745"/>
          </a:xfrm>
          <a:prstGeom prst="rect">
            <a:avLst/>
          </a:prstGeom>
          <a:noFill/>
          <a:ln w="25400">
            <a:noFill/>
            <a:miter lim="800000"/>
            <a:headEnd/>
            <a:tailEnd/>
          </a:ln>
        </p:spPr>
        <p:txBody>
          <a:bodyPr wrap="none" lIns="63500" tIns="25400" rIns="63500" bIns="25400">
            <a:spAutoFit/>
          </a:bodyPr>
          <a:lstStyle/>
          <a:p>
            <a:pPr algn="r" eaLnBrk="0" fontAlgn="base" hangingPunct="0">
              <a:lnSpc>
                <a:spcPct val="85000"/>
              </a:lnSpc>
              <a:spcBef>
                <a:spcPct val="0"/>
              </a:spcBef>
              <a:spcAft>
                <a:spcPct val="0"/>
              </a:spcAft>
            </a:pPr>
            <a:r>
              <a:rPr lang="en-US" dirty="0" smtClean="0">
                <a:solidFill>
                  <a:srgbClr val="FFFFFF"/>
                </a:solidFill>
                <a:latin typeface="Helvetica" pitchFamily="34" charset="0"/>
                <a:cs typeface="Arial" pitchFamily="34" charset="0"/>
              </a:rPr>
              <a:t>    1950    1960              1970               1980               1990         2000             2010</a:t>
            </a:r>
          </a:p>
        </p:txBody>
      </p:sp>
      <p:sp>
        <p:nvSpPr>
          <p:cNvPr id="87056" name="Line 16"/>
          <p:cNvSpPr>
            <a:spLocks noChangeShapeType="1"/>
          </p:cNvSpPr>
          <p:nvPr/>
        </p:nvSpPr>
        <p:spPr bwMode="auto">
          <a:xfrm>
            <a:off x="2470857" y="6389688"/>
            <a:ext cx="1411" cy="127000"/>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7" name="Line 17"/>
          <p:cNvSpPr>
            <a:spLocks noChangeShapeType="1"/>
          </p:cNvSpPr>
          <p:nvPr/>
        </p:nvSpPr>
        <p:spPr bwMode="auto">
          <a:xfrm>
            <a:off x="3733801" y="6389688"/>
            <a:ext cx="1412" cy="127000"/>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8" name="Line 18"/>
          <p:cNvSpPr>
            <a:spLocks noChangeShapeType="1"/>
          </p:cNvSpPr>
          <p:nvPr/>
        </p:nvSpPr>
        <p:spPr bwMode="auto">
          <a:xfrm>
            <a:off x="4995335" y="6389688"/>
            <a:ext cx="2822" cy="127000"/>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59" name="Line 19"/>
          <p:cNvSpPr>
            <a:spLocks noChangeShapeType="1"/>
          </p:cNvSpPr>
          <p:nvPr/>
        </p:nvSpPr>
        <p:spPr bwMode="auto">
          <a:xfrm>
            <a:off x="6261102" y="6389688"/>
            <a:ext cx="1411" cy="127000"/>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0" name="Line 20"/>
          <p:cNvSpPr>
            <a:spLocks noChangeShapeType="1"/>
          </p:cNvSpPr>
          <p:nvPr/>
        </p:nvSpPr>
        <p:spPr bwMode="auto">
          <a:xfrm>
            <a:off x="7519813" y="6389688"/>
            <a:ext cx="1411" cy="127000"/>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1" name="Line 21"/>
          <p:cNvSpPr>
            <a:spLocks noChangeShapeType="1"/>
          </p:cNvSpPr>
          <p:nvPr/>
        </p:nvSpPr>
        <p:spPr bwMode="auto">
          <a:xfrm>
            <a:off x="904524" y="317500"/>
            <a:ext cx="1411" cy="6121400"/>
          </a:xfrm>
          <a:prstGeom prst="line">
            <a:avLst/>
          </a:prstGeom>
          <a:noFill/>
          <a:ln w="28575">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2" name="Line 22"/>
          <p:cNvSpPr>
            <a:spLocks noChangeShapeType="1"/>
          </p:cNvSpPr>
          <p:nvPr/>
        </p:nvSpPr>
        <p:spPr bwMode="auto">
          <a:xfrm>
            <a:off x="1205090" y="6399216"/>
            <a:ext cx="1412" cy="117475"/>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3" name="Line 23"/>
          <p:cNvSpPr>
            <a:spLocks noChangeShapeType="1"/>
          </p:cNvSpPr>
          <p:nvPr/>
        </p:nvSpPr>
        <p:spPr bwMode="auto">
          <a:xfrm>
            <a:off x="839612" y="1477966"/>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4" name="Line 24"/>
          <p:cNvSpPr>
            <a:spLocks noChangeShapeType="1"/>
          </p:cNvSpPr>
          <p:nvPr/>
        </p:nvSpPr>
        <p:spPr bwMode="auto">
          <a:xfrm>
            <a:off x="839612" y="2038350"/>
            <a:ext cx="129822" cy="1588"/>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5" name="Line 25"/>
          <p:cNvSpPr>
            <a:spLocks noChangeShapeType="1"/>
          </p:cNvSpPr>
          <p:nvPr/>
        </p:nvSpPr>
        <p:spPr bwMode="auto">
          <a:xfrm>
            <a:off x="839612" y="2582866"/>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6" name="Line 26"/>
          <p:cNvSpPr>
            <a:spLocks noChangeShapeType="1"/>
          </p:cNvSpPr>
          <p:nvPr/>
        </p:nvSpPr>
        <p:spPr bwMode="auto">
          <a:xfrm>
            <a:off x="839612" y="4265616"/>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7" name="Line 27"/>
          <p:cNvSpPr>
            <a:spLocks noChangeShapeType="1"/>
          </p:cNvSpPr>
          <p:nvPr/>
        </p:nvSpPr>
        <p:spPr bwMode="auto">
          <a:xfrm>
            <a:off x="839612" y="5949950"/>
            <a:ext cx="129822" cy="1588"/>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8" name="Line 28"/>
          <p:cNvSpPr>
            <a:spLocks noChangeShapeType="1"/>
          </p:cNvSpPr>
          <p:nvPr/>
        </p:nvSpPr>
        <p:spPr bwMode="auto">
          <a:xfrm>
            <a:off x="839612" y="5389566"/>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69" name="Line 29"/>
          <p:cNvSpPr>
            <a:spLocks noChangeShapeType="1"/>
          </p:cNvSpPr>
          <p:nvPr/>
        </p:nvSpPr>
        <p:spPr bwMode="auto">
          <a:xfrm>
            <a:off x="839612" y="4827591"/>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70" name="Line 30"/>
          <p:cNvSpPr>
            <a:spLocks noChangeShapeType="1"/>
          </p:cNvSpPr>
          <p:nvPr/>
        </p:nvSpPr>
        <p:spPr bwMode="auto">
          <a:xfrm>
            <a:off x="839612" y="3706813"/>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71" name="Line 31"/>
          <p:cNvSpPr>
            <a:spLocks noChangeShapeType="1"/>
          </p:cNvSpPr>
          <p:nvPr/>
        </p:nvSpPr>
        <p:spPr bwMode="auto">
          <a:xfrm>
            <a:off x="839612" y="3144841"/>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72" name="Rectangle 32"/>
          <p:cNvSpPr>
            <a:spLocks noChangeArrowheads="1"/>
          </p:cNvSpPr>
          <p:nvPr/>
        </p:nvSpPr>
        <p:spPr bwMode="auto">
          <a:xfrm>
            <a:off x="529167" y="1309690"/>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9</a:t>
            </a:r>
          </a:p>
        </p:txBody>
      </p:sp>
      <p:sp>
        <p:nvSpPr>
          <p:cNvPr id="87073" name="Rectangle 33"/>
          <p:cNvSpPr>
            <a:spLocks noChangeArrowheads="1"/>
          </p:cNvSpPr>
          <p:nvPr/>
        </p:nvSpPr>
        <p:spPr bwMode="auto">
          <a:xfrm>
            <a:off x="529167" y="1870076"/>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8</a:t>
            </a:r>
          </a:p>
        </p:txBody>
      </p:sp>
      <p:sp>
        <p:nvSpPr>
          <p:cNvPr id="87074" name="Rectangle 34"/>
          <p:cNvSpPr>
            <a:spLocks noChangeArrowheads="1"/>
          </p:cNvSpPr>
          <p:nvPr/>
        </p:nvSpPr>
        <p:spPr bwMode="auto">
          <a:xfrm>
            <a:off x="529167" y="2413003"/>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7</a:t>
            </a:r>
          </a:p>
        </p:txBody>
      </p:sp>
      <p:sp>
        <p:nvSpPr>
          <p:cNvPr id="87075" name="Rectangle 35"/>
          <p:cNvSpPr>
            <a:spLocks noChangeArrowheads="1"/>
          </p:cNvSpPr>
          <p:nvPr/>
        </p:nvSpPr>
        <p:spPr bwMode="auto">
          <a:xfrm>
            <a:off x="529167" y="2959103"/>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6</a:t>
            </a:r>
          </a:p>
        </p:txBody>
      </p:sp>
      <p:sp>
        <p:nvSpPr>
          <p:cNvPr id="87076" name="Rectangle 36"/>
          <p:cNvSpPr>
            <a:spLocks noChangeArrowheads="1"/>
          </p:cNvSpPr>
          <p:nvPr/>
        </p:nvSpPr>
        <p:spPr bwMode="auto">
          <a:xfrm>
            <a:off x="529167" y="3521078"/>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5</a:t>
            </a:r>
          </a:p>
        </p:txBody>
      </p:sp>
      <p:sp>
        <p:nvSpPr>
          <p:cNvPr id="87077" name="Rectangle 37"/>
          <p:cNvSpPr>
            <a:spLocks noChangeArrowheads="1"/>
          </p:cNvSpPr>
          <p:nvPr/>
        </p:nvSpPr>
        <p:spPr bwMode="auto">
          <a:xfrm>
            <a:off x="529167" y="4083053"/>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4</a:t>
            </a:r>
          </a:p>
        </p:txBody>
      </p:sp>
      <p:sp>
        <p:nvSpPr>
          <p:cNvPr id="87078" name="Rectangle 38"/>
          <p:cNvSpPr>
            <a:spLocks noChangeArrowheads="1"/>
          </p:cNvSpPr>
          <p:nvPr/>
        </p:nvSpPr>
        <p:spPr bwMode="auto">
          <a:xfrm>
            <a:off x="529167" y="4649790"/>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3</a:t>
            </a:r>
          </a:p>
        </p:txBody>
      </p:sp>
      <p:sp>
        <p:nvSpPr>
          <p:cNvPr id="87079" name="Rectangle 39"/>
          <p:cNvSpPr>
            <a:spLocks noChangeArrowheads="1"/>
          </p:cNvSpPr>
          <p:nvPr/>
        </p:nvSpPr>
        <p:spPr bwMode="auto">
          <a:xfrm>
            <a:off x="529167" y="5203828"/>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2</a:t>
            </a:r>
          </a:p>
        </p:txBody>
      </p:sp>
      <p:sp>
        <p:nvSpPr>
          <p:cNvPr id="87080" name="Rectangle 40"/>
          <p:cNvSpPr>
            <a:spLocks noChangeArrowheads="1"/>
          </p:cNvSpPr>
          <p:nvPr/>
        </p:nvSpPr>
        <p:spPr bwMode="auto">
          <a:xfrm>
            <a:off x="529167" y="5765803"/>
            <a:ext cx="31098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1</a:t>
            </a:r>
          </a:p>
        </p:txBody>
      </p:sp>
      <p:sp>
        <p:nvSpPr>
          <p:cNvPr id="87081" name="Rectangle 41"/>
          <p:cNvSpPr>
            <a:spLocks noChangeArrowheads="1"/>
          </p:cNvSpPr>
          <p:nvPr/>
        </p:nvSpPr>
        <p:spPr bwMode="auto">
          <a:xfrm rot="-5400000">
            <a:off x="-1245330" y="3134495"/>
            <a:ext cx="3324627"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cs typeface="Arial" pitchFamily="34" charset="0"/>
              </a:rPr>
              <a:t>Number of Medication Classes</a:t>
            </a:r>
          </a:p>
        </p:txBody>
      </p:sp>
      <p:sp>
        <p:nvSpPr>
          <p:cNvPr id="87082" name="Line 42"/>
          <p:cNvSpPr>
            <a:spLocks noChangeShapeType="1"/>
          </p:cNvSpPr>
          <p:nvPr/>
        </p:nvSpPr>
        <p:spPr bwMode="auto">
          <a:xfrm>
            <a:off x="8784168" y="6407150"/>
            <a:ext cx="1411" cy="127000"/>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83" name="Line 43"/>
          <p:cNvSpPr>
            <a:spLocks noChangeShapeType="1"/>
          </p:cNvSpPr>
          <p:nvPr/>
        </p:nvSpPr>
        <p:spPr bwMode="auto">
          <a:xfrm>
            <a:off x="828324" y="922341"/>
            <a:ext cx="131233"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84" name="Rectangle 44"/>
          <p:cNvSpPr>
            <a:spLocks noChangeArrowheads="1"/>
          </p:cNvSpPr>
          <p:nvPr/>
        </p:nvSpPr>
        <p:spPr bwMode="auto">
          <a:xfrm>
            <a:off x="414866" y="738190"/>
            <a:ext cx="43922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10</a:t>
            </a:r>
          </a:p>
        </p:txBody>
      </p:sp>
      <p:sp>
        <p:nvSpPr>
          <p:cNvPr id="87085" name="Line 45"/>
          <p:cNvSpPr>
            <a:spLocks noChangeShapeType="1"/>
          </p:cNvSpPr>
          <p:nvPr/>
        </p:nvSpPr>
        <p:spPr bwMode="auto">
          <a:xfrm>
            <a:off x="832556" y="376241"/>
            <a:ext cx="129822" cy="1587"/>
          </a:xfrm>
          <a:prstGeom prst="line">
            <a:avLst/>
          </a:prstGeom>
          <a:noFill/>
          <a:ln w="25400">
            <a:solidFill>
              <a:schemeClr val="tx2"/>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086" name="Rectangle 46"/>
          <p:cNvSpPr>
            <a:spLocks noChangeArrowheads="1"/>
          </p:cNvSpPr>
          <p:nvPr/>
        </p:nvSpPr>
        <p:spPr bwMode="auto">
          <a:xfrm>
            <a:off x="420511" y="217490"/>
            <a:ext cx="422102" cy="366767"/>
          </a:xfrm>
          <a:prstGeom prst="rect">
            <a:avLst/>
          </a:prstGeom>
          <a:noFill/>
          <a:ln w="12700">
            <a:noFill/>
            <a:miter lim="800000"/>
            <a:headEnd/>
            <a:tailEnd/>
          </a:ln>
        </p:spPr>
        <p:txBody>
          <a:bodyPr wrap="none" lIns="90487" tIns="44450" rIns="90487" bIns="44450">
            <a:spAutoFit/>
          </a:bodyPr>
          <a:lstStyle/>
          <a:p>
            <a:pPr eaLnBrk="0" fontAlgn="base" hangingPunct="0">
              <a:spcBef>
                <a:spcPct val="0"/>
              </a:spcBef>
              <a:spcAft>
                <a:spcPct val="0"/>
              </a:spcAft>
            </a:pPr>
            <a:r>
              <a:rPr lang="en-US" smtClean="0">
                <a:solidFill>
                  <a:srgbClr val="FFFFFF"/>
                </a:solidFill>
                <a:latin typeface="Helvetica" pitchFamily="34" charset="0"/>
                <a:cs typeface="Arial" pitchFamily="34" charset="0"/>
              </a:rPr>
              <a:t>11</a:t>
            </a:r>
          </a:p>
        </p:txBody>
      </p:sp>
      <p:sp>
        <p:nvSpPr>
          <p:cNvPr id="145455" name="Text Box 47"/>
          <p:cNvSpPr txBox="1">
            <a:spLocks noChangeArrowheads="1"/>
          </p:cNvSpPr>
          <p:nvPr/>
        </p:nvSpPr>
        <p:spPr bwMode="auto">
          <a:xfrm>
            <a:off x="1041400" y="261938"/>
            <a:ext cx="3632200" cy="1107996"/>
          </a:xfrm>
          <a:prstGeom prst="rect">
            <a:avLst/>
          </a:prstGeom>
          <a:solidFill>
            <a:srgbClr val="202E3E"/>
          </a:solidFill>
          <a:ln w="9525">
            <a:noFill/>
            <a:miter lim="800000"/>
            <a:headEnd/>
            <a:tailEnd/>
          </a:ln>
          <a:effectLst>
            <a:outerShdw blurRad="63500" dist="74053" dir="18057825" algn="ctr" rotWithShape="0">
              <a:schemeClr val="hlink">
                <a:alpha val="74998"/>
              </a:schemeClr>
            </a:outerShdw>
          </a:effectLst>
        </p:spPr>
        <p:txBody>
          <a:bodyPr>
            <a:spAutoFit/>
          </a:bodyPr>
          <a:lstStyle>
            <a:lvl1pPr eaLnBrk="0" hangingPunct="0">
              <a:defRPr sz="2000">
                <a:solidFill>
                  <a:schemeClr val="tx1"/>
                </a:solidFill>
                <a:latin typeface="Times New Roman" pitchFamily="18" charset="0"/>
                <a:ea typeface="MS PGothic" pitchFamily="34" charset="-128"/>
              </a:defRPr>
            </a:lvl1pPr>
            <a:lvl2pPr marL="37931725" indent="-37474525" eaLnBrk="0" hangingPunct="0">
              <a:defRPr sz="2000">
                <a:solidFill>
                  <a:schemeClr val="tx1"/>
                </a:solidFill>
                <a:latin typeface="Times New Roman" pitchFamily="18" charset="0"/>
                <a:ea typeface="MS PGothic" pitchFamily="34" charset="-128"/>
              </a:defRPr>
            </a:lvl2pPr>
            <a:lvl3pPr eaLnBrk="0" hangingPunct="0">
              <a:defRPr sz="2000">
                <a:solidFill>
                  <a:schemeClr val="tx1"/>
                </a:solidFill>
                <a:latin typeface="Times New Roman" pitchFamily="18" charset="0"/>
                <a:ea typeface="MS PGothic" pitchFamily="34" charset="-128"/>
              </a:defRPr>
            </a:lvl3pPr>
            <a:lvl4pPr eaLnBrk="0" hangingPunct="0">
              <a:defRPr sz="2000">
                <a:solidFill>
                  <a:schemeClr val="tx1"/>
                </a:solidFill>
                <a:latin typeface="Times New Roman" pitchFamily="18" charset="0"/>
                <a:ea typeface="MS PGothic" pitchFamily="34" charset="-128"/>
              </a:defRPr>
            </a:lvl4pPr>
            <a:lvl5pPr eaLnBrk="0" hangingPunct="0">
              <a:defRPr sz="2000">
                <a:solidFill>
                  <a:schemeClr val="tx1"/>
                </a:solidFill>
                <a:latin typeface="Times New Roman" pitchFamily="18" charset="0"/>
                <a:ea typeface="MS PGothic" pitchFamily="34" charset="-128"/>
              </a:defRPr>
            </a:lvl5pPr>
            <a:lvl6pPr marL="457200" eaLnBrk="0" fontAlgn="base" hangingPunct="0">
              <a:spcBef>
                <a:spcPct val="0"/>
              </a:spcBef>
              <a:spcAft>
                <a:spcPct val="0"/>
              </a:spcAft>
              <a:defRPr sz="2000">
                <a:solidFill>
                  <a:schemeClr val="tx1"/>
                </a:solidFill>
                <a:latin typeface="Times New Roman" pitchFamily="18" charset="0"/>
                <a:ea typeface="MS PGothic" pitchFamily="34" charset="-128"/>
              </a:defRPr>
            </a:lvl6pPr>
            <a:lvl7pPr marL="914400" eaLnBrk="0" fontAlgn="base" hangingPunct="0">
              <a:spcBef>
                <a:spcPct val="0"/>
              </a:spcBef>
              <a:spcAft>
                <a:spcPct val="0"/>
              </a:spcAft>
              <a:defRPr sz="2000">
                <a:solidFill>
                  <a:schemeClr val="tx1"/>
                </a:solidFill>
                <a:latin typeface="Times New Roman" pitchFamily="18" charset="0"/>
                <a:ea typeface="MS PGothic" pitchFamily="34" charset="-128"/>
              </a:defRPr>
            </a:lvl7pPr>
            <a:lvl8pPr marL="1371600" eaLnBrk="0" fontAlgn="base" hangingPunct="0">
              <a:spcBef>
                <a:spcPct val="0"/>
              </a:spcBef>
              <a:spcAft>
                <a:spcPct val="0"/>
              </a:spcAft>
              <a:defRPr sz="2000">
                <a:solidFill>
                  <a:schemeClr val="tx1"/>
                </a:solidFill>
                <a:latin typeface="Times New Roman" pitchFamily="18" charset="0"/>
                <a:ea typeface="MS PGothic" pitchFamily="34" charset="-128"/>
              </a:defRPr>
            </a:lvl8pPr>
            <a:lvl9pPr marL="1828800" eaLnBrk="0" fontAlgn="base" hangingPunct="0">
              <a:spcBef>
                <a:spcPct val="0"/>
              </a:spcBef>
              <a:spcAft>
                <a:spcPct val="0"/>
              </a:spcAft>
              <a:defRPr sz="2000">
                <a:solidFill>
                  <a:schemeClr val="tx1"/>
                </a:solidFill>
                <a:latin typeface="Times New Roman" pitchFamily="18" charset="0"/>
                <a:ea typeface="MS PGothic" pitchFamily="34" charset="-128"/>
              </a:defRPr>
            </a:lvl9pPr>
          </a:lstStyle>
          <a:p>
            <a:pPr eaLnBrk="1" fontAlgn="base" hangingPunct="1">
              <a:spcBef>
                <a:spcPct val="0"/>
              </a:spcBef>
              <a:spcAft>
                <a:spcPct val="0"/>
              </a:spcAft>
              <a:defRPr/>
            </a:pPr>
            <a:r>
              <a:rPr lang="en-US" sz="2200" b="1" dirty="0" smtClean="0">
                <a:solidFill>
                  <a:srgbClr val="F8F8F8"/>
                </a:solidFill>
                <a:effectLst>
                  <a:outerShdw blurRad="38100" dist="38100" dir="2700000" algn="tl">
                    <a:srgbClr val="000000"/>
                  </a:outerShdw>
                </a:effectLst>
                <a:latin typeface="Arial" pitchFamily="34" charset="0"/>
                <a:cs typeface="Arial" charset="0"/>
              </a:rPr>
              <a:t>Hypertension &amp; Diabetes:</a:t>
            </a:r>
            <a:br>
              <a:rPr lang="en-US" sz="2200" b="1" dirty="0" smtClean="0">
                <a:solidFill>
                  <a:srgbClr val="F8F8F8"/>
                </a:solidFill>
                <a:effectLst>
                  <a:outerShdw blurRad="38100" dist="38100" dir="2700000" algn="tl">
                    <a:srgbClr val="000000"/>
                  </a:outerShdw>
                </a:effectLst>
                <a:latin typeface="Arial" pitchFamily="34" charset="0"/>
                <a:cs typeface="Arial" charset="0"/>
              </a:rPr>
            </a:br>
            <a:r>
              <a:rPr lang="en-US" sz="2200" b="1" dirty="0" smtClean="0">
                <a:solidFill>
                  <a:srgbClr val="F8F8F8"/>
                </a:solidFill>
                <a:effectLst>
                  <a:outerShdw blurRad="38100" dist="38100" dir="2700000" algn="tl">
                    <a:srgbClr val="000000"/>
                  </a:outerShdw>
                </a:effectLst>
                <a:latin typeface="Arial" pitchFamily="34" charset="0"/>
                <a:cs typeface="Arial" charset="0"/>
              </a:rPr>
              <a:t>Drug Classes* in U.S.</a:t>
            </a:r>
          </a:p>
          <a:p>
            <a:pPr eaLnBrk="1" fontAlgn="base" hangingPunct="1">
              <a:spcBef>
                <a:spcPct val="0"/>
              </a:spcBef>
              <a:spcAft>
                <a:spcPct val="0"/>
              </a:spcAft>
              <a:defRPr/>
            </a:pPr>
            <a:r>
              <a:rPr lang="en-US" sz="2200" b="1" dirty="0" smtClean="0">
                <a:solidFill>
                  <a:srgbClr val="F8F8F8"/>
                </a:solidFill>
                <a:effectLst>
                  <a:outerShdw blurRad="38100" dist="38100" dir="2700000" algn="tl">
                    <a:srgbClr val="000000"/>
                  </a:outerShdw>
                </a:effectLst>
                <a:latin typeface="Arial" pitchFamily="34" charset="0"/>
                <a:cs typeface="Arial" charset="0"/>
              </a:rPr>
              <a:t>over the past 50 years</a:t>
            </a:r>
          </a:p>
        </p:txBody>
      </p:sp>
      <p:sp>
        <p:nvSpPr>
          <p:cNvPr id="20581" name="Line 84"/>
          <p:cNvSpPr>
            <a:spLocks noChangeShapeType="1"/>
          </p:cNvSpPr>
          <p:nvPr/>
        </p:nvSpPr>
        <p:spPr bwMode="auto">
          <a:xfrm flipV="1">
            <a:off x="4233335" y="5440366"/>
            <a:ext cx="2662767" cy="7937"/>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grpSp>
        <p:nvGrpSpPr>
          <p:cNvPr id="3" name="Group 169"/>
          <p:cNvGrpSpPr>
            <a:grpSpLocks/>
          </p:cNvGrpSpPr>
          <p:nvPr/>
        </p:nvGrpSpPr>
        <p:grpSpPr bwMode="auto">
          <a:xfrm>
            <a:off x="1667933" y="4540253"/>
            <a:ext cx="2569634" cy="1001713"/>
            <a:chOff x="1051" y="2860"/>
            <a:chExt cx="1618" cy="631"/>
          </a:xfrm>
        </p:grpSpPr>
        <p:sp>
          <p:nvSpPr>
            <p:cNvPr id="87157" name="Oval 85"/>
            <p:cNvSpPr>
              <a:spLocks noChangeArrowheads="1"/>
            </p:cNvSpPr>
            <p:nvPr/>
          </p:nvSpPr>
          <p:spPr bwMode="auto">
            <a:xfrm>
              <a:off x="1371" y="2978"/>
              <a:ext cx="130" cy="128"/>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8" name="Oval 86"/>
            <p:cNvSpPr>
              <a:spLocks noChangeArrowheads="1"/>
            </p:cNvSpPr>
            <p:nvPr/>
          </p:nvSpPr>
          <p:spPr bwMode="auto">
            <a:xfrm>
              <a:off x="1051" y="3340"/>
              <a:ext cx="130" cy="129"/>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9" name="Line 87"/>
            <p:cNvSpPr>
              <a:spLocks noChangeShapeType="1"/>
            </p:cNvSpPr>
            <p:nvPr/>
          </p:nvSpPr>
          <p:spPr bwMode="auto">
            <a:xfrm>
              <a:off x="1138" y="3425"/>
              <a:ext cx="294" cy="1"/>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60" name="Line 88"/>
            <p:cNvSpPr>
              <a:spLocks noChangeShapeType="1"/>
            </p:cNvSpPr>
            <p:nvPr/>
          </p:nvSpPr>
          <p:spPr bwMode="auto">
            <a:xfrm flipH="1">
              <a:off x="1425" y="3037"/>
              <a:ext cx="5" cy="370"/>
            </a:xfrm>
            <a:prstGeom prst="line">
              <a:avLst/>
            </a:prstGeom>
            <a:noFill/>
            <a:ln w="76200" cap="rnd">
              <a:solidFill>
                <a:srgbClr val="FFFF66"/>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61" name="Line 89"/>
            <p:cNvSpPr>
              <a:spLocks noChangeShapeType="1"/>
            </p:cNvSpPr>
            <p:nvPr/>
          </p:nvSpPr>
          <p:spPr bwMode="auto">
            <a:xfrm>
              <a:off x="1432" y="3031"/>
              <a:ext cx="1237" cy="1"/>
            </a:xfrm>
            <a:prstGeom prst="line">
              <a:avLst/>
            </a:prstGeom>
            <a:noFill/>
            <a:ln w="76200" cap="rnd">
              <a:solidFill>
                <a:srgbClr val="FFFF66"/>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62" name="Line 90"/>
            <p:cNvSpPr>
              <a:spLocks noChangeShapeType="1"/>
            </p:cNvSpPr>
            <p:nvPr/>
          </p:nvSpPr>
          <p:spPr bwMode="auto">
            <a:xfrm>
              <a:off x="2656" y="3049"/>
              <a:ext cx="4" cy="347"/>
            </a:xfrm>
            <a:prstGeom prst="line">
              <a:avLst/>
            </a:prstGeom>
            <a:noFill/>
            <a:ln w="76200" cap="rnd">
              <a:solidFill>
                <a:srgbClr val="FFFF66"/>
              </a:solidFill>
              <a:prstDash val="sysDot"/>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63" name="Rectangle 107"/>
            <p:cNvSpPr>
              <a:spLocks noChangeArrowheads="1"/>
            </p:cNvSpPr>
            <p:nvPr/>
          </p:nvSpPr>
          <p:spPr bwMode="auto">
            <a:xfrm>
              <a:off x="1255" y="3327"/>
              <a:ext cx="862" cy="164"/>
            </a:xfrm>
            <a:prstGeom prst="rect">
              <a:avLst/>
            </a:prstGeom>
            <a:gradFill rotWithShape="0">
              <a:gsLst>
                <a:gs pos="0">
                  <a:schemeClr val="bg1">
                    <a:alpha val="48000"/>
                  </a:schemeClr>
                </a:gs>
                <a:gs pos="100000">
                  <a:schemeClr val="bg1">
                    <a:alpha val="48000"/>
                  </a:schemeClr>
                </a:gs>
              </a:gsLst>
              <a:lin ang="5400000" scaled="1"/>
            </a:gradFill>
            <a:ln w="25400">
              <a:noFill/>
              <a:miter lim="800000"/>
              <a:headEnd/>
              <a:tailEnd/>
            </a:ln>
          </p:spPr>
          <p:txBody>
            <a:bodyPr wrap="none" lIns="63500" tIns="25400" rIns="63500" bIns="25400">
              <a:spAutoFit/>
            </a:bodyPr>
            <a:lstStyle/>
            <a:p>
              <a:pPr eaLnBrk="0" fontAlgn="base" hangingPunct="0">
                <a:lnSpc>
                  <a:spcPct val="85000"/>
                </a:lnSpc>
                <a:spcBef>
                  <a:spcPct val="0"/>
                </a:spcBef>
                <a:spcAft>
                  <a:spcPct val="0"/>
                </a:spcAft>
              </a:pPr>
              <a:r>
                <a:rPr lang="en-US" sz="1600" smtClean="0">
                  <a:solidFill>
                    <a:srgbClr val="FFFF66"/>
                  </a:solidFill>
                  <a:latin typeface="Helvetica" pitchFamily="34" charset="0"/>
                  <a:cs typeface="Arial" pitchFamily="34" charset="0"/>
                </a:rPr>
                <a:t>Sulfonylureas</a:t>
              </a:r>
            </a:p>
          </p:txBody>
        </p:sp>
        <p:sp>
          <p:nvSpPr>
            <p:cNvPr id="87164" name="Rectangle 109"/>
            <p:cNvSpPr>
              <a:spLocks noChangeArrowheads="1"/>
            </p:cNvSpPr>
            <p:nvPr/>
          </p:nvSpPr>
          <p:spPr bwMode="auto">
            <a:xfrm>
              <a:off x="1615" y="2860"/>
              <a:ext cx="718" cy="164"/>
            </a:xfrm>
            <a:prstGeom prst="rect">
              <a:avLst/>
            </a:prstGeom>
            <a:noFill/>
            <a:ln w="25400">
              <a:noFill/>
              <a:miter lim="800000"/>
              <a:headEnd/>
              <a:tailEnd/>
            </a:ln>
          </p:spPr>
          <p:txBody>
            <a:bodyPr wrap="none" lIns="63500" tIns="25400" rIns="63500" bIns="25400">
              <a:spAutoFit/>
            </a:bodyPr>
            <a:lstStyle/>
            <a:p>
              <a:pPr eaLnBrk="0" fontAlgn="base" hangingPunct="0">
                <a:lnSpc>
                  <a:spcPct val="85000"/>
                </a:lnSpc>
                <a:spcBef>
                  <a:spcPct val="0"/>
                </a:spcBef>
                <a:spcAft>
                  <a:spcPct val="0"/>
                </a:spcAft>
              </a:pPr>
              <a:r>
                <a:rPr lang="en-US" sz="1600" smtClean="0">
                  <a:solidFill>
                    <a:srgbClr val="FFFF66"/>
                  </a:solidFill>
                  <a:latin typeface="Helvetica" pitchFamily="34" charset="0"/>
                  <a:cs typeface="Arial" pitchFamily="34" charset="0"/>
                </a:rPr>
                <a:t>Biguanides</a:t>
              </a:r>
            </a:p>
          </p:txBody>
        </p:sp>
      </p:grpSp>
      <p:grpSp>
        <p:nvGrpSpPr>
          <p:cNvPr id="4" name="Group 179"/>
          <p:cNvGrpSpPr>
            <a:grpSpLocks/>
          </p:cNvGrpSpPr>
          <p:nvPr/>
        </p:nvGrpSpPr>
        <p:grpSpPr bwMode="auto">
          <a:xfrm>
            <a:off x="971600" y="260648"/>
            <a:ext cx="7601655" cy="5716588"/>
            <a:chOff x="593" y="196"/>
            <a:chExt cx="4788" cy="3601"/>
          </a:xfrm>
        </p:grpSpPr>
        <p:sp>
          <p:nvSpPr>
            <p:cNvPr id="87123" name="Oval 164"/>
            <p:cNvSpPr>
              <a:spLocks noChangeArrowheads="1"/>
            </p:cNvSpPr>
            <p:nvPr/>
          </p:nvSpPr>
          <p:spPr bwMode="auto">
            <a:xfrm>
              <a:off x="5201" y="196"/>
              <a:ext cx="96" cy="96"/>
            </a:xfrm>
            <a:prstGeom prst="ellipse">
              <a:avLst/>
            </a:prstGeom>
            <a:solidFill>
              <a:srgbClr val="95DEFF"/>
            </a:solidFill>
            <a:ln w="9525">
              <a:no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grpSp>
          <p:nvGrpSpPr>
            <p:cNvPr id="5" name="Group 168"/>
            <p:cNvGrpSpPr>
              <a:grpSpLocks/>
            </p:cNvGrpSpPr>
            <p:nvPr/>
          </p:nvGrpSpPr>
          <p:grpSpPr bwMode="auto">
            <a:xfrm>
              <a:off x="593" y="213"/>
              <a:ext cx="4788" cy="3584"/>
              <a:chOff x="593" y="213"/>
              <a:chExt cx="4788" cy="3584"/>
            </a:xfrm>
          </p:grpSpPr>
          <p:grpSp>
            <p:nvGrpSpPr>
              <p:cNvPr id="6" name="Group 48"/>
              <p:cNvGrpSpPr>
                <a:grpSpLocks/>
              </p:cNvGrpSpPr>
              <p:nvPr/>
            </p:nvGrpSpPr>
            <p:grpSpPr bwMode="auto">
              <a:xfrm>
                <a:off x="784" y="213"/>
                <a:ext cx="4507" cy="3584"/>
                <a:chOff x="808" y="108"/>
                <a:chExt cx="4507" cy="3584"/>
              </a:xfrm>
            </p:grpSpPr>
            <p:sp>
              <p:nvSpPr>
                <p:cNvPr id="87136" name="Line 49"/>
                <p:cNvSpPr>
                  <a:spLocks noChangeShapeType="1"/>
                </p:cNvSpPr>
                <p:nvPr/>
              </p:nvSpPr>
              <p:spPr bwMode="auto">
                <a:xfrm flipV="1">
                  <a:off x="3238" y="512"/>
                  <a:ext cx="1045" cy="302"/>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37" name="Line 50"/>
                <p:cNvSpPr>
                  <a:spLocks noChangeShapeType="1"/>
                </p:cNvSpPr>
                <p:nvPr/>
              </p:nvSpPr>
              <p:spPr bwMode="auto">
                <a:xfrm flipV="1">
                  <a:off x="847" y="2950"/>
                  <a:ext cx="372" cy="339"/>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38" name="Line 51"/>
                <p:cNvSpPr>
                  <a:spLocks noChangeShapeType="1"/>
                </p:cNvSpPr>
                <p:nvPr/>
              </p:nvSpPr>
              <p:spPr bwMode="auto">
                <a:xfrm flipV="1">
                  <a:off x="1224" y="2604"/>
                  <a:ext cx="458" cy="345"/>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39" name="Line 52"/>
                <p:cNvSpPr>
                  <a:spLocks noChangeShapeType="1"/>
                </p:cNvSpPr>
                <p:nvPr/>
              </p:nvSpPr>
              <p:spPr bwMode="auto">
                <a:xfrm flipV="1">
                  <a:off x="846" y="3297"/>
                  <a:ext cx="0" cy="325"/>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40" name="Line 53"/>
                <p:cNvSpPr>
                  <a:spLocks noChangeShapeType="1"/>
                </p:cNvSpPr>
                <p:nvPr/>
              </p:nvSpPr>
              <p:spPr bwMode="auto">
                <a:xfrm flipV="1">
                  <a:off x="1679" y="2244"/>
                  <a:ext cx="339" cy="375"/>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41" name="Line 54"/>
                <p:cNvSpPr>
                  <a:spLocks noChangeShapeType="1"/>
                </p:cNvSpPr>
                <p:nvPr/>
              </p:nvSpPr>
              <p:spPr bwMode="auto">
                <a:xfrm flipV="1">
                  <a:off x="2715" y="1565"/>
                  <a:ext cx="0" cy="280"/>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42" name="Oval 55"/>
                <p:cNvSpPr>
                  <a:spLocks noChangeArrowheads="1"/>
                </p:cNvSpPr>
                <p:nvPr/>
              </p:nvSpPr>
              <p:spPr bwMode="auto">
                <a:xfrm>
                  <a:off x="809" y="3614"/>
                  <a:ext cx="76" cy="78"/>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43" name="Line 56"/>
                <p:cNvSpPr>
                  <a:spLocks noChangeShapeType="1"/>
                </p:cNvSpPr>
                <p:nvPr/>
              </p:nvSpPr>
              <p:spPr bwMode="auto">
                <a:xfrm flipV="1">
                  <a:off x="2718" y="1176"/>
                  <a:ext cx="505" cy="347"/>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44" name="Line 57"/>
                <p:cNvSpPr>
                  <a:spLocks noChangeShapeType="1"/>
                </p:cNvSpPr>
                <p:nvPr/>
              </p:nvSpPr>
              <p:spPr bwMode="auto">
                <a:xfrm flipV="1">
                  <a:off x="3227" y="835"/>
                  <a:ext cx="0" cy="336"/>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45" name="Oval 58"/>
                <p:cNvSpPr>
                  <a:spLocks noChangeArrowheads="1"/>
                </p:cNvSpPr>
                <p:nvPr/>
              </p:nvSpPr>
              <p:spPr bwMode="auto">
                <a:xfrm>
                  <a:off x="808" y="3258"/>
                  <a:ext cx="77" cy="78"/>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46" name="Oval 59"/>
                <p:cNvSpPr>
                  <a:spLocks noChangeArrowheads="1"/>
                </p:cNvSpPr>
                <p:nvPr/>
              </p:nvSpPr>
              <p:spPr bwMode="auto">
                <a:xfrm>
                  <a:off x="1181" y="2914"/>
                  <a:ext cx="76" cy="78"/>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47" name="Oval 60"/>
                <p:cNvSpPr>
                  <a:spLocks noChangeArrowheads="1"/>
                </p:cNvSpPr>
                <p:nvPr/>
              </p:nvSpPr>
              <p:spPr bwMode="auto">
                <a:xfrm>
                  <a:off x="1643" y="2559"/>
                  <a:ext cx="76" cy="78"/>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48" name="Oval 61"/>
                <p:cNvSpPr>
                  <a:spLocks noChangeArrowheads="1"/>
                </p:cNvSpPr>
                <p:nvPr/>
              </p:nvSpPr>
              <p:spPr bwMode="auto">
                <a:xfrm>
                  <a:off x="2676" y="1842"/>
                  <a:ext cx="76" cy="79"/>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49" name="Oval 62"/>
                <p:cNvSpPr>
                  <a:spLocks noChangeArrowheads="1"/>
                </p:cNvSpPr>
                <p:nvPr/>
              </p:nvSpPr>
              <p:spPr bwMode="auto">
                <a:xfrm>
                  <a:off x="2677" y="1498"/>
                  <a:ext cx="77" cy="77"/>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0" name="Oval 63"/>
                <p:cNvSpPr>
                  <a:spLocks noChangeArrowheads="1"/>
                </p:cNvSpPr>
                <p:nvPr/>
              </p:nvSpPr>
              <p:spPr bwMode="auto">
                <a:xfrm>
                  <a:off x="3193" y="798"/>
                  <a:ext cx="76" cy="77"/>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1" name="Oval 64"/>
                <p:cNvSpPr>
                  <a:spLocks noChangeArrowheads="1"/>
                </p:cNvSpPr>
                <p:nvPr/>
              </p:nvSpPr>
              <p:spPr bwMode="auto">
                <a:xfrm>
                  <a:off x="3193" y="1147"/>
                  <a:ext cx="76" cy="77"/>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2" name="Oval 65"/>
                <p:cNvSpPr>
                  <a:spLocks noChangeArrowheads="1"/>
                </p:cNvSpPr>
                <p:nvPr/>
              </p:nvSpPr>
              <p:spPr bwMode="auto">
                <a:xfrm>
                  <a:off x="4259" y="457"/>
                  <a:ext cx="76" cy="77"/>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3" name="Oval 66"/>
                <p:cNvSpPr>
                  <a:spLocks noChangeArrowheads="1"/>
                </p:cNvSpPr>
                <p:nvPr/>
              </p:nvSpPr>
              <p:spPr bwMode="auto">
                <a:xfrm>
                  <a:off x="1980" y="2205"/>
                  <a:ext cx="76" cy="78"/>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54" name="Line 67"/>
                <p:cNvSpPr>
                  <a:spLocks noChangeShapeType="1"/>
                </p:cNvSpPr>
                <p:nvPr/>
              </p:nvSpPr>
              <p:spPr bwMode="auto">
                <a:xfrm flipV="1">
                  <a:off x="1981" y="1890"/>
                  <a:ext cx="746" cy="385"/>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55" name="Line 68"/>
                <p:cNvSpPr>
                  <a:spLocks noChangeShapeType="1"/>
                </p:cNvSpPr>
                <p:nvPr/>
              </p:nvSpPr>
              <p:spPr bwMode="auto">
                <a:xfrm flipV="1">
                  <a:off x="4293" y="159"/>
                  <a:ext cx="971" cy="344"/>
                </a:xfrm>
                <a:prstGeom prst="line">
                  <a:avLst/>
                </a:prstGeom>
                <a:noFill/>
                <a:ln w="50800">
                  <a:solidFill>
                    <a:srgbClr val="95DEFF"/>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56" name="Oval 69"/>
                <p:cNvSpPr>
                  <a:spLocks noChangeArrowheads="1"/>
                </p:cNvSpPr>
                <p:nvPr/>
              </p:nvSpPr>
              <p:spPr bwMode="auto">
                <a:xfrm>
                  <a:off x="5239" y="108"/>
                  <a:ext cx="76" cy="77"/>
                </a:xfrm>
                <a:prstGeom prst="ellipse">
                  <a:avLst/>
                </a:prstGeom>
                <a:solidFill>
                  <a:srgbClr val="95DEFF"/>
                </a:solidFill>
                <a:ln w="25400">
                  <a:solidFill>
                    <a:srgbClr val="95DEFF"/>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grpSp>
          <p:sp>
            <p:nvSpPr>
              <p:cNvPr id="87126" name="Rectangle 71"/>
              <p:cNvSpPr>
                <a:spLocks noChangeArrowheads="1"/>
              </p:cNvSpPr>
              <p:nvPr/>
            </p:nvSpPr>
            <p:spPr bwMode="auto">
              <a:xfrm>
                <a:off x="3581" y="421"/>
                <a:ext cx="900" cy="405"/>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wrap="none"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Angiotensin II </a:t>
                </a:r>
              </a:p>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receptor </a:t>
                </a:r>
              </a:p>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blockers</a:t>
                </a:r>
              </a:p>
            </p:txBody>
          </p:sp>
          <p:sp>
            <p:nvSpPr>
              <p:cNvPr id="87127" name="Rectangle 72"/>
              <p:cNvSpPr>
                <a:spLocks noChangeArrowheads="1"/>
              </p:cNvSpPr>
              <p:nvPr/>
            </p:nvSpPr>
            <p:spPr bwMode="auto">
              <a:xfrm>
                <a:off x="3248" y="890"/>
                <a:ext cx="684" cy="278"/>
              </a:xfrm>
              <a:prstGeom prst="rect">
                <a:avLst/>
              </a:prstGeom>
              <a:noFill/>
              <a:ln w="25400">
                <a:noFill/>
                <a:miter lim="800000"/>
                <a:headEnd/>
                <a:tailEnd/>
              </a:ln>
            </p:spPr>
            <p:txBody>
              <a:bodyPr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ACE Inhibitors</a:t>
                </a:r>
              </a:p>
            </p:txBody>
          </p:sp>
          <p:sp>
            <p:nvSpPr>
              <p:cNvPr id="87128" name="Rectangle 73"/>
              <p:cNvSpPr>
                <a:spLocks noChangeArrowheads="1"/>
              </p:cNvSpPr>
              <p:nvPr/>
            </p:nvSpPr>
            <p:spPr bwMode="auto">
              <a:xfrm>
                <a:off x="2517" y="1122"/>
                <a:ext cx="905" cy="278"/>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Ca+ channel blockers</a:t>
                </a:r>
              </a:p>
            </p:txBody>
          </p:sp>
          <p:sp>
            <p:nvSpPr>
              <p:cNvPr id="87129" name="Rectangle 74"/>
              <p:cNvSpPr>
                <a:spLocks noChangeArrowheads="1"/>
              </p:cNvSpPr>
              <p:nvPr/>
            </p:nvSpPr>
            <p:spPr bwMode="auto">
              <a:xfrm>
                <a:off x="1952" y="1871"/>
                <a:ext cx="712" cy="156"/>
              </a:xfrm>
              <a:prstGeom prst="rect">
                <a:avLst/>
              </a:prstGeom>
              <a:noFill/>
              <a:ln w="25400">
                <a:noFill/>
                <a:miter lim="800000"/>
                <a:headEnd/>
                <a:tailEnd/>
              </a:ln>
            </p:spPr>
            <p:txBody>
              <a:bodyPr wrap="none"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Symbol" pitchFamily="18" charset="2"/>
                    <a:cs typeface="Arial" pitchFamily="34" charset="0"/>
                  </a:rPr>
                  <a:t></a:t>
                </a:r>
                <a:r>
                  <a:rPr lang="en-US" sz="1600" smtClean="0">
                    <a:solidFill>
                      <a:srgbClr val="95DEFF"/>
                    </a:solidFill>
                    <a:latin typeface="Helvetica" pitchFamily="34" charset="0"/>
                    <a:cs typeface="Arial" pitchFamily="34" charset="0"/>
                  </a:rPr>
                  <a:t>- blockers</a:t>
                </a:r>
              </a:p>
            </p:txBody>
          </p:sp>
          <p:sp>
            <p:nvSpPr>
              <p:cNvPr id="87130" name="Rectangle 75"/>
              <p:cNvSpPr>
                <a:spLocks noChangeArrowheads="1"/>
              </p:cNvSpPr>
              <p:nvPr/>
            </p:nvSpPr>
            <p:spPr bwMode="auto">
              <a:xfrm>
                <a:off x="1667" y="2656"/>
                <a:ext cx="561" cy="156"/>
              </a:xfrm>
              <a:prstGeom prst="rect">
                <a:avLst/>
              </a:prstGeom>
              <a:noFill/>
              <a:ln w="25400">
                <a:noFill/>
                <a:miter lim="800000"/>
                <a:headEnd/>
                <a:tailEnd/>
              </a:ln>
            </p:spPr>
            <p:txBody>
              <a:bodyPr wrap="none"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diuretics</a:t>
                </a:r>
              </a:p>
            </p:txBody>
          </p:sp>
          <p:sp>
            <p:nvSpPr>
              <p:cNvPr id="87131" name="Rectangle 76"/>
              <p:cNvSpPr>
                <a:spLocks noChangeArrowheads="1"/>
              </p:cNvSpPr>
              <p:nvPr/>
            </p:nvSpPr>
            <p:spPr bwMode="auto">
              <a:xfrm>
                <a:off x="1463" y="2265"/>
                <a:ext cx="795" cy="280"/>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wrap="none"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central </a:t>
                </a:r>
              </a:p>
              <a:p>
                <a:pPr eaLnBrk="0" fontAlgn="base" hangingPunct="0">
                  <a:lnSpc>
                    <a:spcPct val="80000"/>
                  </a:lnSpc>
                  <a:spcBef>
                    <a:spcPct val="0"/>
                  </a:spcBef>
                  <a:spcAft>
                    <a:spcPct val="0"/>
                  </a:spcAft>
                </a:pPr>
                <a:r>
                  <a:rPr lang="en-US" sz="1600" smtClean="0">
                    <a:solidFill>
                      <a:srgbClr val="95DEFF"/>
                    </a:solidFill>
                    <a:latin typeface="Symbol" pitchFamily="18" charset="2"/>
                    <a:cs typeface="Arial" pitchFamily="34" charset="0"/>
                  </a:rPr>
                  <a:t></a:t>
                </a:r>
                <a:r>
                  <a:rPr lang="en-US" sz="1600" smtClean="0">
                    <a:solidFill>
                      <a:srgbClr val="95DEFF"/>
                    </a:solidFill>
                    <a:latin typeface="Helvetica" pitchFamily="34" charset="0"/>
                    <a:cs typeface="Arial" pitchFamily="34" charset="0"/>
                  </a:rPr>
                  <a:t>-2 agonists</a:t>
                </a:r>
              </a:p>
            </p:txBody>
          </p:sp>
          <p:sp>
            <p:nvSpPr>
              <p:cNvPr id="87132" name="Rectangle 77"/>
              <p:cNvSpPr>
                <a:spLocks noChangeArrowheads="1"/>
              </p:cNvSpPr>
              <p:nvPr/>
            </p:nvSpPr>
            <p:spPr bwMode="auto">
              <a:xfrm>
                <a:off x="1903" y="1472"/>
                <a:ext cx="795" cy="280"/>
              </a:xfrm>
              <a:prstGeom prst="rect">
                <a:avLst/>
              </a:prstGeom>
              <a:noFill/>
              <a:ln w="25400">
                <a:noFill/>
                <a:miter lim="800000"/>
                <a:headEnd/>
                <a:tailEnd/>
              </a:ln>
            </p:spPr>
            <p:txBody>
              <a:bodyPr wrap="none"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peripheral</a:t>
                </a:r>
              </a:p>
              <a:p>
                <a:pPr eaLnBrk="0" fontAlgn="base" hangingPunct="0">
                  <a:lnSpc>
                    <a:spcPct val="80000"/>
                  </a:lnSpc>
                  <a:spcBef>
                    <a:spcPct val="0"/>
                  </a:spcBef>
                  <a:spcAft>
                    <a:spcPct val="0"/>
                  </a:spcAft>
                </a:pPr>
                <a:r>
                  <a:rPr lang="en-US" sz="1600" smtClean="0">
                    <a:solidFill>
                      <a:srgbClr val="95DEFF"/>
                    </a:solidFill>
                    <a:latin typeface="Symbol" pitchFamily="18" charset="2"/>
                    <a:cs typeface="Arial" pitchFamily="34" charset="0"/>
                  </a:rPr>
                  <a:t></a:t>
                </a:r>
                <a:r>
                  <a:rPr lang="en-US" sz="1600" smtClean="0">
                    <a:solidFill>
                      <a:srgbClr val="95DEFF"/>
                    </a:solidFill>
                    <a:latin typeface="Helvetica" pitchFamily="34" charset="0"/>
                    <a:cs typeface="Arial" pitchFamily="34" charset="0"/>
                  </a:rPr>
                  <a:t>-1 blockers</a:t>
                </a:r>
              </a:p>
            </p:txBody>
          </p:sp>
          <p:sp>
            <p:nvSpPr>
              <p:cNvPr id="87133" name="Rectangle 78"/>
              <p:cNvSpPr>
                <a:spLocks noChangeArrowheads="1"/>
              </p:cNvSpPr>
              <p:nvPr/>
            </p:nvSpPr>
            <p:spPr bwMode="auto">
              <a:xfrm>
                <a:off x="593" y="2711"/>
                <a:ext cx="727" cy="405"/>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wrap="none" lIns="63500" tIns="25400" rIns="63500" bIns="25400">
                <a:spAutoFit/>
              </a:bodyPr>
              <a:lstStyle/>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 adrenergic</a:t>
                </a:r>
              </a:p>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 neuronal </a:t>
                </a:r>
              </a:p>
              <a:p>
                <a:pP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 blockers</a:t>
                </a:r>
              </a:p>
            </p:txBody>
          </p:sp>
          <p:sp>
            <p:nvSpPr>
              <p:cNvPr id="87134" name="Rectangle 79"/>
              <p:cNvSpPr>
                <a:spLocks noChangeArrowheads="1"/>
              </p:cNvSpPr>
              <p:nvPr/>
            </p:nvSpPr>
            <p:spPr bwMode="auto">
              <a:xfrm>
                <a:off x="4059" y="250"/>
                <a:ext cx="1322" cy="155"/>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lIns="63500" tIns="25400" rIns="63500" bIns="25400">
                <a:spAutoFit/>
              </a:bodyPr>
              <a:lstStyle/>
              <a:p>
                <a:pPr algn="ctr" eaLnBrk="0" fontAlgn="base" hangingPunct="0">
                  <a:lnSpc>
                    <a:spcPct val="80000"/>
                  </a:lnSpc>
                  <a:spcBef>
                    <a:spcPct val="0"/>
                  </a:spcBef>
                  <a:spcAft>
                    <a:spcPct val="0"/>
                  </a:spcAft>
                </a:pPr>
                <a:r>
                  <a:rPr lang="en-US" sz="1600" smtClean="0">
                    <a:solidFill>
                      <a:srgbClr val="95DEFF"/>
                    </a:solidFill>
                    <a:latin typeface="Helvetica" pitchFamily="34" charset="0"/>
                    <a:cs typeface="Arial" pitchFamily="34" charset="0"/>
                  </a:rPr>
                  <a:t>Renin inhibitors</a:t>
                </a:r>
              </a:p>
            </p:txBody>
          </p:sp>
          <p:sp>
            <p:nvSpPr>
              <p:cNvPr id="87135" name="Rectangle 80"/>
              <p:cNvSpPr>
                <a:spLocks noChangeArrowheads="1"/>
              </p:cNvSpPr>
              <p:nvPr/>
            </p:nvSpPr>
            <p:spPr bwMode="auto">
              <a:xfrm>
                <a:off x="599" y="3482"/>
                <a:ext cx="769" cy="172"/>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wrap="none" lIns="63500" tIns="25400" rIns="63500" bIns="25400">
                <a:spAutoFit/>
              </a:bodyPr>
              <a:lstStyle/>
              <a:p>
                <a:pPr eaLnBrk="0" fontAlgn="base" hangingPunct="0">
                  <a:lnSpc>
                    <a:spcPct val="90000"/>
                  </a:lnSpc>
                  <a:spcBef>
                    <a:spcPct val="0"/>
                  </a:spcBef>
                  <a:spcAft>
                    <a:spcPct val="0"/>
                  </a:spcAft>
                </a:pPr>
                <a:r>
                  <a:rPr lang="en-US" sz="1600" smtClean="0">
                    <a:solidFill>
                      <a:srgbClr val="95DEFF"/>
                    </a:solidFill>
                    <a:latin typeface="Helvetica" pitchFamily="34" charset="0"/>
                    <a:cs typeface="Arial" pitchFamily="34" charset="0"/>
                  </a:rPr>
                  <a:t>vasodilators</a:t>
                </a:r>
              </a:p>
            </p:txBody>
          </p:sp>
        </p:grpSp>
      </p:grpSp>
      <p:grpSp>
        <p:nvGrpSpPr>
          <p:cNvPr id="7" name="Group 178"/>
          <p:cNvGrpSpPr>
            <a:grpSpLocks/>
          </p:cNvGrpSpPr>
          <p:nvPr/>
        </p:nvGrpSpPr>
        <p:grpSpPr bwMode="auto">
          <a:xfrm>
            <a:off x="2599268" y="117478"/>
            <a:ext cx="6546145" cy="5343525"/>
            <a:chOff x="1637" y="74"/>
            <a:chExt cx="4123" cy="3366"/>
          </a:xfrm>
        </p:grpSpPr>
        <p:sp>
          <p:nvSpPr>
            <p:cNvPr id="87094" name="Oval 98"/>
            <p:cNvSpPr>
              <a:spLocks noChangeArrowheads="1"/>
            </p:cNvSpPr>
            <p:nvPr/>
          </p:nvSpPr>
          <p:spPr bwMode="auto">
            <a:xfrm>
              <a:off x="4946" y="1562"/>
              <a:ext cx="130" cy="129"/>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grpSp>
          <p:nvGrpSpPr>
            <p:cNvPr id="8" name="Group 177"/>
            <p:cNvGrpSpPr>
              <a:grpSpLocks/>
            </p:cNvGrpSpPr>
            <p:nvPr/>
          </p:nvGrpSpPr>
          <p:grpSpPr bwMode="auto">
            <a:xfrm>
              <a:off x="1637" y="74"/>
              <a:ext cx="4123" cy="3366"/>
              <a:chOff x="1637" y="74"/>
              <a:chExt cx="4123" cy="3366"/>
            </a:xfrm>
          </p:grpSpPr>
          <p:sp>
            <p:nvSpPr>
              <p:cNvPr id="87096" name="Oval 92"/>
              <p:cNvSpPr>
                <a:spLocks noChangeArrowheads="1"/>
              </p:cNvSpPr>
              <p:nvPr/>
            </p:nvSpPr>
            <p:spPr bwMode="auto">
              <a:xfrm>
                <a:off x="4569" y="1919"/>
                <a:ext cx="130" cy="128"/>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097" name="Oval 93"/>
              <p:cNvSpPr>
                <a:spLocks noChangeArrowheads="1"/>
              </p:cNvSpPr>
              <p:nvPr/>
            </p:nvSpPr>
            <p:spPr bwMode="auto">
              <a:xfrm>
                <a:off x="4414" y="2276"/>
                <a:ext cx="130" cy="128"/>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098" name="Oval 94"/>
              <p:cNvSpPr>
                <a:spLocks noChangeArrowheads="1"/>
              </p:cNvSpPr>
              <p:nvPr/>
            </p:nvSpPr>
            <p:spPr bwMode="auto">
              <a:xfrm>
                <a:off x="4331" y="2630"/>
                <a:ext cx="130" cy="128"/>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099" name="Line 95"/>
              <p:cNvSpPr>
                <a:spLocks noChangeShapeType="1"/>
              </p:cNvSpPr>
              <p:nvPr/>
            </p:nvSpPr>
            <p:spPr bwMode="auto">
              <a:xfrm flipV="1">
                <a:off x="4311" y="2385"/>
                <a:ext cx="155" cy="661"/>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00" name="Line 96"/>
              <p:cNvSpPr>
                <a:spLocks noChangeShapeType="1"/>
              </p:cNvSpPr>
              <p:nvPr/>
            </p:nvSpPr>
            <p:spPr bwMode="auto">
              <a:xfrm flipV="1">
                <a:off x="4472" y="1999"/>
                <a:ext cx="151" cy="391"/>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01" name="Line 97"/>
              <p:cNvSpPr>
                <a:spLocks noChangeShapeType="1"/>
              </p:cNvSpPr>
              <p:nvPr/>
            </p:nvSpPr>
            <p:spPr bwMode="auto">
              <a:xfrm flipV="1">
                <a:off x="4641" y="1619"/>
                <a:ext cx="366" cy="367"/>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02" name="Line 100"/>
              <p:cNvSpPr>
                <a:spLocks noChangeShapeType="1"/>
              </p:cNvSpPr>
              <p:nvPr/>
            </p:nvSpPr>
            <p:spPr bwMode="auto">
              <a:xfrm flipV="1">
                <a:off x="5009" y="912"/>
                <a:ext cx="151" cy="717"/>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03" name="Oval 101"/>
              <p:cNvSpPr>
                <a:spLocks noChangeArrowheads="1"/>
              </p:cNvSpPr>
              <p:nvPr/>
            </p:nvSpPr>
            <p:spPr bwMode="auto">
              <a:xfrm>
                <a:off x="5023" y="1199"/>
                <a:ext cx="130" cy="129"/>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04" name="Line 91"/>
              <p:cNvSpPr>
                <a:spLocks noChangeShapeType="1"/>
              </p:cNvSpPr>
              <p:nvPr/>
            </p:nvSpPr>
            <p:spPr bwMode="auto">
              <a:xfrm flipV="1">
                <a:off x="4322" y="3021"/>
                <a:ext cx="4" cy="419"/>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05" name="Oval 99"/>
              <p:cNvSpPr>
                <a:spLocks noChangeArrowheads="1"/>
              </p:cNvSpPr>
              <p:nvPr/>
            </p:nvSpPr>
            <p:spPr bwMode="auto">
              <a:xfrm>
                <a:off x="4255" y="2979"/>
                <a:ext cx="130" cy="128"/>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06" name="Rectangle 110"/>
              <p:cNvSpPr>
                <a:spLocks noChangeArrowheads="1"/>
              </p:cNvSpPr>
              <p:nvPr/>
            </p:nvSpPr>
            <p:spPr bwMode="auto">
              <a:xfrm>
                <a:off x="3725" y="2493"/>
                <a:ext cx="963" cy="278"/>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lIns="63500" tIns="25400" rIns="63500" bIns="25400">
                <a:spAutoFit/>
              </a:bodyPr>
              <a:lstStyle/>
              <a:p>
                <a:pPr eaLnBrk="0" fontAlgn="base" hangingPunct="0">
                  <a:lnSpc>
                    <a:spcPct val="80000"/>
                  </a:lnSpc>
                  <a:spcBef>
                    <a:spcPct val="0"/>
                  </a:spcBef>
                  <a:spcAft>
                    <a:spcPct val="0"/>
                  </a:spcAft>
                </a:pPr>
                <a:r>
                  <a:rPr lang="en-US" sz="1600" smtClean="0">
                    <a:solidFill>
                      <a:srgbClr val="FFFF66"/>
                    </a:solidFill>
                    <a:latin typeface="Symbol" pitchFamily="18" charset="2"/>
                    <a:cs typeface="Arial" pitchFamily="34" charset="0"/>
                  </a:rPr>
                  <a:t></a:t>
                </a:r>
                <a:r>
                  <a:rPr lang="en-US" sz="1600" smtClean="0">
                    <a:solidFill>
                      <a:srgbClr val="FFFF66"/>
                    </a:solidFill>
                    <a:latin typeface="Helvetica" pitchFamily="34" charset="0"/>
                    <a:cs typeface="Arial" pitchFamily="34" charset="0"/>
                  </a:rPr>
                  <a:t>-glucosidase inhibitors</a:t>
                </a:r>
              </a:p>
            </p:txBody>
          </p:sp>
          <p:sp>
            <p:nvSpPr>
              <p:cNvPr id="87107" name="Rectangle 111"/>
              <p:cNvSpPr>
                <a:spLocks noChangeArrowheads="1"/>
              </p:cNvSpPr>
              <p:nvPr/>
            </p:nvSpPr>
            <p:spPr bwMode="auto">
              <a:xfrm>
                <a:off x="3302" y="2199"/>
                <a:ext cx="1147" cy="164"/>
              </a:xfrm>
              <a:prstGeom prst="rect">
                <a:avLst/>
              </a:prstGeom>
              <a:noFill/>
              <a:ln w="25400">
                <a:noFill/>
                <a:miter lim="800000"/>
                <a:headEnd/>
                <a:tailEnd/>
              </a:ln>
            </p:spPr>
            <p:txBody>
              <a:bodyPr wrap="none" lIns="63500" tIns="25400" rIns="63500" bIns="25400">
                <a:spAutoFit/>
              </a:bodyPr>
              <a:lstStyle/>
              <a:p>
                <a:pPr eaLnBrk="0" fontAlgn="base" hangingPunct="0">
                  <a:lnSpc>
                    <a:spcPct val="85000"/>
                  </a:lnSpc>
                  <a:spcBef>
                    <a:spcPct val="0"/>
                  </a:spcBef>
                  <a:spcAft>
                    <a:spcPct val="0"/>
                  </a:spcAft>
                </a:pPr>
                <a:r>
                  <a:rPr lang="en-US" sz="1600" smtClean="0">
                    <a:solidFill>
                      <a:srgbClr val="FFFF66"/>
                    </a:solidFill>
                    <a:latin typeface="Helvetica" pitchFamily="34" charset="0"/>
                    <a:cs typeface="Arial" pitchFamily="34" charset="0"/>
                  </a:rPr>
                  <a:t>Thiazolidinediones</a:t>
                </a:r>
              </a:p>
            </p:txBody>
          </p:sp>
          <p:sp>
            <p:nvSpPr>
              <p:cNvPr id="87108" name="Rectangle 112"/>
              <p:cNvSpPr>
                <a:spLocks noChangeArrowheads="1"/>
              </p:cNvSpPr>
              <p:nvPr/>
            </p:nvSpPr>
            <p:spPr bwMode="auto">
              <a:xfrm>
                <a:off x="3986" y="1900"/>
                <a:ext cx="574" cy="164"/>
              </a:xfrm>
              <a:prstGeom prst="rect">
                <a:avLst/>
              </a:prstGeom>
              <a:noFill/>
              <a:ln w="25400">
                <a:noFill/>
                <a:miter lim="800000"/>
                <a:headEnd/>
                <a:tailEnd/>
              </a:ln>
            </p:spPr>
            <p:txBody>
              <a:bodyPr wrap="none" lIns="63500" tIns="25400" rIns="63500" bIns="25400">
                <a:spAutoFit/>
              </a:bodyPr>
              <a:lstStyle/>
              <a:p>
                <a:pPr eaLnBrk="0" fontAlgn="base" hangingPunct="0">
                  <a:lnSpc>
                    <a:spcPct val="85000"/>
                  </a:lnSpc>
                  <a:spcBef>
                    <a:spcPct val="0"/>
                  </a:spcBef>
                  <a:spcAft>
                    <a:spcPct val="0"/>
                  </a:spcAft>
                </a:pPr>
                <a:r>
                  <a:rPr lang="en-US" sz="1600" smtClean="0">
                    <a:solidFill>
                      <a:srgbClr val="FFFF66"/>
                    </a:solidFill>
                    <a:latin typeface="Helvetica" pitchFamily="34" charset="0"/>
                    <a:cs typeface="Arial" pitchFamily="34" charset="0"/>
                  </a:rPr>
                  <a:t>‘Glinides</a:t>
                </a:r>
                <a:endParaRPr lang="en-US" sz="1600" b="1" smtClean="0">
                  <a:solidFill>
                    <a:srgbClr val="FFFF66"/>
                  </a:solidFill>
                  <a:latin typeface="Helvetica" pitchFamily="34" charset="0"/>
                  <a:cs typeface="Arial" pitchFamily="34" charset="0"/>
                </a:endParaRPr>
              </a:p>
            </p:txBody>
          </p:sp>
          <p:sp>
            <p:nvSpPr>
              <p:cNvPr id="87109" name="Rectangle 113"/>
              <p:cNvSpPr>
                <a:spLocks noChangeArrowheads="1"/>
              </p:cNvSpPr>
              <p:nvPr/>
            </p:nvSpPr>
            <p:spPr bwMode="auto">
              <a:xfrm>
                <a:off x="3986" y="1562"/>
                <a:ext cx="1103" cy="296"/>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lIns="63500" tIns="25400" rIns="63500" bIns="25400">
                <a:spAutoFit/>
              </a:bodyPr>
              <a:lstStyle/>
              <a:p>
                <a:pPr eaLnBrk="0" fontAlgn="base" hangingPunct="0">
                  <a:lnSpc>
                    <a:spcPct val="85000"/>
                  </a:lnSpc>
                  <a:spcBef>
                    <a:spcPct val="0"/>
                  </a:spcBef>
                  <a:spcAft>
                    <a:spcPct val="0"/>
                  </a:spcAft>
                </a:pPr>
                <a:r>
                  <a:rPr lang="en-US" sz="1600" smtClean="0">
                    <a:solidFill>
                      <a:srgbClr val="FFFF66"/>
                    </a:solidFill>
                    <a:latin typeface="Helvetica" pitchFamily="34" charset="0"/>
                    <a:cs typeface="Arial" pitchFamily="34" charset="0"/>
                  </a:rPr>
                  <a:t>GLP-1  Receptor Agonists</a:t>
                </a:r>
                <a:endParaRPr lang="en-US" sz="1600" b="1" smtClean="0">
                  <a:solidFill>
                    <a:srgbClr val="FFFF66"/>
                  </a:solidFill>
                  <a:latin typeface="Helvetica" pitchFamily="34" charset="0"/>
                  <a:cs typeface="Arial" pitchFamily="34" charset="0"/>
                </a:endParaRPr>
              </a:p>
            </p:txBody>
          </p:sp>
          <p:sp>
            <p:nvSpPr>
              <p:cNvPr id="87110" name="Rectangle 114"/>
              <p:cNvSpPr>
                <a:spLocks noChangeArrowheads="1"/>
              </p:cNvSpPr>
              <p:nvPr/>
            </p:nvSpPr>
            <p:spPr bwMode="auto">
              <a:xfrm>
                <a:off x="4256" y="1000"/>
                <a:ext cx="759" cy="294"/>
              </a:xfrm>
              <a:prstGeom prst="rect">
                <a:avLst/>
              </a:prstGeom>
              <a:noFill/>
              <a:ln w="25400">
                <a:noFill/>
                <a:miter lim="800000"/>
                <a:headEnd/>
                <a:tailEnd/>
              </a:ln>
            </p:spPr>
            <p:txBody>
              <a:bodyPr lIns="63500" tIns="25400" rIns="63500" bIns="25400">
                <a:spAutoFit/>
              </a:bodyPr>
              <a:lstStyle/>
              <a:p>
                <a:pPr eaLnBrk="0" fontAlgn="base" hangingPunct="0">
                  <a:lnSpc>
                    <a:spcPct val="85000"/>
                  </a:lnSpc>
                  <a:spcBef>
                    <a:spcPct val="0"/>
                  </a:spcBef>
                  <a:spcAft>
                    <a:spcPct val="0"/>
                  </a:spcAft>
                </a:pPr>
                <a:r>
                  <a:rPr lang="en-US" sz="1600" smtClean="0">
                    <a:solidFill>
                      <a:srgbClr val="FFFF66"/>
                    </a:solidFill>
                    <a:latin typeface="Helvetica" pitchFamily="34" charset="0"/>
                    <a:cs typeface="Arial" pitchFamily="34" charset="0"/>
                  </a:rPr>
                  <a:t>DPP-4 inhibitors</a:t>
                </a:r>
                <a:endParaRPr lang="en-US" sz="1600" b="1" smtClean="0">
                  <a:solidFill>
                    <a:srgbClr val="FFFF66"/>
                  </a:solidFill>
                  <a:latin typeface="Helvetica" pitchFamily="34" charset="0"/>
                  <a:cs typeface="Arial" pitchFamily="34" charset="0"/>
                </a:endParaRPr>
              </a:p>
            </p:txBody>
          </p:sp>
          <p:sp>
            <p:nvSpPr>
              <p:cNvPr id="87111" name="Rectangle 117"/>
              <p:cNvSpPr>
                <a:spLocks noChangeArrowheads="1"/>
              </p:cNvSpPr>
              <p:nvPr/>
            </p:nvSpPr>
            <p:spPr bwMode="auto">
              <a:xfrm>
                <a:off x="3273" y="1323"/>
                <a:ext cx="1049" cy="149"/>
              </a:xfrm>
              <a:prstGeom prst="rect">
                <a:avLst/>
              </a:prstGeom>
              <a:noFill/>
              <a:ln w="25400">
                <a:noFill/>
                <a:miter lim="800000"/>
                <a:headEnd/>
                <a:tailEnd/>
              </a:ln>
            </p:spPr>
            <p:txBody>
              <a:bodyPr wrap="none" lIns="63500" tIns="25400" rIns="63500" bIns="25400">
                <a:spAutoFit/>
              </a:bodyPr>
              <a:lstStyle/>
              <a:p>
                <a:pPr algn="ctr" eaLnBrk="0" fontAlgn="base" hangingPunct="0">
                  <a:lnSpc>
                    <a:spcPct val="75000"/>
                  </a:lnSpc>
                  <a:spcBef>
                    <a:spcPct val="0"/>
                  </a:spcBef>
                  <a:spcAft>
                    <a:spcPct val="0"/>
                  </a:spcAft>
                </a:pPr>
                <a:r>
                  <a:rPr lang="en-US" sz="1600" smtClean="0">
                    <a:solidFill>
                      <a:srgbClr val="FFFF66"/>
                    </a:solidFill>
                    <a:latin typeface="Helvetica" pitchFamily="34" charset="0"/>
                    <a:cs typeface="Arial" pitchFamily="34" charset="0"/>
                  </a:rPr>
                  <a:t>Amylinomimetics</a:t>
                </a:r>
                <a:endParaRPr lang="en-US" sz="1600" b="1" smtClean="0">
                  <a:solidFill>
                    <a:srgbClr val="FFFF66"/>
                  </a:solidFill>
                  <a:latin typeface="Helvetica" pitchFamily="34" charset="0"/>
                  <a:cs typeface="Arial" pitchFamily="34" charset="0"/>
                </a:endParaRPr>
              </a:p>
            </p:txBody>
          </p:sp>
          <p:sp>
            <p:nvSpPr>
              <p:cNvPr id="20651" name="Rectangle 171"/>
              <p:cNvSpPr>
                <a:spLocks noChangeArrowheads="1"/>
              </p:cNvSpPr>
              <p:nvPr/>
            </p:nvSpPr>
            <p:spPr bwMode="auto">
              <a:xfrm>
                <a:off x="3519" y="2935"/>
                <a:ext cx="753" cy="213"/>
              </a:xfrm>
              <a:prstGeom prst="rect">
                <a:avLst/>
              </a:prstGeom>
              <a:noFill/>
              <a:ln w="9525">
                <a:noFill/>
                <a:miter lim="800000"/>
                <a:headEnd/>
                <a:tailEnd/>
              </a:ln>
              <a:effectLst>
                <a:prstShdw prst="shdw17" dist="17961" dir="2700000">
                  <a:schemeClr val="accent1">
                    <a:gamma/>
                    <a:shade val="60000"/>
                    <a:invGamma/>
                    <a:alpha val="74998"/>
                  </a:schemeClr>
                </a:prstShdw>
              </a:effectLst>
            </p:spPr>
            <p:txBody>
              <a:bodyPr wrap="none">
                <a:spAutoFit/>
              </a:bodyPr>
              <a:lstStyle/>
              <a:p>
                <a:pPr fontAlgn="base">
                  <a:spcBef>
                    <a:spcPct val="0"/>
                  </a:spcBef>
                  <a:spcAft>
                    <a:spcPct val="0"/>
                  </a:spcAft>
                  <a:defRPr/>
                </a:pPr>
                <a:r>
                  <a:rPr lang="en-US" sz="1600">
                    <a:solidFill>
                      <a:srgbClr val="FFFF66"/>
                    </a:solidFill>
                    <a:latin typeface="Helvetica" pitchFamily="-112" charset="0"/>
                    <a:cs typeface="Arial" charset="0"/>
                  </a:rPr>
                  <a:t>Biguanides</a:t>
                </a:r>
              </a:p>
            </p:txBody>
          </p:sp>
          <p:sp>
            <p:nvSpPr>
              <p:cNvPr id="87113" name="Rectangle 172"/>
              <p:cNvSpPr>
                <a:spLocks noChangeArrowheads="1"/>
              </p:cNvSpPr>
              <p:nvPr/>
            </p:nvSpPr>
            <p:spPr bwMode="auto">
              <a:xfrm>
                <a:off x="1637" y="2869"/>
                <a:ext cx="672" cy="134"/>
              </a:xfrm>
              <a:prstGeom prst="rect">
                <a:avLst/>
              </a:prstGeom>
              <a:solidFill>
                <a:schemeClr val="bg1"/>
              </a:solidFill>
              <a:ln w="9525">
                <a:noFill/>
                <a:miter lim="800000"/>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grpSp>
            <p:nvGrpSpPr>
              <p:cNvPr id="9" name="Group 176"/>
              <p:cNvGrpSpPr>
                <a:grpSpLocks/>
              </p:cNvGrpSpPr>
              <p:nvPr/>
            </p:nvGrpSpPr>
            <p:grpSpPr bwMode="auto">
              <a:xfrm>
                <a:off x="4195" y="74"/>
                <a:ext cx="1565" cy="914"/>
                <a:chOff x="4195" y="74"/>
                <a:chExt cx="1565" cy="914"/>
              </a:xfrm>
            </p:grpSpPr>
            <p:sp>
              <p:nvSpPr>
                <p:cNvPr id="87115" name="Line 103"/>
                <p:cNvSpPr>
                  <a:spLocks noChangeShapeType="1"/>
                </p:cNvSpPr>
                <p:nvPr/>
              </p:nvSpPr>
              <p:spPr bwMode="auto">
                <a:xfrm flipV="1">
                  <a:off x="5167" y="610"/>
                  <a:ext cx="184" cy="310"/>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16" name="Oval 104"/>
                <p:cNvSpPr>
                  <a:spLocks noChangeArrowheads="1"/>
                </p:cNvSpPr>
                <p:nvPr/>
              </p:nvSpPr>
              <p:spPr bwMode="auto">
                <a:xfrm>
                  <a:off x="5300" y="514"/>
                  <a:ext cx="132" cy="129"/>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17" name="Rectangle 167"/>
                <p:cNvSpPr>
                  <a:spLocks noChangeArrowheads="1"/>
                </p:cNvSpPr>
                <p:nvPr/>
              </p:nvSpPr>
              <p:spPr bwMode="auto">
                <a:xfrm>
                  <a:off x="5205" y="683"/>
                  <a:ext cx="156" cy="122"/>
                </a:xfrm>
                <a:prstGeom prst="rect">
                  <a:avLst/>
                </a:prstGeom>
                <a:gradFill rotWithShape="0">
                  <a:gsLst>
                    <a:gs pos="0">
                      <a:schemeClr val="bg1">
                        <a:alpha val="32999"/>
                      </a:schemeClr>
                    </a:gs>
                    <a:gs pos="100000">
                      <a:schemeClr val="bg1">
                        <a:alpha val="32999"/>
                      </a:schemeClr>
                    </a:gs>
                  </a:gsLst>
                  <a:lin ang="5400000" scaled="1"/>
                </a:gradFill>
                <a:ln w="9525">
                  <a:noFill/>
                  <a:miter lim="800000"/>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18" name="Oval 102"/>
                <p:cNvSpPr>
                  <a:spLocks noChangeArrowheads="1"/>
                </p:cNvSpPr>
                <p:nvPr/>
              </p:nvSpPr>
              <p:spPr bwMode="auto">
                <a:xfrm>
                  <a:off x="5096" y="858"/>
                  <a:ext cx="130" cy="129"/>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19" name="Line 105"/>
                <p:cNvSpPr>
                  <a:spLocks noChangeShapeType="1"/>
                </p:cNvSpPr>
                <p:nvPr/>
              </p:nvSpPr>
              <p:spPr bwMode="auto">
                <a:xfrm flipV="1">
                  <a:off x="5379" y="245"/>
                  <a:ext cx="72" cy="320"/>
                </a:xfrm>
                <a:prstGeom prst="line">
                  <a:avLst/>
                </a:prstGeom>
                <a:noFill/>
                <a:ln w="76200">
                  <a:solidFill>
                    <a:srgbClr val="FFFF66"/>
                  </a:solidFill>
                  <a:round/>
                  <a:headEnd/>
                  <a:tailEnd/>
                </a:ln>
              </p:spPr>
              <p:txBody>
                <a:bodyPr wrap="none" anchor="ctr"/>
                <a:lstStyle/>
                <a:p>
                  <a:pPr fontAlgn="base">
                    <a:spcBef>
                      <a:spcPct val="0"/>
                    </a:spcBef>
                    <a:spcAft>
                      <a:spcPct val="0"/>
                    </a:spcAft>
                  </a:pPr>
                  <a:endParaRPr lang="it-IT" smtClean="0">
                    <a:solidFill>
                      <a:srgbClr val="00B7A5"/>
                    </a:solidFill>
                  </a:endParaRPr>
                </a:p>
              </p:txBody>
            </p:sp>
            <p:sp>
              <p:nvSpPr>
                <p:cNvPr id="87120" name="Oval 106"/>
                <p:cNvSpPr>
                  <a:spLocks noChangeArrowheads="1"/>
                </p:cNvSpPr>
                <p:nvPr/>
              </p:nvSpPr>
              <p:spPr bwMode="auto">
                <a:xfrm>
                  <a:off x="5392" y="159"/>
                  <a:ext cx="130" cy="129"/>
                </a:xfrm>
                <a:prstGeom prst="ellipse">
                  <a:avLst/>
                </a:prstGeom>
                <a:solidFill>
                  <a:srgbClr val="FFFF66"/>
                </a:solidFill>
                <a:ln w="25400">
                  <a:solidFill>
                    <a:srgbClr val="FFFF66"/>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
              <p:nvSpPr>
                <p:cNvPr id="87121" name="Rectangle 115"/>
                <p:cNvSpPr>
                  <a:spLocks noChangeArrowheads="1"/>
                </p:cNvSpPr>
                <p:nvPr/>
              </p:nvSpPr>
              <p:spPr bwMode="auto">
                <a:xfrm>
                  <a:off x="4343" y="628"/>
                  <a:ext cx="1051" cy="360"/>
                </a:xfrm>
                <a:prstGeom prst="rect">
                  <a:avLst/>
                </a:prstGeom>
                <a:gradFill rotWithShape="0">
                  <a:gsLst>
                    <a:gs pos="0">
                      <a:schemeClr val="bg1">
                        <a:alpha val="28000"/>
                      </a:schemeClr>
                    </a:gs>
                    <a:gs pos="100000">
                      <a:schemeClr val="bg1">
                        <a:alpha val="28000"/>
                      </a:schemeClr>
                    </a:gs>
                  </a:gsLst>
                  <a:lin ang="5400000" scaled="1"/>
                </a:gradFill>
                <a:ln w="25400">
                  <a:noFill/>
                  <a:miter lim="800000"/>
                  <a:headEnd/>
                  <a:tailEnd/>
                </a:ln>
              </p:spPr>
              <p:txBody>
                <a:bodyPr lIns="63500" tIns="25400" rIns="63500" bIns="25400">
                  <a:spAutoFit/>
                </a:bodyPr>
                <a:lstStyle/>
                <a:p>
                  <a:pPr eaLnBrk="0" fontAlgn="base" hangingPunct="0">
                    <a:lnSpc>
                      <a:spcPct val="70000"/>
                    </a:lnSpc>
                    <a:spcBef>
                      <a:spcPct val="0"/>
                    </a:spcBef>
                    <a:spcAft>
                      <a:spcPct val="0"/>
                    </a:spcAft>
                  </a:pPr>
                  <a:endParaRPr lang="en-US" sz="1600" smtClean="0">
                    <a:solidFill>
                      <a:srgbClr val="FFFF66"/>
                    </a:solidFill>
                    <a:latin typeface="Helvetica" pitchFamily="34" charset="0"/>
                    <a:cs typeface="Arial" pitchFamily="34" charset="0"/>
                  </a:endParaRPr>
                </a:p>
                <a:p>
                  <a:pPr eaLnBrk="0" fontAlgn="base" hangingPunct="0">
                    <a:lnSpc>
                      <a:spcPct val="70000"/>
                    </a:lnSpc>
                    <a:spcBef>
                      <a:spcPct val="0"/>
                    </a:spcBef>
                    <a:spcAft>
                      <a:spcPct val="0"/>
                    </a:spcAft>
                  </a:pPr>
                  <a:r>
                    <a:rPr lang="en-US" sz="1600" smtClean="0">
                      <a:solidFill>
                        <a:srgbClr val="FFFF66"/>
                      </a:solidFill>
                      <a:latin typeface="Helvetica" pitchFamily="34" charset="0"/>
                      <a:cs typeface="Arial" pitchFamily="34" charset="0"/>
                    </a:rPr>
                    <a:t>Bile acid sequestrants</a:t>
                  </a:r>
                  <a:endParaRPr lang="en-US" sz="1600" b="1" smtClean="0">
                    <a:solidFill>
                      <a:srgbClr val="FFFF66"/>
                    </a:solidFill>
                    <a:latin typeface="Helvetica" pitchFamily="34" charset="0"/>
                    <a:cs typeface="Arial" pitchFamily="34" charset="0"/>
                  </a:endParaRPr>
                </a:p>
              </p:txBody>
            </p:sp>
            <p:sp>
              <p:nvSpPr>
                <p:cNvPr id="87122" name="Rectangle 116"/>
                <p:cNvSpPr>
                  <a:spLocks noChangeArrowheads="1"/>
                </p:cNvSpPr>
                <p:nvPr/>
              </p:nvSpPr>
              <p:spPr bwMode="auto">
                <a:xfrm>
                  <a:off x="4195" y="74"/>
                  <a:ext cx="1565" cy="730"/>
                </a:xfrm>
                <a:prstGeom prst="rect">
                  <a:avLst/>
                </a:prstGeom>
                <a:gradFill rotWithShape="0">
                  <a:gsLst>
                    <a:gs pos="0">
                      <a:srgbClr val="000000">
                        <a:alpha val="28000"/>
                      </a:srgbClr>
                    </a:gs>
                    <a:gs pos="100000">
                      <a:schemeClr val="bg1">
                        <a:alpha val="28000"/>
                      </a:schemeClr>
                    </a:gs>
                  </a:gsLst>
                  <a:lin ang="5400000" scaled="1"/>
                </a:gradFill>
                <a:ln w="25400">
                  <a:noFill/>
                  <a:miter lim="800000"/>
                  <a:headEnd/>
                  <a:tailEnd/>
                </a:ln>
              </p:spPr>
              <p:txBody>
                <a:bodyPr lIns="63500" tIns="25400" rIns="63500" bIns="25400">
                  <a:spAutoFit/>
                </a:bodyPr>
                <a:lstStyle/>
                <a:p>
                  <a:pPr algn="ctr" eaLnBrk="0" fontAlgn="base" hangingPunct="0">
                    <a:lnSpc>
                      <a:spcPct val="75000"/>
                    </a:lnSpc>
                    <a:spcBef>
                      <a:spcPct val="0"/>
                    </a:spcBef>
                    <a:spcAft>
                      <a:spcPct val="0"/>
                    </a:spcAft>
                  </a:pPr>
                  <a:r>
                    <a:rPr lang="en-US" sz="1600" smtClean="0">
                      <a:solidFill>
                        <a:srgbClr val="FFFF66"/>
                      </a:solidFill>
                      <a:latin typeface="Helvetica" pitchFamily="34" charset="0"/>
                      <a:cs typeface="Arial" pitchFamily="34" charset="0"/>
                    </a:rPr>
                    <a:t>              Dopamine agonists</a:t>
                  </a:r>
                  <a:endParaRPr lang="en-US" sz="1600" b="1" smtClean="0">
                    <a:solidFill>
                      <a:srgbClr val="FFFF66"/>
                    </a:solidFill>
                    <a:latin typeface="Helvetica" pitchFamily="34" charset="0"/>
                    <a:cs typeface="Arial" pitchFamily="34" charset="0"/>
                  </a:endParaRPr>
                </a:p>
                <a:p>
                  <a:pPr algn="ctr" eaLnBrk="0" fontAlgn="base" hangingPunct="0">
                    <a:lnSpc>
                      <a:spcPct val="75000"/>
                    </a:lnSpc>
                    <a:spcBef>
                      <a:spcPct val="0"/>
                    </a:spcBef>
                    <a:spcAft>
                      <a:spcPct val="0"/>
                    </a:spcAft>
                  </a:pPr>
                  <a:endParaRPr lang="en-US" sz="1600" b="1" smtClean="0">
                    <a:solidFill>
                      <a:srgbClr val="FFFF66"/>
                    </a:solidFill>
                    <a:latin typeface="Helvetica" pitchFamily="34" charset="0"/>
                    <a:cs typeface="Arial" pitchFamily="34" charset="0"/>
                  </a:endParaRPr>
                </a:p>
                <a:p>
                  <a:pPr algn="ctr" eaLnBrk="0" fontAlgn="base" hangingPunct="0">
                    <a:lnSpc>
                      <a:spcPct val="75000"/>
                    </a:lnSpc>
                    <a:spcBef>
                      <a:spcPct val="0"/>
                    </a:spcBef>
                    <a:spcAft>
                      <a:spcPct val="0"/>
                    </a:spcAft>
                  </a:pPr>
                  <a:endParaRPr lang="en-US" sz="1600" b="1" smtClean="0">
                    <a:solidFill>
                      <a:srgbClr val="FFFF66"/>
                    </a:solidFill>
                    <a:latin typeface="Helvetica" pitchFamily="34" charset="0"/>
                    <a:cs typeface="Arial" pitchFamily="34" charset="0"/>
                  </a:endParaRPr>
                </a:p>
                <a:p>
                  <a:pPr algn="ctr" eaLnBrk="0" fontAlgn="base" hangingPunct="0">
                    <a:lnSpc>
                      <a:spcPct val="75000"/>
                    </a:lnSpc>
                    <a:spcBef>
                      <a:spcPct val="0"/>
                    </a:spcBef>
                    <a:spcAft>
                      <a:spcPct val="0"/>
                    </a:spcAft>
                  </a:pPr>
                  <a:r>
                    <a:rPr lang="en-US" sz="1600" smtClean="0">
                      <a:solidFill>
                        <a:srgbClr val="FFFF66"/>
                      </a:solidFill>
                      <a:latin typeface="Helvetica" pitchFamily="34" charset="0"/>
                      <a:cs typeface="Arial" pitchFamily="34" charset="0"/>
                    </a:rPr>
                    <a:t>SGLT2-</a:t>
                  </a:r>
                </a:p>
                <a:p>
                  <a:pPr algn="ctr" eaLnBrk="0" fontAlgn="base" hangingPunct="0">
                    <a:lnSpc>
                      <a:spcPct val="75000"/>
                    </a:lnSpc>
                    <a:spcBef>
                      <a:spcPct val="0"/>
                    </a:spcBef>
                    <a:spcAft>
                      <a:spcPct val="0"/>
                    </a:spcAft>
                  </a:pPr>
                  <a:r>
                    <a:rPr lang="en-US" sz="1600" smtClean="0">
                      <a:solidFill>
                        <a:srgbClr val="FFFF66"/>
                      </a:solidFill>
                      <a:latin typeface="Helvetica" pitchFamily="34" charset="0"/>
                      <a:cs typeface="Arial" pitchFamily="34" charset="0"/>
                    </a:rPr>
                    <a:t>Inhibitors</a:t>
                  </a:r>
                </a:p>
              </p:txBody>
            </p:sp>
          </p:grpSp>
        </p:grpSp>
      </p:grpSp>
      <p:sp>
        <p:nvSpPr>
          <p:cNvPr id="20661" name="Oval 181"/>
          <p:cNvSpPr>
            <a:spLocks noChangeArrowheads="1"/>
          </p:cNvSpPr>
          <p:nvPr/>
        </p:nvSpPr>
        <p:spPr bwMode="auto">
          <a:xfrm>
            <a:off x="314680" y="117478"/>
            <a:ext cx="691444" cy="601663"/>
          </a:xfrm>
          <a:prstGeom prst="ellipse">
            <a:avLst/>
          </a:prstGeom>
          <a:noFill/>
          <a:ln w="57150">
            <a:solidFill>
              <a:srgbClr val="FF0000"/>
            </a:solidFill>
            <a:round/>
            <a:headEnd/>
            <a:tailEnd/>
          </a:ln>
        </p:spPr>
        <p:txBody>
          <a:bodyPr wrap="none" anchor="ctr"/>
          <a:lstStyle/>
          <a:p>
            <a:pPr fontAlgn="base">
              <a:spcBef>
                <a:spcPct val="0"/>
              </a:spcBef>
              <a:spcAft>
                <a:spcPct val="0"/>
              </a:spcAft>
            </a:pPr>
            <a:endParaRPr lang="de-DE" sz="2000" smtClean="0">
              <a:solidFill>
                <a:srgbClr val="00B7A5"/>
              </a:solidFill>
              <a:latin typeface="Times New Roman" pitchFamily="18" charset="0"/>
              <a:cs typeface="Arial" pitchFamily="34" charset="0"/>
            </a:endParaRPr>
          </a:p>
        </p:txBody>
      </p:sp>
    </p:spTree>
    <p:extLst>
      <p:ext uri="{BB962C8B-B14F-4D97-AF65-F5344CB8AC3E}">
        <p14:creationId xmlns:p14="http://schemas.microsoft.com/office/powerpoint/2010/main" xmlns="" val="608253297"/>
      </p:ext>
    </p:extLst>
  </p:cSld>
  <p:clrMapOvr>
    <a:overrideClrMapping bg1="dk2" tx1="lt1" bg2="dk1"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0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0581"/>
                                        </p:tgtEl>
                                        <p:attrNameLst>
                                          <p:attrName>style.visibility</p:attrName>
                                        </p:attrNameLst>
                                      </p:cBhvr>
                                      <p:to>
                                        <p:strVal val="visible"/>
                                      </p:to>
                                    </p:set>
                                    <p:animEffect transition="in" filter="wipe(left)">
                                      <p:cBhvr>
                                        <p:cTn id="22" dur="3000"/>
                                        <p:tgtEl>
                                          <p:spTgt spid="20581"/>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1000"/>
                                        <p:tgtEl>
                                          <p:spTgt spid="7"/>
                                        </p:tgtEl>
                                      </p:cBhvr>
                                    </p:animEffect>
                                  </p:childTnLst>
                                </p:cTn>
                              </p:par>
                            </p:childTnLst>
                          </p:cTn>
                        </p:par>
                        <p:par>
                          <p:cTn id="28" fill="hold" nodeType="afterGroup">
                            <p:stCondLst>
                              <p:cond delay="1000"/>
                            </p:stCondLst>
                            <p:childTnLst>
                              <p:par>
                                <p:cTn id="29" presetID="53" presetClass="entr" presetSubtype="0" fill="hold" grpId="0" nodeType="afterEffect">
                                  <p:stCondLst>
                                    <p:cond delay="0"/>
                                  </p:stCondLst>
                                  <p:childTnLst>
                                    <p:set>
                                      <p:cBhvr>
                                        <p:cTn id="30" dur="1" fill="hold">
                                          <p:stCondLst>
                                            <p:cond delay="0"/>
                                          </p:stCondLst>
                                        </p:cTn>
                                        <p:tgtEl>
                                          <p:spTgt spid="20661"/>
                                        </p:tgtEl>
                                        <p:attrNameLst>
                                          <p:attrName>style.visibility</p:attrName>
                                        </p:attrNameLst>
                                      </p:cBhvr>
                                      <p:to>
                                        <p:strVal val="visible"/>
                                      </p:to>
                                    </p:set>
                                    <p:anim calcmode="lin" valueType="num">
                                      <p:cBhvr>
                                        <p:cTn id="31" dur="500" fill="hold"/>
                                        <p:tgtEl>
                                          <p:spTgt spid="20661"/>
                                        </p:tgtEl>
                                        <p:attrNameLst>
                                          <p:attrName>ppt_w</p:attrName>
                                        </p:attrNameLst>
                                      </p:cBhvr>
                                      <p:tavLst>
                                        <p:tav tm="0">
                                          <p:val>
                                            <p:fltVal val="0"/>
                                          </p:val>
                                        </p:tav>
                                        <p:tav tm="100000">
                                          <p:val>
                                            <p:strVal val="#ppt_w"/>
                                          </p:val>
                                        </p:tav>
                                      </p:tavLst>
                                    </p:anim>
                                    <p:anim calcmode="lin" valueType="num">
                                      <p:cBhvr>
                                        <p:cTn id="32" dur="500" fill="hold"/>
                                        <p:tgtEl>
                                          <p:spTgt spid="20661"/>
                                        </p:tgtEl>
                                        <p:attrNameLst>
                                          <p:attrName>ppt_h</p:attrName>
                                        </p:attrNameLst>
                                      </p:cBhvr>
                                      <p:tavLst>
                                        <p:tav tm="0">
                                          <p:val>
                                            <p:fltVal val="0"/>
                                          </p:val>
                                        </p:tav>
                                        <p:tav tm="100000">
                                          <p:val>
                                            <p:strVal val="#ppt_h"/>
                                          </p:val>
                                        </p:tav>
                                      </p:tavLst>
                                    </p:anim>
                                    <p:animEffect transition="in" filter="fade">
                                      <p:cBhvr>
                                        <p:cTn id="33" dur="500"/>
                                        <p:tgtEl>
                                          <p:spTgt spid="20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81" grpId="0" animBg="1"/>
      <p:bldP spid="2066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506589" y="228600"/>
            <a:ext cx="8229600" cy="647700"/>
          </a:xfrm>
        </p:spPr>
        <p:txBody>
          <a:bodyPr/>
          <a:lstStyle/>
          <a:p>
            <a:pPr eaLnBrk="1" hangingPunct="1"/>
            <a:r>
              <a:rPr lang="de-DE" sz="3200" b="1" smtClean="0">
                <a:solidFill>
                  <a:schemeClr val="bg1"/>
                </a:solidFill>
              </a:rPr>
              <a:t>Options for Antidiabetic Treatment</a:t>
            </a:r>
            <a:endParaRPr lang="de-AT" sz="3200" b="1" smtClean="0">
              <a:solidFill>
                <a:schemeClr val="bg1"/>
              </a:solidFill>
            </a:endParaRPr>
          </a:p>
        </p:txBody>
      </p:sp>
      <p:pic>
        <p:nvPicPr>
          <p:cNvPr id="1339395" name="Picture 3"/>
          <p:cNvPicPr>
            <a:picLocks noChangeAspect="1" noChangeArrowheads="1"/>
          </p:cNvPicPr>
          <p:nvPr/>
        </p:nvPicPr>
        <p:blipFill>
          <a:blip r:embed="rId2" cstate="print">
            <a:lum bright="18000"/>
          </a:blip>
          <a:srcRect/>
          <a:stretch>
            <a:fillRect/>
          </a:stretch>
        </p:blipFill>
        <p:spPr bwMode="auto">
          <a:xfrm>
            <a:off x="101601" y="2022475"/>
            <a:ext cx="1217789" cy="1030288"/>
          </a:xfrm>
          <a:prstGeom prst="rect">
            <a:avLst/>
          </a:prstGeom>
          <a:noFill/>
          <a:ln w="9525">
            <a:noFill/>
            <a:miter lim="800000"/>
            <a:headEnd/>
            <a:tailEnd/>
          </a:ln>
          <a:effectLst>
            <a:outerShdw dist="35921" dir="2700000" algn="ctr" rotWithShape="0">
              <a:schemeClr val="bg2"/>
            </a:outerShdw>
          </a:effectLst>
        </p:spPr>
      </p:pic>
      <p:pic>
        <p:nvPicPr>
          <p:cNvPr id="1339396" name="Picture 4"/>
          <p:cNvPicPr>
            <a:picLocks noChangeArrowheads="1"/>
          </p:cNvPicPr>
          <p:nvPr/>
        </p:nvPicPr>
        <p:blipFill>
          <a:blip r:embed="rId3" cstate="print"/>
          <a:srcRect/>
          <a:stretch>
            <a:fillRect/>
          </a:stretch>
        </p:blipFill>
        <p:spPr bwMode="auto">
          <a:xfrm>
            <a:off x="1387123" y="1779589"/>
            <a:ext cx="1354667" cy="733425"/>
          </a:xfrm>
          <a:prstGeom prst="rect">
            <a:avLst/>
          </a:prstGeom>
          <a:noFill/>
          <a:ln w="12700">
            <a:noFill/>
            <a:miter lim="800000"/>
            <a:headEnd/>
            <a:tailEnd/>
          </a:ln>
        </p:spPr>
      </p:pic>
      <p:sp>
        <p:nvSpPr>
          <p:cNvPr id="1339397" name="Text Box 5"/>
          <p:cNvSpPr txBox="1">
            <a:spLocks noChangeArrowheads="1"/>
          </p:cNvSpPr>
          <p:nvPr/>
        </p:nvSpPr>
        <p:spPr bwMode="auto">
          <a:xfrm>
            <a:off x="4436533" y="2943226"/>
            <a:ext cx="1559278" cy="646113"/>
          </a:xfrm>
          <a:prstGeom prst="rect">
            <a:avLst/>
          </a:prstGeom>
          <a:noFill/>
          <a:ln w="9525">
            <a:noFill/>
            <a:miter lim="800000"/>
            <a:headEnd/>
            <a:tailEnd/>
          </a:ln>
        </p:spPr>
        <p:txBody>
          <a:bodyPr>
            <a:spAutoFit/>
          </a:bodyPr>
          <a:lstStyle/>
          <a:p>
            <a:pPr algn="ctr">
              <a:lnSpc>
                <a:spcPct val="90000"/>
              </a:lnSpc>
              <a:spcBef>
                <a:spcPct val="50000"/>
              </a:spcBef>
            </a:pPr>
            <a:r>
              <a:rPr lang="de-DE" sz="2000">
                <a:solidFill>
                  <a:srgbClr val="00FF00"/>
                </a:solidFill>
              </a:rPr>
              <a:t>Glucose dependent</a:t>
            </a:r>
            <a:endParaRPr lang="de-AT" sz="2000">
              <a:solidFill>
                <a:srgbClr val="00FF00"/>
              </a:solidFill>
            </a:endParaRPr>
          </a:p>
        </p:txBody>
      </p:sp>
      <p:sp>
        <p:nvSpPr>
          <p:cNvPr id="1339398" name="Text Box 6"/>
          <p:cNvSpPr txBox="1">
            <a:spLocks noChangeArrowheads="1"/>
          </p:cNvSpPr>
          <p:nvPr/>
        </p:nvSpPr>
        <p:spPr bwMode="auto">
          <a:xfrm>
            <a:off x="4477456" y="4379913"/>
            <a:ext cx="3048000" cy="400110"/>
          </a:xfrm>
          <a:prstGeom prst="rect">
            <a:avLst/>
          </a:prstGeom>
          <a:noFill/>
          <a:ln w="9525">
            <a:noFill/>
            <a:miter lim="800000"/>
            <a:headEnd/>
            <a:tailEnd/>
          </a:ln>
        </p:spPr>
        <p:txBody>
          <a:bodyPr>
            <a:spAutoFit/>
          </a:bodyPr>
          <a:lstStyle/>
          <a:p>
            <a:pPr>
              <a:spcBef>
                <a:spcPct val="50000"/>
              </a:spcBef>
            </a:pPr>
            <a:r>
              <a:rPr lang="de-DE" sz="2000" dirty="0" smtClean="0">
                <a:solidFill>
                  <a:srgbClr val="FFFFFF"/>
                </a:solidFill>
              </a:rPr>
              <a:t>GLP-1RA</a:t>
            </a:r>
            <a:endParaRPr lang="de-AT" sz="1400" dirty="0">
              <a:solidFill>
                <a:srgbClr val="FFFFFF"/>
              </a:solidFill>
            </a:endParaRPr>
          </a:p>
        </p:txBody>
      </p:sp>
      <p:sp>
        <p:nvSpPr>
          <p:cNvPr id="1339399" name="Text Box 7"/>
          <p:cNvSpPr txBox="1">
            <a:spLocks noChangeArrowheads="1"/>
          </p:cNvSpPr>
          <p:nvPr/>
        </p:nvSpPr>
        <p:spPr bwMode="auto">
          <a:xfrm>
            <a:off x="6949723" y="3467100"/>
            <a:ext cx="1996722" cy="923330"/>
          </a:xfrm>
          <a:prstGeom prst="rect">
            <a:avLst/>
          </a:prstGeom>
          <a:noFill/>
          <a:ln w="9525">
            <a:noFill/>
            <a:miter lim="800000"/>
            <a:headEnd/>
            <a:tailEnd/>
          </a:ln>
        </p:spPr>
        <p:txBody>
          <a:bodyPr>
            <a:spAutoFit/>
          </a:bodyPr>
          <a:lstStyle/>
          <a:p>
            <a:pPr algn="ctr">
              <a:spcBef>
                <a:spcPct val="50000"/>
              </a:spcBef>
            </a:pPr>
            <a:r>
              <a:rPr lang="de-AT" sz="2000" dirty="0">
                <a:solidFill>
                  <a:srgbClr val="FFFFFF"/>
                </a:solidFill>
                <a:sym typeface="Symbol" pitchFamily="18" charset="2"/>
              </a:rPr>
              <a:t>-</a:t>
            </a:r>
            <a:r>
              <a:rPr lang="de-AT" sz="2000" dirty="0" err="1">
                <a:solidFill>
                  <a:srgbClr val="FFFFFF"/>
                </a:solidFill>
                <a:sym typeface="Symbol" pitchFamily="18" charset="2"/>
              </a:rPr>
              <a:t>Glucosidase</a:t>
            </a:r>
            <a:r>
              <a:rPr lang="de-AT" sz="2000" dirty="0">
                <a:solidFill>
                  <a:srgbClr val="FFFFFF"/>
                </a:solidFill>
                <a:sym typeface="Symbol" pitchFamily="18" charset="2"/>
              </a:rPr>
              <a:t> </a:t>
            </a:r>
            <a:r>
              <a:rPr lang="de-AT" sz="2000" dirty="0" smtClean="0">
                <a:solidFill>
                  <a:srgbClr val="FFFFFF"/>
                </a:solidFill>
                <a:sym typeface="Symbol" pitchFamily="18" charset="2"/>
              </a:rPr>
              <a:t>Inhibitor</a:t>
            </a:r>
            <a:r>
              <a:rPr lang="de-AT" sz="1400" dirty="0">
                <a:solidFill>
                  <a:srgbClr val="FFFFFF"/>
                </a:solidFill>
                <a:sym typeface="Symbol" pitchFamily="18" charset="2"/>
              </a:rPr>
              <a:t/>
            </a:r>
            <a:br>
              <a:rPr lang="de-AT" sz="1400" dirty="0">
                <a:solidFill>
                  <a:srgbClr val="FFFFFF"/>
                </a:solidFill>
                <a:sym typeface="Symbol" pitchFamily="18" charset="2"/>
              </a:rPr>
            </a:br>
            <a:endParaRPr lang="de-AT" sz="1400" dirty="0">
              <a:solidFill>
                <a:srgbClr val="FFFFFF"/>
              </a:solidFill>
              <a:sym typeface="Symbol" pitchFamily="18" charset="2"/>
            </a:endParaRPr>
          </a:p>
        </p:txBody>
      </p:sp>
      <p:sp>
        <p:nvSpPr>
          <p:cNvPr id="1339400" name="Line 8"/>
          <p:cNvSpPr>
            <a:spLocks noChangeShapeType="1"/>
          </p:cNvSpPr>
          <p:nvPr/>
        </p:nvSpPr>
        <p:spPr bwMode="auto">
          <a:xfrm>
            <a:off x="4367390" y="2616200"/>
            <a:ext cx="880533" cy="304800"/>
          </a:xfrm>
          <a:prstGeom prst="line">
            <a:avLst/>
          </a:prstGeom>
          <a:noFill/>
          <a:ln w="38100">
            <a:solidFill>
              <a:schemeClr val="bg1"/>
            </a:solidFill>
            <a:round/>
            <a:headEnd/>
            <a:tailEnd type="triangle" w="med" len="med"/>
          </a:ln>
        </p:spPr>
        <p:txBody>
          <a:bodyPr/>
          <a:lstStyle/>
          <a:p>
            <a:endParaRPr lang="it-IT">
              <a:solidFill>
                <a:srgbClr val="FFFFFF"/>
              </a:solidFill>
            </a:endParaRPr>
          </a:p>
        </p:txBody>
      </p:sp>
      <p:sp>
        <p:nvSpPr>
          <p:cNvPr id="1339401" name="Line 9"/>
          <p:cNvSpPr>
            <a:spLocks noChangeShapeType="1"/>
          </p:cNvSpPr>
          <p:nvPr/>
        </p:nvSpPr>
        <p:spPr bwMode="auto">
          <a:xfrm flipH="1">
            <a:off x="3486856" y="2616200"/>
            <a:ext cx="880533" cy="304800"/>
          </a:xfrm>
          <a:prstGeom prst="line">
            <a:avLst/>
          </a:prstGeom>
          <a:noFill/>
          <a:ln w="38100">
            <a:solidFill>
              <a:schemeClr val="bg1"/>
            </a:solidFill>
            <a:round/>
            <a:headEnd/>
            <a:tailEnd type="triangle" w="med" len="med"/>
          </a:ln>
        </p:spPr>
        <p:txBody>
          <a:bodyPr/>
          <a:lstStyle/>
          <a:p>
            <a:endParaRPr lang="it-IT">
              <a:solidFill>
                <a:srgbClr val="FFFFFF"/>
              </a:solidFill>
            </a:endParaRPr>
          </a:p>
        </p:txBody>
      </p:sp>
      <p:sp>
        <p:nvSpPr>
          <p:cNvPr id="1339402" name="Text Box 10"/>
          <p:cNvSpPr txBox="1">
            <a:spLocks noChangeArrowheads="1"/>
          </p:cNvSpPr>
          <p:nvPr/>
        </p:nvSpPr>
        <p:spPr bwMode="auto">
          <a:xfrm>
            <a:off x="4477456" y="3559176"/>
            <a:ext cx="2844800" cy="400110"/>
          </a:xfrm>
          <a:prstGeom prst="rect">
            <a:avLst/>
          </a:prstGeom>
          <a:noFill/>
          <a:ln w="9525">
            <a:noFill/>
            <a:miter lim="800000"/>
            <a:headEnd/>
            <a:tailEnd/>
          </a:ln>
        </p:spPr>
        <p:txBody>
          <a:bodyPr>
            <a:spAutoFit/>
          </a:bodyPr>
          <a:lstStyle/>
          <a:p>
            <a:pPr>
              <a:spcBef>
                <a:spcPct val="50000"/>
              </a:spcBef>
            </a:pPr>
            <a:r>
              <a:rPr lang="de-DE" sz="2000" dirty="0">
                <a:solidFill>
                  <a:srgbClr val="FFFFFF"/>
                </a:solidFill>
              </a:rPr>
              <a:t>DPP-4 </a:t>
            </a:r>
            <a:r>
              <a:rPr lang="de-DE" sz="2000" dirty="0" smtClean="0">
                <a:solidFill>
                  <a:srgbClr val="FFFFFF"/>
                </a:solidFill>
              </a:rPr>
              <a:t>Inhibitors</a:t>
            </a:r>
            <a:endParaRPr lang="de-AT" sz="1400" dirty="0">
              <a:solidFill>
                <a:srgbClr val="FFFFFF"/>
              </a:solidFill>
            </a:endParaRPr>
          </a:p>
        </p:txBody>
      </p:sp>
      <p:sp>
        <p:nvSpPr>
          <p:cNvPr id="1339403" name="Text Box 11"/>
          <p:cNvSpPr txBox="1">
            <a:spLocks noChangeArrowheads="1"/>
          </p:cNvSpPr>
          <p:nvPr/>
        </p:nvSpPr>
        <p:spPr bwMode="auto">
          <a:xfrm>
            <a:off x="2607733" y="2943226"/>
            <a:ext cx="1694745" cy="646331"/>
          </a:xfrm>
          <a:prstGeom prst="rect">
            <a:avLst/>
          </a:prstGeom>
          <a:noFill/>
          <a:ln w="9525">
            <a:noFill/>
            <a:miter lim="800000"/>
            <a:headEnd/>
            <a:tailEnd/>
          </a:ln>
        </p:spPr>
        <p:txBody>
          <a:bodyPr wrap="square">
            <a:spAutoFit/>
          </a:bodyPr>
          <a:lstStyle/>
          <a:p>
            <a:pPr algn="ctr">
              <a:lnSpc>
                <a:spcPct val="90000"/>
              </a:lnSpc>
              <a:spcBef>
                <a:spcPct val="50000"/>
              </a:spcBef>
            </a:pPr>
            <a:r>
              <a:rPr lang="de-DE" sz="2000" dirty="0">
                <a:solidFill>
                  <a:srgbClr val="FFFF00"/>
                </a:solidFill>
              </a:rPr>
              <a:t>Glucose </a:t>
            </a:r>
            <a:r>
              <a:rPr lang="de-DE" sz="2000" dirty="0" err="1" smtClean="0">
                <a:solidFill>
                  <a:srgbClr val="FFFF00"/>
                </a:solidFill>
              </a:rPr>
              <a:t>independent</a:t>
            </a:r>
            <a:endParaRPr lang="de-AT" sz="2000" dirty="0">
              <a:solidFill>
                <a:srgbClr val="FFFF00"/>
              </a:solidFill>
            </a:endParaRPr>
          </a:p>
        </p:txBody>
      </p:sp>
      <p:sp>
        <p:nvSpPr>
          <p:cNvPr id="1339404" name="Text Box 12"/>
          <p:cNvSpPr txBox="1">
            <a:spLocks noChangeArrowheads="1"/>
          </p:cNvSpPr>
          <p:nvPr/>
        </p:nvSpPr>
        <p:spPr bwMode="auto">
          <a:xfrm>
            <a:off x="2607733" y="4387850"/>
            <a:ext cx="2438400" cy="584200"/>
          </a:xfrm>
          <a:prstGeom prst="rect">
            <a:avLst/>
          </a:prstGeom>
          <a:noFill/>
          <a:ln w="9525">
            <a:noFill/>
            <a:miter lim="800000"/>
            <a:headEnd/>
            <a:tailEnd/>
          </a:ln>
        </p:spPr>
        <p:txBody>
          <a:bodyPr>
            <a:spAutoFit/>
          </a:bodyPr>
          <a:lstStyle/>
          <a:p>
            <a:pPr>
              <a:lnSpc>
                <a:spcPct val="80000"/>
              </a:lnSpc>
              <a:spcBef>
                <a:spcPct val="50000"/>
              </a:spcBef>
            </a:pPr>
            <a:r>
              <a:rPr lang="de-DE" sz="2000">
                <a:solidFill>
                  <a:srgbClr val="FFFFFF"/>
                </a:solidFill>
              </a:rPr>
              <a:t>Exogenous             Insulin</a:t>
            </a:r>
            <a:endParaRPr lang="de-AT" sz="2000">
              <a:solidFill>
                <a:srgbClr val="FFFFFF"/>
              </a:solidFill>
            </a:endParaRPr>
          </a:p>
        </p:txBody>
      </p:sp>
      <p:sp>
        <p:nvSpPr>
          <p:cNvPr id="1339405" name="Text Box 13"/>
          <p:cNvSpPr txBox="1">
            <a:spLocks noChangeArrowheads="1"/>
          </p:cNvSpPr>
          <p:nvPr/>
        </p:nvSpPr>
        <p:spPr bwMode="auto">
          <a:xfrm>
            <a:off x="2607733" y="3940175"/>
            <a:ext cx="2438400" cy="400050"/>
          </a:xfrm>
          <a:prstGeom prst="rect">
            <a:avLst/>
          </a:prstGeom>
          <a:noFill/>
          <a:ln w="9525">
            <a:noFill/>
            <a:miter lim="800000"/>
            <a:headEnd/>
            <a:tailEnd/>
          </a:ln>
        </p:spPr>
        <p:txBody>
          <a:bodyPr>
            <a:spAutoFit/>
          </a:bodyPr>
          <a:lstStyle/>
          <a:p>
            <a:pPr>
              <a:spcBef>
                <a:spcPct val="50000"/>
              </a:spcBef>
            </a:pPr>
            <a:r>
              <a:rPr lang="de-DE" sz="2000" dirty="0" err="1" smtClean="0">
                <a:solidFill>
                  <a:srgbClr val="FFFFFF"/>
                </a:solidFill>
              </a:rPr>
              <a:t>Glinides</a:t>
            </a:r>
            <a:endParaRPr lang="de-AT" sz="2000" dirty="0">
              <a:solidFill>
                <a:srgbClr val="FFFFFF"/>
              </a:solidFill>
            </a:endParaRPr>
          </a:p>
        </p:txBody>
      </p:sp>
      <p:sp>
        <p:nvSpPr>
          <p:cNvPr id="1339406" name="Text Box 14"/>
          <p:cNvSpPr txBox="1">
            <a:spLocks noChangeArrowheads="1"/>
          </p:cNvSpPr>
          <p:nvPr/>
        </p:nvSpPr>
        <p:spPr bwMode="auto">
          <a:xfrm>
            <a:off x="2607733" y="3544888"/>
            <a:ext cx="2438400" cy="400050"/>
          </a:xfrm>
          <a:prstGeom prst="rect">
            <a:avLst/>
          </a:prstGeom>
          <a:noFill/>
          <a:ln w="9525">
            <a:noFill/>
            <a:miter lim="800000"/>
            <a:headEnd/>
            <a:tailEnd/>
          </a:ln>
        </p:spPr>
        <p:txBody>
          <a:bodyPr>
            <a:spAutoFit/>
          </a:bodyPr>
          <a:lstStyle/>
          <a:p>
            <a:pPr>
              <a:spcBef>
                <a:spcPct val="50000"/>
              </a:spcBef>
            </a:pPr>
            <a:r>
              <a:rPr lang="de-DE" sz="2000" dirty="0" err="1" smtClean="0">
                <a:solidFill>
                  <a:srgbClr val="FFFFFF"/>
                </a:solidFill>
              </a:rPr>
              <a:t>Sulfonylureas</a:t>
            </a:r>
            <a:endParaRPr lang="de-AT" sz="2000" dirty="0">
              <a:solidFill>
                <a:srgbClr val="FFFFFF"/>
              </a:solidFill>
            </a:endParaRPr>
          </a:p>
        </p:txBody>
      </p:sp>
      <p:sp>
        <p:nvSpPr>
          <p:cNvPr id="1339408" name="Text Box 16"/>
          <p:cNvSpPr txBox="1">
            <a:spLocks noChangeArrowheads="1"/>
          </p:cNvSpPr>
          <p:nvPr/>
        </p:nvSpPr>
        <p:spPr bwMode="auto">
          <a:xfrm>
            <a:off x="643467" y="2997200"/>
            <a:ext cx="1763889" cy="400050"/>
          </a:xfrm>
          <a:prstGeom prst="rect">
            <a:avLst/>
          </a:prstGeom>
          <a:noFill/>
          <a:ln w="9525">
            <a:noFill/>
            <a:miter lim="800000"/>
            <a:headEnd/>
            <a:tailEnd/>
          </a:ln>
        </p:spPr>
        <p:txBody>
          <a:bodyPr>
            <a:spAutoFit/>
          </a:bodyPr>
          <a:lstStyle/>
          <a:p>
            <a:pPr>
              <a:spcBef>
                <a:spcPct val="50000"/>
              </a:spcBef>
            </a:pPr>
            <a:r>
              <a:rPr lang="de-DE" sz="2000">
                <a:solidFill>
                  <a:srgbClr val="FFFFFF"/>
                </a:solidFill>
              </a:rPr>
              <a:t>Metformin</a:t>
            </a:r>
            <a:endParaRPr lang="de-AT" sz="2000">
              <a:solidFill>
                <a:srgbClr val="FFFFFF"/>
              </a:solidFill>
            </a:endParaRPr>
          </a:p>
        </p:txBody>
      </p:sp>
      <p:sp>
        <p:nvSpPr>
          <p:cNvPr id="1339409" name="Text Box 17"/>
          <p:cNvSpPr txBox="1">
            <a:spLocks noChangeArrowheads="1"/>
          </p:cNvSpPr>
          <p:nvPr/>
        </p:nvSpPr>
        <p:spPr bwMode="auto">
          <a:xfrm>
            <a:off x="643467" y="3392488"/>
            <a:ext cx="1763889" cy="400050"/>
          </a:xfrm>
          <a:prstGeom prst="rect">
            <a:avLst/>
          </a:prstGeom>
          <a:noFill/>
          <a:ln w="9525">
            <a:noFill/>
            <a:miter lim="800000"/>
            <a:headEnd/>
            <a:tailEnd/>
          </a:ln>
        </p:spPr>
        <p:txBody>
          <a:bodyPr>
            <a:spAutoFit/>
          </a:bodyPr>
          <a:lstStyle/>
          <a:p>
            <a:pPr>
              <a:spcBef>
                <a:spcPct val="50000"/>
              </a:spcBef>
            </a:pPr>
            <a:r>
              <a:rPr lang="de-DE" sz="2000" dirty="0" smtClean="0">
                <a:solidFill>
                  <a:srgbClr val="FFFFFF"/>
                </a:solidFill>
              </a:rPr>
              <a:t>TZD</a:t>
            </a:r>
            <a:endParaRPr lang="de-AT" sz="2000" dirty="0">
              <a:solidFill>
                <a:srgbClr val="FFFFFF"/>
              </a:solidFill>
            </a:endParaRPr>
          </a:p>
        </p:txBody>
      </p:sp>
      <p:pic>
        <p:nvPicPr>
          <p:cNvPr id="29383" name="Picture 19" descr="GUT"/>
          <p:cNvPicPr>
            <a:picLocks noChangeAspect="1" noChangeArrowheads="1"/>
          </p:cNvPicPr>
          <p:nvPr/>
        </p:nvPicPr>
        <p:blipFill>
          <a:blip r:embed="rId4" cstate="print">
            <a:clrChange>
              <a:clrFrom>
                <a:srgbClr val="000000"/>
              </a:clrFrom>
              <a:clrTo>
                <a:srgbClr val="000000">
                  <a:alpha val="0"/>
                </a:srgbClr>
              </a:clrTo>
            </a:clrChange>
          </a:blip>
          <a:srcRect/>
          <a:stretch>
            <a:fillRect/>
          </a:stretch>
        </p:blipFill>
        <p:spPr bwMode="auto">
          <a:xfrm>
            <a:off x="7092280" y="1556792"/>
            <a:ext cx="1305102" cy="1987550"/>
          </a:xfrm>
          <a:prstGeom prst="rect">
            <a:avLst/>
          </a:prstGeom>
          <a:noFill/>
          <a:ln w="9525">
            <a:noFill/>
            <a:miter lim="800000"/>
            <a:headEnd/>
            <a:tailEnd/>
          </a:ln>
        </p:spPr>
      </p:pic>
      <p:sp>
        <p:nvSpPr>
          <p:cNvPr id="1339413" name="Text Box 21"/>
          <p:cNvSpPr txBox="1">
            <a:spLocks noChangeArrowheads="1"/>
          </p:cNvSpPr>
          <p:nvPr/>
        </p:nvSpPr>
        <p:spPr bwMode="auto">
          <a:xfrm>
            <a:off x="6479822" y="1103313"/>
            <a:ext cx="2664178" cy="646112"/>
          </a:xfrm>
          <a:prstGeom prst="rect">
            <a:avLst/>
          </a:prstGeom>
          <a:noFill/>
          <a:ln w="9525">
            <a:noFill/>
            <a:miter lim="800000"/>
            <a:headEnd/>
            <a:tailEnd/>
          </a:ln>
        </p:spPr>
        <p:txBody>
          <a:bodyPr>
            <a:spAutoFit/>
          </a:bodyPr>
          <a:lstStyle/>
          <a:p>
            <a:pPr algn="ctr">
              <a:lnSpc>
                <a:spcPct val="90000"/>
              </a:lnSpc>
              <a:spcBef>
                <a:spcPct val="50000"/>
              </a:spcBef>
            </a:pPr>
            <a:r>
              <a:rPr lang="de-DE" sz="2000" b="1" dirty="0" err="1" smtClean="0">
                <a:solidFill>
                  <a:srgbClr val="00FFFF"/>
                </a:solidFill>
              </a:rPr>
              <a:t>Inhibtion</a:t>
            </a:r>
            <a:r>
              <a:rPr lang="de-DE" sz="2000" b="1" dirty="0" smtClean="0">
                <a:solidFill>
                  <a:srgbClr val="00FFFF"/>
                </a:solidFill>
              </a:rPr>
              <a:t> </a:t>
            </a:r>
            <a:r>
              <a:rPr lang="de-DE" sz="2000" b="1" dirty="0" err="1">
                <a:solidFill>
                  <a:srgbClr val="00FFFF"/>
                </a:solidFill>
              </a:rPr>
              <a:t>of</a:t>
            </a:r>
            <a:r>
              <a:rPr lang="de-DE" sz="2000" b="1" dirty="0">
                <a:solidFill>
                  <a:srgbClr val="00FFFF"/>
                </a:solidFill>
              </a:rPr>
              <a:t> Glucose </a:t>
            </a:r>
            <a:r>
              <a:rPr lang="de-DE" sz="2000" b="1" dirty="0" err="1" smtClean="0">
                <a:solidFill>
                  <a:srgbClr val="00FFFF"/>
                </a:solidFill>
              </a:rPr>
              <a:t>Reabsorption</a:t>
            </a:r>
            <a:endParaRPr lang="de-AT" sz="2000" b="1" dirty="0">
              <a:solidFill>
                <a:srgbClr val="00FFFF"/>
              </a:solidFill>
            </a:endParaRPr>
          </a:p>
        </p:txBody>
      </p:sp>
      <p:sp>
        <p:nvSpPr>
          <p:cNvPr id="1339414" name="Text Box 22"/>
          <p:cNvSpPr txBox="1">
            <a:spLocks noChangeArrowheads="1"/>
          </p:cNvSpPr>
          <p:nvPr/>
        </p:nvSpPr>
        <p:spPr bwMode="auto">
          <a:xfrm>
            <a:off x="146756" y="1103313"/>
            <a:ext cx="2662767" cy="400050"/>
          </a:xfrm>
          <a:prstGeom prst="rect">
            <a:avLst/>
          </a:prstGeom>
          <a:noFill/>
          <a:ln w="9525">
            <a:noFill/>
            <a:miter lim="800000"/>
            <a:headEnd/>
            <a:tailEnd/>
          </a:ln>
        </p:spPr>
        <p:txBody>
          <a:bodyPr>
            <a:spAutoFit/>
          </a:bodyPr>
          <a:lstStyle/>
          <a:p>
            <a:pPr algn="ctr">
              <a:spcBef>
                <a:spcPct val="50000"/>
              </a:spcBef>
            </a:pPr>
            <a:r>
              <a:rPr lang="de-DE" sz="2000" b="1">
                <a:solidFill>
                  <a:srgbClr val="00FFFF"/>
                </a:solidFill>
              </a:rPr>
              <a:t>Insulin Resistance</a:t>
            </a:r>
            <a:endParaRPr lang="de-AT" sz="2000" b="1">
              <a:solidFill>
                <a:srgbClr val="00FFFF"/>
              </a:solidFill>
            </a:endParaRPr>
          </a:p>
        </p:txBody>
      </p:sp>
      <p:sp>
        <p:nvSpPr>
          <p:cNvPr id="1339415" name="Text Box 23"/>
          <p:cNvSpPr txBox="1">
            <a:spLocks noChangeArrowheads="1"/>
          </p:cNvSpPr>
          <p:nvPr/>
        </p:nvSpPr>
        <p:spPr bwMode="auto">
          <a:xfrm>
            <a:off x="3024011" y="1103313"/>
            <a:ext cx="2664178" cy="400050"/>
          </a:xfrm>
          <a:prstGeom prst="rect">
            <a:avLst/>
          </a:prstGeom>
          <a:noFill/>
          <a:ln w="9525">
            <a:noFill/>
            <a:miter lim="800000"/>
            <a:headEnd/>
            <a:tailEnd/>
          </a:ln>
        </p:spPr>
        <p:txBody>
          <a:bodyPr>
            <a:spAutoFit/>
          </a:bodyPr>
          <a:lstStyle/>
          <a:p>
            <a:pPr algn="ctr">
              <a:spcBef>
                <a:spcPct val="50000"/>
              </a:spcBef>
            </a:pPr>
            <a:r>
              <a:rPr lang="de-DE" sz="2000" b="1">
                <a:solidFill>
                  <a:srgbClr val="00FFFF"/>
                </a:solidFill>
              </a:rPr>
              <a:t>Insulin Secretion</a:t>
            </a:r>
            <a:endParaRPr lang="de-AT" sz="2000" b="1">
              <a:solidFill>
                <a:srgbClr val="00FFFF"/>
              </a:solidFill>
            </a:endParaRPr>
          </a:p>
        </p:txBody>
      </p:sp>
      <p:grpSp>
        <p:nvGrpSpPr>
          <p:cNvPr id="4" name="Group 24"/>
          <p:cNvGrpSpPr>
            <a:grpSpLocks/>
          </p:cNvGrpSpPr>
          <p:nvPr/>
        </p:nvGrpSpPr>
        <p:grpSpPr bwMode="auto">
          <a:xfrm>
            <a:off x="3608212" y="1587501"/>
            <a:ext cx="1516944" cy="1000125"/>
            <a:chOff x="2557" y="1615"/>
            <a:chExt cx="1075" cy="630"/>
          </a:xfrm>
        </p:grpSpPr>
        <p:sp>
          <p:nvSpPr>
            <p:cNvPr id="28699" name="Freeform 25"/>
            <p:cNvSpPr>
              <a:spLocks/>
            </p:cNvSpPr>
            <p:nvPr/>
          </p:nvSpPr>
          <p:spPr bwMode="auto">
            <a:xfrm>
              <a:off x="2557" y="1615"/>
              <a:ext cx="1075" cy="630"/>
            </a:xfrm>
            <a:custGeom>
              <a:avLst/>
              <a:gdLst>
                <a:gd name="T0" fmla="*/ 738 w 1075"/>
                <a:gd name="T1" fmla="*/ 128 h 630"/>
                <a:gd name="T2" fmla="*/ 674 w 1075"/>
                <a:gd name="T3" fmla="*/ 117 h 630"/>
                <a:gd name="T4" fmla="*/ 587 w 1075"/>
                <a:gd name="T5" fmla="*/ 101 h 630"/>
                <a:gd name="T6" fmla="*/ 538 w 1075"/>
                <a:gd name="T7" fmla="*/ 69 h 630"/>
                <a:gd name="T8" fmla="*/ 463 w 1075"/>
                <a:gd name="T9" fmla="*/ 56 h 630"/>
                <a:gd name="T10" fmla="*/ 448 w 1075"/>
                <a:gd name="T11" fmla="*/ 58 h 630"/>
                <a:gd name="T12" fmla="*/ 426 w 1075"/>
                <a:gd name="T13" fmla="*/ 42 h 630"/>
                <a:gd name="T14" fmla="*/ 385 w 1075"/>
                <a:gd name="T15" fmla="*/ 33 h 630"/>
                <a:gd name="T16" fmla="*/ 332 w 1075"/>
                <a:gd name="T17" fmla="*/ 25 h 630"/>
                <a:gd name="T18" fmla="*/ 249 w 1075"/>
                <a:gd name="T19" fmla="*/ 0 h 630"/>
                <a:gd name="T20" fmla="*/ 183 w 1075"/>
                <a:gd name="T21" fmla="*/ 14 h 630"/>
                <a:gd name="T22" fmla="*/ 157 w 1075"/>
                <a:gd name="T23" fmla="*/ 29 h 630"/>
                <a:gd name="T24" fmla="*/ 127 w 1075"/>
                <a:gd name="T25" fmla="*/ 33 h 630"/>
                <a:gd name="T26" fmla="*/ 50 w 1075"/>
                <a:gd name="T27" fmla="*/ 98 h 630"/>
                <a:gd name="T28" fmla="*/ 22 w 1075"/>
                <a:gd name="T29" fmla="*/ 172 h 630"/>
                <a:gd name="T30" fmla="*/ 16 w 1075"/>
                <a:gd name="T31" fmla="*/ 204 h 630"/>
                <a:gd name="T32" fmla="*/ 0 w 1075"/>
                <a:gd name="T33" fmla="*/ 275 h 630"/>
                <a:gd name="T34" fmla="*/ 11 w 1075"/>
                <a:gd name="T35" fmla="*/ 317 h 630"/>
                <a:gd name="T36" fmla="*/ 13 w 1075"/>
                <a:gd name="T37" fmla="*/ 368 h 630"/>
                <a:gd name="T38" fmla="*/ 29 w 1075"/>
                <a:gd name="T39" fmla="*/ 424 h 630"/>
                <a:gd name="T40" fmla="*/ 64 w 1075"/>
                <a:gd name="T41" fmla="*/ 473 h 630"/>
                <a:gd name="T42" fmla="*/ 74 w 1075"/>
                <a:gd name="T43" fmla="*/ 498 h 630"/>
                <a:gd name="T44" fmla="*/ 99 w 1075"/>
                <a:gd name="T45" fmla="*/ 536 h 630"/>
                <a:gd name="T46" fmla="*/ 147 w 1075"/>
                <a:gd name="T47" fmla="*/ 563 h 630"/>
                <a:gd name="T48" fmla="*/ 199 w 1075"/>
                <a:gd name="T49" fmla="*/ 618 h 630"/>
                <a:gd name="T50" fmla="*/ 249 w 1075"/>
                <a:gd name="T51" fmla="*/ 624 h 630"/>
                <a:gd name="T52" fmla="*/ 301 w 1075"/>
                <a:gd name="T53" fmla="*/ 630 h 630"/>
                <a:gd name="T54" fmla="*/ 319 w 1075"/>
                <a:gd name="T55" fmla="*/ 614 h 630"/>
                <a:gd name="T56" fmla="*/ 333 w 1075"/>
                <a:gd name="T57" fmla="*/ 603 h 630"/>
                <a:gd name="T58" fmla="*/ 352 w 1075"/>
                <a:gd name="T59" fmla="*/ 599 h 630"/>
                <a:gd name="T60" fmla="*/ 365 w 1075"/>
                <a:gd name="T61" fmla="*/ 590 h 630"/>
                <a:gd name="T62" fmla="*/ 383 w 1075"/>
                <a:gd name="T63" fmla="*/ 565 h 630"/>
                <a:gd name="T64" fmla="*/ 404 w 1075"/>
                <a:gd name="T65" fmla="*/ 527 h 630"/>
                <a:gd name="T66" fmla="*/ 430 w 1075"/>
                <a:gd name="T67" fmla="*/ 496 h 630"/>
                <a:gd name="T68" fmla="*/ 434 w 1075"/>
                <a:gd name="T69" fmla="*/ 475 h 630"/>
                <a:gd name="T70" fmla="*/ 430 w 1075"/>
                <a:gd name="T71" fmla="*/ 458 h 630"/>
                <a:gd name="T72" fmla="*/ 455 w 1075"/>
                <a:gd name="T73" fmla="*/ 464 h 630"/>
                <a:gd name="T74" fmla="*/ 515 w 1075"/>
                <a:gd name="T75" fmla="*/ 456 h 630"/>
                <a:gd name="T76" fmla="*/ 534 w 1075"/>
                <a:gd name="T77" fmla="*/ 439 h 630"/>
                <a:gd name="T78" fmla="*/ 573 w 1075"/>
                <a:gd name="T79" fmla="*/ 433 h 630"/>
                <a:gd name="T80" fmla="*/ 610 w 1075"/>
                <a:gd name="T81" fmla="*/ 418 h 630"/>
                <a:gd name="T82" fmla="*/ 637 w 1075"/>
                <a:gd name="T83" fmla="*/ 418 h 630"/>
                <a:gd name="T84" fmla="*/ 652 w 1075"/>
                <a:gd name="T85" fmla="*/ 410 h 630"/>
                <a:gd name="T86" fmla="*/ 695 w 1075"/>
                <a:gd name="T87" fmla="*/ 418 h 630"/>
                <a:gd name="T88" fmla="*/ 749 w 1075"/>
                <a:gd name="T89" fmla="*/ 410 h 630"/>
                <a:gd name="T90" fmla="*/ 804 w 1075"/>
                <a:gd name="T91" fmla="*/ 410 h 630"/>
                <a:gd name="T92" fmla="*/ 832 w 1075"/>
                <a:gd name="T93" fmla="*/ 424 h 630"/>
                <a:gd name="T94" fmla="*/ 848 w 1075"/>
                <a:gd name="T95" fmla="*/ 422 h 630"/>
                <a:gd name="T96" fmla="*/ 859 w 1075"/>
                <a:gd name="T97" fmla="*/ 420 h 630"/>
                <a:gd name="T98" fmla="*/ 868 w 1075"/>
                <a:gd name="T99" fmla="*/ 424 h 630"/>
                <a:gd name="T100" fmla="*/ 892 w 1075"/>
                <a:gd name="T101" fmla="*/ 418 h 630"/>
                <a:gd name="T102" fmla="*/ 915 w 1075"/>
                <a:gd name="T103" fmla="*/ 431 h 630"/>
                <a:gd name="T104" fmla="*/ 951 w 1075"/>
                <a:gd name="T105" fmla="*/ 410 h 630"/>
                <a:gd name="T106" fmla="*/ 987 w 1075"/>
                <a:gd name="T107" fmla="*/ 376 h 630"/>
                <a:gd name="T108" fmla="*/ 1000 w 1075"/>
                <a:gd name="T109" fmla="*/ 328 h 630"/>
                <a:gd name="T110" fmla="*/ 1059 w 1075"/>
                <a:gd name="T111" fmla="*/ 246 h 630"/>
                <a:gd name="T112" fmla="*/ 1075 w 1075"/>
                <a:gd name="T113" fmla="*/ 180 h 630"/>
                <a:gd name="T114" fmla="*/ 1062 w 1075"/>
                <a:gd name="T115" fmla="*/ 162 h 630"/>
                <a:gd name="T116" fmla="*/ 1020 w 1075"/>
                <a:gd name="T117" fmla="*/ 151 h 630"/>
                <a:gd name="T118" fmla="*/ 970 w 1075"/>
                <a:gd name="T119" fmla="*/ 164 h 630"/>
                <a:gd name="T120" fmla="*/ 939 w 1075"/>
                <a:gd name="T121" fmla="*/ 162 h 630"/>
                <a:gd name="T122" fmla="*/ 874 w 1075"/>
                <a:gd name="T123" fmla="*/ 183 h 630"/>
                <a:gd name="T124" fmla="*/ 813 w 1075"/>
                <a:gd name="T125" fmla="*/ 134 h 63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75"/>
                <a:gd name="T190" fmla="*/ 0 h 630"/>
                <a:gd name="T191" fmla="*/ 1075 w 1075"/>
                <a:gd name="T192" fmla="*/ 630 h 63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75" h="630">
                  <a:moveTo>
                    <a:pt x="803" y="130"/>
                  </a:moveTo>
                  <a:lnTo>
                    <a:pt x="787" y="126"/>
                  </a:lnTo>
                  <a:lnTo>
                    <a:pt x="773" y="124"/>
                  </a:lnTo>
                  <a:lnTo>
                    <a:pt x="760" y="124"/>
                  </a:lnTo>
                  <a:lnTo>
                    <a:pt x="749" y="126"/>
                  </a:lnTo>
                  <a:lnTo>
                    <a:pt x="738" y="128"/>
                  </a:lnTo>
                  <a:lnTo>
                    <a:pt x="727" y="130"/>
                  </a:lnTo>
                  <a:lnTo>
                    <a:pt x="718" y="132"/>
                  </a:lnTo>
                  <a:lnTo>
                    <a:pt x="707" y="132"/>
                  </a:lnTo>
                  <a:lnTo>
                    <a:pt x="693" y="128"/>
                  </a:lnTo>
                  <a:lnTo>
                    <a:pt x="684" y="124"/>
                  </a:lnTo>
                  <a:lnTo>
                    <a:pt x="674" y="117"/>
                  </a:lnTo>
                  <a:lnTo>
                    <a:pt x="665" y="111"/>
                  </a:lnTo>
                  <a:lnTo>
                    <a:pt x="654" y="105"/>
                  </a:lnTo>
                  <a:lnTo>
                    <a:pt x="640" y="101"/>
                  </a:lnTo>
                  <a:lnTo>
                    <a:pt x="620" y="101"/>
                  </a:lnTo>
                  <a:lnTo>
                    <a:pt x="595" y="101"/>
                  </a:lnTo>
                  <a:lnTo>
                    <a:pt x="587" y="101"/>
                  </a:lnTo>
                  <a:lnTo>
                    <a:pt x="581" y="101"/>
                  </a:lnTo>
                  <a:lnTo>
                    <a:pt x="574" y="98"/>
                  </a:lnTo>
                  <a:lnTo>
                    <a:pt x="570" y="94"/>
                  </a:lnTo>
                  <a:lnTo>
                    <a:pt x="560" y="86"/>
                  </a:lnTo>
                  <a:lnTo>
                    <a:pt x="551" y="77"/>
                  </a:lnTo>
                  <a:lnTo>
                    <a:pt x="538" y="69"/>
                  </a:lnTo>
                  <a:lnTo>
                    <a:pt x="521" y="61"/>
                  </a:lnTo>
                  <a:lnTo>
                    <a:pt x="510" y="58"/>
                  </a:lnTo>
                  <a:lnTo>
                    <a:pt x="498" y="56"/>
                  </a:lnTo>
                  <a:lnTo>
                    <a:pt x="482" y="56"/>
                  </a:lnTo>
                  <a:lnTo>
                    <a:pt x="465" y="56"/>
                  </a:lnTo>
                  <a:lnTo>
                    <a:pt x="463" y="56"/>
                  </a:lnTo>
                  <a:lnTo>
                    <a:pt x="462" y="56"/>
                  </a:lnTo>
                  <a:lnTo>
                    <a:pt x="459" y="56"/>
                  </a:lnTo>
                  <a:lnTo>
                    <a:pt x="455" y="56"/>
                  </a:lnTo>
                  <a:lnTo>
                    <a:pt x="452" y="56"/>
                  </a:lnTo>
                  <a:lnTo>
                    <a:pt x="451" y="58"/>
                  </a:lnTo>
                  <a:lnTo>
                    <a:pt x="448" y="58"/>
                  </a:lnTo>
                  <a:lnTo>
                    <a:pt x="448" y="61"/>
                  </a:lnTo>
                  <a:lnTo>
                    <a:pt x="443" y="56"/>
                  </a:lnTo>
                  <a:lnTo>
                    <a:pt x="438" y="52"/>
                  </a:lnTo>
                  <a:lnTo>
                    <a:pt x="435" y="48"/>
                  </a:lnTo>
                  <a:lnTo>
                    <a:pt x="430" y="44"/>
                  </a:lnTo>
                  <a:lnTo>
                    <a:pt x="426" y="42"/>
                  </a:lnTo>
                  <a:lnTo>
                    <a:pt x="421" y="37"/>
                  </a:lnTo>
                  <a:lnTo>
                    <a:pt x="416" y="35"/>
                  </a:lnTo>
                  <a:lnTo>
                    <a:pt x="412" y="31"/>
                  </a:lnTo>
                  <a:lnTo>
                    <a:pt x="402" y="29"/>
                  </a:lnTo>
                  <a:lnTo>
                    <a:pt x="394" y="31"/>
                  </a:lnTo>
                  <a:lnTo>
                    <a:pt x="385" y="33"/>
                  </a:lnTo>
                  <a:lnTo>
                    <a:pt x="377" y="35"/>
                  </a:lnTo>
                  <a:lnTo>
                    <a:pt x="368" y="40"/>
                  </a:lnTo>
                  <a:lnTo>
                    <a:pt x="360" y="42"/>
                  </a:lnTo>
                  <a:lnTo>
                    <a:pt x="352" y="40"/>
                  </a:lnTo>
                  <a:lnTo>
                    <a:pt x="344" y="35"/>
                  </a:lnTo>
                  <a:lnTo>
                    <a:pt x="332" y="25"/>
                  </a:lnTo>
                  <a:lnTo>
                    <a:pt x="321" y="16"/>
                  </a:lnTo>
                  <a:lnTo>
                    <a:pt x="310" y="10"/>
                  </a:lnTo>
                  <a:lnTo>
                    <a:pt x="301" y="6"/>
                  </a:lnTo>
                  <a:lnTo>
                    <a:pt x="282" y="0"/>
                  </a:lnTo>
                  <a:lnTo>
                    <a:pt x="265" y="0"/>
                  </a:lnTo>
                  <a:lnTo>
                    <a:pt x="249" y="0"/>
                  </a:lnTo>
                  <a:lnTo>
                    <a:pt x="232" y="4"/>
                  </a:lnTo>
                  <a:lnTo>
                    <a:pt x="216" y="8"/>
                  </a:lnTo>
                  <a:lnTo>
                    <a:pt x="197" y="10"/>
                  </a:lnTo>
                  <a:lnTo>
                    <a:pt x="193" y="10"/>
                  </a:lnTo>
                  <a:lnTo>
                    <a:pt x="188" y="12"/>
                  </a:lnTo>
                  <a:lnTo>
                    <a:pt x="183" y="14"/>
                  </a:lnTo>
                  <a:lnTo>
                    <a:pt x="179" y="16"/>
                  </a:lnTo>
                  <a:lnTo>
                    <a:pt x="174" y="19"/>
                  </a:lnTo>
                  <a:lnTo>
                    <a:pt x="169" y="21"/>
                  </a:lnTo>
                  <a:lnTo>
                    <a:pt x="165" y="25"/>
                  </a:lnTo>
                  <a:lnTo>
                    <a:pt x="160" y="27"/>
                  </a:lnTo>
                  <a:lnTo>
                    <a:pt x="157" y="29"/>
                  </a:lnTo>
                  <a:lnTo>
                    <a:pt x="152" y="31"/>
                  </a:lnTo>
                  <a:lnTo>
                    <a:pt x="147" y="31"/>
                  </a:lnTo>
                  <a:lnTo>
                    <a:pt x="143" y="31"/>
                  </a:lnTo>
                  <a:lnTo>
                    <a:pt x="136" y="31"/>
                  </a:lnTo>
                  <a:lnTo>
                    <a:pt x="132" y="31"/>
                  </a:lnTo>
                  <a:lnTo>
                    <a:pt x="127" y="33"/>
                  </a:lnTo>
                  <a:lnTo>
                    <a:pt x="122" y="33"/>
                  </a:lnTo>
                  <a:lnTo>
                    <a:pt x="105" y="44"/>
                  </a:lnTo>
                  <a:lnTo>
                    <a:pt x="90" y="54"/>
                  </a:lnTo>
                  <a:lnTo>
                    <a:pt x="75" y="67"/>
                  </a:lnTo>
                  <a:lnTo>
                    <a:pt x="63" y="82"/>
                  </a:lnTo>
                  <a:lnTo>
                    <a:pt x="50" y="98"/>
                  </a:lnTo>
                  <a:lnTo>
                    <a:pt x="39" y="117"/>
                  </a:lnTo>
                  <a:lnTo>
                    <a:pt x="30" y="138"/>
                  </a:lnTo>
                  <a:lnTo>
                    <a:pt x="22" y="162"/>
                  </a:lnTo>
                  <a:lnTo>
                    <a:pt x="22" y="164"/>
                  </a:lnTo>
                  <a:lnTo>
                    <a:pt x="22" y="168"/>
                  </a:lnTo>
                  <a:lnTo>
                    <a:pt x="22" y="172"/>
                  </a:lnTo>
                  <a:lnTo>
                    <a:pt x="22" y="176"/>
                  </a:lnTo>
                  <a:lnTo>
                    <a:pt x="24" y="180"/>
                  </a:lnTo>
                  <a:lnTo>
                    <a:pt x="24" y="185"/>
                  </a:lnTo>
                  <a:lnTo>
                    <a:pt x="22" y="189"/>
                  </a:lnTo>
                  <a:lnTo>
                    <a:pt x="22" y="191"/>
                  </a:lnTo>
                  <a:lnTo>
                    <a:pt x="16" y="204"/>
                  </a:lnTo>
                  <a:lnTo>
                    <a:pt x="11" y="214"/>
                  </a:lnTo>
                  <a:lnTo>
                    <a:pt x="7" y="225"/>
                  </a:lnTo>
                  <a:lnTo>
                    <a:pt x="2" y="237"/>
                  </a:lnTo>
                  <a:lnTo>
                    <a:pt x="0" y="248"/>
                  </a:lnTo>
                  <a:lnTo>
                    <a:pt x="0" y="260"/>
                  </a:lnTo>
                  <a:lnTo>
                    <a:pt x="0" y="275"/>
                  </a:lnTo>
                  <a:lnTo>
                    <a:pt x="4" y="290"/>
                  </a:lnTo>
                  <a:lnTo>
                    <a:pt x="5" y="294"/>
                  </a:lnTo>
                  <a:lnTo>
                    <a:pt x="7" y="300"/>
                  </a:lnTo>
                  <a:lnTo>
                    <a:pt x="8" y="307"/>
                  </a:lnTo>
                  <a:lnTo>
                    <a:pt x="10" y="311"/>
                  </a:lnTo>
                  <a:lnTo>
                    <a:pt x="11" y="317"/>
                  </a:lnTo>
                  <a:lnTo>
                    <a:pt x="11" y="321"/>
                  </a:lnTo>
                  <a:lnTo>
                    <a:pt x="11" y="328"/>
                  </a:lnTo>
                  <a:lnTo>
                    <a:pt x="11" y="334"/>
                  </a:lnTo>
                  <a:lnTo>
                    <a:pt x="10" y="347"/>
                  </a:lnTo>
                  <a:lnTo>
                    <a:pt x="11" y="357"/>
                  </a:lnTo>
                  <a:lnTo>
                    <a:pt x="13" y="368"/>
                  </a:lnTo>
                  <a:lnTo>
                    <a:pt x="16" y="376"/>
                  </a:lnTo>
                  <a:lnTo>
                    <a:pt x="19" y="386"/>
                  </a:lnTo>
                  <a:lnTo>
                    <a:pt x="22" y="395"/>
                  </a:lnTo>
                  <a:lnTo>
                    <a:pt x="25" y="403"/>
                  </a:lnTo>
                  <a:lnTo>
                    <a:pt x="27" y="412"/>
                  </a:lnTo>
                  <a:lnTo>
                    <a:pt x="29" y="424"/>
                  </a:lnTo>
                  <a:lnTo>
                    <a:pt x="33" y="435"/>
                  </a:lnTo>
                  <a:lnTo>
                    <a:pt x="36" y="443"/>
                  </a:lnTo>
                  <a:lnTo>
                    <a:pt x="43" y="452"/>
                  </a:lnTo>
                  <a:lnTo>
                    <a:pt x="49" y="460"/>
                  </a:lnTo>
                  <a:lnTo>
                    <a:pt x="57" y="466"/>
                  </a:lnTo>
                  <a:lnTo>
                    <a:pt x="64" y="473"/>
                  </a:lnTo>
                  <a:lnTo>
                    <a:pt x="74" y="479"/>
                  </a:lnTo>
                  <a:lnTo>
                    <a:pt x="74" y="483"/>
                  </a:lnTo>
                  <a:lnTo>
                    <a:pt x="74" y="485"/>
                  </a:lnTo>
                  <a:lnTo>
                    <a:pt x="74" y="490"/>
                  </a:lnTo>
                  <a:lnTo>
                    <a:pt x="74" y="494"/>
                  </a:lnTo>
                  <a:lnTo>
                    <a:pt x="74" y="498"/>
                  </a:lnTo>
                  <a:lnTo>
                    <a:pt x="75" y="502"/>
                  </a:lnTo>
                  <a:lnTo>
                    <a:pt x="75" y="504"/>
                  </a:lnTo>
                  <a:lnTo>
                    <a:pt x="77" y="506"/>
                  </a:lnTo>
                  <a:lnTo>
                    <a:pt x="85" y="519"/>
                  </a:lnTo>
                  <a:lnTo>
                    <a:pt x="91" y="527"/>
                  </a:lnTo>
                  <a:lnTo>
                    <a:pt x="99" y="536"/>
                  </a:lnTo>
                  <a:lnTo>
                    <a:pt x="107" y="544"/>
                  </a:lnTo>
                  <a:lnTo>
                    <a:pt x="115" y="550"/>
                  </a:lnTo>
                  <a:lnTo>
                    <a:pt x="124" y="555"/>
                  </a:lnTo>
                  <a:lnTo>
                    <a:pt x="132" y="559"/>
                  </a:lnTo>
                  <a:lnTo>
                    <a:pt x="140" y="561"/>
                  </a:lnTo>
                  <a:lnTo>
                    <a:pt x="147" y="563"/>
                  </a:lnTo>
                  <a:lnTo>
                    <a:pt x="154" y="567"/>
                  </a:lnTo>
                  <a:lnTo>
                    <a:pt x="160" y="572"/>
                  </a:lnTo>
                  <a:lnTo>
                    <a:pt x="166" y="578"/>
                  </a:lnTo>
                  <a:lnTo>
                    <a:pt x="179" y="590"/>
                  </a:lnTo>
                  <a:lnTo>
                    <a:pt x="188" y="605"/>
                  </a:lnTo>
                  <a:lnTo>
                    <a:pt x="199" y="618"/>
                  </a:lnTo>
                  <a:lnTo>
                    <a:pt x="210" y="626"/>
                  </a:lnTo>
                  <a:lnTo>
                    <a:pt x="216" y="628"/>
                  </a:lnTo>
                  <a:lnTo>
                    <a:pt x="221" y="630"/>
                  </a:lnTo>
                  <a:lnTo>
                    <a:pt x="229" y="630"/>
                  </a:lnTo>
                  <a:lnTo>
                    <a:pt x="235" y="628"/>
                  </a:lnTo>
                  <a:lnTo>
                    <a:pt x="249" y="624"/>
                  </a:lnTo>
                  <a:lnTo>
                    <a:pt x="260" y="622"/>
                  </a:lnTo>
                  <a:lnTo>
                    <a:pt x="269" y="624"/>
                  </a:lnTo>
                  <a:lnTo>
                    <a:pt x="279" y="626"/>
                  </a:lnTo>
                  <a:lnTo>
                    <a:pt x="285" y="628"/>
                  </a:lnTo>
                  <a:lnTo>
                    <a:pt x="293" y="630"/>
                  </a:lnTo>
                  <a:lnTo>
                    <a:pt x="301" y="630"/>
                  </a:lnTo>
                  <a:lnTo>
                    <a:pt x="310" y="630"/>
                  </a:lnTo>
                  <a:lnTo>
                    <a:pt x="312" y="628"/>
                  </a:lnTo>
                  <a:lnTo>
                    <a:pt x="313" y="626"/>
                  </a:lnTo>
                  <a:lnTo>
                    <a:pt x="316" y="622"/>
                  </a:lnTo>
                  <a:lnTo>
                    <a:pt x="318" y="618"/>
                  </a:lnTo>
                  <a:lnTo>
                    <a:pt x="319" y="614"/>
                  </a:lnTo>
                  <a:lnTo>
                    <a:pt x="321" y="609"/>
                  </a:lnTo>
                  <a:lnTo>
                    <a:pt x="322" y="607"/>
                  </a:lnTo>
                  <a:lnTo>
                    <a:pt x="324" y="605"/>
                  </a:lnTo>
                  <a:lnTo>
                    <a:pt x="327" y="605"/>
                  </a:lnTo>
                  <a:lnTo>
                    <a:pt x="330" y="603"/>
                  </a:lnTo>
                  <a:lnTo>
                    <a:pt x="333" y="603"/>
                  </a:lnTo>
                  <a:lnTo>
                    <a:pt x="337" y="605"/>
                  </a:lnTo>
                  <a:lnTo>
                    <a:pt x="341" y="603"/>
                  </a:lnTo>
                  <a:lnTo>
                    <a:pt x="344" y="603"/>
                  </a:lnTo>
                  <a:lnTo>
                    <a:pt x="348" y="603"/>
                  </a:lnTo>
                  <a:lnTo>
                    <a:pt x="349" y="601"/>
                  </a:lnTo>
                  <a:lnTo>
                    <a:pt x="352" y="599"/>
                  </a:lnTo>
                  <a:lnTo>
                    <a:pt x="354" y="597"/>
                  </a:lnTo>
                  <a:lnTo>
                    <a:pt x="357" y="597"/>
                  </a:lnTo>
                  <a:lnTo>
                    <a:pt x="358" y="595"/>
                  </a:lnTo>
                  <a:lnTo>
                    <a:pt x="362" y="593"/>
                  </a:lnTo>
                  <a:lnTo>
                    <a:pt x="363" y="593"/>
                  </a:lnTo>
                  <a:lnTo>
                    <a:pt x="365" y="590"/>
                  </a:lnTo>
                  <a:lnTo>
                    <a:pt x="366" y="588"/>
                  </a:lnTo>
                  <a:lnTo>
                    <a:pt x="371" y="584"/>
                  </a:lnTo>
                  <a:lnTo>
                    <a:pt x="374" y="580"/>
                  </a:lnTo>
                  <a:lnTo>
                    <a:pt x="377" y="576"/>
                  </a:lnTo>
                  <a:lnTo>
                    <a:pt x="380" y="569"/>
                  </a:lnTo>
                  <a:lnTo>
                    <a:pt x="383" y="565"/>
                  </a:lnTo>
                  <a:lnTo>
                    <a:pt x="387" y="557"/>
                  </a:lnTo>
                  <a:lnTo>
                    <a:pt x="391" y="548"/>
                  </a:lnTo>
                  <a:lnTo>
                    <a:pt x="396" y="538"/>
                  </a:lnTo>
                  <a:lnTo>
                    <a:pt x="398" y="536"/>
                  </a:lnTo>
                  <a:lnTo>
                    <a:pt x="401" y="532"/>
                  </a:lnTo>
                  <a:lnTo>
                    <a:pt x="404" y="527"/>
                  </a:lnTo>
                  <a:lnTo>
                    <a:pt x="408" y="523"/>
                  </a:lnTo>
                  <a:lnTo>
                    <a:pt x="413" y="519"/>
                  </a:lnTo>
                  <a:lnTo>
                    <a:pt x="418" y="513"/>
                  </a:lnTo>
                  <a:lnTo>
                    <a:pt x="424" y="504"/>
                  </a:lnTo>
                  <a:lnTo>
                    <a:pt x="429" y="498"/>
                  </a:lnTo>
                  <a:lnTo>
                    <a:pt x="430" y="496"/>
                  </a:lnTo>
                  <a:lnTo>
                    <a:pt x="432" y="492"/>
                  </a:lnTo>
                  <a:lnTo>
                    <a:pt x="432" y="490"/>
                  </a:lnTo>
                  <a:lnTo>
                    <a:pt x="434" y="485"/>
                  </a:lnTo>
                  <a:lnTo>
                    <a:pt x="434" y="481"/>
                  </a:lnTo>
                  <a:lnTo>
                    <a:pt x="434" y="479"/>
                  </a:lnTo>
                  <a:lnTo>
                    <a:pt x="434" y="475"/>
                  </a:lnTo>
                  <a:lnTo>
                    <a:pt x="432" y="473"/>
                  </a:lnTo>
                  <a:lnTo>
                    <a:pt x="432" y="468"/>
                  </a:lnTo>
                  <a:lnTo>
                    <a:pt x="432" y="464"/>
                  </a:lnTo>
                  <a:lnTo>
                    <a:pt x="430" y="462"/>
                  </a:lnTo>
                  <a:lnTo>
                    <a:pt x="430" y="460"/>
                  </a:lnTo>
                  <a:lnTo>
                    <a:pt x="430" y="458"/>
                  </a:lnTo>
                  <a:lnTo>
                    <a:pt x="429" y="456"/>
                  </a:lnTo>
                  <a:lnTo>
                    <a:pt x="429" y="454"/>
                  </a:lnTo>
                  <a:lnTo>
                    <a:pt x="429" y="447"/>
                  </a:lnTo>
                  <a:lnTo>
                    <a:pt x="437" y="456"/>
                  </a:lnTo>
                  <a:lnTo>
                    <a:pt x="444" y="462"/>
                  </a:lnTo>
                  <a:lnTo>
                    <a:pt x="455" y="464"/>
                  </a:lnTo>
                  <a:lnTo>
                    <a:pt x="466" y="466"/>
                  </a:lnTo>
                  <a:lnTo>
                    <a:pt x="477" y="464"/>
                  </a:lnTo>
                  <a:lnTo>
                    <a:pt x="488" y="462"/>
                  </a:lnTo>
                  <a:lnTo>
                    <a:pt x="501" y="460"/>
                  </a:lnTo>
                  <a:lnTo>
                    <a:pt x="512" y="456"/>
                  </a:lnTo>
                  <a:lnTo>
                    <a:pt x="515" y="456"/>
                  </a:lnTo>
                  <a:lnTo>
                    <a:pt x="516" y="454"/>
                  </a:lnTo>
                  <a:lnTo>
                    <a:pt x="520" y="450"/>
                  </a:lnTo>
                  <a:lnTo>
                    <a:pt x="523" y="447"/>
                  </a:lnTo>
                  <a:lnTo>
                    <a:pt x="526" y="443"/>
                  </a:lnTo>
                  <a:lnTo>
                    <a:pt x="530" y="441"/>
                  </a:lnTo>
                  <a:lnTo>
                    <a:pt x="534" y="439"/>
                  </a:lnTo>
                  <a:lnTo>
                    <a:pt x="538" y="437"/>
                  </a:lnTo>
                  <a:lnTo>
                    <a:pt x="546" y="437"/>
                  </a:lnTo>
                  <a:lnTo>
                    <a:pt x="552" y="435"/>
                  </a:lnTo>
                  <a:lnTo>
                    <a:pt x="559" y="435"/>
                  </a:lnTo>
                  <a:lnTo>
                    <a:pt x="566" y="433"/>
                  </a:lnTo>
                  <a:lnTo>
                    <a:pt x="573" y="433"/>
                  </a:lnTo>
                  <a:lnTo>
                    <a:pt x="581" y="431"/>
                  </a:lnTo>
                  <a:lnTo>
                    <a:pt x="588" y="426"/>
                  </a:lnTo>
                  <a:lnTo>
                    <a:pt x="596" y="420"/>
                  </a:lnTo>
                  <a:lnTo>
                    <a:pt x="601" y="418"/>
                  </a:lnTo>
                  <a:lnTo>
                    <a:pt x="606" y="418"/>
                  </a:lnTo>
                  <a:lnTo>
                    <a:pt x="610" y="418"/>
                  </a:lnTo>
                  <a:lnTo>
                    <a:pt x="615" y="418"/>
                  </a:lnTo>
                  <a:lnTo>
                    <a:pt x="620" y="418"/>
                  </a:lnTo>
                  <a:lnTo>
                    <a:pt x="624" y="418"/>
                  </a:lnTo>
                  <a:lnTo>
                    <a:pt x="631" y="418"/>
                  </a:lnTo>
                  <a:lnTo>
                    <a:pt x="635" y="418"/>
                  </a:lnTo>
                  <a:lnTo>
                    <a:pt x="637" y="418"/>
                  </a:lnTo>
                  <a:lnTo>
                    <a:pt x="640" y="416"/>
                  </a:lnTo>
                  <a:lnTo>
                    <a:pt x="643" y="414"/>
                  </a:lnTo>
                  <a:lnTo>
                    <a:pt x="645" y="414"/>
                  </a:lnTo>
                  <a:lnTo>
                    <a:pt x="648" y="412"/>
                  </a:lnTo>
                  <a:lnTo>
                    <a:pt x="649" y="410"/>
                  </a:lnTo>
                  <a:lnTo>
                    <a:pt x="652" y="410"/>
                  </a:lnTo>
                  <a:lnTo>
                    <a:pt x="654" y="408"/>
                  </a:lnTo>
                  <a:lnTo>
                    <a:pt x="663" y="408"/>
                  </a:lnTo>
                  <a:lnTo>
                    <a:pt x="671" y="410"/>
                  </a:lnTo>
                  <a:lnTo>
                    <a:pt x="679" y="412"/>
                  </a:lnTo>
                  <a:lnTo>
                    <a:pt x="687" y="416"/>
                  </a:lnTo>
                  <a:lnTo>
                    <a:pt x="695" y="418"/>
                  </a:lnTo>
                  <a:lnTo>
                    <a:pt x="704" y="418"/>
                  </a:lnTo>
                  <a:lnTo>
                    <a:pt x="713" y="416"/>
                  </a:lnTo>
                  <a:lnTo>
                    <a:pt x="724" y="412"/>
                  </a:lnTo>
                  <a:lnTo>
                    <a:pt x="732" y="408"/>
                  </a:lnTo>
                  <a:lnTo>
                    <a:pt x="740" y="408"/>
                  </a:lnTo>
                  <a:lnTo>
                    <a:pt x="749" y="410"/>
                  </a:lnTo>
                  <a:lnTo>
                    <a:pt x="757" y="412"/>
                  </a:lnTo>
                  <a:lnTo>
                    <a:pt x="768" y="416"/>
                  </a:lnTo>
                  <a:lnTo>
                    <a:pt x="778" y="416"/>
                  </a:lnTo>
                  <a:lnTo>
                    <a:pt x="788" y="416"/>
                  </a:lnTo>
                  <a:lnTo>
                    <a:pt x="799" y="412"/>
                  </a:lnTo>
                  <a:lnTo>
                    <a:pt x="804" y="410"/>
                  </a:lnTo>
                  <a:lnTo>
                    <a:pt x="809" y="412"/>
                  </a:lnTo>
                  <a:lnTo>
                    <a:pt x="815" y="412"/>
                  </a:lnTo>
                  <a:lnTo>
                    <a:pt x="820" y="416"/>
                  </a:lnTo>
                  <a:lnTo>
                    <a:pt x="824" y="418"/>
                  </a:lnTo>
                  <a:lnTo>
                    <a:pt x="828" y="422"/>
                  </a:lnTo>
                  <a:lnTo>
                    <a:pt x="832" y="424"/>
                  </a:lnTo>
                  <a:lnTo>
                    <a:pt x="835" y="424"/>
                  </a:lnTo>
                  <a:lnTo>
                    <a:pt x="837" y="424"/>
                  </a:lnTo>
                  <a:lnTo>
                    <a:pt x="840" y="424"/>
                  </a:lnTo>
                  <a:lnTo>
                    <a:pt x="843" y="424"/>
                  </a:lnTo>
                  <a:lnTo>
                    <a:pt x="846" y="424"/>
                  </a:lnTo>
                  <a:lnTo>
                    <a:pt x="848" y="422"/>
                  </a:lnTo>
                  <a:lnTo>
                    <a:pt x="851" y="422"/>
                  </a:lnTo>
                  <a:lnTo>
                    <a:pt x="854" y="420"/>
                  </a:lnTo>
                  <a:lnTo>
                    <a:pt x="856" y="420"/>
                  </a:lnTo>
                  <a:lnTo>
                    <a:pt x="857" y="418"/>
                  </a:lnTo>
                  <a:lnTo>
                    <a:pt x="857" y="420"/>
                  </a:lnTo>
                  <a:lnTo>
                    <a:pt x="859" y="420"/>
                  </a:lnTo>
                  <a:lnTo>
                    <a:pt x="860" y="420"/>
                  </a:lnTo>
                  <a:lnTo>
                    <a:pt x="862" y="422"/>
                  </a:lnTo>
                  <a:lnTo>
                    <a:pt x="862" y="424"/>
                  </a:lnTo>
                  <a:lnTo>
                    <a:pt x="864" y="424"/>
                  </a:lnTo>
                  <a:lnTo>
                    <a:pt x="865" y="424"/>
                  </a:lnTo>
                  <a:lnTo>
                    <a:pt x="868" y="424"/>
                  </a:lnTo>
                  <a:lnTo>
                    <a:pt x="873" y="424"/>
                  </a:lnTo>
                  <a:lnTo>
                    <a:pt x="876" y="422"/>
                  </a:lnTo>
                  <a:lnTo>
                    <a:pt x="881" y="420"/>
                  </a:lnTo>
                  <a:lnTo>
                    <a:pt x="885" y="420"/>
                  </a:lnTo>
                  <a:lnTo>
                    <a:pt x="889" y="418"/>
                  </a:lnTo>
                  <a:lnTo>
                    <a:pt x="892" y="418"/>
                  </a:lnTo>
                  <a:lnTo>
                    <a:pt x="893" y="420"/>
                  </a:lnTo>
                  <a:lnTo>
                    <a:pt x="898" y="424"/>
                  </a:lnTo>
                  <a:lnTo>
                    <a:pt x="901" y="426"/>
                  </a:lnTo>
                  <a:lnTo>
                    <a:pt x="906" y="429"/>
                  </a:lnTo>
                  <a:lnTo>
                    <a:pt x="910" y="431"/>
                  </a:lnTo>
                  <a:lnTo>
                    <a:pt x="915" y="431"/>
                  </a:lnTo>
                  <a:lnTo>
                    <a:pt x="920" y="429"/>
                  </a:lnTo>
                  <a:lnTo>
                    <a:pt x="925" y="426"/>
                  </a:lnTo>
                  <a:lnTo>
                    <a:pt x="929" y="424"/>
                  </a:lnTo>
                  <a:lnTo>
                    <a:pt x="937" y="418"/>
                  </a:lnTo>
                  <a:lnTo>
                    <a:pt x="943" y="414"/>
                  </a:lnTo>
                  <a:lnTo>
                    <a:pt x="951" y="410"/>
                  </a:lnTo>
                  <a:lnTo>
                    <a:pt x="957" y="403"/>
                  </a:lnTo>
                  <a:lnTo>
                    <a:pt x="964" y="399"/>
                  </a:lnTo>
                  <a:lnTo>
                    <a:pt x="970" y="393"/>
                  </a:lnTo>
                  <a:lnTo>
                    <a:pt x="978" y="389"/>
                  </a:lnTo>
                  <a:lnTo>
                    <a:pt x="984" y="382"/>
                  </a:lnTo>
                  <a:lnTo>
                    <a:pt x="987" y="376"/>
                  </a:lnTo>
                  <a:lnTo>
                    <a:pt x="990" y="368"/>
                  </a:lnTo>
                  <a:lnTo>
                    <a:pt x="992" y="359"/>
                  </a:lnTo>
                  <a:lnTo>
                    <a:pt x="995" y="351"/>
                  </a:lnTo>
                  <a:lnTo>
                    <a:pt x="996" y="340"/>
                  </a:lnTo>
                  <a:lnTo>
                    <a:pt x="998" y="334"/>
                  </a:lnTo>
                  <a:lnTo>
                    <a:pt x="1000" y="328"/>
                  </a:lnTo>
                  <a:lnTo>
                    <a:pt x="1001" y="323"/>
                  </a:lnTo>
                  <a:lnTo>
                    <a:pt x="1015" y="309"/>
                  </a:lnTo>
                  <a:lnTo>
                    <a:pt x="1028" y="294"/>
                  </a:lnTo>
                  <a:lnTo>
                    <a:pt x="1040" y="277"/>
                  </a:lnTo>
                  <a:lnTo>
                    <a:pt x="1050" y="262"/>
                  </a:lnTo>
                  <a:lnTo>
                    <a:pt x="1059" y="246"/>
                  </a:lnTo>
                  <a:lnTo>
                    <a:pt x="1065" y="227"/>
                  </a:lnTo>
                  <a:lnTo>
                    <a:pt x="1071" y="208"/>
                  </a:lnTo>
                  <a:lnTo>
                    <a:pt x="1075" y="185"/>
                  </a:lnTo>
                  <a:lnTo>
                    <a:pt x="1075" y="183"/>
                  </a:lnTo>
                  <a:lnTo>
                    <a:pt x="1075" y="180"/>
                  </a:lnTo>
                  <a:lnTo>
                    <a:pt x="1073" y="178"/>
                  </a:lnTo>
                  <a:lnTo>
                    <a:pt x="1071" y="176"/>
                  </a:lnTo>
                  <a:lnTo>
                    <a:pt x="1071" y="172"/>
                  </a:lnTo>
                  <a:lnTo>
                    <a:pt x="1070" y="170"/>
                  </a:lnTo>
                  <a:lnTo>
                    <a:pt x="1067" y="168"/>
                  </a:lnTo>
                  <a:lnTo>
                    <a:pt x="1062" y="162"/>
                  </a:lnTo>
                  <a:lnTo>
                    <a:pt x="1056" y="157"/>
                  </a:lnTo>
                  <a:lnTo>
                    <a:pt x="1050" y="153"/>
                  </a:lnTo>
                  <a:lnTo>
                    <a:pt x="1042" y="153"/>
                  </a:lnTo>
                  <a:lnTo>
                    <a:pt x="1034" y="153"/>
                  </a:lnTo>
                  <a:lnTo>
                    <a:pt x="1026" y="151"/>
                  </a:lnTo>
                  <a:lnTo>
                    <a:pt x="1020" y="151"/>
                  </a:lnTo>
                  <a:lnTo>
                    <a:pt x="1012" y="151"/>
                  </a:lnTo>
                  <a:lnTo>
                    <a:pt x="1001" y="149"/>
                  </a:lnTo>
                  <a:lnTo>
                    <a:pt x="990" y="151"/>
                  </a:lnTo>
                  <a:lnTo>
                    <a:pt x="982" y="155"/>
                  </a:lnTo>
                  <a:lnTo>
                    <a:pt x="976" y="159"/>
                  </a:lnTo>
                  <a:lnTo>
                    <a:pt x="970" y="164"/>
                  </a:lnTo>
                  <a:lnTo>
                    <a:pt x="964" y="166"/>
                  </a:lnTo>
                  <a:lnTo>
                    <a:pt x="957" y="166"/>
                  </a:lnTo>
                  <a:lnTo>
                    <a:pt x="951" y="164"/>
                  </a:lnTo>
                  <a:lnTo>
                    <a:pt x="948" y="164"/>
                  </a:lnTo>
                  <a:lnTo>
                    <a:pt x="945" y="162"/>
                  </a:lnTo>
                  <a:lnTo>
                    <a:pt x="939" y="162"/>
                  </a:lnTo>
                  <a:lnTo>
                    <a:pt x="931" y="162"/>
                  </a:lnTo>
                  <a:lnTo>
                    <a:pt x="920" y="164"/>
                  </a:lnTo>
                  <a:lnTo>
                    <a:pt x="909" y="170"/>
                  </a:lnTo>
                  <a:lnTo>
                    <a:pt x="896" y="178"/>
                  </a:lnTo>
                  <a:lnTo>
                    <a:pt x="884" y="191"/>
                  </a:lnTo>
                  <a:lnTo>
                    <a:pt x="874" y="183"/>
                  </a:lnTo>
                  <a:lnTo>
                    <a:pt x="865" y="174"/>
                  </a:lnTo>
                  <a:lnTo>
                    <a:pt x="856" y="166"/>
                  </a:lnTo>
                  <a:lnTo>
                    <a:pt x="845" y="157"/>
                  </a:lnTo>
                  <a:lnTo>
                    <a:pt x="834" y="149"/>
                  </a:lnTo>
                  <a:lnTo>
                    <a:pt x="823" y="143"/>
                  </a:lnTo>
                  <a:lnTo>
                    <a:pt x="813" y="134"/>
                  </a:lnTo>
                  <a:lnTo>
                    <a:pt x="803" y="130"/>
                  </a:lnTo>
                  <a:close/>
                </a:path>
              </a:pathLst>
            </a:custGeom>
            <a:solidFill>
              <a:srgbClr val="FF9966"/>
            </a:solidFill>
            <a:ln w="9525">
              <a:noFill/>
              <a:round/>
              <a:headEnd/>
              <a:tailEnd/>
            </a:ln>
          </p:spPr>
          <p:txBody>
            <a:bodyPr/>
            <a:lstStyle/>
            <a:p>
              <a:endParaRPr lang="it-IT">
                <a:solidFill>
                  <a:srgbClr val="FFFFFF"/>
                </a:solidFill>
              </a:endParaRPr>
            </a:p>
          </p:txBody>
        </p:sp>
        <p:sp>
          <p:nvSpPr>
            <p:cNvPr id="28700" name="Freeform 26"/>
            <p:cNvSpPr>
              <a:spLocks/>
            </p:cNvSpPr>
            <p:nvPr/>
          </p:nvSpPr>
          <p:spPr bwMode="auto">
            <a:xfrm>
              <a:off x="2557" y="1615"/>
              <a:ext cx="1075" cy="630"/>
            </a:xfrm>
            <a:custGeom>
              <a:avLst/>
              <a:gdLst>
                <a:gd name="T0" fmla="*/ 738 w 1075"/>
                <a:gd name="T1" fmla="*/ 128 h 630"/>
                <a:gd name="T2" fmla="*/ 674 w 1075"/>
                <a:gd name="T3" fmla="*/ 117 h 630"/>
                <a:gd name="T4" fmla="*/ 587 w 1075"/>
                <a:gd name="T5" fmla="*/ 101 h 630"/>
                <a:gd name="T6" fmla="*/ 538 w 1075"/>
                <a:gd name="T7" fmla="*/ 69 h 630"/>
                <a:gd name="T8" fmla="*/ 463 w 1075"/>
                <a:gd name="T9" fmla="*/ 56 h 630"/>
                <a:gd name="T10" fmla="*/ 448 w 1075"/>
                <a:gd name="T11" fmla="*/ 58 h 630"/>
                <a:gd name="T12" fmla="*/ 426 w 1075"/>
                <a:gd name="T13" fmla="*/ 42 h 630"/>
                <a:gd name="T14" fmla="*/ 385 w 1075"/>
                <a:gd name="T15" fmla="*/ 33 h 630"/>
                <a:gd name="T16" fmla="*/ 332 w 1075"/>
                <a:gd name="T17" fmla="*/ 25 h 630"/>
                <a:gd name="T18" fmla="*/ 249 w 1075"/>
                <a:gd name="T19" fmla="*/ 0 h 630"/>
                <a:gd name="T20" fmla="*/ 183 w 1075"/>
                <a:gd name="T21" fmla="*/ 14 h 630"/>
                <a:gd name="T22" fmla="*/ 157 w 1075"/>
                <a:gd name="T23" fmla="*/ 29 h 630"/>
                <a:gd name="T24" fmla="*/ 127 w 1075"/>
                <a:gd name="T25" fmla="*/ 33 h 630"/>
                <a:gd name="T26" fmla="*/ 50 w 1075"/>
                <a:gd name="T27" fmla="*/ 98 h 630"/>
                <a:gd name="T28" fmla="*/ 22 w 1075"/>
                <a:gd name="T29" fmla="*/ 172 h 630"/>
                <a:gd name="T30" fmla="*/ 16 w 1075"/>
                <a:gd name="T31" fmla="*/ 204 h 630"/>
                <a:gd name="T32" fmla="*/ 0 w 1075"/>
                <a:gd name="T33" fmla="*/ 275 h 630"/>
                <a:gd name="T34" fmla="*/ 11 w 1075"/>
                <a:gd name="T35" fmla="*/ 317 h 630"/>
                <a:gd name="T36" fmla="*/ 13 w 1075"/>
                <a:gd name="T37" fmla="*/ 368 h 630"/>
                <a:gd name="T38" fmla="*/ 29 w 1075"/>
                <a:gd name="T39" fmla="*/ 424 h 630"/>
                <a:gd name="T40" fmla="*/ 64 w 1075"/>
                <a:gd name="T41" fmla="*/ 473 h 630"/>
                <a:gd name="T42" fmla="*/ 74 w 1075"/>
                <a:gd name="T43" fmla="*/ 498 h 630"/>
                <a:gd name="T44" fmla="*/ 99 w 1075"/>
                <a:gd name="T45" fmla="*/ 536 h 630"/>
                <a:gd name="T46" fmla="*/ 147 w 1075"/>
                <a:gd name="T47" fmla="*/ 563 h 630"/>
                <a:gd name="T48" fmla="*/ 199 w 1075"/>
                <a:gd name="T49" fmla="*/ 618 h 630"/>
                <a:gd name="T50" fmla="*/ 249 w 1075"/>
                <a:gd name="T51" fmla="*/ 624 h 630"/>
                <a:gd name="T52" fmla="*/ 301 w 1075"/>
                <a:gd name="T53" fmla="*/ 630 h 630"/>
                <a:gd name="T54" fmla="*/ 319 w 1075"/>
                <a:gd name="T55" fmla="*/ 614 h 630"/>
                <a:gd name="T56" fmla="*/ 333 w 1075"/>
                <a:gd name="T57" fmla="*/ 603 h 630"/>
                <a:gd name="T58" fmla="*/ 352 w 1075"/>
                <a:gd name="T59" fmla="*/ 599 h 630"/>
                <a:gd name="T60" fmla="*/ 365 w 1075"/>
                <a:gd name="T61" fmla="*/ 590 h 630"/>
                <a:gd name="T62" fmla="*/ 383 w 1075"/>
                <a:gd name="T63" fmla="*/ 565 h 630"/>
                <a:gd name="T64" fmla="*/ 404 w 1075"/>
                <a:gd name="T65" fmla="*/ 527 h 630"/>
                <a:gd name="T66" fmla="*/ 430 w 1075"/>
                <a:gd name="T67" fmla="*/ 496 h 630"/>
                <a:gd name="T68" fmla="*/ 434 w 1075"/>
                <a:gd name="T69" fmla="*/ 475 h 630"/>
                <a:gd name="T70" fmla="*/ 430 w 1075"/>
                <a:gd name="T71" fmla="*/ 458 h 630"/>
                <a:gd name="T72" fmla="*/ 455 w 1075"/>
                <a:gd name="T73" fmla="*/ 464 h 630"/>
                <a:gd name="T74" fmla="*/ 515 w 1075"/>
                <a:gd name="T75" fmla="*/ 456 h 630"/>
                <a:gd name="T76" fmla="*/ 534 w 1075"/>
                <a:gd name="T77" fmla="*/ 439 h 630"/>
                <a:gd name="T78" fmla="*/ 573 w 1075"/>
                <a:gd name="T79" fmla="*/ 433 h 630"/>
                <a:gd name="T80" fmla="*/ 610 w 1075"/>
                <a:gd name="T81" fmla="*/ 418 h 630"/>
                <a:gd name="T82" fmla="*/ 637 w 1075"/>
                <a:gd name="T83" fmla="*/ 418 h 630"/>
                <a:gd name="T84" fmla="*/ 652 w 1075"/>
                <a:gd name="T85" fmla="*/ 410 h 630"/>
                <a:gd name="T86" fmla="*/ 695 w 1075"/>
                <a:gd name="T87" fmla="*/ 418 h 630"/>
                <a:gd name="T88" fmla="*/ 749 w 1075"/>
                <a:gd name="T89" fmla="*/ 410 h 630"/>
                <a:gd name="T90" fmla="*/ 804 w 1075"/>
                <a:gd name="T91" fmla="*/ 410 h 630"/>
                <a:gd name="T92" fmla="*/ 832 w 1075"/>
                <a:gd name="T93" fmla="*/ 424 h 630"/>
                <a:gd name="T94" fmla="*/ 848 w 1075"/>
                <a:gd name="T95" fmla="*/ 422 h 630"/>
                <a:gd name="T96" fmla="*/ 859 w 1075"/>
                <a:gd name="T97" fmla="*/ 420 h 630"/>
                <a:gd name="T98" fmla="*/ 868 w 1075"/>
                <a:gd name="T99" fmla="*/ 424 h 630"/>
                <a:gd name="T100" fmla="*/ 892 w 1075"/>
                <a:gd name="T101" fmla="*/ 418 h 630"/>
                <a:gd name="T102" fmla="*/ 915 w 1075"/>
                <a:gd name="T103" fmla="*/ 431 h 630"/>
                <a:gd name="T104" fmla="*/ 951 w 1075"/>
                <a:gd name="T105" fmla="*/ 410 h 630"/>
                <a:gd name="T106" fmla="*/ 987 w 1075"/>
                <a:gd name="T107" fmla="*/ 376 h 630"/>
                <a:gd name="T108" fmla="*/ 1000 w 1075"/>
                <a:gd name="T109" fmla="*/ 328 h 630"/>
                <a:gd name="T110" fmla="*/ 1059 w 1075"/>
                <a:gd name="T111" fmla="*/ 246 h 630"/>
                <a:gd name="T112" fmla="*/ 1075 w 1075"/>
                <a:gd name="T113" fmla="*/ 180 h 630"/>
                <a:gd name="T114" fmla="*/ 1062 w 1075"/>
                <a:gd name="T115" fmla="*/ 162 h 630"/>
                <a:gd name="T116" fmla="*/ 1020 w 1075"/>
                <a:gd name="T117" fmla="*/ 151 h 630"/>
                <a:gd name="T118" fmla="*/ 970 w 1075"/>
                <a:gd name="T119" fmla="*/ 164 h 630"/>
                <a:gd name="T120" fmla="*/ 939 w 1075"/>
                <a:gd name="T121" fmla="*/ 162 h 630"/>
                <a:gd name="T122" fmla="*/ 874 w 1075"/>
                <a:gd name="T123" fmla="*/ 183 h 630"/>
                <a:gd name="T124" fmla="*/ 813 w 1075"/>
                <a:gd name="T125" fmla="*/ 134 h 63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75"/>
                <a:gd name="T190" fmla="*/ 0 h 630"/>
                <a:gd name="T191" fmla="*/ 1075 w 1075"/>
                <a:gd name="T192" fmla="*/ 630 h 63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75" h="630">
                  <a:moveTo>
                    <a:pt x="803" y="130"/>
                  </a:moveTo>
                  <a:lnTo>
                    <a:pt x="787" y="126"/>
                  </a:lnTo>
                  <a:lnTo>
                    <a:pt x="773" y="124"/>
                  </a:lnTo>
                  <a:lnTo>
                    <a:pt x="760" y="124"/>
                  </a:lnTo>
                  <a:lnTo>
                    <a:pt x="749" y="126"/>
                  </a:lnTo>
                  <a:lnTo>
                    <a:pt x="738" y="128"/>
                  </a:lnTo>
                  <a:lnTo>
                    <a:pt x="727" y="130"/>
                  </a:lnTo>
                  <a:lnTo>
                    <a:pt x="718" y="132"/>
                  </a:lnTo>
                  <a:lnTo>
                    <a:pt x="707" y="132"/>
                  </a:lnTo>
                  <a:lnTo>
                    <a:pt x="693" y="128"/>
                  </a:lnTo>
                  <a:lnTo>
                    <a:pt x="684" y="124"/>
                  </a:lnTo>
                  <a:lnTo>
                    <a:pt x="674" y="117"/>
                  </a:lnTo>
                  <a:lnTo>
                    <a:pt x="665" y="111"/>
                  </a:lnTo>
                  <a:lnTo>
                    <a:pt x="654" y="105"/>
                  </a:lnTo>
                  <a:lnTo>
                    <a:pt x="640" y="101"/>
                  </a:lnTo>
                  <a:lnTo>
                    <a:pt x="620" y="101"/>
                  </a:lnTo>
                  <a:lnTo>
                    <a:pt x="595" y="101"/>
                  </a:lnTo>
                  <a:lnTo>
                    <a:pt x="587" y="101"/>
                  </a:lnTo>
                  <a:lnTo>
                    <a:pt x="581" y="101"/>
                  </a:lnTo>
                  <a:lnTo>
                    <a:pt x="574" y="98"/>
                  </a:lnTo>
                  <a:lnTo>
                    <a:pt x="570" y="94"/>
                  </a:lnTo>
                  <a:lnTo>
                    <a:pt x="560" y="86"/>
                  </a:lnTo>
                  <a:lnTo>
                    <a:pt x="551" y="77"/>
                  </a:lnTo>
                  <a:lnTo>
                    <a:pt x="538" y="69"/>
                  </a:lnTo>
                  <a:lnTo>
                    <a:pt x="521" y="61"/>
                  </a:lnTo>
                  <a:lnTo>
                    <a:pt x="510" y="58"/>
                  </a:lnTo>
                  <a:lnTo>
                    <a:pt x="498" y="56"/>
                  </a:lnTo>
                  <a:lnTo>
                    <a:pt x="482" y="56"/>
                  </a:lnTo>
                  <a:lnTo>
                    <a:pt x="465" y="56"/>
                  </a:lnTo>
                  <a:lnTo>
                    <a:pt x="463" y="56"/>
                  </a:lnTo>
                  <a:lnTo>
                    <a:pt x="462" y="56"/>
                  </a:lnTo>
                  <a:lnTo>
                    <a:pt x="459" y="56"/>
                  </a:lnTo>
                  <a:lnTo>
                    <a:pt x="455" y="56"/>
                  </a:lnTo>
                  <a:lnTo>
                    <a:pt x="452" y="56"/>
                  </a:lnTo>
                  <a:lnTo>
                    <a:pt x="451" y="58"/>
                  </a:lnTo>
                  <a:lnTo>
                    <a:pt x="448" y="58"/>
                  </a:lnTo>
                  <a:lnTo>
                    <a:pt x="448" y="61"/>
                  </a:lnTo>
                  <a:lnTo>
                    <a:pt x="443" y="56"/>
                  </a:lnTo>
                  <a:lnTo>
                    <a:pt x="438" y="52"/>
                  </a:lnTo>
                  <a:lnTo>
                    <a:pt x="435" y="48"/>
                  </a:lnTo>
                  <a:lnTo>
                    <a:pt x="430" y="44"/>
                  </a:lnTo>
                  <a:lnTo>
                    <a:pt x="426" y="42"/>
                  </a:lnTo>
                  <a:lnTo>
                    <a:pt x="421" y="37"/>
                  </a:lnTo>
                  <a:lnTo>
                    <a:pt x="416" y="35"/>
                  </a:lnTo>
                  <a:lnTo>
                    <a:pt x="412" y="31"/>
                  </a:lnTo>
                  <a:lnTo>
                    <a:pt x="402" y="29"/>
                  </a:lnTo>
                  <a:lnTo>
                    <a:pt x="394" y="31"/>
                  </a:lnTo>
                  <a:lnTo>
                    <a:pt x="385" y="33"/>
                  </a:lnTo>
                  <a:lnTo>
                    <a:pt x="377" y="35"/>
                  </a:lnTo>
                  <a:lnTo>
                    <a:pt x="368" y="40"/>
                  </a:lnTo>
                  <a:lnTo>
                    <a:pt x="360" y="42"/>
                  </a:lnTo>
                  <a:lnTo>
                    <a:pt x="352" y="40"/>
                  </a:lnTo>
                  <a:lnTo>
                    <a:pt x="344" y="35"/>
                  </a:lnTo>
                  <a:lnTo>
                    <a:pt x="332" y="25"/>
                  </a:lnTo>
                  <a:lnTo>
                    <a:pt x="321" y="16"/>
                  </a:lnTo>
                  <a:lnTo>
                    <a:pt x="310" y="10"/>
                  </a:lnTo>
                  <a:lnTo>
                    <a:pt x="301" y="6"/>
                  </a:lnTo>
                  <a:lnTo>
                    <a:pt x="282" y="0"/>
                  </a:lnTo>
                  <a:lnTo>
                    <a:pt x="265" y="0"/>
                  </a:lnTo>
                  <a:lnTo>
                    <a:pt x="249" y="0"/>
                  </a:lnTo>
                  <a:lnTo>
                    <a:pt x="232" y="4"/>
                  </a:lnTo>
                  <a:lnTo>
                    <a:pt x="216" y="8"/>
                  </a:lnTo>
                  <a:lnTo>
                    <a:pt x="197" y="10"/>
                  </a:lnTo>
                  <a:lnTo>
                    <a:pt x="193" y="10"/>
                  </a:lnTo>
                  <a:lnTo>
                    <a:pt x="188" y="12"/>
                  </a:lnTo>
                  <a:lnTo>
                    <a:pt x="183" y="14"/>
                  </a:lnTo>
                  <a:lnTo>
                    <a:pt x="179" y="16"/>
                  </a:lnTo>
                  <a:lnTo>
                    <a:pt x="174" y="19"/>
                  </a:lnTo>
                  <a:lnTo>
                    <a:pt x="169" y="21"/>
                  </a:lnTo>
                  <a:lnTo>
                    <a:pt x="165" y="25"/>
                  </a:lnTo>
                  <a:lnTo>
                    <a:pt x="160" y="27"/>
                  </a:lnTo>
                  <a:lnTo>
                    <a:pt x="157" y="29"/>
                  </a:lnTo>
                  <a:lnTo>
                    <a:pt x="152" y="31"/>
                  </a:lnTo>
                  <a:lnTo>
                    <a:pt x="147" y="31"/>
                  </a:lnTo>
                  <a:lnTo>
                    <a:pt x="143" y="31"/>
                  </a:lnTo>
                  <a:lnTo>
                    <a:pt x="136" y="31"/>
                  </a:lnTo>
                  <a:lnTo>
                    <a:pt x="132" y="31"/>
                  </a:lnTo>
                  <a:lnTo>
                    <a:pt x="127" y="33"/>
                  </a:lnTo>
                  <a:lnTo>
                    <a:pt x="122" y="33"/>
                  </a:lnTo>
                  <a:lnTo>
                    <a:pt x="105" y="44"/>
                  </a:lnTo>
                  <a:lnTo>
                    <a:pt x="90" y="54"/>
                  </a:lnTo>
                  <a:lnTo>
                    <a:pt x="75" y="67"/>
                  </a:lnTo>
                  <a:lnTo>
                    <a:pt x="63" y="82"/>
                  </a:lnTo>
                  <a:lnTo>
                    <a:pt x="50" y="98"/>
                  </a:lnTo>
                  <a:lnTo>
                    <a:pt x="39" y="117"/>
                  </a:lnTo>
                  <a:lnTo>
                    <a:pt x="30" y="138"/>
                  </a:lnTo>
                  <a:lnTo>
                    <a:pt x="22" y="162"/>
                  </a:lnTo>
                  <a:lnTo>
                    <a:pt x="22" y="164"/>
                  </a:lnTo>
                  <a:lnTo>
                    <a:pt x="22" y="168"/>
                  </a:lnTo>
                  <a:lnTo>
                    <a:pt x="22" y="172"/>
                  </a:lnTo>
                  <a:lnTo>
                    <a:pt x="22" y="176"/>
                  </a:lnTo>
                  <a:lnTo>
                    <a:pt x="24" y="180"/>
                  </a:lnTo>
                  <a:lnTo>
                    <a:pt x="24" y="185"/>
                  </a:lnTo>
                  <a:lnTo>
                    <a:pt x="22" y="189"/>
                  </a:lnTo>
                  <a:lnTo>
                    <a:pt x="22" y="191"/>
                  </a:lnTo>
                  <a:lnTo>
                    <a:pt x="16" y="204"/>
                  </a:lnTo>
                  <a:lnTo>
                    <a:pt x="11" y="214"/>
                  </a:lnTo>
                  <a:lnTo>
                    <a:pt x="7" y="225"/>
                  </a:lnTo>
                  <a:lnTo>
                    <a:pt x="2" y="237"/>
                  </a:lnTo>
                  <a:lnTo>
                    <a:pt x="0" y="248"/>
                  </a:lnTo>
                  <a:lnTo>
                    <a:pt x="0" y="260"/>
                  </a:lnTo>
                  <a:lnTo>
                    <a:pt x="0" y="275"/>
                  </a:lnTo>
                  <a:lnTo>
                    <a:pt x="4" y="290"/>
                  </a:lnTo>
                  <a:lnTo>
                    <a:pt x="5" y="294"/>
                  </a:lnTo>
                  <a:lnTo>
                    <a:pt x="7" y="300"/>
                  </a:lnTo>
                  <a:lnTo>
                    <a:pt x="8" y="307"/>
                  </a:lnTo>
                  <a:lnTo>
                    <a:pt x="10" y="311"/>
                  </a:lnTo>
                  <a:lnTo>
                    <a:pt x="11" y="317"/>
                  </a:lnTo>
                  <a:lnTo>
                    <a:pt x="11" y="321"/>
                  </a:lnTo>
                  <a:lnTo>
                    <a:pt x="11" y="328"/>
                  </a:lnTo>
                  <a:lnTo>
                    <a:pt x="11" y="334"/>
                  </a:lnTo>
                  <a:lnTo>
                    <a:pt x="10" y="347"/>
                  </a:lnTo>
                  <a:lnTo>
                    <a:pt x="11" y="357"/>
                  </a:lnTo>
                  <a:lnTo>
                    <a:pt x="13" y="368"/>
                  </a:lnTo>
                  <a:lnTo>
                    <a:pt x="16" y="376"/>
                  </a:lnTo>
                  <a:lnTo>
                    <a:pt x="19" y="386"/>
                  </a:lnTo>
                  <a:lnTo>
                    <a:pt x="22" y="395"/>
                  </a:lnTo>
                  <a:lnTo>
                    <a:pt x="25" y="403"/>
                  </a:lnTo>
                  <a:lnTo>
                    <a:pt x="27" y="412"/>
                  </a:lnTo>
                  <a:lnTo>
                    <a:pt x="29" y="424"/>
                  </a:lnTo>
                  <a:lnTo>
                    <a:pt x="33" y="435"/>
                  </a:lnTo>
                  <a:lnTo>
                    <a:pt x="36" y="443"/>
                  </a:lnTo>
                  <a:lnTo>
                    <a:pt x="43" y="452"/>
                  </a:lnTo>
                  <a:lnTo>
                    <a:pt x="49" y="460"/>
                  </a:lnTo>
                  <a:lnTo>
                    <a:pt x="57" y="466"/>
                  </a:lnTo>
                  <a:lnTo>
                    <a:pt x="64" y="473"/>
                  </a:lnTo>
                  <a:lnTo>
                    <a:pt x="74" y="479"/>
                  </a:lnTo>
                  <a:lnTo>
                    <a:pt x="74" y="483"/>
                  </a:lnTo>
                  <a:lnTo>
                    <a:pt x="74" y="485"/>
                  </a:lnTo>
                  <a:lnTo>
                    <a:pt x="74" y="490"/>
                  </a:lnTo>
                  <a:lnTo>
                    <a:pt x="74" y="494"/>
                  </a:lnTo>
                  <a:lnTo>
                    <a:pt x="74" y="498"/>
                  </a:lnTo>
                  <a:lnTo>
                    <a:pt x="75" y="502"/>
                  </a:lnTo>
                  <a:lnTo>
                    <a:pt x="75" y="504"/>
                  </a:lnTo>
                  <a:lnTo>
                    <a:pt x="77" y="506"/>
                  </a:lnTo>
                  <a:lnTo>
                    <a:pt x="85" y="519"/>
                  </a:lnTo>
                  <a:lnTo>
                    <a:pt x="91" y="527"/>
                  </a:lnTo>
                  <a:lnTo>
                    <a:pt x="99" y="536"/>
                  </a:lnTo>
                  <a:lnTo>
                    <a:pt x="107" y="544"/>
                  </a:lnTo>
                  <a:lnTo>
                    <a:pt x="115" y="550"/>
                  </a:lnTo>
                  <a:lnTo>
                    <a:pt x="124" y="555"/>
                  </a:lnTo>
                  <a:lnTo>
                    <a:pt x="132" y="559"/>
                  </a:lnTo>
                  <a:lnTo>
                    <a:pt x="140" y="561"/>
                  </a:lnTo>
                  <a:lnTo>
                    <a:pt x="147" y="563"/>
                  </a:lnTo>
                  <a:lnTo>
                    <a:pt x="154" y="567"/>
                  </a:lnTo>
                  <a:lnTo>
                    <a:pt x="160" y="572"/>
                  </a:lnTo>
                  <a:lnTo>
                    <a:pt x="166" y="578"/>
                  </a:lnTo>
                  <a:lnTo>
                    <a:pt x="179" y="590"/>
                  </a:lnTo>
                  <a:lnTo>
                    <a:pt x="188" y="605"/>
                  </a:lnTo>
                  <a:lnTo>
                    <a:pt x="199" y="618"/>
                  </a:lnTo>
                  <a:lnTo>
                    <a:pt x="210" y="626"/>
                  </a:lnTo>
                  <a:lnTo>
                    <a:pt x="216" y="628"/>
                  </a:lnTo>
                  <a:lnTo>
                    <a:pt x="221" y="630"/>
                  </a:lnTo>
                  <a:lnTo>
                    <a:pt x="229" y="630"/>
                  </a:lnTo>
                  <a:lnTo>
                    <a:pt x="235" y="628"/>
                  </a:lnTo>
                  <a:lnTo>
                    <a:pt x="249" y="624"/>
                  </a:lnTo>
                  <a:lnTo>
                    <a:pt x="260" y="622"/>
                  </a:lnTo>
                  <a:lnTo>
                    <a:pt x="269" y="624"/>
                  </a:lnTo>
                  <a:lnTo>
                    <a:pt x="279" y="626"/>
                  </a:lnTo>
                  <a:lnTo>
                    <a:pt x="285" y="628"/>
                  </a:lnTo>
                  <a:lnTo>
                    <a:pt x="293" y="630"/>
                  </a:lnTo>
                  <a:lnTo>
                    <a:pt x="301" y="630"/>
                  </a:lnTo>
                  <a:lnTo>
                    <a:pt x="310" y="630"/>
                  </a:lnTo>
                  <a:lnTo>
                    <a:pt x="312" y="628"/>
                  </a:lnTo>
                  <a:lnTo>
                    <a:pt x="313" y="626"/>
                  </a:lnTo>
                  <a:lnTo>
                    <a:pt x="316" y="622"/>
                  </a:lnTo>
                  <a:lnTo>
                    <a:pt x="318" y="618"/>
                  </a:lnTo>
                  <a:lnTo>
                    <a:pt x="319" y="614"/>
                  </a:lnTo>
                  <a:lnTo>
                    <a:pt x="321" y="609"/>
                  </a:lnTo>
                  <a:lnTo>
                    <a:pt x="322" y="607"/>
                  </a:lnTo>
                  <a:lnTo>
                    <a:pt x="324" y="605"/>
                  </a:lnTo>
                  <a:lnTo>
                    <a:pt x="327" y="605"/>
                  </a:lnTo>
                  <a:lnTo>
                    <a:pt x="330" y="603"/>
                  </a:lnTo>
                  <a:lnTo>
                    <a:pt x="333" y="603"/>
                  </a:lnTo>
                  <a:lnTo>
                    <a:pt x="337" y="605"/>
                  </a:lnTo>
                  <a:lnTo>
                    <a:pt x="341" y="603"/>
                  </a:lnTo>
                  <a:lnTo>
                    <a:pt x="344" y="603"/>
                  </a:lnTo>
                  <a:lnTo>
                    <a:pt x="348" y="603"/>
                  </a:lnTo>
                  <a:lnTo>
                    <a:pt x="349" y="601"/>
                  </a:lnTo>
                  <a:lnTo>
                    <a:pt x="352" y="599"/>
                  </a:lnTo>
                  <a:lnTo>
                    <a:pt x="354" y="597"/>
                  </a:lnTo>
                  <a:lnTo>
                    <a:pt x="357" y="597"/>
                  </a:lnTo>
                  <a:lnTo>
                    <a:pt x="358" y="595"/>
                  </a:lnTo>
                  <a:lnTo>
                    <a:pt x="362" y="593"/>
                  </a:lnTo>
                  <a:lnTo>
                    <a:pt x="363" y="593"/>
                  </a:lnTo>
                  <a:lnTo>
                    <a:pt x="365" y="590"/>
                  </a:lnTo>
                  <a:lnTo>
                    <a:pt x="366" y="588"/>
                  </a:lnTo>
                  <a:lnTo>
                    <a:pt x="371" y="584"/>
                  </a:lnTo>
                  <a:lnTo>
                    <a:pt x="374" y="580"/>
                  </a:lnTo>
                  <a:lnTo>
                    <a:pt x="377" y="576"/>
                  </a:lnTo>
                  <a:lnTo>
                    <a:pt x="380" y="569"/>
                  </a:lnTo>
                  <a:lnTo>
                    <a:pt x="383" y="565"/>
                  </a:lnTo>
                  <a:lnTo>
                    <a:pt x="387" y="557"/>
                  </a:lnTo>
                  <a:lnTo>
                    <a:pt x="391" y="548"/>
                  </a:lnTo>
                  <a:lnTo>
                    <a:pt x="396" y="538"/>
                  </a:lnTo>
                  <a:lnTo>
                    <a:pt x="398" y="536"/>
                  </a:lnTo>
                  <a:lnTo>
                    <a:pt x="401" y="532"/>
                  </a:lnTo>
                  <a:lnTo>
                    <a:pt x="404" y="527"/>
                  </a:lnTo>
                  <a:lnTo>
                    <a:pt x="408" y="523"/>
                  </a:lnTo>
                  <a:lnTo>
                    <a:pt x="413" y="519"/>
                  </a:lnTo>
                  <a:lnTo>
                    <a:pt x="418" y="513"/>
                  </a:lnTo>
                  <a:lnTo>
                    <a:pt x="424" y="504"/>
                  </a:lnTo>
                  <a:lnTo>
                    <a:pt x="429" y="498"/>
                  </a:lnTo>
                  <a:lnTo>
                    <a:pt x="430" y="496"/>
                  </a:lnTo>
                  <a:lnTo>
                    <a:pt x="432" y="492"/>
                  </a:lnTo>
                  <a:lnTo>
                    <a:pt x="432" y="490"/>
                  </a:lnTo>
                  <a:lnTo>
                    <a:pt x="434" y="485"/>
                  </a:lnTo>
                  <a:lnTo>
                    <a:pt x="434" y="481"/>
                  </a:lnTo>
                  <a:lnTo>
                    <a:pt x="434" y="479"/>
                  </a:lnTo>
                  <a:lnTo>
                    <a:pt x="434" y="475"/>
                  </a:lnTo>
                  <a:lnTo>
                    <a:pt x="432" y="473"/>
                  </a:lnTo>
                  <a:lnTo>
                    <a:pt x="432" y="468"/>
                  </a:lnTo>
                  <a:lnTo>
                    <a:pt x="432" y="464"/>
                  </a:lnTo>
                  <a:lnTo>
                    <a:pt x="430" y="462"/>
                  </a:lnTo>
                  <a:lnTo>
                    <a:pt x="430" y="460"/>
                  </a:lnTo>
                  <a:lnTo>
                    <a:pt x="430" y="458"/>
                  </a:lnTo>
                  <a:lnTo>
                    <a:pt x="429" y="456"/>
                  </a:lnTo>
                  <a:lnTo>
                    <a:pt x="429" y="454"/>
                  </a:lnTo>
                  <a:lnTo>
                    <a:pt x="429" y="447"/>
                  </a:lnTo>
                  <a:lnTo>
                    <a:pt x="437" y="456"/>
                  </a:lnTo>
                  <a:lnTo>
                    <a:pt x="444" y="462"/>
                  </a:lnTo>
                  <a:lnTo>
                    <a:pt x="455" y="464"/>
                  </a:lnTo>
                  <a:lnTo>
                    <a:pt x="466" y="466"/>
                  </a:lnTo>
                  <a:lnTo>
                    <a:pt x="477" y="464"/>
                  </a:lnTo>
                  <a:lnTo>
                    <a:pt x="488" y="462"/>
                  </a:lnTo>
                  <a:lnTo>
                    <a:pt x="501" y="460"/>
                  </a:lnTo>
                  <a:lnTo>
                    <a:pt x="512" y="456"/>
                  </a:lnTo>
                  <a:lnTo>
                    <a:pt x="515" y="456"/>
                  </a:lnTo>
                  <a:lnTo>
                    <a:pt x="516" y="454"/>
                  </a:lnTo>
                  <a:lnTo>
                    <a:pt x="520" y="450"/>
                  </a:lnTo>
                  <a:lnTo>
                    <a:pt x="523" y="447"/>
                  </a:lnTo>
                  <a:lnTo>
                    <a:pt x="526" y="443"/>
                  </a:lnTo>
                  <a:lnTo>
                    <a:pt x="530" y="441"/>
                  </a:lnTo>
                  <a:lnTo>
                    <a:pt x="534" y="439"/>
                  </a:lnTo>
                  <a:lnTo>
                    <a:pt x="538" y="437"/>
                  </a:lnTo>
                  <a:lnTo>
                    <a:pt x="546" y="437"/>
                  </a:lnTo>
                  <a:lnTo>
                    <a:pt x="552" y="435"/>
                  </a:lnTo>
                  <a:lnTo>
                    <a:pt x="559" y="435"/>
                  </a:lnTo>
                  <a:lnTo>
                    <a:pt x="566" y="433"/>
                  </a:lnTo>
                  <a:lnTo>
                    <a:pt x="573" y="433"/>
                  </a:lnTo>
                  <a:lnTo>
                    <a:pt x="581" y="431"/>
                  </a:lnTo>
                  <a:lnTo>
                    <a:pt x="588" y="426"/>
                  </a:lnTo>
                  <a:lnTo>
                    <a:pt x="596" y="420"/>
                  </a:lnTo>
                  <a:lnTo>
                    <a:pt x="601" y="418"/>
                  </a:lnTo>
                  <a:lnTo>
                    <a:pt x="606" y="418"/>
                  </a:lnTo>
                  <a:lnTo>
                    <a:pt x="610" y="418"/>
                  </a:lnTo>
                  <a:lnTo>
                    <a:pt x="615" y="418"/>
                  </a:lnTo>
                  <a:lnTo>
                    <a:pt x="620" y="418"/>
                  </a:lnTo>
                  <a:lnTo>
                    <a:pt x="624" y="418"/>
                  </a:lnTo>
                  <a:lnTo>
                    <a:pt x="631" y="418"/>
                  </a:lnTo>
                  <a:lnTo>
                    <a:pt x="635" y="418"/>
                  </a:lnTo>
                  <a:lnTo>
                    <a:pt x="637" y="418"/>
                  </a:lnTo>
                  <a:lnTo>
                    <a:pt x="640" y="416"/>
                  </a:lnTo>
                  <a:lnTo>
                    <a:pt x="643" y="414"/>
                  </a:lnTo>
                  <a:lnTo>
                    <a:pt x="645" y="414"/>
                  </a:lnTo>
                  <a:lnTo>
                    <a:pt x="648" y="412"/>
                  </a:lnTo>
                  <a:lnTo>
                    <a:pt x="649" y="410"/>
                  </a:lnTo>
                  <a:lnTo>
                    <a:pt x="652" y="410"/>
                  </a:lnTo>
                  <a:lnTo>
                    <a:pt x="654" y="408"/>
                  </a:lnTo>
                  <a:lnTo>
                    <a:pt x="663" y="408"/>
                  </a:lnTo>
                  <a:lnTo>
                    <a:pt x="671" y="410"/>
                  </a:lnTo>
                  <a:lnTo>
                    <a:pt x="679" y="412"/>
                  </a:lnTo>
                  <a:lnTo>
                    <a:pt x="687" y="416"/>
                  </a:lnTo>
                  <a:lnTo>
                    <a:pt x="695" y="418"/>
                  </a:lnTo>
                  <a:lnTo>
                    <a:pt x="704" y="418"/>
                  </a:lnTo>
                  <a:lnTo>
                    <a:pt x="713" y="416"/>
                  </a:lnTo>
                  <a:lnTo>
                    <a:pt x="724" y="412"/>
                  </a:lnTo>
                  <a:lnTo>
                    <a:pt x="732" y="408"/>
                  </a:lnTo>
                  <a:lnTo>
                    <a:pt x="740" y="408"/>
                  </a:lnTo>
                  <a:lnTo>
                    <a:pt x="749" y="410"/>
                  </a:lnTo>
                  <a:lnTo>
                    <a:pt x="757" y="412"/>
                  </a:lnTo>
                  <a:lnTo>
                    <a:pt x="768" y="416"/>
                  </a:lnTo>
                  <a:lnTo>
                    <a:pt x="778" y="416"/>
                  </a:lnTo>
                  <a:lnTo>
                    <a:pt x="788" y="416"/>
                  </a:lnTo>
                  <a:lnTo>
                    <a:pt x="799" y="412"/>
                  </a:lnTo>
                  <a:lnTo>
                    <a:pt x="804" y="410"/>
                  </a:lnTo>
                  <a:lnTo>
                    <a:pt x="809" y="412"/>
                  </a:lnTo>
                  <a:lnTo>
                    <a:pt x="815" y="412"/>
                  </a:lnTo>
                  <a:lnTo>
                    <a:pt x="820" y="416"/>
                  </a:lnTo>
                  <a:lnTo>
                    <a:pt x="824" y="418"/>
                  </a:lnTo>
                  <a:lnTo>
                    <a:pt x="828" y="422"/>
                  </a:lnTo>
                  <a:lnTo>
                    <a:pt x="832" y="424"/>
                  </a:lnTo>
                  <a:lnTo>
                    <a:pt x="835" y="424"/>
                  </a:lnTo>
                  <a:lnTo>
                    <a:pt x="837" y="424"/>
                  </a:lnTo>
                  <a:lnTo>
                    <a:pt x="840" y="424"/>
                  </a:lnTo>
                  <a:lnTo>
                    <a:pt x="843" y="424"/>
                  </a:lnTo>
                  <a:lnTo>
                    <a:pt x="846" y="424"/>
                  </a:lnTo>
                  <a:lnTo>
                    <a:pt x="848" y="422"/>
                  </a:lnTo>
                  <a:lnTo>
                    <a:pt x="851" y="422"/>
                  </a:lnTo>
                  <a:lnTo>
                    <a:pt x="854" y="420"/>
                  </a:lnTo>
                  <a:lnTo>
                    <a:pt x="856" y="420"/>
                  </a:lnTo>
                  <a:lnTo>
                    <a:pt x="857" y="418"/>
                  </a:lnTo>
                  <a:lnTo>
                    <a:pt x="857" y="420"/>
                  </a:lnTo>
                  <a:lnTo>
                    <a:pt x="859" y="420"/>
                  </a:lnTo>
                  <a:lnTo>
                    <a:pt x="860" y="420"/>
                  </a:lnTo>
                  <a:lnTo>
                    <a:pt x="862" y="422"/>
                  </a:lnTo>
                  <a:lnTo>
                    <a:pt x="862" y="424"/>
                  </a:lnTo>
                  <a:lnTo>
                    <a:pt x="864" y="424"/>
                  </a:lnTo>
                  <a:lnTo>
                    <a:pt x="865" y="424"/>
                  </a:lnTo>
                  <a:lnTo>
                    <a:pt x="868" y="424"/>
                  </a:lnTo>
                  <a:lnTo>
                    <a:pt x="873" y="424"/>
                  </a:lnTo>
                  <a:lnTo>
                    <a:pt x="876" y="422"/>
                  </a:lnTo>
                  <a:lnTo>
                    <a:pt x="881" y="420"/>
                  </a:lnTo>
                  <a:lnTo>
                    <a:pt x="885" y="420"/>
                  </a:lnTo>
                  <a:lnTo>
                    <a:pt x="889" y="418"/>
                  </a:lnTo>
                  <a:lnTo>
                    <a:pt x="892" y="418"/>
                  </a:lnTo>
                  <a:lnTo>
                    <a:pt x="893" y="420"/>
                  </a:lnTo>
                  <a:lnTo>
                    <a:pt x="898" y="424"/>
                  </a:lnTo>
                  <a:lnTo>
                    <a:pt x="901" y="426"/>
                  </a:lnTo>
                  <a:lnTo>
                    <a:pt x="906" y="429"/>
                  </a:lnTo>
                  <a:lnTo>
                    <a:pt x="910" y="431"/>
                  </a:lnTo>
                  <a:lnTo>
                    <a:pt x="915" y="431"/>
                  </a:lnTo>
                  <a:lnTo>
                    <a:pt x="920" y="429"/>
                  </a:lnTo>
                  <a:lnTo>
                    <a:pt x="925" y="426"/>
                  </a:lnTo>
                  <a:lnTo>
                    <a:pt x="929" y="424"/>
                  </a:lnTo>
                  <a:lnTo>
                    <a:pt x="937" y="418"/>
                  </a:lnTo>
                  <a:lnTo>
                    <a:pt x="943" y="414"/>
                  </a:lnTo>
                  <a:lnTo>
                    <a:pt x="951" y="410"/>
                  </a:lnTo>
                  <a:lnTo>
                    <a:pt x="957" y="403"/>
                  </a:lnTo>
                  <a:lnTo>
                    <a:pt x="964" y="399"/>
                  </a:lnTo>
                  <a:lnTo>
                    <a:pt x="970" y="393"/>
                  </a:lnTo>
                  <a:lnTo>
                    <a:pt x="978" y="389"/>
                  </a:lnTo>
                  <a:lnTo>
                    <a:pt x="984" y="382"/>
                  </a:lnTo>
                  <a:lnTo>
                    <a:pt x="987" y="376"/>
                  </a:lnTo>
                  <a:lnTo>
                    <a:pt x="990" y="368"/>
                  </a:lnTo>
                  <a:lnTo>
                    <a:pt x="992" y="359"/>
                  </a:lnTo>
                  <a:lnTo>
                    <a:pt x="995" y="351"/>
                  </a:lnTo>
                  <a:lnTo>
                    <a:pt x="996" y="340"/>
                  </a:lnTo>
                  <a:lnTo>
                    <a:pt x="998" y="334"/>
                  </a:lnTo>
                  <a:lnTo>
                    <a:pt x="1000" y="328"/>
                  </a:lnTo>
                  <a:lnTo>
                    <a:pt x="1001" y="323"/>
                  </a:lnTo>
                  <a:lnTo>
                    <a:pt x="1015" y="309"/>
                  </a:lnTo>
                  <a:lnTo>
                    <a:pt x="1028" y="294"/>
                  </a:lnTo>
                  <a:lnTo>
                    <a:pt x="1040" y="277"/>
                  </a:lnTo>
                  <a:lnTo>
                    <a:pt x="1050" y="262"/>
                  </a:lnTo>
                  <a:lnTo>
                    <a:pt x="1059" y="246"/>
                  </a:lnTo>
                  <a:lnTo>
                    <a:pt x="1065" y="227"/>
                  </a:lnTo>
                  <a:lnTo>
                    <a:pt x="1071" y="208"/>
                  </a:lnTo>
                  <a:lnTo>
                    <a:pt x="1075" y="185"/>
                  </a:lnTo>
                  <a:lnTo>
                    <a:pt x="1075" y="183"/>
                  </a:lnTo>
                  <a:lnTo>
                    <a:pt x="1075" y="180"/>
                  </a:lnTo>
                  <a:lnTo>
                    <a:pt x="1073" y="178"/>
                  </a:lnTo>
                  <a:lnTo>
                    <a:pt x="1071" y="176"/>
                  </a:lnTo>
                  <a:lnTo>
                    <a:pt x="1071" y="172"/>
                  </a:lnTo>
                  <a:lnTo>
                    <a:pt x="1070" y="170"/>
                  </a:lnTo>
                  <a:lnTo>
                    <a:pt x="1067" y="168"/>
                  </a:lnTo>
                  <a:lnTo>
                    <a:pt x="1062" y="162"/>
                  </a:lnTo>
                  <a:lnTo>
                    <a:pt x="1056" y="157"/>
                  </a:lnTo>
                  <a:lnTo>
                    <a:pt x="1050" y="153"/>
                  </a:lnTo>
                  <a:lnTo>
                    <a:pt x="1042" y="153"/>
                  </a:lnTo>
                  <a:lnTo>
                    <a:pt x="1034" y="153"/>
                  </a:lnTo>
                  <a:lnTo>
                    <a:pt x="1026" y="151"/>
                  </a:lnTo>
                  <a:lnTo>
                    <a:pt x="1020" y="151"/>
                  </a:lnTo>
                  <a:lnTo>
                    <a:pt x="1012" y="151"/>
                  </a:lnTo>
                  <a:lnTo>
                    <a:pt x="1001" y="149"/>
                  </a:lnTo>
                  <a:lnTo>
                    <a:pt x="990" y="151"/>
                  </a:lnTo>
                  <a:lnTo>
                    <a:pt x="982" y="155"/>
                  </a:lnTo>
                  <a:lnTo>
                    <a:pt x="976" y="159"/>
                  </a:lnTo>
                  <a:lnTo>
                    <a:pt x="970" y="164"/>
                  </a:lnTo>
                  <a:lnTo>
                    <a:pt x="964" y="166"/>
                  </a:lnTo>
                  <a:lnTo>
                    <a:pt x="957" y="166"/>
                  </a:lnTo>
                  <a:lnTo>
                    <a:pt x="951" y="164"/>
                  </a:lnTo>
                  <a:lnTo>
                    <a:pt x="948" y="164"/>
                  </a:lnTo>
                  <a:lnTo>
                    <a:pt x="945" y="162"/>
                  </a:lnTo>
                  <a:lnTo>
                    <a:pt x="939" y="162"/>
                  </a:lnTo>
                  <a:lnTo>
                    <a:pt x="931" y="162"/>
                  </a:lnTo>
                  <a:lnTo>
                    <a:pt x="920" y="164"/>
                  </a:lnTo>
                  <a:lnTo>
                    <a:pt x="909" y="170"/>
                  </a:lnTo>
                  <a:lnTo>
                    <a:pt x="896" y="178"/>
                  </a:lnTo>
                  <a:lnTo>
                    <a:pt x="884" y="191"/>
                  </a:lnTo>
                  <a:lnTo>
                    <a:pt x="874" y="183"/>
                  </a:lnTo>
                  <a:lnTo>
                    <a:pt x="865" y="174"/>
                  </a:lnTo>
                  <a:lnTo>
                    <a:pt x="856" y="166"/>
                  </a:lnTo>
                  <a:lnTo>
                    <a:pt x="845" y="157"/>
                  </a:lnTo>
                  <a:lnTo>
                    <a:pt x="834" y="149"/>
                  </a:lnTo>
                  <a:lnTo>
                    <a:pt x="823" y="143"/>
                  </a:lnTo>
                  <a:lnTo>
                    <a:pt x="813" y="134"/>
                  </a:lnTo>
                  <a:lnTo>
                    <a:pt x="803" y="130"/>
                  </a:lnTo>
                </a:path>
              </a:pathLst>
            </a:custGeom>
            <a:noFill/>
            <a:ln w="4763">
              <a:solidFill>
                <a:srgbClr val="993300"/>
              </a:solidFill>
              <a:prstDash val="solid"/>
              <a:round/>
              <a:headEnd/>
              <a:tailEnd/>
            </a:ln>
          </p:spPr>
          <p:txBody>
            <a:bodyPr/>
            <a:lstStyle/>
            <a:p>
              <a:endParaRPr lang="it-IT">
                <a:solidFill>
                  <a:srgbClr val="FFFFFF"/>
                </a:solidFill>
              </a:endParaRPr>
            </a:p>
          </p:txBody>
        </p:sp>
        <p:sp>
          <p:nvSpPr>
            <p:cNvPr id="28701" name="Freeform 27"/>
            <p:cNvSpPr>
              <a:spLocks/>
            </p:cNvSpPr>
            <p:nvPr/>
          </p:nvSpPr>
          <p:spPr bwMode="auto">
            <a:xfrm>
              <a:off x="2573" y="1827"/>
              <a:ext cx="64" cy="109"/>
            </a:xfrm>
            <a:custGeom>
              <a:avLst/>
              <a:gdLst>
                <a:gd name="T0" fmla="*/ 52 w 64"/>
                <a:gd name="T1" fmla="*/ 19 h 109"/>
                <a:gd name="T2" fmla="*/ 47 w 64"/>
                <a:gd name="T3" fmla="*/ 13 h 109"/>
                <a:gd name="T4" fmla="*/ 42 w 64"/>
                <a:gd name="T5" fmla="*/ 8 h 109"/>
                <a:gd name="T6" fmla="*/ 38 w 64"/>
                <a:gd name="T7" fmla="*/ 4 h 109"/>
                <a:gd name="T8" fmla="*/ 31 w 64"/>
                <a:gd name="T9" fmla="*/ 0 h 109"/>
                <a:gd name="T10" fmla="*/ 25 w 64"/>
                <a:gd name="T11" fmla="*/ 0 h 109"/>
                <a:gd name="T12" fmla="*/ 20 w 64"/>
                <a:gd name="T13" fmla="*/ 0 h 109"/>
                <a:gd name="T14" fmla="*/ 14 w 64"/>
                <a:gd name="T15" fmla="*/ 2 h 109"/>
                <a:gd name="T16" fmla="*/ 11 w 64"/>
                <a:gd name="T17" fmla="*/ 6 h 109"/>
                <a:gd name="T18" fmla="*/ 8 w 64"/>
                <a:gd name="T19" fmla="*/ 13 h 109"/>
                <a:gd name="T20" fmla="*/ 6 w 64"/>
                <a:gd name="T21" fmla="*/ 17 h 109"/>
                <a:gd name="T22" fmla="*/ 5 w 64"/>
                <a:gd name="T23" fmla="*/ 23 h 109"/>
                <a:gd name="T24" fmla="*/ 3 w 64"/>
                <a:gd name="T25" fmla="*/ 29 h 109"/>
                <a:gd name="T26" fmla="*/ 2 w 64"/>
                <a:gd name="T27" fmla="*/ 36 h 109"/>
                <a:gd name="T28" fmla="*/ 2 w 64"/>
                <a:gd name="T29" fmla="*/ 42 h 109"/>
                <a:gd name="T30" fmla="*/ 0 w 64"/>
                <a:gd name="T31" fmla="*/ 48 h 109"/>
                <a:gd name="T32" fmla="*/ 0 w 64"/>
                <a:gd name="T33" fmla="*/ 55 h 109"/>
                <a:gd name="T34" fmla="*/ 0 w 64"/>
                <a:gd name="T35" fmla="*/ 61 h 109"/>
                <a:gd name="T36" fmla="*/ 0 w 64"/>
                <a:gd name="T37" fmla="*/ 67 h 109"/>
                <a:gd name="T38" fmla="*/ 0 w 64"/>
                <a:gd name="T39" fmla="*/ 71 h 109"/>
                <a:gd name="T40" fmla="*/ 2 w 64"/>
                <a:gd name="T41" fmla="*/ 78 h 109"/>
                <a:gd name="T42" fmla="*/ 2 w 64"/>
                <a:gd name="T43" fmla="*/ 84 h 109"/>
                <a:gd name="T44" fmla="*/ 3 w 64"/>
                <a:gd name="T45" fmla="*/ 88 h 109"/>
                <a:gd name="T46" fmla="*/ 5 w 64"/>
                <a:gd name="T47" fmla="*/ 95 h 109"/>
                <a:gd name="T48" fmla="*/ 6 w 64"/>
                <a:gd name="T49" fmla="*/ 101 h 109"/>
                <a:gd name="T50" fmla="*/ 6 w 64"/>
                <a:gd name="T51" fmla="*/ 103 h 109"/>
                <a:gd name="T52" fmla="*/ 8 w 64"/>
                <a:gd name="T53" fmla="*/ 105 h 109"/>
                <a:gd name="T54" fmla="*/ 11 w 64"/>
                <a:gd name="T55" fmla="*/ 107 h 109"/>
                <a:gd name="T56" fmla="*/ 13 w 64"/>
                <a:gd name="T57" fmla="*/ 107 h 109"/>
                <a:gd name="T58" fmla="*/ 14 w 64"/>
                <a:gd name="T59" fmla="*/ 109 h 109"/>
                <a:gd name="T60" fmla="*/ 17 w 64"/>
                <a:gd name="T61" fmla="*/ 109 h 109"/>
                <a:gd name="T62" fmla="*/ 19 w 64"/>
                <a:gd name="T63" fmla="*/ 109 h 109"/>
                <a:gd name="T64" fmla="*/ 22 w 64"/>
                <a:gd name="T65" fmla="*/ 109 h 109"/>
                <a:gd name="T66" fmla="*/ 27 w 64"/>
                <a:gd name="T67" fmla="*/ 109 h 109"/>
                <a:gd name="T68" fmla="*/ 33 w 64"/>
                <a:gd name="T69" fmla="*/ 109 h 109"/>
                <a:gd name="T70" fmla="*/ 38 w 64"/>
                <a:gd name="T71" fmla="*/ 109 h 109"/>
                <a:gd name="T72" fmla="*/ 44 w 64"/>
                <a:gd name="T73" fmla="*/ 107 h 109"/>
                <a:gd name="T74" fmla="*/ 48 w 64"/>
                <a:gd name="T75" fmla="*/ 103 h 109"/>
                <a:gd name="T76" fmla="*/ 53 w 64"/>
                <a:gd name="T77" fmla="*/ 99 h 109"/>
                <a:gd name="T78" fmla="*/ 56 w 64"/>
                <a:gd name="T79" fmla="*/ 95 h 109"/>
                <a:gd name="T80" fmla="*/ 59 w 64"/>
                <a:gd name="T81" fmla="*/ 90 h 109"/>
                <a:gd name="T82" fmla="*/ 63 w 64"/>
                <a:gd name="T83" fmla="*/ 82 h 109"/>
                <a:gd name="T84" fmla="*/ 63 w 64"/>
                <a:gd name="T85" fmla="*/ 71 h 109"/>
                <a:gd name="T86" fmla="*/ 64 w 64"/>
                <a:gd name="T87" fmla="*/ 63 h 109"/>
                <a:gd name="T88" fmla="*/ 63 w 64"/>
                <a:gd name="T89" fmla="*/ 55 h 109"/>
                <a:gd name="T90" fmla="*/ 61 w 64"/>
                <a:gd name="T91" fmla="*/ 44 h 109"/>
                <a:gd name="T92" fmla="*/ 59 w 64"/>
                <a:gd name="T93" fmla="*/ 36 h 109"/>
                <a:gd name="T94" fmla="*/ 56 w 64"/>
                <a:gd name="T95" fmla="*/ 27 h 109"/>
                <a:gd name="T96" fmla="*/ 52 w 64"/>
                <a:gd name="T97" fmla="*/ 19 h 10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4"/>
                <a:gd name="T148" fmla="*/ 0 h 109"/>
                <a:gd name="T149" fmla="*/ 64 w 64"/>
                <a:gd name="T150" fmla="*/ 109 h 10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4" h="109">
                  <a:moveTo>
                    <a:pt x="52" y="19"/>
                  </a:moveTo>
                  <a:lnTo>
                    <a:pt x="47" y="13"/>
                  </a:lnTo>
                  <a:lnTo>
                    <a:pt x="42" y="8"/>
                  </a:lnTo>
                  <a:lnTo>
                    <a:pt x="38" y="4"/>
                  </a:lnTo>
                  <a:lnTo>
                    <a:pt x="31" y="0"/>
                  </a:lnTo>
                  <a:lnTo>
                    <a:pt x="25" y="0"/>
                  </a:lnTo>
                  <a:lnTo>
                    <a:pt x="20" y="0"/>
                  </a:lnTo>
                  <a:lnTo>
                    <a:pt x="14" y="2"/>
                  </a:lnTo>
                  <a:lnTo>
                    <a:pt x="11" y="6"/>
                  </a:lnTo>
                  <a:lnTo>
                    <a:pt x="8" y="13"/>
                  </a:lnTo>
                  <a:lnTo>
                    <a:pt x="6" y="17"/>
                  </a:lnTo>
                  <a:lnTo>
                    <a:pt x="5" y="23"/>
                  </a:lnTo>
                  <a:lnTo>
                    <a:pt x="3" y="29"/>
                  </a:lnTo>
                  <a:lnTo>
                    <a:pt x="2" y="36"/>
                  </a:lnTo>
                  <a:lnTo>
                    <a:pt x="2" y="42"/>
                  </a:lnTo>
                  <a:lnTo>
                    <a:pt x="0" y="48"/>
                  </a:lnTo>
                  <a:lnTo>
                    <a:pt x="0" y="55"/>
                  </a:lnTo>
                  <a:lnTo>
                    <a:pt x="0" y="61"/>
                  </a:lnTo>
                  <a:lnTo>
                    <a:pt x="0" y="67"/>
                  </a:lnTo>
                  <a:lnTo>
                    <a:pt x="0" y="71"/>
                  </a:lnTo>
                  <a:lnTo>
                    <a:pt x="2" y="78"/>
                  </a:lnTo>
                  <a:lnTo>
                    <a:pt x="2" y="84"/>
                  </a:lnTo>
                  <a:lnTo>
                    <a:pt x="3" y="88"/>
                  </a:lnTo>
                  <a:lnTo>
                    <a:pt x="5" y="95"/>
                  </a:lnTo>
                  <a:lnTo>
                    <a:pt x="6" y="101"/>
                  </a:lnTo>
                  <a:lnTo>
                    <a:pt x="6" y="103"/>
                  </a:lnTo>
                  <a:lnTo>
                    <a:pt x="8" y="105"/>
                  </a:lnTo>
                  <a:lnTo>
                    <a:pt x="11" y="107"/>
                  </a:lnTo>
                  <a:lnTo>
                    <a:pt x="13" y="107"/>
                  </a:lnTo>
                  <a:lnTo>
                    <a:pt x="14" y="109"/>
                  </a:lnTo>
                  <a:lnTo>
                    <a:pt x="17" y="109"/>
                  </a:lnTo>
                  <a:lnTo>
                    <a:pt x="19" y="109"/>
                  </a:lnTo>
                  <a:lnTo>
                    <a:pt x="22" y="109"/>
                  </a:lnTo>
                  <a:lnTo>
                    <a:pt x="27" y="109"/>
                  </a:lnTo>
                  <a:lnTo>
                    <a:pt x="33" y="109"/>
                  </a:lnTo>
                  <a:lnTo>
                    <a:pt x="38" y="109"/>
                  </a:lnTo>
                  <a:lnTo>
                    <a:pt x="44" y="107"/>
                  </a:lnTo>
                  <a:lnTo>
                    <a:pt x="48" y="103"/>
                  </a:lnTo>
                  <a:lnTo>
                    <a:pt x="53" y="99"/>
                  </a:lnTo>
                  <a:lnTo>
                    <a:pt x="56" y="95"/>
                  </a:lnTo>
                  <a:lnTo>
                    <a:pt x="59" y="90"/>
                  </a:lnTo>
                  <a:lnTo>
                    <a:pt x="63" y="82"/>
                  </a:lnTo>
                  <a:lnTo>
                    <a:pt x="63" y="71"/>
                  </a:lnTo>
                  <a:lnTo>
                    <a:pt x="64" y="63"/>
                  </a:lnTo>
                  <a:lnTo>
                    <a:pt x="63" y="55"/>
                  </a:lnTo>
                  <a:lnTo>
                    <a:pt x="61" y="44"/>
                  </a:lnTo>
                  <a:lnTo>
                    <a:pt x="59" y="36"/>
                  </a:lnTo>
                  <a:lnTo>
                    <a:pt x="56" y="27"/>
                  </a:lnTo>
                  <a:lnTo>
                    <a:pt x="52" y="19"/>
                  </a:lnTo>
                  <a:close/>
                </a:path>
              </a:pathLst>
            </a:custGeom>
            <a:solidFill>
              <a:srgbClr val="F7AB8C"/>
            </a:solidFill>
            <a:ln w="9525">
              <a:noFill/>
              <a:round/>
              <a:headEnd/>
              <a:tailEnd/>
            </a:ln>
          </p:spPr>
          <p:txBody>
            <a:bodyPr/>
            <a:lstStyle/>
            <a:p>
              <a:endParaRPr lang="it-IT">
                <a:solidFill>
                  <a:srgbClr val="FFFFFF"/>
                </a:solidFill>
              </a:endParaRPr>
            </a:p>
          </p:txBody>
        </p:sp>
        <p:sp>
          <p:nvSpPr>
            <p:cNvPr id="28702" name="Freeform 28"/>
            <p:cNvSpPr>
              <a:spLocks/>
            </p:cNvSpPr>
            <p:nvPr/>
          </p:nvSpPr>
          <p:spPr bwMode="auto">
            <a:xfrm>
              <a:off x="2581" y="1821"/>
              <a:ext cx="47" cy="29"/>
            </a:xfrm>
            <a:custGeom>
              <a:avLst/>
              <a:gdLst>
                <a:gd name="T0" fmla="*/ 5 w 47"/>
                <a:gd name="T1" fmla="*/ 16 h 29"/>
                <a:gd name="T2" fmla="*/ 8 w 47"/>
                <a:gd name="T3" fmla="*/ 12 h 29"/>
                <a:gd name="T4" fmla="*/ 12 w 47"/>
                <a:gd name="T5" fmla="*/ 10 h 29"/>
                <a:gd name="T6" fmla="*/ 17 w 47"/>
                <a:gd name="T7" fmla="*/ 10 h 29"/>
                <a:gd name="T8" fmla="*/ 22 w 47"/>
                <a:gd name="T9" fmla="*/ 10 h 29"/>
                <a:gd name="T10" fmla="*/ 28 w 47"/>
                <a:gd name="T11" fmla="*/ 12 h 29"/>
                <a:gd name="T12" fmla="*/ 33 w 47"/>
                <a:gd name="T13" fmla="*/ 16 h 29"/>
                <a:gd name="T14" fmla="*/ 37 w 47"/>
                <a:gd name="T15" fmla="*/ 23 h 29"/>
                <a:gd name="T16" fmla="*/ 40 w 47"/>
                <a:gd name="T17" fmla="*/ 29 h 29"/>
                <a:gd name="T18" fmla="*/ 47 w 47"/>
                <a:gd name="T19" fmla="*/ 23 h 29"/>
                <a:gd name="T20" fmla="*/ 42 w 47"/>
                <a:gd name="T21" fmla="*/ 16 h 29"/>
                <a:gd name="T22" fmla="*/ 36 w 47"/>
                <a:gd name="T23" fmla="*/ 10 h 29"/>
                <a:gd name="T24" fmla="*/ 30 w 47"/>
                <a:gd name="T25" fmla="*/ 6 h 29"/>
                <a:gd name="T26" fmla="*/ 23 w 47"/>
                <a:gd name="T27" fmla="*/ 2 h 29"/>
                <a:gd name="T28" fmla="*/ 17 w 47"/>
                <a:gd name="T29" fmla="*/ 0 h 29"/>
                <a:gd name="T30" fmla="*/ 11 w 47"/>
                <a:gd name="T31" fmla="*/ 2 h 29"/>
                <a:gd name="T32" fmla="*/ 5 w 47"/>
                <a:gd name="T33" fmla="*/ 4 h 29"/>
                <a:gd name="T34" fmla="*/ 0 w 47"/>
                <a:gd name="T35" fmla="*/ 10 h 29"/>
                <a:gd name="T36" fmla="*/ 5 w 47"/>
                <a:gd name="T37" fmla="*/ 16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
                <a:gd name="T58" fmla="*/ 0 h 29"/>
                <a:gd name="T59" fmla="*/ 47 w 47"/>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 h="29">
                  <a:moveTo>
                    <a:pt x="5" y="16"/>
                  </a:moveTo>
                  <a:lnTo>
                    <a:pt x="8" y="12"/>
                  </a:lnTo>
                  <a:lnTo>
                    <a:pt x="12" y="10"/>
                  </a:lnTo>
                  <a:lnTo>
                    <a:pt x="17" y="10"/>
                  </a:lnTo>
                  <a:lnTo>
                    <a:pt x="22" y="10"/>
                  </a:lnTo>
                  <a:lnTo>
                    <a:pt x="28" y="12"/>
                  </a:lnTo>
                  <a:lnTo>
                    <a:pt x="33" y="16"/>
                  </a:lnTo>
                  <a:lnTo>
                    <a:pt x="37" y="23"/>
                  </a:lnTo>
                  <a:lnTo>
                    <a:pt x="40" y="29"/>
                  </a:lnTo>
                  <a:lnTo>
                    <a:pt x="47" y="23"/>
                  </a:lnTo>
                  <a:lnTo>
                    <a:pt x="42" y="16"/>
                  </a:lnTo>
                  <a:lnTo>
                    <a:pt x="36" y="10"/>
                  </a:lnTo>
                  <a:lnTo>
                    <a:pt x="30" y="6"/>
                  </a:lnTo>
                  <a:lnTo>
                    <a:pt x="23" y="2"/>
                  </a:lnTo>
                  <a:lnTo>
                    <a:pt x="17" y="0"/>
                  </a:lnTo>
                  <a:lnTo>
                    <a:pt x="11" y="2"/>
                  </a:lnTo>
                  <a:lnTo>
                    <a:pt x="5" y="4"/>
                  </a:lnTo>
                  <a:lnTo>
                    <a:pt x="0" y="10"/>
                  </a:lnTo>
                  <a:lnTo>
                    <a:pt x="5" y="16"/>
                  </a:lnTo>
                  <a:close/>
                </a:path>
              </a:pathLst>
            </a:custGeom>
            <a:solidFill>
              <a:srgbClr val="CC6633"/>
            </a:solidFill>
            <a:ln w="9525">
              <a:noFill/>
              <a:round/>
              <a:headEnd/>
              <a:tailEnd/>
            </a:ln>
          </p:spPr>
          <p:txBody>
            <a:bodyPr/>
            <a:lstStyle/>
            <a:p>
              <a:endParaRPr lang="it-IT">
                <a:solidFill>
                  <a:srgbClr val="FFFFFF"/>
                </a:solidFill>
              </a:endParaRPr>
            </a:p>
          </p:txBody>
        </p:sp>
        <p:sp>
          <p:nvSpPr>
            <p:cNvPr id="28703" name="Freeform 29"/>
            <p:cNvSpPr>
              <a:spLocks/>
            </p:cNvSpPr>
            <p:nvPr/>
          </p:nvSpPr>
          <p:spPr bwMode="auto">
            <a:xfrm>
              <a:off x="2570" y="1831"/>
              <a:ext cx="16" cy="53"/>
            </a:xfrm>
            <a:custGeom>
              <a:avLst/>
              <a:gdLst>
                <a:gd name="T0" fmla="*/ 6 w 16"/>
                <a:gd name="T1" fmla="*/ 53 h 53"/>
                <a:gd name="T2" fmla="*/ 6 w 16"/>
                <a:gd name="T3" fmla="*/ 46 h 53"/>
                <a:gd name="T4" fmla="*/ 8 w 16"/>
                <a:gd name="T5" fmla="*/ 38 h 53"/>
                <a:gd name="T6" fmla="*/ 8 w 16"/>
                <a:gd name="T7" fmla="*/ 32 h 53"/>
                <a:gd name="T8" fmla="*/ 9 w 16"/>
                <a:gd name="T9" fmla="*/ 25 h 53"/>
                <a:gd name="T10" fmla="*/ 11 w 16"/>
                <a:gd name="T11" fmla="*/ 21 h 53"/>
                <a:gd name="T12" fmla="*/ 12 w 16"/>
                <a:gd name="T13" fmla="*/ 15 h 53"/>
                <a:gd name="T14" fmla="*/ 14 w 16"/>
                <a:gd name="T15" fmla="*/ 11 h 53"/>
                <a:gd name="T16" fmla="*/ 16 w 16"/>
                <a:gd name="T17" fmla="*/ 6 h 53"/>
                <a:gd name="T18" fmla="*/ 11 w 16"/>
                <a:gd name="T19" fmla="*/ 0 h 53"/>
                <a:gd name="T20" fmla="*/ 8 w 16"/>
                <a:gd name="T21" fmla="*/ 4 h 53"/>
                <a:gd name="T22" fmla="*/ 6 w 16"/>
                <a:gd name="T23" fmla="*/ 11 h 53"/>
                <a:gd name="T24" fmla="*/ 5 w 16"/>
                <a:gd name="T25" fmla="*/ 17 h 53"/>
                <a:gd name="T26" fmla="*/ 3 w 16"/>
                <a:gd name="T27" fmla="*/ 23 h 53"/>
                <a:gd name="T28" fmla="*/ 1 w 16"/>
                <a:gd name="T29" fmla="*/ 32 h 53"/>
                <a:gd name="T30" fmla="*/ 1 w 16"/>
                <a:gd name="T31" fmla="*/ 38 h 53"/>
                <a:gd name="T32" fmla="*/ 0 w 16"/>
                <a:gd name="T33" fmla="*/ 44 h 53"/>
                <a:gd name="T34" fmla="*/ 0 w 16"/>
                <a:gd name="T35" fmla="*/ 51 h 53"/>
                <a:gd name="T36" fmla="*/ 6 w 16"/>
                <a:gd name="T37" fmla="*/ 53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53"/>
                <a:gd name="T59" fmla="*/ 16 w 16"/>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53">
                  <a:moveTo>
                    <a:pt x="6" y="53"/>
                  </a:moveTo>
                  <a:lnTo>
                    <a:pt x="6" y="46"/>
                  </a:lnTo>
                  <a:lnTo>
                    <a:pt x="8" y="38"/>
                  </a:lnTo>
                  <a:lnTo>
                    <a:pt x="8" y="32"/>
                  </a:lnTo>
                  <a:lnTo>
                    <a:pt x="9" y="25"/>
                  </a:lnTo>
                  <a:lnTo>
                    <a:pt x="11" y="21"/>
                  </a:lnTo>
                  <a:lnTo>
                    <a:pt x="12" y="15"/>
                  </a:lnTo>
                  <a:lnTo>
                    <a:pt x="14" y="11"/>
                  </a:lnTo>
                  <a:lnTo>
                    <a:pt x="16" y="6"/>
                  </a:lnTo>
                  <a:lnTo>
                    <a:pt x="11" y="0"/>
                  </a:lnTo>
                  <a:lnTo>
                    <a:pt x="8" y="4"/>
                  </a:lnTo>
                  <a:lnTo>
                    <a:pt x="6" y="11"/>
                  </a:lnTo>
                  <a:lnTo>
                    <a:pt x="5" y="17"/>
                  </a:lnTo>
                  <a:lnTo>
                    <a:pt x="3" y="23"/>
                  </a:lnTo>
                  <a:lnTo>
                    <a:pt x="1" y="32"/>
                  </a:lnTo>
                  <a:lnTo>
                    <a:pt x="1" y="38"/>
                  </a:lnTo>
                  <a:lnTo>
                    <a:pt x="0" y="44"/>
                  </a:lnTo>
                  <a:lnTo>
                    <a:pt x="0" y="51"/>
                  </a:lnTo>
                  <a:lnTo>
                    <a:pt x="6" y="53"/>
                  </a:lnTo>
                  <a:close/>
                </a:path>
              </a:pathLst>
            </a:custGeom>
            <a:solidFill>
              <a:srgbClr val="CC6633"/>
            </a:solidFill>
            <a:ln w="9525">
              <a:noFill/>
              <a:round/>
              <a:headEnd/>
              <a:tailEnd/>
            </a:ln>
          </p:spPr>
          <p:txBody>
            <a:bodyPr/>
            <a:lstStyle/>
            <a:p>
              <a:endParaRPr lang="it-IT">
                <a:solidFill>
                  <a:srgbClr val="FFFFFF"/>
                </a:solidFill>
              </a:endParaRPr>
            </a:p>
          </p:txBody>
        </p:sp>
        <p:sp>
          <p:nvSpPr>
            <p:cNvPr id="28704" name="Freeform 30"/>
            <p:cNvSpPr>
              <a:spLocks/>
            </p:cNvSpPr>
            <p:nvPr/>
          </p:nvSpPr>
          <p:spPr bwMode="auto">
            <a:xfrm>
              <a:off x="2570" y="1882"/>
              <a:ext cx="12" cy="46"/>
            </a:xfrm>
            <a:custGeom>
              <a:avLst/>
              <a:gdLst>
                <a:gd name="T0" fmla="*/ 12 w 12"/>
                <a:gd name="T1" fmla="*/ 44 h 46"/>
                <a:gd name="T2" fmla="*/ 11 w 12"/>
                <a:gd name="T3" fmla="*/ 37 h 46"/>
                <a:gd name="T4" fmla="*/ 9 w 12"/>
                <a:gd name="T5" fmla="*/ 33 h 46"/>
                <a:gd name="T6" fmla="*/ 8 w 12"/>
                <a:gd name="T7" fmla="*/ 27 h 46"/>
                <a:gd name="T8" fmla="*/ 8 w 12"/>
                <a:gd name="T9" fmla="*/ 23 h 46"/>
                <a:gd name="T10" fmla="*/ 6 w 12"/>
                <a:gd name="T11" fmla="*/ 16 h 46"/>
                <a:gd name="T12" fmla="*/ 6 w 12"/>
                <a:gd name="T13" fmla="*/ 12 h 46"/>
                <a:gd name="T14" fmla="*/ 6 w 12"/>
                <a:gd name="T15" fmla="*/ 6 h 46"/>
                <a:gd name="T16" fmla="*/ 6 w 12"/>
                <a:gd name="T17" fmla="*/ 2 h 46"/>
                <a:gd name="T18" fmla="*/ 0 w 12"/>
                <a:gd name="T19" fmla="*/ 0 h 46"/>
                <a:gd name="T20" fmla="*/ 0 w 12"/>
                <a:gd name="T21" fmla="*/ 6 h 46"/>
                <a:gd name="T22" fmla="*/ 0 w 12"/>
                <a:gd name="T23" fmla="*/ 12 h 46"/>
                <a:gd name="T24" fmla="*/ 0 w 12"/>
                <a:gd name="T25" fmla="*/ 19 h 46"/>
                <a:gd name="T26" fmla="*/ 1 w 12"/>
                <a:gd name="T27" fmla="*/ 25 h 46"/>
                <a:gd name="T28" fmla="*/ 1 w 12"/>
                <a:gd name="T29" fmla="*/ 29 h 46"/>
                <a:gd name="T30" fmla="*/ 3 w 12"/>
                <a:gd name="T31" fmla="*/ 35 h 46"/>
                <a:gd name="T32" fmla="*/ 5 w 12"/>
                <a:gd name="T33" fmla="*/ 42 h 46"/>
                <a:gd name="T34" fmla="*/ 6 w 12"/>
                <a:gd name="T35" fmla="*/ 46 h 46"/>
                <a:gd name="T36" fmla="*/ 12 w 12"/>
                <a:gd name="T37" fmla="*/ 44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
                <a:gd name="T58" fmla="*/ 0 h 46"/>
                <a:gd name="T59" fmla="*/ 12 w 12"/>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 h="46">
                  <a:moveTo>
                    <a:pt x="12" y="44"/>
                  </a:moveTo>
                  <a:lnTo>
                    <a:pt x="11" y="37"/>
                  </a:lnTo>
                  <a:lnTo>
                    <a:pt x="9" y="33"/>
                  </a:lnTo>
                  <a:lnTo>
                    <a:pt x="8" y="27"/>
                  </a:lnTo>
                  <a:lnTo>
                    <a:pt x="8" y="23"/>
                  </a:lnTo>
                  <a:lnTo>
                    <a:pt x="6" y="16"/>
                  </a:lnTo>
                  <a:lnTo>
                    <a:pt x="6" y="12"/>
                  </a:lnTo>
                  <a:lnTo>
                    <a:pt x="6" y="6"/>
                  </a:lnTo>
                  <a:lnTo>
                    <a:pt x="6" y="2"/>
                  </a:lnTo>
                  <a:lnTo>
                    <a:pt x="0" y="0"/>
                  </a:lnTo>
                  <a:lnTo>
                    <a:pt x="0" y="6"/>
                  </a:lnTo>
                  <a:lnTo>
                    <a:pt x="0" y="12"/>
                  </a:lnTo>
                  <a:lnTo>
                    <a:pt x="0" y="19"/>
                  </a:lnTo>
                  <a:lnTo>
                    <a:pt x="1" y="25"/>
                  </a:lnTo>
                  <a:lnTo>
                    <a:pt x="1" y="29"/>
                  </a:lnTo>
                  <a:lnTo>
                    <a:pt x="3" y="35"/>
                  </a:lnTo>
                  <a:lnTo>
                    <a:pt x="5" y="42"/>
                  </a:lnTo>
                  <a:lnTo>
                    <a:pt x="6" y="46"/>
                  </a:lnTo>
                  <a:lnTo>
                    <a:pt x="12" y="44"/>
                  </a:lnTo>
                  <a:close/>
                </a:path>
              </a:pathLst>
            </a:custGeom>
            <a:solidFill>
              <a:srgbClr val="CC6633"/>
            </a:solidFill>
            <a:ln w="9525">
              <a:noFill/>
              <a:round/>
              <a:headEnd/>
              <a:tailEnd/>
            </a:ln>
          </p:spPr>
          <p:txBody>
            <a:bodyPr/>
            <a:lstStyle/>
            <a:p>
              <a:endParaRPr lang="it-IT">
                <a:solidFill>
                  <a:srgbClr val="FFFFFF"/>
                </a:solidFill>
              </a:endParaRPr>
            </a:p>
          </p:txBody>
        </p:sp>
        <p:sp>
          <p:nvSpPr>
            <p:cNvPr id="28705" name="Freeform 31"/>
            <p:cNvSpPr>
              <a:spLocks/>
            </p:cNvSpPr>
            <p:nvPr/>
          </p:nvSpPr>
          <p:spPr bwMode="auto">
            <a:xfrm>
              <a:off x="2576" y="1926"/>
              <a:ext cx="19" cy="15"/>
            </a:xfrm>
            <a:custGeom>
              <a:avLst/>
              <a:gdLst>
                <a:gd name="T0" fmla="*/ 19 w 19"/>
                <a:gd name="T1" fmla="*/ 6 h 15"/>
                <a:gd name="T2" fmla="*/ 17 w 19"/>
                <a:gd name="T3" fmla="*/ 6 h 15"/>
                <a:gd name="T4" fmla="*/ 14 w 19"/>
                <a:gd name="T5" fmla="*/ 6 h 15"/>
                <a:gd name="T6" fmla="*/ 13 w 19"/>
                <a:gd name="T7" fmla="*/ 6 h 15"/>
                <a:gd name="T8" fmla="*/ 11 w 19"/>
                <a:gd name="T9" fmla="*/ 4 h 15"/>
                <a:gd name="T10" fmla="*/ 8 w 19"/>
                <a:gd name="T11" fmla="*/ 4 h 15"/>
                <a:gd name="T12" fmla="*/ 8 w 19"/>
                <a:gd name="T13" fmla="*/ 2 h 15"/>
                <a:gd name="T14" fmla="*/ 6 w 19"/>
                <a:gd name="T15" fmla="*/ 2 h 15"/>
                <a:gd name="T16" fmla="*/ 6 w 19"/>
                <a:gd name="T17" fmla="*/ 0 h 15"/>
                <a:gd name="T18" fmla="*/ 0 w 19"/>
                <a:gd name="T19" fmla="*/ 2 h 15"/>
                <a:gd name="T20" fmla="*/ 2 w 19"/>
                <a:gd name="T21" fmla="*/ 6 h 15"/>
                <a:gd name="T22" fmla="*/ 3 w 19"/>
                <a:gd name="T23" fmla="*/ 10 h 15"/>
                <a:gd name="T24" fmla="*/ 6 w 19"/>
                <a:gd name="T25" fmla="*/ 10 h 15"/>
                <a:gd name="T26" fmla="*/ 8 w 19"/>
                <a:gd name="T27" fmla="*/ 12 h 15"/>
                <a:gd name="T28" fmla="*/ 11 w 19"/>
                <a:gd name="T29" fmla="*/ 15 h 15"/>
                <a:gd name="T30" fmla="*/ 14 w 19"/>
                <a:gd name="T31" fmla="*/ 15 h 15"/>
                <a:gd name="T32" fmla="*/ 16 w 19"/>
                <a:gd name="T33" fmla="*/ 15 h 15"/>
                <a:gd name="T34" fmla="*/ 19 w 19"/>
                <a:gd name="T35" fmla="*/ 15 h 15"/>
                <a:gd name="T36" fmla="*/ 19 w 19"/>
                <a:gd name="T37" fmla="*/ 6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15"/>
                <a:gd name="T59" fmla="*/ 19 w 19"/>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15">
                  <a:moveTo>
                    <a:pt x="19" y="6"/>
                  </a:moveTo>
                  <a:lnTo>
                    <a:pt x="17" y="6"/>
                  </a:lnTo>
                  <a:lnTo>
                    <a:pt x="14" y="6"/>
                  </a:lnTo>
                  <a:lnTo>
                    <a:pt x="13" y="6"/>
                  </a:lnTo>
                  <a:lnTo>
                    <a:pt x="11" y="4"/>
                  </a:lnTo>
                  <a:lnTo>
                    <a:pt x="8" y="4"/>
                  </a:lnTo>
                  <a:lnTo>
                    <a:pt x="8" y="2"/>
                  </a:lnTo>
                  <a:lnTo>
                    <a:pt x="6" y="2"/>
                  </a:lnTo>
                  <a:lnTo>
                    <a:pt x="6" y="0"/>
                  </a:lnTo>
                  <a:lnTo>
                    <a:pt x="0" y="2"/>
                  </a:lnTo>
                  <a:lnTo>
                    <a:pt x="2" y="6"/>
                  </a:lnTo>
                  <a:lnTo>
                    <a:pt x="3" y="10"/>
                  </a:lnTo>
                  <a:lnTo>
                    <a:pt x="6" y="10"/>
                  </a:lnTo>
                  <a:lnTo>
                    <a:pt x="8" y="12"/>
                  </a:lnTo>
                  <a:lnTo>
                    <a:pt x="11" y="15"/>
                  </a:lnTo>
                  <a:lnTo>
                    <a:pt x="14" y="15"/>
                  </a:lnTo>
                  <a:lnTo>
                    <a:pt x="16" y="15"/>
                  </a:lnTo>
                  <a:lnTo>
                    <a:pt x="19" y="15"/>
                  </a:lnTo>
                  <a:lnTo>
                    <a:pt x="19" y="6"/>
                  </a:lnTo>
                  <a:close/>
                </a:path>
              </a:pathLst>
            </a:custGeom>
            <a:solidFill>
              <a:srgbClr val="CC6633"/>
            </a:solidFill>
            <a:ln w="9525">
              <a:noFill/>
              <a:round/>
              <a:headEnd/>
              <a:tailEnd/>
            </a:ln>
          </p:spPr>
          <p:txBody>
            <a:bodyPr/>
            <a:lstStyle/>
            <a:p>
              <a:endParaRPr lang="it-IT">
                <a:solidFill>
                  <a:srgbClr val="FFFFFF"/>
                </a:solidFill>
              </a:endParaRPr>
            </a:p>
          </p:txBody>
        </p:sp>
        <p:sp>
          <p:nvSpPr>
            <p:cNvPr id="28706" name="Freeform 32"/>
            <p:cNvSpPr>
              <a:spLocks/>
            </p:cNvSpPr>
            <p:nvPr/>
          </p:nvSpPr>
          <p:spPr bwMode="auto">
            <a:xfrm>
              <a:off x="2595" y="1915"/>
              <a:ext cx="41" cy="28"/>
            </a:xfrm>
            <a:custGeom>
              <a:avLst/>
              <a:gdLst>
                <a:gd name="T0" fmla="*/ 34 w 41"/>
                <a:gd name="T1" fmla="*/ 0 h 28"/>
                <a:gd name="T2" fmla="*/ 33 w 41"/>
                <a:gd name="T3" fmla="*/ 4 h 28"/>
                <a:gd name="T4" fmla="*/ 30 w 41"/>
                <a:gd name="T5" fmla="*/ 9 h 28"/>
                <a:gd name="T6" fmla="*/ 25 w 41"/>
                <a:gd name="T7" fmla="*/ 11 h 28"/>
                <a:gd name="T8" fmla="*/ 20 w 41"/>
                <a:gd name="T9" fmla="*/ 15 h 28"/>
                <a:gd name="T10" fmla="*/ 16 w 41"/>
                <a:gd name="T11" fmla="*/ 17 h 28"/>
                <a:gd name="T12" fmla="*/ 11 w 41"/>
                <a:gd name="T13" fmla="*/ 17 h 28"/>
                <a:gd name="T14" fmla="*/ 5 w 41"/>
                <a:gd name="T15" fmla="*/ 17 h 28"/>
                <a:gd name="T16" fmla="*/ 0 w 41"/>
                <a:gd name="T17" fmla="*/ 17 h 28"/>
                <a:gd name="T18" fmla="*/ 0 w 41"/>
                <a:gd name="T19" fmla="*/ 26 h 28"/>
                <a:gd name="T20" fmla="*/ 5 w 41"/>
                <a:gd name="T21" fmla="*/ 28 h 28"/>
                <a:gd name="T22" fmla="*/ 11 w 41"/>
                <a:gd name="T23" fmla="*/ 26 h 28"/>
                <a:gd name="T24" fmla="*/ 17 w 41"/>
                <a:gd name="T25" fmla="*/ 26 h 28"/>
                <a:gd name="T26" fmla="*/ 23 w 41"/>
                <a:gd name="T27" fmla="*/ 23 h 28"/>
                <a:gd name="T28" fmla="*/ 28 w 41"/>
                <a:gd name="T29" fmla="*/ 19 h 28"/>
                <a:gd name="T30" fmla="*/ 33 w 41"/>
                <a:gd name="T31" fmla="*/ 15 h 28"/>
                <a:gd name="T32" fmla="*/ 37 w 41"/>
                <a:gd name="T33" fmla="*/ 11 h 28"/>
                <a:gd name="T34" fmla="*/ 41 w 41"/>
                <a:gd name="T35" fmla="*/ 4 h 28"/>
                <a:gd name="T36" fmla="*/ 34 w 41"/>
                <a:gd name="T37" fmla="*/ 0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28"/>
                <a:gd name="T59" fmla="*/ 41 w 41"/>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28">
                  <a:moveTo>
                    <a:pt x="34" y="0"/>
                  </a:moveTo>
                  <a:lnTo>
                    <a:pt x="33" y="4"/>
                  </a:lnTo>
                  <a:lnTo>
                    <a:pt x="30" y="9"/>
                  </a:lnTo>
                  <a:lnTo>
                    <a:pt x="25" y="11"/>
                  </a:lnTo>
                  <a:lnTo>
                    <a:pt x="20" y="15"/>
                  </a:lnTo>
                  <a:lnTo>
                    <a:pt x="16" y="17"/>
                  </a:lnTo>
                  <a:lnTo>
                    <a:pt x="11" y="17"/>
                  </a:lnTo>
                  <a:lnTo>
                    <a:pt x="5" y="17"/>
                  </a:lnTo>
                  <a:lnTo>
                    <a:pt x="0" y="17"/>
                  </a:lnTo>
                  <a:lnTo>
                    <a:pt x="0" y="26"/>
                  </a:lnTo>
                  <a:lnTo>
                    <a:pt x="5" y="28"/>
                  </a:lnTo>
                  <a:lnTo>
                    <a:pt x="11" y="26"/>
                  </a:lnTo>
                  <a:lnTo>
                    <a:pt x="17" y="26"/>
                  </a:lnTo>
                  <a:lnTo>
                    <a:pt x="23" y="23"/>
                  </a:lnTo>
                  <a:lnTo>
                    <a:pt x="28" y="19"/>
                  </a:lnTo>
                  <a:lnTo>
                    <a:pt x="33" y="15"/>
                  </a:lnTo>
                  <a:lnTo>
                    <a:pt x="37" y="11"/>
                  </a:lnTo>
                  <a:lnTo>
                    <a:pt x="41" y="4"/>
                  </a:lnTo>
                  <a:lnTo>
                    <a:pt x="34" y="0"/>
                  </a:lnTo>
                  <a:close/>
                </a:path>
              </a:pathLst>
            </a:custGeom>
            <a:solidFill>
              <a:srgbClr val="CC6633"/>
            </a:solidFill>
            <a:ln w="9525">
              <a:noFill/>
              <a:round/>
              <a:headEnd/>
              <a:tailEnd/>
            </a:ln>
          </p:spPr>
          <p:txBody>
            <a:bodyPr/>
            <a:lstStyle/>
            <a:p>
              <a:endParaRPr lang="it-IT">
                <a:solidFill>
                  <a:srgbClr val="FFFFFF"/>
                </a:solidFill>
              </a:endParaRPr>
            </a:p>
          </p:txBody>
        </p:sp>
        <p:sp>
          <p:nvSpPr>
            <p:cNvPr id="28707" name="Freeform 33"/>
            <p:cNvSpPr>
              <a:spLocks/>
            </p:cNvSpPr>
            <p:nvPr/>
          </p:nvSpPr>
          <p:spPr bwMode="auto">
            <a:xfrm>
              <a:off x="2621" y="1844"/>
              <a:ext cx="19" cy="75"/>
            </a:xfrm>
            <a:custGeom>
              <a:avLst/>
              <a:gdLst>
                <a:gd name="T0" fmla="*/ 0 w 19"/>
                <a:gd name="T1" fmla="*/ 6 h 75"/>
                <a:gd name="T2" fmla="*/ 5 w 19"/>
                <a:gd name="T3" fmla="*/ 12 h 75"/>
                <a:gd name="T4" fmla="*/ 8 w 19"/>
                <a:gd name="T5" fmla="*/ 21 h 75"/>
                <a:gd name="T6" fmla="*/ 10 w 19"/>
                <a:gd name="T7" fmla="*/ 29 h 75"/>
                <a:gd name="T8" fmla="*/ 11 w 19"/>
                <a:gd name="T9" fmla="*/ 38 h 75"/>
                <a:gd name="T10" fmla="*/ 13 w 19"/>
                <a:gd name="T11" fmla="*/ 46 h 75"/>
                <a:gd name="T12" fmla="*/ 11 w 19"/>
                <a:gd name="T13" fmla="*/ 54 h 75"/>
                <a:gd name="T14" fmla="*/ 11 w 19"/>
                <a:gd name="T15" fmla="*/ 63 h 75"/>
                <a:gd name="T16" fmla="*/ 8 w 19"/>
                <a:gd name="T17" fmla="*/ 71 h 75"/>
                <a:gd name="T18" fmla="*/ 15 w 19"/>
                <a:gd name="T19" fmla="*/ 75 h 75"/>
                <a:gd name="T20" fmla="*/ 18 w 19"/>
                <a:gd name="T21" fmla="*/ 65 h 75"/>
                <a:gd name="T22" fmla="*/ 19 w 19"/>
                <a:gd name="T23" fmla="*/ 57 h 75"/>
                <a:gd name="T24" fmla="*/ 19 w 19"/>
                <a:gd name="T25" fmla="*/ 46 h 75"/>
                <a:gd name="T26" fmla="*/ 18 w 19"/>
                <a:gd name="T27" fmla="*/ 36 h 75"/>
                <a:gd name="T28" fmla="*/ 16 w 19"/>
                <a:gd name="T29" fmla="*/ 27 h 75"/>
                <a:gd name="T30" fmla="*/ 15 w 19"/>
                <a:gd name="T31" fmla="*/ 17 h 75"/>
                <a:gd name="T32" fmla="*/ 10 w 19"/>
                <a:gd name="T33" fmla="*/ 8 h 75"/>
                <a:gd name="T34" fmla="*/ 7 w 19"/>
                <a:gd name="T35" fmla="*/ 0 h 75"/>
                <a:gd name="T36" fmla="*/ 0 w 19"/>
                <a:gd name="T37" fmla="*/ 6 h 7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75"/>
                <a:gd name="T59" fmla="*/ 19 w 19"/>
                <a:gd name="T60" fmla="*/ 75 h 7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75">
                  <a:moveTo>
                    <a:pt x="0" y="6"/>
                  </a:moveTo>
                  <a:lnTo>
                    <a:pt x="5" y="12"/>
                  </a:lnTo>
                  <a:lnTo>
                    <a:pt x="8" y="21"/>
                  </a:lnTo>
                  <a:lnTo>
                    <a:pt x="10" y="29"/>
                  </a:lnTo>
                  <a:lnTo>
                    <a:pt x="11" y="38"/>
                  </a:lnTo>
                  <a:lnTo>
                    <a:pt x="13" y="46"/>
                  </a:lnTo>
                  <a:lnTo>
                    <a:pt x="11" y="54"/>
                  </a:lnTo>
                  <a:lnTo>
                    <a:pt x="11" y="63"/>
                  </a:lnTo>
                  <a:lnTo>
                    <a:pt x="8" y="71"/>
                  </a:lnTo>
                  <a:lnTo>
                    <a:pt x="15" y="75"/>
                  </a:lnTo>
                  <a:lnTo>
                    <a:pt x="18" y="65"/>
                  </a:lnTo>
                  <a:lnTo>
                    <a:pt x="19" y="57"/>
                  </a:lnTo>
                  <a:lnTo>
                    <a:pt x="19" y="46"/>
                  </a:lnTo>
                  <a:lnTo>
                    <a:pt x="18" y="36"/>
                  </a:lnTo>
                  <a:lnTo>
                    <a:pt x="16" y="27"/>
                  </a:lnTo>
                  <a:lnTo>
                    <a:pt x="15" y="17"/>
                  </a:lnTo>
                  <a:lnTo>
                    <a:pt x="10" y="8"/>
                  </a:lnTo>
                  <a:lnTo>
                    <a:pt x="7"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8708" name="Freeform 34"/>
            <p:cNvSpPr>
              <a:spLocks/>
            </p:cNvSpPr>
            <p:nvPr/>
          </p:nvSpPr>
          <p:spPr bwMode="auto">
            <a:xfrm>
              <a:off x="2573" y="1934"/>
              <a:ext cx="72" cy="95"/>
            </a:xfrm>
            <a:custGeom>
              <a:avLst/>
              <a:gdLst>
                <a:gd name="T0" fmla="*/ 72 w 72"/>
                <a:gd name="T1" fmla="*/ 23 h 95"/>
                <a:gd name="T2" fmla="*/ 69 w 72"/>
                <a:gd name="T3" fmla="*/ 21 h 95"/>
                <a:gd name="T4" fmla="*/ 67 w 72"/>
                <a:gd name="T5" fmla="*/ 17 h 95"/>
                <a:gd name="T6" fmla="*/ 66 w 72"/>
                <a:gd name="T7" fmla="*/ 13 h 95"/>
                <a:gd name="T8" fmla="*/ 64 w 72"/>
                <a:gd name="T9" fmla="*/ 9 h 95"/>
                <a:gd name="T10" fmla="*/ 63 w 72"/>
                <a:gd name="T11" fmla="*/ 4 h 95"/>
                <a:gd name="T12" fmla="*/ 61 w 72"/>
                <a:gd name="T13" fmla="*/ 2 h 95"/>
                <a:gd name="T14" fmla="*/ 59 w 72"/>
                <a:gd name="T15" fmla="*/ 0 h 95"/>
                <a:gd name="T16" fmla="*/ 58 w 72"/>
                <a:gd name="T17" fmla="*/ 0 h 95"/>
                <a:gd name="T18" fmla="*/ 50 w 72"/>
                <a:gd name="T19" fmla="*/ 2 h 95"/>
                <a:gd name="T20" fmla="*/ 44 w 72"/>
                <a:gd name="T21" fmla="*/ 2 h 95"/>
                <a:gd name="T22" fmla="*/ 38 w 72"/>
                <a:gd name="T23" fmla="*/ 4 h 95"/>
                <a:gd name="T24" fmla="*/ 31 w 72"/>
                <a:gd name="T25" fmla="*/ 4 h 95"/>
                <a:gd name="T26" fmla="*/ 25 w 72"/>
                <a:gd name="T27" fmla="*/ 7 h 95"/>
                <a:gd name="T28" fmla="*/ 20 w 72"/>
                <a:gd name="T29" fmla="*/ 9 h 95"/>
                <a:gd name="T30" fmla="*/ 14 w 72"/>
                <a:gd name="T31" fmla="*/ 11 h 95"/>
                <a:gd name="T32" fmla="*/ 8 w 72"/>
                <a:gd name="T33" fmla="*/ 15 h 95"/>
                <a:gd name="T34" fmla="*/ 5 w 72"/>
                <a:gd name="T35" fmla="*/ 17 h 95"/>
                <a:gd name="T36" fmla="*/ 3 w 72"/>
                <a:gd name="T37" fmla="*/ 19 h 95"/>
                <a:gd name="T38" fmla="*/ 2 w 72"/>
                <a:gd name="T39" fmla="*/ 21 h 95"/>
                <a:gd name="T40" fmla="*/ 2 w 72"/>
                <a:gd name="T41" fmla="*/ 25 h 95"/>
                <a:gd name="T42" fmla="*/ 0 w 72"/>
                <a:gd name="T43" fmla="*/ 30 h 95"/>
                <a:gd name="T44" fmla="*/ 0 w 72"/>
                <a:gd name="T45" fmla="*/ 34 h 95"/>
                <a:gd name="T46" fmla="*/ 0 w 72"/>
                <a:gd name="T47" fmla="*/ 38 h 95"/>
                <a:gd name="T48" fmla="*/ 0 w 72"/>
                <a:gd name="T49" fmla="*/ 42 h 95"/>
                <a:gd name="T50" fmla="*/ 2 w 72"/>
                <a:gd name="T51" fmla="*/ 51 h 95"/>
                <a:gd name="T52" fmla="*/ 3 w 72"/>
                <a:gd name="T53" fmla="*/ 57 h 95"/>
                <a:gd name="T54" fmla="*/ 6 w 72"/>
                <a:gd name="T55" fmla="*/ 63 h 95"/>
                <a:gd name="T56" fmla="*/ 9 w 72"/>
                <a:gd name="T57" fmla="*/ 70 h 95"/>
                <a:gd name="T58" fmla="*/ 13 w 72"/>
                <a:gd name="T59" fmla="*/ 74 h 95"/>
                <a:gd name="T60" fmla="*/ 16 w 72"/>
                <a:gd name="T61" fmla="*/ 80 h 95"/>
                <a:gd name="T62" fmla="*/ 19 w 72"/>
                <a:gd name="T63" fmla="*/ 86 h 95"/>
                <a:gd name="T64" fmla="*/ 20 w 72"/>
                <a:gd name="T65" fmla="*/ 93 h 95"/>
                <a:gd name="T66" fmla="*/ 22 w 72"/>
                <a:gd name="T67" fmla="*/ 93 h 95"/>
                <a:gd name="T68" fmla="*/ 22 w 72"/>
                <a:gd name="T69" fmla="*/ 95 h 95"/>
                <a:gd name="T70" fmla="*/ 23 w 72"/>
                <a:gd name="T71" fmla="*/ 95 h 95"/>
                <a:gd name="T72" fmla="*/ 23 w 72"/>
                <a:gd name="T73" fmla="*/ 95 h 95"/>
                <a:gd name="T74" fmla="*/ 25 w 72"/>
                <a:gd name="T75" fmla="*/ 95 h 95"/>
                <a:gd name="T76" fmla="*/ 25 w 72"/>
                <a:gd name="T77" fmla="*/ 93 h 95"/>
                <a:gd name="T78" fmla="*/ 27 w 72"/>
                <a:gd name="T79" fmla="*/ 93 h 95"/>
                <a:gd name="T80" fmla="*/ 27 w 72"/>
                <a:gd name="T81" fmla="*/ 93 h 95"/>
                <a:gd name="T82" fmla="*/ 30 w 72"/>
                <a:gd name="T83" fmla="*/ 86 h 95"/>
                <a:gd name="T84" fmla="*/ 34 w 72"/>
                <a:gd name="T85" fmla="*/ 82 h 95"/>
                <a:gd name="T86" fmla="*/ 39 w 72"/>
                <a:gd name="T87" fmla="*/ 76 h 95"/>
                <a:gd name="T88" fmla="*/ 44 w 72"/>
                <a:gd name="T89" fmla="*/ 74 h 95"/>
                <a:gd name="T90" fmla="*/ 48 w 72"/>
                <a:gd name="T91" fmla="*/ 70 h 95"/>
                <a:gd name="T92" fmla="*/ 53 w 72"/>
                <a:gd name="T93" fmla="*/ 65 h 95"/>
                <a:gd name="T94" fmla="*/ 58 w 72"/>
                <a:gd name="T95" fmla="*/ 61 h 95"/>
                <a:gd name="T96" fmla="*/ 63 w 72"/>
                <a:gd name="T97" fmla="*/ 57 h 95"/>
                <a:gd name="T98" fmla="*/ 64 w 72"/>
                <a:gd name="T99" fmla="*/ 53 h 95"/>
                <a:gd name="T100" fmla="*/ 66 w 72"/>
                <a:gd name="T101" fmla="*/ 51 h 95"/>
                <a:gd name="T102" fmla="*/ 67 w 72"/>
                <a:gd name="T103" fmla="*/ 46 h 95"/>
                <a:gd name="T104" fmla="*/ 67 w 72"/>
                <a:gd name="T105" fmla="*/ 42 h 95"/>
                <a:gd name="T106" fmla="*/ 67 w 72"/>
                <a:gd name="T107" fmla="*/ 36 h 95"/>
                <a:gd name="T108" fmla="*/ 69 w 72"/>
                <a:gd name="T109" fmla="*/ 32 h 95"/>
                <a:gd name="T110" fmla="*/ 69 w 72"/>
                <a:gd name="T111" fmla="*/ 28 h 95"/>
                <a:gd name="T112" fmla="*/ 72 w 72"/>
                <a:gd name="T113" fmla="*/ 23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2"/>
                <a:gd name="T172" fmla="*/ 0 h 95"/>
                <a:gd name="T173" fmla="*/ 72 w 72"/>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2" h="95">
                  <a:moveTo>
                    <a:pt x="72" y="23"/>
                  </a:moveTo>
                  <a:lnTo>
                    <a:pt x="69" y="21"/>
                  </a:lnTo>
                  <a:lnTo>
                    <a:pt x="67" y="17"/>
                  </a:lnTo>
                  <a:lnTo>
                    <a:pt x="66" y="13"/>
                  </a:lnTo>
                  <a:lnTo>
                    <a:pt x="64" y="9"/>
                  </a:lnTo>
                  <a:lnTo>
                    <a:pt x="63" y="4"/>
                  </a:lnTo>
                  <a:lnTo>
                    <a:pt x="61" y="2"/>
                  </a:lnTo>
                  <a:lnTo>
                    <a:pt x="59" y="0"/>
                  </a:lnTo>
                  <a:lnTo>
                    <a:pt x="58" y="0"/>
                  </a:lnTo>
                  <a:lnTo>
                    <a:pt x="50" y="2"/>
                  </a:lnTo>
                  <a:lnTo>
                    <a:pt x="44" y="2"/>
                  </a:lnTo>
                  <a:lnTo>
                    <a:pt x="38" y="4"/>
                  </a:lnTo>
                  <a:lnTo>
                    <a:pt x="31" y="4"/>
                  </a:lnTo>
                  <a:lnTo>
                    <a:pt x="25" y="7"/>
                  </a:lnTo>
                  <a:lnTo>
                    <a:pt x="20" y="9"/>
                  </a:lnTo>
                  <a:lnTo>
                    <a:pt x="14" y="11"/>
                  </a:lnTo>
                  <a:lnTo>
                    <a:pt x="8" y="15"/>
                  </a:lnTo>
                  <a:lnTo>
                    <a:pt x="5" y="17"/>
                  </a:lnTo>
                  <a:lnTo>
                    <a:pt x="3" y="19"/>
                  </a:lnTo>
                  <a:lnTo>
                    <a:pt x="2" y="21"/>
                  </a:lnTo>
                  <a:lnTo>
                    <a:pt x="2" y="25"/>
                  </a:lnTo>
                  <a:lnTo>
                    <a:pt x="0" y="30"/>
                  </a:lnTo>
                  <a:lnTo>
                    <a:pt x="0" y="34"/>
                  </a:lnTo>
                  <a:lnTo>
                    <a:pt x="0" y="38"/>
                  </a:lnTo>
                  <a:lnTo>
                    <a:pt x="0" y="42"/>
                  </a:lnTo>
                  <a:lnTo>
                    <a:pt x="2" y="51"/>
                  </a:lnTo>
                  <a:lnTo>
                    <a:pt x="3" y="57"/>
                  </a:lnTo>
                  <a:lnTo>
                    <a:pt x="6" y="63"/>
                  </a:lnTo>
                  <a:lnTo>
                    <a:pt x="9" y="70"/>
                  </a:lnTo>
                  <a:lnTo>
                    <a:pt x="13" y="74"/>
                  </a:lnTo>
                  <a:lnTo>
                    <a:pt x="16" y="80"/>
                  </a:lnTo>
                  <a:lnTo>
                    <a:pt x="19" y="86"/>
                  </a:lnTo>
                  <a:lnTo>
                    <a:pt x="20" y="93"/>
                  </a:lnTo>
                  <a:lnTo>
                    <a:pt x="22" y="93"/>
                  </a:lnTo>
                  <a:lnTo>
                    <a:pt x="22" y="95"/>
                  </a:lnTo>
                  <a:lnTo>
                    <a:pt x="23" y="95"/>
                  </a:lnTo>
                  <a:lnTo>
                    <a:pt x="25" y="95"/>
                  </a:lnTo>
                  <a:lnTo>
                    <a:pt x="25" y="93"/>
                  </a:lnTo>
                  <a:lnTo>
                    <a:pt x="27" y="93"/>
                  </a:lnTo>
                  <a:lnTo>
                    <a:pt x="30" y="86"/>
                  </a:lnTo>
                  <a:lnTo>
                    <a:pt x="34" y="82"/>
                  </a:lnTo>
                  <a:lnTo>
                    <a:pt x="39" y="76"/>
                  </a:lnTo>
                  <a:lnTo>
                    <a:pt x="44" y="74"/>
                  </a:lnTo>
                  <a:lnTo>
                    <a:pt x="48" y="70"/>
                  </a:lnTo>
                  <a:lnTo>
                    <a:pt x="53" y="65"/>
                  </a:lnTo>
                  <a:lnTo>
                    <a:pt x="58" y="61"/>
                  </a:lnTo>
                  <a:lnTo>
                    <a:pt x="63" y="57"/>
                  </a:lnTo>
                  <a:lnTo>
                    <a:pt x="64" y="53"/>
                  </a:lnTo>
                  <a:lnTo>
                    <a:pt x="66" y="51"/>
                  </a:lnTo>
                  <a:lnTo>
                    <a:pt x="67" y="46"/>
                  </a:lnTo>
                  <a:lnTo>
                    <a:pt x="67" y="42"/>
                  </a:lnTo>
                  <a:lnTo>
                    <a:pt x="67" y="36"/>
                  </a:lnTo>
                  <a:lnTo>
                    <a:pt x="69" y="32"/>
                  </a:lnTo>
                  <a:lnTo>
                    <a:pt x="69" y="28"/>
                  </a:lnTo>
                  <a:lnTo>
                    <a:pt x="72" y="23"/>
                  </a:lnTo>
                  <a:close/>
                </a:path>
              </a:pathLst>
            </a:custGeom>
            <a:solidFill>
              <a:srgbClr val="F7AB8C"/>
            </a:solidFill>
            <a:ln w="9525">
              <a:noFill/>
              <a:round/>
              <a:headEnd/>
              <a:tailEnd/>
            </a:ln>
          </p:spPr>
          <p:txBody>
            <a:bodyPr/>
            <a:lstStyle/>
            <a:p>
              <a:endParaRPr lang="it-IT">
                <a:solidFill>
                  <a:srgbClr val="FFFFFF"/>
                </a:solidFill>
              </a:endParaRPr>
            </a:p>
          </p:txBody>
        </p:sp>
        <p:sp>
          <p:nvSpPr>
            <p:cNvPr id="28709" name="Freeform 35"/>
            <p:cNvSpPr>
              <a:spLocks/>
            </p:cNvSpPr>
            <p:nvPr/>
          </p:nvSpPr>
          <p:spPr bwMode="auto">
            <a:xfrm>
              <a:off x="2629" y="1930"/>
              <a:ext cx="18" cy="32"/>
            </a:xfrm>
            <a:custGeom>
              <a:avLst/>
              <a:gdLst>
                <a:gd name="T0" fmla="*/ 2 w 18"/>
                <a:gd name="T1" fmla="*/ 8 h 32"/>
                <a:gd name="T2" fmla="*/ 3 w 18"/>
                <a:gd name="T3" fmla="*/ 8 h 32"/>
                <a:gd name="T4" fmla="*/ 3 w 18"/>
                <a:gd name="T5" fmla="*/ 11 h 32"/>
                <a:gd name="T6" fmla="*/ 5 w 18"/>
                <a:gd name="T7" fmla="*/ 15 h 32"/>
                <a:gd name="T8" fmla="*/ 7 w 18"/>
                <a:gd name="T9" fmla="*/ 19 h 32"/>
                <a:gd name="T10" fmla="*/ 8 w 18"/>
                <a:gd name="T11" fmla="*/ 23 h 32"/>
                <a:gd name="T12" fmla="*/ 10 w 18"/>
                <a:gd name="T13" fmla="*/ 27 h 32"/>
                <a:gd name="T14" fmla="*/ 13 w 18"/>
                <a:gd name="T15" fmla="*/ 32 h 32"/>
                <a:gd name="T16" fmla="*/ 18 w 18"/>
                <a:gd name="T17" fmla="*/ 23 h 32"/>
                <a:gd name="T18" fmla="*/ 14 w 18"/>
                <a:gd name="T19" fmla="*/ 21 h 32"/>
                <a:gd name="T20" fmla="*/ 14 w 18"/>
                <a:gd name="T21" fmla="*/ 19 h 32"/>
                <a:gd name="T22" fmla="*/ 13 w 18"/>
                <a:gd name="T23" fmla="*/ 15 h 32"/>
                <a:gd name="T24" fmla="*/ 11 w 18"/>
                <a:gd name="T25" fmla="*/ 11 h 32"/>
                <a:gd name="T26" fmla="*/ 10 w 18"/>
                <a:gd name="T27" fmla="*/ 6 h 32"/>
                <a:gd name="T28" fmla="*/ 8 w 18"/>
                <a:gd name="T29" fmla="*/ 2 h 32"/>
                <a:gd name="T30" fmla="*/ 5 w 18"/>
                <a:gd name="T31" fmla="*/ 0 h 32"/>
                <a:gd name="T32" fmla="*/ 0 w 18"/>
                <a:gd name="T33" fmla="*/ 0 h 32"/>
                <a:gd name="T34" fmla="*/ 2 w 18"/>
                <a:gd name="T35" fmla="*/ 8 h 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
                <a:gd name="T55" fmla="*/ 0 h 32"/>
                <a:gd name="T56" fmla="*/ 18 w 18"/>
                <a:gd name="T57" fmla="*/ 32 h 3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 h="32">
                  <a:moveTo>
                    <a:pt x="2" y="8"/>
                  </a:moveTo>
                  <a:lnTo>
                    <a:pt x="3" y="8"/>
                  </a:lnTo>
                  <a:lnTo>
                    <a:pt x="3" y="11"/>
                  </a:lnTo>
                  <a:lnTo>
                    <a:pt x="5" y="15"/>
                  </a:lnTo>
                  <a:lnTo>
                    <a:pt x="7" y="19"/>
                  </a:lnTo>
                  <a:lnTo>
                    <a:pt x="8" y="23"/>
                  </a:lnTo>
                  <a:lnTo>
                    <a:pt x="10" y="27"/>
                  </a:lnTo>
                  <a:lnTo>
                    <a:pt x="13" y="32"/>
                  </a:lnTo>
                  <a:lnTo>
                    <a:pt x="18" y="23"/>
                  </a:lnTo>
                  <a:lnTo>
                    <a:pt x="14" y="21"/>
                  </a:lnTo>
                  <a:lnTo>
                    <a:pt x="14" y="19"/>
                  </a:lnTo>
                  <a:lnTo>
                    <a:pt x="13" y="15"/>
                  </a:lnTo>
                  <a:lnTo>
                    <a:pt x="11" y="11"/>
                  </a:lnTo>
                  <a:lnTo>
                    <a:pt x="10" y="6"/>
                  </a:lnTo>
                  <a:lnTo>
                    <a:pt x="8" y="2"/>
                  </a:lnTo>
                  <a:lnTo>
                    <a:pt x="5" y="0"/>
                  </a:lnTo>
                  <a:lnTo>
                    <a:pt x="0" y="0"/>
                  </a:lnTo>
                  <a:lnTo>
                    <a:pt x="2" y="8"/>
                  </a:lnTo>
                  <a:close/>
                </a:path>
              </a:pathLst>
            </a:custGeom>
            <a:solidFill>
              <a:srgbClr val="CC6633"/>
            </a:solidFill>
            <a:ln w="9525">
              <a:noFill/>
              <a:round/>
              <a:headEnd/>
              <a:tailEnd/>
            </a:ln>
          </p:spPr>
          <p:txBody>
            <a:bodyPr/>
            <a:lstStyle/>
            <a:p>
              <a:endParaRPr lang="it-IT">
                <a:solidFill>
                  <a:srgbClr val="FFFFFF"/>
                </a:solidFill>
              </a:endParaRPr>
            </a:p>
          </p:txBody>
        </p:sp>
        <p:sp>
          <p:nvSpPr>
            <p:cNvPr id="28710" name="Freeform 36"/>
            <p:cNvSpPr>
              <a:spLocks/>
            </p:cNvSpPr>
            <p:nvPr/>
          </p:nvSpPr>
          <p:spPr bwMode="auto">
            <a:xfrm>
              <a:off x="2579" y="1930"/>
              <a:ext cx="52" cy="23"/>
            </a:xfrm>
            <a:custGeom>
              <a:avLst/>
              <a:gdLst>
                <a:gd name="T0" fmla="*/ 3 w 52"/>
                <a:gd name="T1" fmla="*/ 23 h 23"/>
                <a:gd name="T2" fmla="*/ 8 w 52"/>
                <a:gd name="T3" fmla="*/ 19 h 23"/>
                <a:gd name="T4" fmla="*/ 14 w 52"/>
                <a:gd name="T5" fmla="*/ 17 h 23"/>
                <a:gd name="T6" fmla="*/ 21 w 52"/>
                <a:gd name="T7" fmla="*/ 15 h 23"/>
                <a:gd name="T8" fmla="*/ 27 w 52"/>
                <a:gd name="T9" fmla="*/ 15 h 23"/>
                <a:gd name="T10" fmla="*/ 33 w 52"/>
                <a:gd name="T11" fmla="*/ 13 h 23"/>
                <a:gd name="T12" fmla="*/ 39 w 52"/>
                <a:gd name="T13" fmla="*/ 11 h 23"/>
                <a:gd name="T14" fmla="*/ 46 w 52"/>
                <a:gd name="T15" fmla="*/ 11 h 23"/>
                <a:gd name="T16" fmla="*/ 52 w 52"/>
                <a:gd name="T17" fmla="*/ 8 h 23"/>
                <a:gd name="T18" fmla="*/ 50 w 52"/>
                <a:gd name="T19" fmla="*/ 0 h 23"/>
                <a:gd name="T20" fmla="*/ 44 w 52"/>
                <a:gd name="T21" fmla="*/ 2 h 23"/>
                <a:gd name="T22" fmla="*/ 38 w 52"/>
                <a:gd name="T23" fmla="*/ 2 h 23"/>
                <a:gd name="T24" fmla="*/ 32 w 52"/>
                <a:gd name="T25" fmla="*/ 4 h 23"/>
                <a:gd name="T26" fmla="*/ 25 w 52"/>
                <a:gd name="T27" fmla="*/ 4 h 23"/>
                <a:gd name="T28" fmla="*/ 19 w 52"/>
                <a:gd name="T29" fmla="*/ 6 h 23"/>
                <a:gd name="T30" fmla="*/ 13 w 52"/>
                <a:gd name="T31" fmla="*/ 8 h 23"/>
                <a:gd name="T32" fmla="*/ 7 w 52"/>
                <a:gd name="T33" fmla="*/ 11 h 23"/>
                <a:gd name="T34" fmla="*/ 0 w 52"/>
                <a:gd name="T35" fmla="*/ 15 h 23"/>
                <a:gd name="T36" fmla="*/ 3 w 52"/>
                <a:gd name="T37" fmla="*/ 23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
                <a:gd name="T58" fmla="*/ 0 h 23"/>
                <a:gd name="T59" fmla="*/ 52 w 52"/>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 h="23">
                  <a:moveTo>
                    <a:pt x="3" y="23"/>
                  </a:moveTo>
                  <a:lnTo>
                    <a:pt x="8" y="19"/>
                  </a:lnTo>
                  <a:lnTo>
                    <a:pt x="14" y="17"/>
                  </a:lnTo>
                  <a:lnTo>
                    <a:pt x="21" y="15"/>
                  </a:lnTo>
                  <a:lnTo>
                    <a:pt x="27" y="15"/>
                  </a:lnTo>
                  <a:lnTo>
                    <a:pt x="33" y="13"/>
                  </a:lnTo>
                  <a:lnTo>
                    <a:pt x="39" y="11"/>
                  </a:lnTo>
                  <a:lnTo>
                    <a:pt x="46" y="11"/>
                  </a:lnTo>
                  <a:lnTo>
                    <a:pt x="52" y="8"/>
                  </a:lnTo>
                  <a:lnTo>
                    <a:pt x="50" y="0"/>
                  </a:lnTo>
                  <a:lnTo>
                    <a:pt x="44" y="2"/>
                  </a:lnTo>
                  <a:lnTo>
                    <a:pt x="38" y="2"/>
                  </a:lnTo>
                  <a:lnTo>
                    <a:pt x="32" y="4"/>
                  </a:lnTo>
                  <a:lnTo>
                    <a:pt x="25" y="4"/>
                  </a:lnTo>
                  <a:lnTo>
                    <a:pt x="19" y="6"/>
                  </a:lnTo>
                  <a:lnTo>
                    <a:pt x="13" y="8"/>
                  </a:lnTo>
                  <a:lnTo>
                    <a:pt x="7" y="11"/>
                  </a:lnTo>
                  <a:lnTo>
                    <a:pt x="0" y="15"/>
                  </a:lnTo>
                  <a:lnTo>
                    <a:pt x="3" y="23"/>
                  </a:lnTo>
                  <a:close/>
                </a:path>
              </a:pathLst>
            </a:custGeom>
            <a:solidFill>
              <a:srgbClr val="CC6633"/>
            </a:solidFill>
            <a:ln w="9525">
              <a:noFill/>
              <a:round/>
              <a:headEnd/>
              <a:tailEnd/>
            </a:ln>
          </p:spPr>
          <p:txBody>
            <a:bodyPr/>
            <a:lstStyle/>
            <a:p>
              <a:endParaRPr lang="it-IT">
                <a:solidFill>
                  <a:srgbClr val="FFFFFF"/>
                </a:solidFill>
              </a:endParaRPr>
            </a:p>
          </p:txBody>
        </p:sp>
        <p:sp>
          <p:nvSpPr>
            <p:cNvPr id="28711" name="Freeform 37"/>
            <p:cNvSpPr>
              <a:spLocks/>
            </p:cNvSpPr>
            <p:nvPr/>
          </p:nvSpPr>
          <p:spPr bwMode="auto">
            <a:xfrm>
              <a:off x="2570" y="1945"/>
              <a:ext cx="12" cy="31"/>
            </a:xfrm>
            <a:custGeom>
              <a:avLst/>
              <a:gdLst>
                <a:gd name="T0" fmla="*/ 6 w 12"/>
                <a:gd name="T1" fmla="*/ 31 h 31"/>
                <a:gd name="T2" fmla="*/ 6 w 12"/>
                <a:gd name="T3" fmla="*/ 27 h 31"/>
                <a:gd name="T4" fmla="*/ 6 w 12"/>
                <a:gd name="T5" fmla="*/ 23 h 31"/>
                <a:gd name="T6" fmla="*/ 6 w 12"/>
                <a:gd name="T7" fmla="*/ 19 h 31"/>
                <a:gd name="T8" fmla="*/ 8 w 12"/>
                <a:gd name="T9" fmla="*/ 17 h 31"/>
                <a:gd name="T10" fmla="*/ 8 w 12"/>
                <a:gd name="T11" fmla="*/ 12 h 31"/>
                <a:gd name="T12" fmla="*/ 9 w 12"/>
                <a:gd name="T13" fmla="*/ 10 h 31"/>
                <a:gd name="T14" fmla="*/ 11 w 12"/>
                <a:gd name="T15" fmla="*/ 8 h 31"/>
                <a:gd name="T16" fmla="*/ 12 w 12"/>
                <a:gd name="T17" fmla="*/ 8 h 31"/>
                <a:gd name="T18" fmla="*/ 9 w 12"/>
                <a:gd name="T19" fmla="*/ 0 h 31"/>
                <a:gd name="T20" fmla="*/ 6 w 12"/>
                <a:gd name="T21" fmla="*/ 2 h 31"/>
                <a:gd name="T22" fmla="*/ 3 w 12"/>
                <a:gd name="T23" fmla="*/ 6 h 31"/>
                <a:gd name="T24" fmla="*/ 1 w 12"/>
                <a:gd name="T25" fmla="*/ 8 h 31"/>
                <a:gd name="T26" fmla="*/ 1 w 12"/>
                <a:gd name="T27" fmla="*/ 12 h 31"/>
                <a:gd name="T28" fmla="*/ 0 w 12"/>
                <a:gd name="T29" fmla="*/ 17 h 31"/>
                <a:gd name="T30" fmla="*/ 0 w 12"/>
                <a:gd name="T31" fmla="*/ 23 h 31"/>
                <a:gd name="T32" fmla="*/ 0 w 12"/>
                <a:gd name="T33" fmla="*/ 27 h 31"/>
                <a:gd name="T34" fmla="*/ 0 w 12"/>
                <a:gd name="T35" fmla="*/ 31 h 31"/>
                <a:gd name="T36" fmla="*/ 6 w 12"/>
                <a:gd name="T37" fmla="*/ 31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
                <a:gd name="T58" fmla="*/ 0 h 31"/>
                <a:gd name="T59" fmla="*/ 12 w 12"/>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 h="31">
                  <a:moveTo>
                    <a:pt x="6" y="31"/>
                  </a:moveTo>
                  <a:lnTo>
                    <a:pt x="6" y="27"/>
                  </a:lnTo>
                  <a:lnTo>
                    <a:pt x="6" y="23"/>
                  </a:lnTo>
                  <a:lnTo>
                    <a:pt x="6" y="19"/>
                  </a:lnTo>
                  <a:lnTo>
                    <a:pt x="8" y="17"/>
                  </a:lnTo>
                  <a:lnTo>
                    <a:pt x="8" y="12"/>
                  </a:lnTo>
                  <a:lnTo>
                    <a:pt x="9" y="10"/>
                  </a:lnTo>
                  <a:lnTo>
                    <a:pt x="11" y="8"/>
                  </a:lnTo>
                  <a:lnTo>
                    <a:pt x="12" y="8"/>
                  </a:lnTo>
                  <a:lnTo>
                    <a:pt x="9" y="0"/>
                  </a:lnTo>
                  <a:lnTo>
                    <a:pt x="6" y="2"/>
                  </a:lnTo>
                  <a:lnTo>
                    <a:pt x="3" y="6"/>
                  </a:lnTo>
                  <a:lnTo>
                    <a:pt x="1" y="8"/>
                  </a:lnTo>
                  <a:lnTo>
                    <a:pt x="1" y="12"/>
                  </a:lnTo>
                  <a:lnTo>
                    <a:pt x="0" y="17"/>
                  </a:lnTo>
                  <a:lnTo>
                    <a:pt x="0" y="23"/>
                  </a:lnTo>
                  <a:lnTo>
                    <a:pt x="0" y="27"/>
                  </a:lnTo>
                  <a:lnTo>
                    <a:pt x="0" y="31"/>
                  </a:lnTo>
                  <a:lnTo>
                    <a:pt x="6" y="31"/>
                  </a:lnTo>
                  <a:close/>
                </a:path>
              </a:pathLst>
            </a:custGeom>
            <a:solidFill>
              <a:srgbClr val="CC6633"/>
            </a:solidFill>
            <a:ln w="9525">
              <a:noFill/>
              <a:round/>
              <a:headEnd/>
              <a:tailEnd/>
            </a:ln>
          </p:spPr>
          <p:txBody>
            <a:bodyPr/>
            <a:lstStyle/>
            <a:p>
              <a:endParaRPr lang="it-IT">
                <a:solidFill>
                  <a:srgbClr val="FFFFFF"/>
                </a:solidFill>
              </a:endParaRPr>
            </a:p>
          </p:txBody>
        </p:sp>
        <p:sp>
          <p:nvSpPr>
            <p:cNvPr id="28712" name="Freeform 38"/>
            <p:cNvSpPr>
              <a:spLocks/>
            </p:cNvSpPr>
            <p:nvPr/>
          </p:nvSpPr>
          <p:spPr bwMode="auto">
            <a:xfrm>
              <a:off x="2570" y="1976"/>
              <a:ext cx="26" cy="53"/>
            </a:xfrm>
            <a:custGeom>
              <a:avLst/>
              <a:gdLst>
                <a:gd name="T0" fmla="*/ 26 w 26"/>
                <a:gd name="T1" fmla="*/ 49 h 53"/>
                <a:gd name="T2" fmla="*/ 25 w 26"/>
                <a:gd name="T3" fmla="*/ 42 h 53"/>
                <a:gd name="T4" fmla="*/ 22 w 26"/>
                <a:gd name="T5" fmla="*/ 36 h 53"/>
                <a:gd name="T6" fmla="*/ 17 w 26"/>
                <a:gd name="T7" fmla="*/ 30 h 53"/>
                <a:gd name="T8" fmla="*/ 14 w 26"/>
                <a:gd name="T9" fmla="*/ 23 h 53"/>
                <a:gd name="T10" fmla="*/ 11 w 26"/>
                <a:gd name="T11" fmla="*/ 19 h 53"/>
                <a:gd name="T12" fmla="*/ 9 w 26"/>
                <a:gd name="T13" fmla="*/ 13 h 53"/>
                <a:gd name="T14" fmla="*/ 8 w 26"/>
                <a:gd name="T15" fmla="*/ 7 h 53"/>
                <a:gd name="T16" fmla="*/ 6 w 26"/>
                <a:gd name="T17" fmla="*/ 0 h 53"/>
                <a:gd name="T18" fmla="*/ 0 w 26"/>
                <a:gd name="T19" fmla="*/ 0 h 53"/>
                <a:gd name="T20" fmla="*/ 1 w 26"/>
                <a:gd name="T21" fmla="*/ 9 h 53"/>
                <a:gd name="T22" fmla="*/ 3 w 26"/>
                <a:gd name="T23" fmla="*/ 17 h 53"/>
                <a:gd name="T24" fmla="*/ 6 w 26"/>
                <a:gd name="T25" fmla="*/ 23 h 53"/>
                <a:gd name="T26" fmla="*/ 9 w 26"/>
                <a:gd name="T27" fmla="*/ 30 h 53"/>
                <a:gd name="T28" fmla="*/ 12 w 26"/>
                <a:gd name="T29" fmla="*/ 36 h 53"/>
                <a:gd name="T30" fmla="*/ 16 w 26"/>
                <a:gd name="T31" fmla="*/ 40 h 53"/>
                <a:gd name="T32" fmla="*/ 19 w 26"/>
                <a:gd name="T33" fmla="*/ 47 h 53"/>
                <a:gd name="T34" fmla="*/ 22 w 26"/>
                <a:gd name="T35" fmla="*/ 53 h 53"/>
                <a:gd name="T36" fmla="*/ 26 w 26"/>
                <a:gd name="T37" fmla="*/ 49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53"/>
                <a:gd name="T59" fmla="*/ 26 w 26"/>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53">
                  <a:moveTo>
                    <a:pt x="26" y="49"/>
                  </a:moveTo>
                  <a:lnTo>
                    <a:pt x="25" y="42"/>
                  </a:lnTo>
                  <a:lnTo>
                    <a:pt x="22" y="36"/>
                  </a:lnTo>
                  <a:lnTo>
                    <a:pt x="17" y="30"/>
                  </a:lnTo>
                  <a:lnTo>
                    <a:pt x="14" y="23"/>
                  </a:lnTo>
                  <a:lnTo>
                    <a:pt x="11" y="19"/>
                  </a:lnTo>
                  <a:lnTo>
                    <a:pt x="9" y="13"/>
                  </a:lnTo>
                  <a:lnTo>
                    <a:pt x="8" y="7"/>
                  </a:lnTo>
                  <a:lnTo>
                    <a:pt x="6" y="0"/>
                  </a:lnTo>
                  <a:lnTo>
                    <a:pt x="0" y="0"/>
                  </a:lnTo>
                  <a:lnTo>
                    <a:pt x="1" y="9"/>
                  </a:lnTo>
                  <a:lnTo>
                    <a:pt x="3" y="17"/>
                  </a:lnTo>
                  <a:lnTo>
                    <a:pt x="6" y="23"/>
                  </a:lnTo>
                  <a:lnTo>
                    <a:pt x="9" y="30"/>
                  </a:lnTo>
                  <a:lnTo>
                    <a:pt x="12" y="36"/>
                  </a:lnTo>
                  <a:lnTo>
                    <a:pt x="16" y="40"/>
                  </a:lnTo>
                  <a:lnTo>
                    <a:pt x="19" y="47"/>
                  </a:lnTo>
                  <a:lnTo>
                    <a:pt x="22" y="53"/>
                  </a:lnTo>
                  <a:lnTo>
                    <a:pt x="26" y="49"/>
                  </a:lnTo>
                  <a:close/>
                </a:path>
              </a:pathLst>
            </a:custGeom>
            <a:solidFill>
              <a:srgbClr val="CC6633"/>
            </a:solidFill>
            <a:ln w="9525">
              <a:noFill/>
              <a:round/>
              <a:headEnd/>
              <a:tailEnd/>
            </a:ln>
          </p:spPr>
          <p:txBody>
            <a:bodyPr/>
            <a:lstStyle/>
            <a:p>
              <a:endParaRPr lang="it-IT">
                <a:solidFill>
                  <a:srgbClr val="FFFFFF"/>
                </a:solidFill>
              </a:endParaRPr>
            </a:p>
          </p:txBody>
        </p:sp>
        <p:sp>
          <p:nvSpPr>
            <p:cNvPr id="28713" name="Freeform 39"/>
            <p:cNvSpPr>
              <a:spLocks/>
            </p:cNvSpPr>
            <p:nvPr/>
          </p:nvSpPr>
          <p:spPr bwMode="auto">
            <a:xfrm>
              <a:off x="2592" y="2025"/>
              <a:ext cx="11" cy="8"/>
            </a:xfrm>
            <a:custGeom>
              <a:avLst/>
              <a:gdLst>
                <a:gd name="T0" fmla="*/ 4 w 11"/>
                <a:gd name="T1" fmla="*/ 0 h 8"/>
                <a:gd name="T2" fmla="*/ 6 w 11"/>
                <a:gd name="T3" fmla="*/ 0 h 8"/>
                <a:gd name="T4" fmla="*/ 4 w 11"/>
                <a:gd name="T5" fmla="*/ 0 h 8"/>
                <a:gd name="T6" fmla="*/ 0 w 11"/>
                <a:gd name="T7" fmla="*/ 4 h 8"/>
                <a:gd name="T8" fmla="*/ 1 w 11"/>
                <a:gd name="T9" fmla="*/ 6 h 8"/>
                <a:gd name="T10" fmla="*/ 1 w 11"/>
                <a:gd name="T11" fmla="*/ 8 h 8"/>
                <a:gd name="T12" fmla="*/ 3 w 11"/>
                <a:gd name="T13" fmla="*/ 8 h 8"/>
                <a:gd name="T14" fmla="*/ 4 w 11"/>
                <a:gd name="T15" fmla="*/ 8 h 8"/>
                <a:gd name="T16" fmla="*/ 6 w 11"/>
                <a:gd name="T17" fmla="*/ 8 h 8"/>
                <a:gd name="T18" fmla="*/ 8 w 11"/>
                <a:gd name="T19" fmla="*/ 6 h 8"/>
                <a:gd name="T20" fmla="*/ 9 w 11"/>
                <a:gd name="T21" fmla="*/ 6 h 8"/>
                <a:gd name="T22" fmla="*/ 11 w 11"/>
                <a:gd name="T23" fmla="*/ 4 h 8"/>
                <a:gd name="T24" fmla="*/ 4 w 11"/>
                <a:gd name="T25" fmla="*/ 0 h 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
                <a:gd name="T40" fmla="*/ 0 h 8"/>
                <a:gd name="T41" fmla="*/ 11 w 11"/>
                <a:gd name="T42" fmla="*/ 8 h 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 h="8">
                  <a:moveTo>
                    <a:pt x="4" y="0"/>
                  </a:moveTo>
                  <a:lnTo>
                    <a:pt x="6" y="0"/>
                  </a:lnTo>
                  <a:lnTo>
                    <a:pt x="4" y="0"/>
                  </a:lnTo>
                  <a:lnTo>
                    <a:pt x="0" y="4"/>
                  </a:lnTo>
                  <a:lnTo>
                    <a:pt x="1" y="6"/>
                  </a:lnTo>
                  <a:lnTo>
                    <a:pt x="1" y="8"/>
                  </a:lnTo>
                  <a:lnTo>
                    <a:pt x="3" y="8"/>
                  </a:lnTo>
                  <a:lnTo>
                    <a:pt x="4" y="8"/>
                  </a:lnTo>
                  <a:lnTo>
                    <a:pt x="6" y="8"/>
                  </a:lnTo>
                  <a:lnTo>
                    <a:pt x="8" y="6"/>
                  </a:lnTo>
                  <a:lnTo>
                    <a:pt x="9" y="6"/>
                  </a:lnTo>
                  <a:lnTo>
                    <a:pt x="11" y="4"/>
                  </a:lnTo>
                  <a:lnTo>
                    <a:pt x="4" y="0"/>
                  </a:lnTo>
                  <a:close/>
                </a:path>
              </a:pathLst>
            </a:custGeom>
            <a:solidFill>
              <a:srgbClr val="CC6633"/>
            </a:solidFill>
            <a:ln w="9525">
              <a:noFill/>
              <a:round/>
              <a:headEnd/>
              <a:tailEnd/>
            </a:ln>
          </p:spPr>
          <p:txBody>
            <a:bodyPr/>
            <a:lstStyle/>
            <a:p>
              <a:endParaRPr lang="it-IT">
                <a:solidFill>
                  <a:srgbClr val="FFFFFF"/>
                </a:solidFill>
              </a:endParaRPr>
            </a:p>
          </p:txBody>
        </p:sp>
        <p:sp>
          <p:nvSpPr>
            <p:cNvPr id="28714" name="Freeform 40"/>
            <p:cNvSpPr>
              <a:spLocks/>
            </p:cNvSpPr>
            <p:nvPr/>
          </p:nvSpPr>
          <p:spPr bwMode="auto">
            <a:xfrm>
              <a:off x="2596" y="1987"/>
              <a:ext cx="41" cy="42"/>
            </a:xfrm>
            <a:custGeom>
              <a:avLst/>
              <a:gdLst>
                <a:gd name="T0" fmla="*/ 36 w 41"/>
                <a:gd name="T1" fmla="*/ 0 h 42"/>
                <a:gd name="T2" fmla="*/ 33 w 41"/>
                <a:gd name="T3" fmla="*/ 4 h 42"/>
                <a:gd name="T4" fmla="*/ 29 w 41"/>
                <a:gd name="T5" fmla="*/ 8 h 42"/>
                <a:gd name="T6" fmla="*/ 24 w 41"/>
                <a:gd name="T7" fmla="*/ 12 h 42"/>
                <a:gd name="T8" fmla="*/ 19 w 41"/>
                <a:gd name="T9" fmla="*/ 17 h 42"/>
                <a:gd name="T10" fmla="*/ 15 w 41"/>
                <a:gd name="T11" fmla="*/ 21 h 42"/>
                <a:gd name="T12" fmla="*/ 10 w 41"/>
                <a:gd name="T13" fmla="*/ 25 h 42"/>
                <a:gd name="T14" fmla="*/ 5 w 41"/>
                <a:gd name="T15" fmla="*/ 31 h 42"/>
                <a:gd name="T16" fmla="*/ 0 w 41"/>
                <a:gd name="T17" fmla="*/ 38 h 42"/>
                <a:gd name="T18" fmla="*/ 7 w 41"/>
                <a:gd name="T19" fmla="*/ 42 h 42"/>
                <a:gd name="T20" fmla="*/ 10 w 41"/>
                <a:gd name="T21" fmla="*/ 36 h 42"/>
                <a:gd name="T22" fmla="*/ 13 w 41"/>
                <a:gd name="T23" fmla="*/ 31 h 42"/>
                <a:gd name="T24" fmla="*/ 18 w 41"/>
                <a:gd name="T25" fmla="*/ 27 h 42"/>
                <a:gd name="T26" fmla="*/ 22 w 41"/>
                <a:gd name="T27" fmla="*/ 23 h 42"/>
                <a:gd name="T28" fmla="*/ 27 w 41"/>
                <a:gd name="T29" fmla="*/ 21 h 42"/>
                <a:gd name="T30" fmla="*/ 32 w 41"/>
                <a:gd name="T31" fmla="*/ 17 h 42"/>
                <a:gd name="T32" fmla="*/ 36 w 41"/>
                <a:gd name="T33" fmla="*/ 12 h 42"/>
                <a:gd name="T34" fmla="*/ 41 w 41"/>
                <a:gd name="T35" fmla="*/ 8 h 42"/>
                <a:gd name="T36" fmla="*/ 36 w 41"/>
                <a:gd name="T37" fmla="*/ 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42"/>
                <a:gd name="T59" fmla="*/ 41 w 41"/>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42">
                  <a:moveTo>
                    <a:pt x="36" y="0"/>
                  </a:moveTo>
                  <a:lnTo>
                    <a:pt x="33" y="4"/>
                  </a:lnTo>
                  <a:lnTo>
                    <a:pt x="29" y="8"/>
                  </a:lnTo>
                  <a:lnTo>
                    <a:pt x="24" y="12"/>
                  </a:lnTo>
                  <a:lnTo>
                    <a:pt x="19" y="17"/>
                  </a:lnTo>
                  <a:lnTo>
                    <a:pt x="15" y="21"/>
                  </a:lnTo>
                  <a:lnTo>
                    <a:pt x="10" y="25"/>
                  </a:lnTo>
                  <a:lnTo>
                    <a:pt x="5" y="31"/>
                  </a:lnTo>
                  <a:lnTo>
                    <a:pt x="0" y="38"/>
                  </a:lnTo>
                  <a:lnTo>
                    <a:pt x="7" y="42"/>
                  </a:lnTo>
                  <a:lnTo>
                    <a:pt x="10" y="36"/>
                  </a:lnTo>
                  <a:lnTo>
                    <a:pt x="13" y="31"/>
                  </a:lnTo>
                  <a:lnTo>
                    <a:pt x="18" y="27"/>
                  </a:lnTo>
                  <a:lnTo>
                    <a:pt x="22" y="23"/>
                  </a:lnTo>
                  <a:lnTo>
                    <a:pt x="27" y="21"/>
                  </a:lnTo>
                  <a:lnTo>
                    <a:pt x="32" y="17"/>
                  </a:lnTo>
                  <a:lnTo>
                    <a:pt x="36" y="12"/>
                  </a:lnTo>
                  <a:lnTo>
                    <a:pt x="41" y="8"/>
                  </a:lnTo>
                  <a:lnTo>
                    <a:pt x="36" y="0"/>
                  </a:lnTo>
                  <a:close/>
                </a:path>
              </a:pathLst>
            </a:custGeom>
            <a:solidFill>
              <a:srgbClr val="CC6633"/>
            </a:solidFill>
            <a:ln w="9525">
              <a:noFill/>
              <a:round/>
              <a:headEnd/>
              <a:tailEnd/>
            </a:ln>
          </p:spPr>
          <p:txBody>
            <a:bodyPr/>
            <a:lstStyle/>
            <a:p>
              <a:endParaRPr lang="it-IT">
                <a:solidFill>
                  <a:srgbClr val="FFFFFF"/>
                </a:solidFill>
              </a:endParaRPr>
            </a:p>
          </p:txBody>
        </p:sp>
        <p:sp>
          <p:nvSpPr>
            <p:cNvPr id="28715" name="Freeform 41"/>
            <p:cNvSpPr>
              <a:spLocks/>
            </p:cNvSpPr>
            <p:nvPr/>
          </p:nvSpPr>
          <p:spPr bwMode="auto">
            <a:xfrm>
              <a:off x="2632" y="1953"/>
              <a:ext cx="18" cy="42"/>
            </a:xfrm>
            <a:custGeom>
              <a:avLst/>
              <a:gdLst>
                <a:gd name="T0" fmla="*/ 10 w 18"/>
                <a:gd name="T1" fmla="*/ 9 h 42"/>
                <a:gd name="T2" fmla="*/ 10 w 18"/>
                <a:gd name="T3" fmla="*/ 2 h 42"/>
                <a:gd name="T4" fmla="*/ 7 w 18"/>
                <a:gd name="T5" fmla="*/ 6 h 42"/>
                <a:gd name="T6" fmla="*/ 7 w 18"/>
                <a:gd name="T7" fmla="*/ 13 h 42"/>
                <a:gd name="T8" fmla="*/ 5 w 18"/>
                <a:gd name="T9" fmla="*/ 17 h 42"/>
                <a:gd name="T10" fmla="*/ 5 w 18"/>
                <a:gd name="T11" fmla="*/ 21 h 42"/>
                <a:gd name="T12" fmla="*/ 5 w 18"/>
                <a:gd name="T13" fmla="*/ 25 h 42"/>
                <a:gd name="T14" fmla="*/ 4 w 18"/>
                <a:gd name="T15" fmla="*/ 30 h 42"/>
                <a:gd name="T16" fmla="*/ 4 w 18"/>
                <a:gd name="T17" fmla="*/ 32 h 42"/>
                <a:gd name="T18" fmla="*/ 0 w 18"/>
                <a:gd name="T19" fmla="*/ 34 h 42"/>
                <a:gd name="T20" fmla="*/ 5 w 18"/>
                <a:gd name="T21" fmla="*/ 42 h 42"/>
                <a:gd name="T22" fmla="*/ 8 w 18"/>
                <a:gd name="T23" fmla="*/ 38 h 42"/>
                <a:gd name="T24" fmla="*/ 10 w 18"/>
                <a:gd name="T25" fmla="*/ 32 h 42"/>
                <a:gd name="T26" fmla="*/ 11 w 18"/>
                <a:gd name="T27" fmla="*/ 27 h 42"/>
                <a:gd name="T28" fmla="*/ 11 w 18"/>
                <a:gd name="T29" fmla="*/ 23 h 42"/>
                <a:gd name="T30" fmla="*/ 13 w 18"/>
                <a:gd name="T31" fmla="*/ 19 h 42"/>
                <a:gd name="T32" fmla="*/ 13 w 18"/>
                <a:gd name="T33" fmla="*/ 15 h 42"/>
                <a:gd name="T34" fmla="*/ 13 w 18"/>
                <a:gd name="T35" fmla="*/ 11 h 42"/>
                <a:gd name="T36" fmla="*/ 15 w 18"/>
                <a:gd name="T37" fmla="*/ 6 h 42"/>
                <a:gd name="T38" fmla="*/ 15 w 18"/>
                <a:gd name="T39" fmla="*/ 0 h 42"/>
                <a:gd name="T40" fmla="*/ 15 w 18"/>
                <a:gd name="T41" fmla="*/ 6 h 42"/>
                <a:gd name="T42" fmla="*/ 18 w 18"/>
                <a:gd name="T43" fmla="*/ 2 h 42"/>
                <a:gd name="T44" fmla="*/ 15 w 18"/>
                <a:gd name="T45" fmla="*/ 0 h 42"/>
                <a:gd name="T46" fmla="*/ 10 w 18"/>
                <a:gd name="T47" fmla="*/ 9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8"/>
                <a:gd name="T73" fmla="*/ 0 h 42"/>
                <a:gd name="T74" fmla="*/ 18 w 18"/>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8" h="42">
                  <a:moveTo>
                    <a:pt x="10" y="9"/>
                  </a:moveTo>
                  <a:lnTo>
                    <a:pt x="10" y="2"/>
                  </a:lnTo>
                  <a:lnTo>
                    <a:pt x="7" y="6"/>
                  </a:lnTo>
                  <a:lnTo>
                    <a:pt x="7" y="13"/>
                  </a:lnTo>
                  <a:lnTo>
                    <a:pt x="5" y="17"/>
                  </a:lnTo>
                  <a:lnTo>
                    <a:pt x="5" y="21"/>
                  </a:lnTo>
                  <a:lnTo>
                    <a:pt x="5" y="25"/>
                  </a:lnTo>
                  <a:lnTo>
                    <a:pt x="4" y="30"/>
                  </a:lnTo>
                  <a:lnTo>
                    <a:pt x="4" y="32"/>
                  </a:lnTo>
                  <a:lnTo>
                    <a:pt x="0" y="34"/>
                  </a:lnTo>
                  <a:lnTo>
                    <a:pt x="5" y="42"/>
                  </a:lnTo>
                  <a:lnTo>
                    <a:pt x="8" y="38"/>
                  </a:lnTo>
                  <a:lnTo>
                    <a:pt x="10" y="32"/>
                  </a:lnTo>
                  <a:lnTo>
                    <a:pt x="11" y="27"/>
                  </a:lnTo>
                  <a:lnTo>
                    <a:pt x="11" y="23"/>
                  </a:lnTo>
                  <a:lnTo>
                    <a:pt x="13" y="19"/>
                  </a:lnTo>
                  <a:lnTo>
                    <a:pt x="13" y="15"/>
                  </a:lnTo>
                  <a:lnTo>
                    <a:pt x="13" y="11"/>
                  </a:lnTo>
                  <a:lnTo>
                    <a:pt x="15" y="6"/>
                  </a:lnTo>
                  <a:lnTo>
                    <a:pt x="15" y="0"/>
                  </a:lnTo>
                  <a:lnTo>
                    <a:pt x="15" y="6"/>
                  </a:lnTo>
                  <a:lnTo>
                    <a:pt x="18" y="2"/>
                  </a:lnTo>
                  <a:lnTo>
                    <a:pt x="15" y="0"/>
                  </a:lnTo>
                  <a:lnTo>
                    <a:pt x="10" y="9"/>
                  </a:lnTo>
                  <a:close/>
                </a:path>
              </a:pathLst>
            </a:custGeom>
            <a:solidFill>
              <a:srgbClr val="CC6633"/>
            </a:solidFill>
            <a:ln w="9525">
              <a:noFill/>
              <a:round/>
              <a:headEnd/>
              <a:tailEnd/>
            </a:ln>
          </p:spPr>
          <p:txBody>
            <a:bodyPr/>
            <a:lstStyle/>
            <a:p>
              <a:endParaRPr lang="it-IT">
                <a:solidFill>
                  <a:srgbClr val="FFFFFF"/>
                </a:solidFill>
              </a:endParaRPr>
            </a:p>
          </p:txBody>
        </p:sp>
        <p:sp>
          <p:nvSpPr>
            <p:cNvPr id="28716" name="Freeform 42"/>
            <p:cNvSpPr>
              <a:spLocks/>
            </p:cNvSpPr>
            <p:nvPr/>
          </p:nvSpPr>
          <p:spPr bwMode="auto">
            <a:xfrm>
              <a:off x="2692" y="1974"/>
              <a:ext cx="23" cy="32"/>
            </a:xfrm>
            <a:custGeom>
              <a:avLst/>
              <a:gdLst>
                <a:gd name="T0" fmla="*/ 0 w 23"/>
                <a:gd name="T1" fmla="*/ 9 h 32"/>
                <a:gd name="T2" fmla="*/ 3 w 23"/>
                <a:gd name="T3" fmla="*/ 9 h 32"/>
                <a:gd name="T4" fmla="*/ 6 w 23"/>
                <a:gd name="T5" fmla="*/ 11 h 32"/>
                <a:gd name="T6" fmla="*/ 9 w 23"/>
                <a:gd name="T7" fmla="*/ 13 h 32"/>
                <a:gd name="T8" fmla="*/ 11 w 23"/>
                <a:gd name="T9" fmla="*/ 15 h 32"/>
                <a:gd name="T10" fmla="*/ 12 w 23"/>
                <a:gd name="T11" fmla="*/ 19 h 32"/>
                <a:gd name="T12" fmla="*/ 14 w 23"/>
                <a:gd name="T13" fmla="*/ 21 h 32"/>
                <a:gd name="T14" fmla="*/ 15 w 23"/>
                <a:gd name="T15" fmla="*/ 25 h 32"/>
                <a:gd name="T16" fmla="*/ 17 w 23"/>
                <a:gd name="T17" fmla="*/ 32 h 32"/>
                <a:gd name="T18" fmla="*/ 23 w 23"/>
                <a:gd name="T19" fmla="*/ 30 h 32"/>
                <a:gd name="T20" fmla="*/ 22 w 23"/>
                <a:gd name="T21" fmla="*/ 23 h 32"/>
                <a:gd name="T22" fmla="*/ 20 w 23"/>
                <a:gd name="T23" fmla="*/ 17 h 32"/>
                <a:gd name="T24" fmla="*/ 17 w 23"/>
                <a:gd name="T25" fmla="*/ 13 h 32"/>
                <a:gd name="T26" fmla="*/ 15 w 23"/>
                <a:gd name="T27" fmla="*/ 9 h 32"/>
                <a:gd name="T28" fmla="*/ 12 w 23"/>
                <a:gd name="T29" fmla="*/ 6 h 32"/>
                <a:gd name="T30" fmla="*/ 9 w 23"/>
                <a:gd name="T31" fmla="*/ 2 h 32"/>
                <a:gd name="T32" fmla="*/ 5 w 23"/>
                <a:gd name="T33" fmla="*/ 0 h 32"/>
                <a:gd name="T34" fmla="*/ 0 w 23"/>
                <a:gd name="T35" fmla="*/ 0 h 32"/>
                <a:gd name="T36" fmla="*/ 0 w 23"/>
                <a:gd name="T37" fmla="*/ 9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32"/>
                <a:gd name="T59" fmla="*/ 23 w 23"/>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32">
                  <a:moveTo>
                    <a:pt x="0" y="9"/>
                  </a:moveTo>
                  <a:lnTo>
                    <a:pt x="3" y="9"/>
                  </a:lnTo>
                  <a:lnTo>
                    <a:pt x="6" y="11"/>
                  </a:lnTo>
                  <a:lnTo>
                    <a:pt x="9" y="13"/>
                  </a:lnTo>
                  <a:lnTo>
                    <a:pt x="11" y="15"/>
                  </a:lnTo>
                  <a:lnTo>
                    <a:pt x="12" y="19"/>
                  </a:lnTo>
                  <a:lnTo>
                    <a:pt x="14" y="21"/>
                  </a:lnTo>
                  <a:lnTo>
                    <a:pt x="15" y="25"/>
                  </a:lnTo>
                  <a:lnTo>
                    <a:pt x="17" y="32"/>
                  </a:lnTo>
                  <a:lnTo>
                    <a:pt x="23" y="30"/>
                  </a:lnTo>
                  <a:lnTo>
                    <a:pt x="22" y="23"/>
                  </a:lnTo>
                  <a:lnTo>
                    <a:pt x="20" y="17"/>
                  </a:lnTo>
                  <a:lnTo>
                    <a:pt x="17" y="13"/>
                  </a:lnTo>
                  <a:lnTo>
                    <a:pt x="15" y="9"/>
                  </a:lnTo>
                  <a:lnTo>
                    <a:pt x="12" y="6"/>
                  </a:lnTo>
                  <a:lnTo>
                    <a:pt x="9" y="2"/>
                  </a:lnTo>
                  <a:lnTo>
                    <a:pt x="5" y="0"/>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717" name="Freeform 43"/>
            <p:cNvSpPr>
              <a:spLocks/>
            </p:cNvSpPr>
            <p:nvPr/>
          </p:nvSpPr>
          <p:spPr bwMode="auto">
            <a:xfrm>
              <a:off x="2654" y="1972"/>
              <a:ext cx="38" cy="13"/>
            </a:xfrm>
            <a:custGeom>
              <a:avLst/>
              <a:gdLst>
                <a:gd name="T0" fmla="*/ 0 w 38"/>
                <a:gd name="T1" fmla="*/ 11 h 13"/>
                <a:gd name="T2" fmla="*/ 5 w 38"/>
                <a:gd name="T3" fmla="*/ 13 h 13"/>
                <a:gd name="T4" fmla="*/ 10 w 38"/>
                <a:gd name="T5" fmla="*/ 13 h 13"/>
                <a:gd name="T6" fmla="*/ 14 w 38"/>
                <a:gd name="T7" fmla="*/ 11 h 13"/>
                <a:gd name="T8" fmla="*/ 19 w 38"/>
                <a:gd name="T9" fmla="*/ 11 h 13"/>
                <a:gd name="T10" fmla="*/ 24 w 38"/>
                <a:gd name="T11" fmla="*/ 11 h 13"/>
                <a:gd name="T12" fmla="*/ 28 w 38"/>
                <a:gd name="T13" fmla="*/ 11 h 13"/>
                <a:gd name="T14" fmla="*/ 33 w 38"/>
                <a:gd name="T15" fmla="*/ 11 h 13"/>
                <a:gd name="T16" fmla="*/ 38 w 38"/>
                <a:gd name="T17" fmla="*/ 11 h 13"/>
                <a:gd name="T18" fmla="*/ 38 w 38"/>
                <a:gd name="T19" fmla="*/ 2 h 13"/>
                <a:gd name="T20" fmla="*/ 33 w 38"/>
                <a:gd name="T21" fmla="*/ 0 h 13"/>
                <a:gd name="T22" fmla="*/ 28 w 38"/>
                <a:gd name="T23" fmla="*/ 0 h 13"/>
                <a:gd name="T24" fmla="*/ 24 w 38"/>
                <a:gd name="T25" fmla="*/ 2 h 13"/>
                <a:gd name="T26" fmla="*/ 19 w 38"/>
                <a:gd name="T27" fmla="*/ 2 h 13"/>
                <a:gd name="T28" fmla="*/ 14 w 38"/>
                <a:gd name="T29" fmla="*/ 2 h 13"/>
                <a:gd name="T30" fmla="*/ 10 w 38"/>
                <a:gd name="T31" fmla="*/ 2 h 13"/>
                <a:gd name="T32" fmla="*/ 5 w 38"/>
                <a:gd name="T33" fmla="*/ 2 h 13"/>
                <a:gd name="T34" fmla="*/ 0 w 38"/>
                <a:gd name="T35" fmla="*/ 2 h 13"/>
                <a:gd name="T36" fmla="*/ 0 w 38"/>
                <a:gd name="T37" fmla="*/ 11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3"/>
                <a:gd name="T59" fmla="*/ 38 w 38"/>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3">
                  <a:moveTo>
                    <a:pt x="0" y="11"/>
                  </a:moveTo>
                  <a:lnTo>
                    <a:pt x="5" y="13"/>
                  </a:lnTo>
                  <a:lnTo>
                    <a:pt x="10" y="13"/>
                  </a:lnTo>
                  <a:lnTo>
                    <a:pt x="14" y="11"/>
                  </a:lnTo>
                  <a:lnTo>
                    <a:pt x="19" y="11"/>
                  </a:lnTo>
                  <a:lnTo>
                    <a:pt x="24" y="11"/>
                  </a:lnTo>
                  <a:lnTo>
                    <a:pt x="28" y="11"/>
                  </a:lnTo>
                  <a:lnTo>
                    <a:pt x="33" y="11"/>
                  </a:lnTo>
                  <a:lnTo>
                    <a:pt x="38" y="11"/>
                  </a:lnTo>
                  <a:lnTo>
                    <a:pt x="38" y="2"/>
                  </a:lnTo>
                  <a:lnTo>
                    <a:pt x="33" y="0"/>
                  </a:lnTo>
                  <a:lnTo>
                    <a:pt x="28" y="0"/>
                  </a:lnTo>
                  <a:lnTo>
                    <a:pt x="24" y="2"/>
                  </a:lnTo>
                  <a:lnTo>
                    <a:pt x="19" y="2"/>
                  </a:lnTo>
                  <a:lnTo>
                    <a:pt x="14" y="2"/>
                  </a:lnTo>
                  <a:lnTo>
                    <a:pt x="10" y="2"/>
                  </a:lnTo>
                  <a:lnTo>
                    <a:pt x="5" y="2"/>
                  </a:lnTo>
                  <a:lnTo>
                    <a:pt x="0" y="2"/>
                  </a:lnTo>
                  <a:lnTo>
                    <a:pt x="0" y="11"/>
                  </a:lnTo>
                  <a:close/>
                </a:path>
              </a:pathLst>
            </a:custGeom>
            <a:solidFill>
              <a:srgbClr val="CC6633"/>
            </a:solidFill>
            <a:ln w="9525">
              <a:noFill/>
              <a:round/>
              <a:headEnd/>
              <a:tailEnd/>
            </a:ln>
          </p:spPr>
          <p:txBody>
            <a:bodyPr/>
            <a:lstStyle/>
            <a:p>
              <a:endParaRPr lang="it-IT">
                <a:solidFill>
                  <a:srgbClr val="FFFFFF"/>
                </a:solidFill>
              </a:endParaRPr>
            </a:p>
          </p:txBody>
        </p:sp>
        <p:sp>
          <p:nvSpPr>
            <p:cNvPr id="28718" name="Freeform 44"/>
            <p:cNvSpPr>
              <a:spLocks/>
            </p:cNvSpPr>
            <p:nvPr/>
          </p:nvSpPr>
          <p:spPr bwMode="auto">
            <a:xfrm>
              <a:off x="2636" y="1974"/>
              <a:ext cx="18" cy="27"/>
            </a:xfrm>
            <a:custGeom>
              <a:avLst/>
              <a:gdLst>
                <a:gd name="T0" fmla="*/ 7 w 18"/>
                <a:gd name="T1" fmla="*/ 27 h 27"/>
                <a:gd name="T2" fmla="*/ 7 w 18"/>
                <a:gd name="T3" fmla="*/ 25 h 27"/>
                <a:gd name="T4" fmla="*/ 7 w 18"/>
                <a:gd name="T5" fmla="*/ 21 h 27"/>
                <a:gd name="T6" fmla="*/ 9 w 18"/>
                <a:gd name="T7" fmla="*/ 17 h 27"/>
                <a:gd name="T8" fmla="*/ 11 w 18"/>
                <a:gd name="T9" fmla="*/ 15 h 27"/>
                <a:gd name="T10" fmla="*/ 12 w 18"/>
                <a:gd name="T11" fmla="*/ 13 h 27"/>
                <a:gd name="T12" fmla="*/ 14 w 18"/>
                <a:gd name="T13" fmla="*/ 11 h 27"/>
                <a:gd name="T14" fmla="*/ 15 w 18"/>
                <a:gd name="T15" fmla="*/ 9 h 27"/>
                <a:gd name="T16" fmla="*/ 18 w 18"/>
                <a:gd name="T17" fmla="*/ 9 h 27"/>
                <a:gd name="T18" fmla="*/ 18 w 18"/>
                <a:gd name="T19" fmla="*/ 0 h 27"/>
                <a:gd name="T20" fmla="*/ 14 w 18"/>
                <a:gd name="T21" fmla="*/ 0 h 27"/>
                <a:gd name="T22" fmla="*/ 11 w 18"/>
                <a:gd name="T23" fmla="*/ 2 h 27"/>
                <a:gd name="T24" fmla="*/ 7 w 18"/>
                <a:gd name="T25" fmla="*/ 6 h 27"/>
                <a:gd name="T26" fmla="*/ 4 w 18"/>
                <a:gd name="T27" fmla="*/ 11 h 27"/>
                <a:gd name="T28" fmla="*/ 3 w 18"/>
                <a:gd name="T29" fmla="*/ 15 h 27"/>
                <a:gd name="T30" fmla="*/ 1 w 18"/>
                <a:gd name="T31" fmla="*/ 19 h 27"/>
                <a:gd name="T32" fmla="*/ 1 w 18"/>
                <a:gd name="T33" fmla="*/ 23 h 27"/>
                <a:gd name="T34" fmla="*/ 0 w 18"/>
                <a:gd name="T35" fmla="*/ 27 h 27"/>
                <a:gd name="T36" fmla="*/ 7 w 18"/>
                <a:gd name="T37" fmla="*/ 27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27"/>
                <a:gd name="T59" fmla="*/ 18 w 18"/>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27">
                  <a:moveTo>
                    <a:pt x="7" y="27"/>
                  </a:moveTo>
                  <a:lnTo>
                    <a:pt x="7" y="25"/>
                  </a:lnTo>
                  <a:lnTo>
                    <a:pt x="7" y="21"/>
                  </a:lnTo>
                  <a:lnTo>
                    <a:pt x="9" y="17"/>
                  </a:lnTo>
                  <a:lnTo>
                    <a:pt x="11" y="15"/>
                  </a:lnTo>
                  <a:lnTo>
                    <a:pt x="12" y="13"/>
                  </a:lnTo>
                  <a:lnTo>
                    <a:pt x="14" y="11"/>
                  </a:lnTo>
                  <a:lnTo>
                    <a:pt x="15" y="9"/>
                  </a:lnTo>
                  <a:lnTo>
                    <a:pt x="18" y="9"/>
                  </a:lnTo>
                  <a:lnTo>
                    <a:pt x="18" y="0"/>
                  </a:lnTo>
                  <a:lnTo>
                    <a:pt x="14" y="0"/>
                  </a:lnTo>
                  <a:lnTo>
                    <a:pt x="11" y="2"/>
                  </a:lnTo>
                  <a:lnTo>
                    <a:pt x="7" y="6"/>
                  </a:lnTo>
                  <a:lnTo>
                    <a:pt x="4" y="11"/>
                  </a:lnTo>
                  <a:lnTo>
                    <a:pt x="3" y="15"/>
                  </a:lnTo>
                  <a:lnTo>
                    <a:pt x="1" y="19"/>
                  </a:lnTo>
                  <a:lnTo>
                    <a:pt x="1" y="23"/>
                  </a:lnTo>
                  <a:lnTo>
                    <a:pt x="0" y="27"/>
                  </a:lnTo>
                  <a:lnTo>
                    <a:pt x="7" y="27"/>
                  </a:lnTo>
                  <a:close/>
                </a:path>
              </a:pathLst>
            </a:custGeom>
            <a:solidFill>
              <a:srgbClr val="CC6633"/>
            </a:solidFill>
            <a:ln w="9525">
              <a:noFill/>
              <a:round/>
              <a:headEnd/>
              <a:tailEnd/>
            </a:ln>
          </p:spPr>
          <p:txBody>
            <a:bodyPr/>
            <a:lstStyle/>
            <a:p>
              <a:endParaRPr lang="it-IT">
                <a:solidFill>
                  <a:srgbClr val="FFFFFF"/>
                </a:solidFill>
              </a:endParaRPr>
            </a:p>
          </p:txBody>
        </p:sp>
        <p:sp>
          <p:nvSpPr>
            <p:cNvPr id="28719" name="Freeform 45"/>
            <p:cNvSpPr>
              <a:spLocks/>
            </p:cNvSpPr>
            <p:nvPr/>
          </p:nvSpPr>
          <p:spPr bwMode="auto">
            <a:xfrm>
              <a:off x="2636" y="2001"/>
              <a:ext cx="34" cy="66"/>
            </a:xfrm>
            <a:custGeom>
              <a:avLst/>
              <a:gdLst>
                <a:gd name="T0" fmla="*/ 34 w 34"/>
                <a:gd name="T1" fmla="*/ 59 h 66"/>
                <a:gd name="T2" fmla="*/ 29 w 34"/>
                <a:gd name="T3" fmla="*/ 53 h 66"/>
                <a:gd name="T4" fmla="*/ 25 w 34"/>
                <a:gd name="T5" fmla="*/ 45 h 66"/>
                <a:gd name="T6" fmla="*/ 20 w 34"/>
                <a:gd name="T7" fmla="*/ 38 h 66"/>
                <a:gd name="T8" fmla="*/ 15 w 34"/>
                <a:gd name="T9" fmla="*/ 32 h 66"/>
                <a:gd name="T10" fmla="*/ 12 w 34"/>
                <a:gd name="T11" fmla="*/ 24 h 66"/>
                <a:gd name="T12" fmla="*/ 9 w 34"/>
                <a:gd name="T13" fmla="*/ 17 h 66"/>
                <a:gd name="T14" fmla="*/ 7 w 34"/>
                <a:gd name="T15" fmla="*/ 9 h 66"/>
                <a:gd name="T16" fmla="*/ 7 w 34"/>
                <a:gd name="T17" fmla="*/ 0 h 66"/>
                <a:gd name="T18" fmla="*/ 0 w 34"/>
                <a:gd name="T19" fmla="*/ 0 h 66"/>
                <a:gd name="T20" fmla="*/ 1 w 34"/>
                <a:gd name="T21" fmla="*/ 11 h 66"/>
                <a:gd name="T22" fmla="*/ 3 w 34"/>
                <a:gd name="T23" fmla="*/ 19 h 66"/>
                <a:gd name="T24" fmla="*/ 6 w 34"/>
                <a:gd name="T25" fmla="*/ 28 h 66"/>
                <a:gd name="T26" fmla="*/ 11 w 34"/>
                <a:gd name="T27" fmla="*/ 36 h 66"/>
                <a:gd name="T28" fmla="*/ 15 w 34"/>
                <a:gd name="T29" fmla="*/ 45 h 66"/>
                <a:gd name="T30" fmla="*/ 20 w 34"/>
                <a:gd name="T31" fmla="*/ 51 h 66"/>
                <a:gd name="T32" fmla="*/ 25 w 34"/>
                <a:gd name="T33" fmla="*/ 59 h 66"/>
                <a:gd name="T34" fmla="*/ 31 w 34"/>
                <a:gd name="T35" fmla="*/ 66 h 66"/>
                <a:gd name="T36" fmla="*/ 34 w 34"/>
                <a:gd name="T37" fmla="*/ 59 h 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66"/>
                <a:gd name="T59" fmla="*/ 34 w 34"/>
                <a:gd name="T60" fmla="*/ 66 h 6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66">
                  <a:moveTo>
                    <a:pt x="34" y="59"/>
                  </a:moveTo>
                  <a:lnTo>
                    <a:pt x="29" y="53"/>
                  </a:lnTo>
                  <a:lnTo>
                    <a:pt x="25" y="45"/>
                  </a:lnTo>
                  <a:lnTo>
                    <a:pt x="20" y="38"/>
                  </a:lnTo>
                  <a:lnTo>
                    <a:pt x="15" y="32"/>
                  </a:lnTo>
                  <a:lnTo>
                    <a:pt x="12" y="24"/>
                  </a:lnTo>
                  <a:lnTo>
                    <a:pt x="9" y="17"/>
                  </a:lnTo>
                  <a:lnTo>
                    <a:pt x="7" y="9"/>
                  </a:lnTo>
                  <a:lnTo>
                    <a:pt x="7" y="0"/>
                  </a:lnTo>
                  <a:lnTo>
                    <a:pt x="0" y="0"/>
                  </a:lnTo>
                  <a:lnTo>
                    <a:pt x="1" y="11"/>
                  </a:lnTo>
                  <a:lnTo>
                    <a:pt x="3" y="19"/>
                  </a:lnTo>
                  <a:lnTo>
                    <a:pt x="6" y="28"/>
                  </a:lnTo>
                  <a:lnTo>
                    <a:pt x="11" y="36"/>
                  </a:lnTo>
                  <a:lnTo>
                    <a:pt x="15" y="45"/>
                  </a:lnTo>
                  <a:lnTo>
                    <a:pt x="20" y="51"/>
                  </a:lnTo>
                  <a:lnTo>
                    <a:pt x="25" y="59"/>
                  </a:lnTo>
                  <a:lnTo>
                    <a:pt x="31" y="66"/>
                  </a:lnTo>
                  <a:lnTo>
                    <a:pt x="34" y="59"/>
                  </a:lnTo>
                  <a:close/>
                </a:path>
              </a:pathLst>
            </a:custGeom>
            <a:solidFill>
              <a:srgbClr val="CC6633"/>
            </a:solidFill>
            <a:ln w="9525">
              <a:noFill/>
              <a:round/>
              <a:headEnd/>
              <a:tailEnd/>
            </a:ln>
          </p:spPr>
          <p:txBody>
            <a:bodyPr/>
            <a:lstStyle/>
            <a:p>
              <a:endParaRPr lang="it-IT">
                <a:solidFill>
                  <a:srgbClr val="FFFFFF"/>
                </a:solidFill>
              </a:endParaRPr>
            </a:p>
          </p:txBody>
        </p:sp>
        <p:sp>
          <p:nvSpPr>
            <p:cNvPr id="28720" name="Freeform 46"/>
            <p:cNvSpPr>
              <a:spLocks/>
            </p:cNvSpPr>
            <p:nvPr/>
          </p:nvSpPr>
          <p:spPr bwMode="auto">
            <a:xfrm>
              <a:off x="2667" y="2056"/>
              <a:ext cx="17" cy="13"/>
            </a:xfrm>
            <a:custGeom>
              <a:avLst/>
              <a:gdLst>
                <a:gd name="T0" fmla="*/ 12 w 17"/>
                <a:gd name="T1" fmla="*/ 0 h 13"/>
                <a:gd name="T2" fmla="*/ 11 w 17"/>
                <a:gd name="T3" fmla="*/ 2 h 13"/>
                <a:gd name="T4" fmla="*/ 9 w 17"/>
                <a:gd name="T5" fmla="*/ 4 h 13"/>
                <a:gd name="T6" fmla="*/ 8 w 17"/>
                <a:gd name="T7" fmla="*/ 4 h 13"/>
                <a:gd name="T8" fmla="*/ 6 w 17"/>
                <a:gd name="T9" fmla="*/ 4 h 13"/>
                <a:gd name="T10" fmla="*/ 5 w 17"/>
                <a:gd name="T11" fmla="*/ 4 h 13"/>
                <a:gd name="T12" fmla="*/ 3 w 17"/>
                <a:gd name="T13" fmla="*/ 4 h 13"/>
                <a:gd name="T14" fmla="*/ 0 w 17"/>
                <a:gd name="T15" fmla="*/ 11 h 13"/>
                <a:gd name="T16" fmla="*/ 1 w 17"/>
                <a:gd name="T17" fmla="*/ 13 h 13"/>
                <a:gd name="T18" fmla="*/ 5 w 17"/>
                <a:gd name="T19" fmla="*/ 13 h 13"/>
                <a:gd name="T20" fmla="*/ 6 w 17"/>
                <a:gd name="T21" fmla="*/ 13 h 13"/>
                <a:gd name="T22" fmla="*/ 9 w 17"/>
                <a:gd name="T23" fmla="*/ 13 h 13"/>
                <a:gd name="T24" fmla="*/ 11 w 17"/>
                <a:gd name="T25" fmla="*/ 13 h 13"/>
                <a:gd name="T26" fmla="*/ 12 w 17"/>
                <a:gd name="T27" fmla="*/ 11 h 13"/>
                <a:gd name="T28" fmla="*/ 15 w 17"/>
                <a:gd name="T29" fmla="*/ 9 h 13"/>
                <a:gd name="T30" fmla="*/ 17 w 17"/>
                <a:gd name="T31" fmla="*/ 9 h 13"/>
                <a:gd name="T32" fmla="*/ 12 w 17"/>
                <a:gd name="T33" fmla="*/ 0 h 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3"/>
                <a:gd name="T53" fmla="*/ 17 w 17"/>
                <a:gd name="T54" fmla="*/ 13 h 1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3">
                  <a:moveTo>
                    <a:pt x="12" y="0"/>
                  </a:moveTo>
                  <a:lnTo>
                    <a:pt x="11" y="2"/>
                  </a:lnTo>
                  <a:lnTo>
                    <a:pt x="9" y="4"/>
                  </a:lnTo>
                  <a:lnTo>
                    <a:pt x="8" y="4"/>
                  </a:lnTo>
                  <a:lnTo>
                    <a:pt x="6" y="4"/>
                  </a:lnTo>
                  <a:lnTo>
                    <a:pt x="5" y="4"/>
                  </a:lnTo>
                  <a:lnTo>
                    <a:pt x="3" y="4"/>
                  </a:lnTo>
                  <a:lnTo>
                    <a:pt x="0" y="11"/>
                  </a:lnTo>
                  <a:lnTo>
                    <a:pt x="1" y="13"/>
                  </a:lnTo>
                  <a:lnTo>
                    <a:pt x="5" y="13"/>
                  </a:lnTo>
                  <a:lnTo>
                    <a:pt x="6" y="13"/>
                  </a:lnTo>
                  <a:lnTo>
                    <a:pt x="9" y="13"/>
                  </a:lnTo>
                  <a:lnTo>
                    <a:pt x="11" y="13"/>
                  </a:lnTo>
                  <a:lnTo>
                    <a:pt x="12" y="11"/>
                  </a:lnTo>
                  <a:lnTo>
                    <a:pt x="15" y="9"/>
                  </a:lnTo>
                  <a:lnTo>
                    <a:pt x="17" y="9"/>
                  </a:lnTo>
                  <a:lnTo>
                    <a:pt x="12" y="0"/>
                  </a:lnTo>
                  <a:close/>
                </a:path>
              </a:pathLst>
            </a:custGeom>
            <a:solidFill>
              <a:srgbClr val="CC6633"/>
            </a:solidFill>
            <a:ln w="9525">
              <a:noFill/>
              <a:round/>
              <a:headEnd/>
              <a:tailEnd/>
            </a:ln>
          </p:spPr>
          <p:txBody>
            <a:bodyPr/>
            <a:lstStyle/>
            <a:p>
              <a:endParaRPr lang="it-IT">
                <a:solidFill>
                  <a:srgbClr val="FFFFFF"/>
                </a:solidFill>
              </a:endParaRPr>
            </a:p>
          </p:txBody>
        </p:sp>
        <p:sp>
          <p:nvSpPr>
            <p:cNvPr id="28721" name="Freeform 47"/>
            <p:cNvSpPr>
              <a:spLocks/>
            </p:cNvSpPr>
            <p:nvPr/>
          </p:nvSpPr>
          <p:spPr bwMode="auto">
            <a:xfrm>
              <a:off x="2679" y="2016"/>
              <a:ext cx="38" cy="49"/>
            </a:xfrm>
            <a:custGeom>
              <a:avLst/>
              <a:gdLst>
                <a:gd name="T0" fmla="*/ 38 w 38"/>
                <a:gd name="T1" fmla="*/ 4 h 49"/>
                <a:gd name="T2" fmla="*/ 32 w 38"/>
                <a:gd name="T3" fmla="*/ 0 h 49"/>
                <a:gd name="T4" fmla="*/ 28 w 38"/>
                <a:gd name="T5" fmla="*/ 7 h 49"/>
                <a:gd name="T6" fmla="*/ 25 w 38"/>
                <a:gd name="T7" fmla="*/ 11 h 49"/>
                <a:gd name="T8" fmla="*/ 22 w 38"/>
                <a:gd name="T9" fmla="*/ 17 h 49"/>
                <a:gd name="T10" fmla="*/ 18 w 38"/>
                <a:gd name="T11" fmla="*/ 21 h 49"/>
                <a:gd name="T12" fmla="*/ 14 w 38"/>
                <a:gd name="T13" fmla="*/ 28 h 49"/>
                <a:gd name="T14" fmla="*/ 10 w 38"/>
                <a:gd name="T15" fmla="*/ 32 h 49"/>
                <a:gd name="T16" fmla="*/ 5 w 38"/>
                <a:gd name="T17" fmla="*/ 36 h 49"/>
                <a:gd name="T18" fmla="*/ 0 w 38"/>
                <a:gd name="T19" fmla="*/ 40 h 49"/>
                <a:gd name="T20" fmla="*/ 5 w 38"/>
                <a:gd name="T21" fmla="*/ 49 h 49"/>
                <a:gd name="T22" fmla="*/ 10 w 38"/>
                <a:gd name="T23" fmla="*/ 42 h 49"/>
                <a:gd name="T24" fmla="*/ 14 w 38"/>
                <a:gd name="T25" fmla="*/ 38 h 49"/>
                <a:gd name="T26" fmla="*/ 18 w 38"/>
                <a:gd name="T27" fmla="*/ 34 h 49"/>
                <a:gd name="T28" fmla="*/ 22 w 38"/>
                <a:gd name="T29" fmla="*/ 28 h 49"/>
                <a:gd name="T30" fmla="*/ 27 w 38"/>
                <a:gd name="T31" fmla="*/ 23 h 49"/>
                <a:gd name="T32" fmla="*/ 30 w 38"/>
                <a:gd name="T33" fmla="*/ 17 h 49"/>
                <a:gd name="T34" fmla="*/ 35 w 38"/>
                <a:gd name="T35" fmla="*/ 11 h 49"/>
                <a:gd name="T36" fmla="*/ 38 w 38"/>
                <a:gd name="T37" fmla="*/ 4 h 49"/>
                <a:gd name="T38" fmla="*/ 32 w 38"/>
                <a:gd name="T39" fmla="*/ 0 h 49"/>
                <a:gd name="T40" fmla="*/ 38 w 38"/>
                <a:gd name="T41" fmla="*/ 4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9"/>
                <a:gd name="T65" fmla="*/ 38 w 38"/>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9">
                  <a:moveTo>
                    <a:pt x="38" y="4"/>
                  </a:moveTo>
                  <a:lnTo>
                    <a:pt x="32" y="0"/>
                  </a:lnTo>
                  <a:lnTo>
                    <a:pt x="28" y="7"/>
                  </a:lnTo>
                  <a:lnTo>
                    <a:pt x="25" y="11"/>
                  </a:lnTo>
                  <a:lnTo>
                    <a:pt x="22" y="17"/>
                  </a:lnTo>
                  <a:lnTo>
                    <a:pt x="18" y="21"/>
                  </a:lnTo>
                  <a:lnTo>
                    <a:pt x="14" y="28"/>
                  </a:lnTo>
                  <a:lnTo>
                    <a:pt x="10" y="32"/>
                  </a:lnTo>
                  <a:lnTo>
                    <a:pt x="5" y="36"/>
                  </a:lnTo>
                  <a:lnTo>
                    <a:pt x="0" y="40"/>
                  </a:lnTo>
                  <a:lnTo>
                    <a:pt x="5" y="49"/>
                  </a:lnTo>
                  <a:lnTo>
                    <a:pt x="10" y="42"/>
                  </a:lnTo>
                  <a:lnTo>
                    <a:pt x="14" y="38"/>
                  </a:lnTo>
                  <a:lnTo>
                    <a:pt x="18" y="34"/>
                  </a:lnTo>
                  <a:lnTo>
                    <a:pt x="22" y="28"/>
                  </a:lnTo>
                  <a:lnTo>
                    <a:pt x="27" y="23"/>
                  </a:lnTo>
                  <a:lnTo>
                    <a:pt x="30" y="17"/>
                  </a:lnTo>
                  <a:lnTo>
                    <a:pt x="35" y="11"/>
                  </a:lnTo>
                  <a:lnTo>
                    <a:pt x="38" y="4"/>
                  </a:lnTo>
                  <a:lnTo>
                    <a:pt x="32" y="0"/>
                  </a:lnTo>
                  <a:lnTo>
                    <a:pt x="38" y="4"/>
                  </a:lnTo>
                  <a:close/>
                </a:path>
              </a:pathLst>
            </a:custGeom>
            <a:solidFill>
              <a:srgbClr val="CC6633"/>
            </a:solidFill>
            <a:ln w="9525">
              <a:noFill/>
              <a:round/>
              <a:headEnd/>
              <a:tailEnd/>
            </a:ln>
          </p:spPr>
          <p:txBody>
            <a:bodyPr/>
            <a:lstStyle/>
            <a:p>
              <a:endParaRPr lang="it-IT">
                <a:solidFill>
                  <a:srgbClr val="FFFFFF"/>
                </a:solidFill>
              </a:endParaRPr>
            </a:p>
          </p:txBody>
        </p:sp>
        <p:sp>
          <p:nvSpPr>
            <p:cNvPr id="28722" name="Freeform 48"/>
            <p:cNvSpPr>
              <a:spLocks/>
            </p:cNvSpPr>
            <p:nvPr/>
          </p:nvSpPr>
          <p:spPr bwMode="auto">
            <a:xfrm>
              <a:off x="2711" y="1999"/>
              <a:ext cx="7" cy="24"/>
            </a:xfrm>
            <a:custGeom>
              <a:avLst/>
              <a:gdLst>
                <a:gd name="T0" fmla="*/ 0 w 7"/>
                <a:gd name="T1" fmla="*/ 9 h 24"/>
                <a:gd name="T2" fmla="*/ 0 w 7"/>
                <a:gd name="T3" fmla="*/ 11 h 24"/>
                <a:gd name="T4" fmla="*/ 0 w 7"/>
                <a:gd name="T5" fmla="*/ 13 h 24"/>
                <a:gd name="T6" fmla="*/ 0 w 7"/>
                <a:gd name="T7" fmla="*/ 15 h 24"/>
                <a:gd name="T8" fmla="*/ 0 w 7"/>
                <a:gd name="T9" fmla="*/ 17 h 24"/>
                <a:gd name="T10" fmla="*/ 3 w 7"/>
                <a:gd name="T11" fmla="*/ 24 h 24"/>
                <a:gd name="T12" fmla="*/ 6 w 7"/>
                <a:gd name="T13" fmla="*/ 21 h 24"/>
                <a:gd name="T14" fmla="*/ 0 w 7"/>
                <a:gd name="T15" fmla="*/ 17 h 24"/>
                <a:gd name="T16" fmla="*/ 1 w 7"/>
                <a:gd name="T17" fmla="*/ 15 h 24"/>
                <a:gd name="T18" fmla="*/ 6 w 7"/>
                <a:gd name="T19" fmla="*/ 19 h 24"/>
                <a:gd name="T20" fmla="*/ 6 w 7"/>
                <a:gd name="T21" fmla="*/ 17 h 24"/>
                <a:gd name="T22" fmla="*/ 6 w 7"/>
                <a:gd name="T23" fmla="*/ 15 h 24"/>
                <a:gd name="T24" fmla="*/ 7 w 7"/>
                <a:gd name="T25" fmla="*/ 11 h 24"/>
                <a:gd name="T26" fmla="*/ 6 w 7"/>
                <a:gd name="T27" fmla="*/ 7 h 24"/>
                <a:gd name="T28" fmla="*/ 4 w 7"/>
                <a:gd name="T29" fmla="*/ 2 h 24"/>
                <a:gd name="T30" fmla="*/ 1 w 7"/>
                <a:gd name="T31" fmla="*/ 0 h 24"/>
                <a:gd name="T32" fmla="*/ 0 w 7"/>
                <a:gd name="T33" fmla="*/ 9 h 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
                <a:gd name="T52" fmla="*/ 0 h 24"/>
                <a:gd name="T53" fmla="*/ 7 w 7"/>
                <a:gd name="T54" fmla="*/ 24 h 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 h="24">
                  <a:moveTo>
                    <a:pt x="0" y="9"/>
                  </a:moveTo>
                  <a:lnTo>
                    <a:pt x="0" y="11"/>
                  </a:lnTo>
                  <a:lnTo>
                    <a:pt x="0" y="13"/>
                  </a:lnTo>
                  <a:lnTo>
                    <a:pt x="0" y="15"/>
                  </a:lnTo>
                  <a:lnTo>
                    <a:pt x="0" y="17"/>
                  </a:lnTo>
                  <a:lnTo>
                    <a:pt x="3" y="24"/>
                  </a:lnTo>
                  <a:lnTo>
                    <a:pt x="6" y="21"/>
                  </a:lnTo>
                  <a:lnTo>
                    <a:pt x="0" y="17"/>
                  </a:lnTo>
                  <a:lnTo>
                    <a:pt x="1" y="15"/>
                  </a:lnTo>
                  <a:lnTo>
                    <a:pt x="6" y="19"/>
                  </a:lnTo>
                  <a:lnTo>
                    <a:pt x="6" y="17"/>
                  </a:lnTo>
                  <a:lnTo>
                    <a:pt x="6" y="15"/>
                  </a:lnTo>
                  <a:lnTo>
                    <a:pt x="7" y="11"/>
                  </a:lnTo>
                  <a:lnTo>
                    <a:pt x="6" y="7"/>
                  </a:lnTo>
                  <a:lnTo>
                    <a:pt x="4" y="2"/>
                  </a:lnTo>
                  <a:lnTo>
                    <a:pt x="1"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723" name="Freeform 49"/>
            <p:cNvSpPr>
              <a:spLocks/>
            </p:cNvSpPr>
            <p:nvPr/>
          </p:nvSpPr>
          <p:spPr bwMode="auto">
            <a:xfrm>
              <a:off x="2604" y="2018"/>
              <a:ext cx="50" cy="70"/>
            </a:xfrm>
            <a:custGeom>
              <a:avLst/>
              <a:gdLst>
                <a:gd name="T0" fmla="*/ 49 w 50"/>
                <a:gd name="T1" fmla="*/ 38 h 70"/>
                <a:gd name="T2" fmla="*/ 47 w 50"/>
                <a:gd name="T3" fmla="*/ 32 h 70"/>
                <a:gd name="T4" fmla="*/ 44 w 50"/>
                <a:gd name="T5" fmla="*/ 26 h 70"/>
                <a:gd name="T6" fmla="*/ 43 w 50"/>
                <a:gd name="T7" fmla="*/ 19 h 70"/>
                <a:gd name="T8" fmla="*/ 39 w 50"/>
                <a:gd name="T9" fmla="*/ 13 h 70"/>
                <a:gd name="T10" fmla="*/ 36 w 50"/>
                <a:gd name="T11" fmla="*/ 9 h 70"/>
                <a:gd name="T12" fmla="*/ 32 w 50"/>
                <a:gd name="T13" fmla="*/ 5 h 70"/>
                <a:gd name="T14" fmla="*/ 28 w 50"/>
                <a:gd name="T15" fmla="*/ 2 h 70"/>
                <a:gd name="T16" fmla="*/ 22 w 50"/>
                <a:gd name="T17" fmla="*/ 0 h 70"/>
                <a:gd name="T18" fmla="*/ 19 w 50"/>
                <a:gd name="T19" fmla="*/ 2 h 70"/>
                <a:gd name="T20" fmla="*/ 14 w 50"/>
                <a:gd name="T21" fmla="*/ 5 h 70"/>
                <a:gd name="T22" fmla="*/ 11 w 50"/>
                <a:gd name="T23" fmla="*/ 7 h 70"/>
                <a:gd name="T24" fmla="*/ 7 w 50"/>
                <a:gd name="T25" fmla="*/ 11 h 70"/>
                <a:gd name="T26" fmla="*/ 3 w 50"/>
                <a:gd name="T27" fmla="*/ 15 h 70"/>
                <a:gd name="T28" fmla="*/ 2 w 50"/>
                <a:gd name="T29" fmla="*/ 19 h 70"/>
                <a:gd name="T30" fmla="*/ 0 w 50"/>
                <a:gd name="T31" fmla="*/ 26 h 70"/>
                <a:gd name="T32" fmla="*/ 0 w 50"/>
                <a:gd name="T33" fmla="*/ 30 h 70"/>
                <a:gd name="T34" fmla="*/ 0 w 50"/>
                <a:gd name="T35" fmla="*/ 38 h 70"/>
                <a:gd name="T36" fmla="*/ 3 w 50"/>
                <a:gd name="T37" fmla="*/ 44 h 70"/>
                <a:gd name="T38" fmla="*/ 5 w 50"/>
                <a:gd name="T39" fmla="*/ 53 h 70"/>
                <a:gd name="T40" fmla="*/ 10 w 50"/>
                <a:gd name="T41" fmla="*/ 57 h 70"/>
                <a:gd name="T42" fmla="*/ 14 w 50"/>
                <a:gd name="T43" fmla="*/ 63 h 70"/>
                <a:gd name="T44" fmla="*/ 19 w 50"/>
                <a:gd name="T45" fmla="*/ 68 h 70"/>
                <a:gd name="T46" fmla="*/ 25 w 50"/>
                <a:gd name="T47" fmla="*/ 70 h 70"/>
                <a:gd name="T48" fmla="*/ 30 w 50"/>
                <a:gd name="T49" fmla="*/ 70 h 70"/>
                <a:gd name="T50" fmla="*/ 32 w 50"/>
                <a:gd name="T51" fmla="*/ 70 h 70"/>
                <a:gd name="T52" fmla="*/ 33 w 50"/>
                <a:gd name="T53" fmla="*/ 68 h 70"/>
                <a:gd name="T54" fmla="*/ 35 w 50"/>
                <a:gd name="T55" fmla="*/ 65 h 70"/>
                <a:gd name="T56" fmla="*/ 36 w 50"/>
                <a:gd name="T57" fmla="*/ 63 h 70"/>
                <a:gd name="T58" fmla="*/ 38 w 50"/>
                <a:gd name="T59" fmla="*/ 61 h 70"/>
                <a:gd name="T60" fmla="*/ 39 w 50"/>
                <a:gd name="T61" fmla="*/ 59 h 70"/>
                <a:gd name="T62" fmla="*/ 39 w 50"/>
                <a:gd name="T63" fmla="*/ 57 h 70"/>
                <a:gd name="T64" fmla="*/ 41 w 50"/>
                <a:gd name="T65" fmla="*/ 53 h 70"/>
                <a:gd name="T66" fmla="*/ 43 w 50"/>
                <a:gd name="T67" fmla="*/ 53 h 70"/>
                <a:gd name="T68" fmla="*/ 44 w 50"/>
                <a:gd name="T69" fmla="*/ 51 h 70"/>
                <a:gd name="T70" fmla="*/ 46 w 50"/>
                <a:gd name="T71" fmla="*/ 49 h 70"/>
                <a:gd name="T72" fmla="*/ 47 w 50"/>
                <a:gd name="T73" fmla="*/ 47 h 70"/>
                <a:gd name="T74" fmla="*/ 49 w 50"/>
                <a:gd name="T75" fmla="*/ 47 h 70"/>
                <a:gd name="T76" fmla="*/ 50 w 50"/>
                <a:gd name="T77" fmla="*/ 44 h 70"/>
                <a:gd name="T78" fmla="*/ 50 w 50"/>
                <a:gd name="T79" fmla="*/ 42 h 70"/>
                <a:gd name="T80" fmla="*/ 49 w 50"/>
                <a:gd name="T81" fmla="*/ 38 h 7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0"/>
                <a:gd name="T124" fmla="*/ 0 h 70"/>
                <a:gd name="T125" fmla="*/ 50 w 50"/>
                <a:gd name="T126" fmla="*/ 70 h 7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0" h="70">
                  <a:moveTo>
                    <a:pt x="49" y="38"/>
                  </a:moveTo>
                  <a:lnTo>
                    <a:pt x="47" y="32"/>
                  </a:lnTo>
                  <a:lnTo>
                    <a:pt x="44" y="26"/>
                  </a:lnTo>
                  <a:lnTo>
                    <a:pt x="43" y="19"/>
                  </a:lnTo>
                  <a:lnTo>
                    <a:pt x="39" y="13"/>
                  </a:lnTo>
                  <a:lnTo>
                    <a:pt x="36" y="9"/>
                  </a:lnTo>
                  <a:lnTo>
                    <a:pt x="32" y="5"/>
                  </a:lnTo>
                  <a:lnTo>
                    <a:pt x="28" y="2"/>
                  </a:lnTo>
                  <a:lnTo>
                    <a:pt x="22" y="0"/>
                  </a:lnTo>
                  <a:lnTo>
                    <a:pt x="19" y="2"/>
                  </a:lnTo>
                  <a:lnTo>
                    <a:pt x="14" y="5"/>
                  </a:lnTo>
                  <a:lnTo>
                    <a:pt x="11" y="7"/>
                  </a:lnTo>
                  <a:lnTo>
                    <a:pt x="7" y="11"/>
                  </a:lnTo>
                  <a:lnTo>
                    <a:pt x="3" y="15"/>
                  </a:lnTo>
                  <a:lnTo>
                    <a:pt x="2" y="19"/>
                  </a:lnTo>
                  <a:lnTo>
                    <a:pt x="0" y="26"/>
                  </a:lnTo>
                  <a:lnTo>
                    <a:pt x="0" y="30"/>
                  </a:lnTo>
                  <a:lnTo>
                    <a:pt x="0" y="38"/>
                  </a:lnTo>
                  <a:lnTo>
                    <a:pt x="3" y="44"/>
                  </a:lnTo>
                  <a:lnTo>
                    <a:pt x="5" y="53"/>
                  </a:lnTo>
                  <a:lnTo>
                    <a:pt x="10" y="57"/>
                  </a:lnTo>
                  <a:lnTo>
                    <a:pt x="14" y="63"/>
                  </a:lnTo>
                  <a:lnTo>
                    <a:pt x="19" y="68"/>
                  </a:lnTo>
                  <a:lnTo>
                    <a:pt x="25" y="70"/>
                  </a:lnTo>
                  <a:lnTo>
                    <a:pt x="30" y="70"/>
                  </a:lnTo>
                  <a:lnTo>
                    <a:pt x="32" y="70"/>
                  </a:lnTo>
                  <a:lnTo>
                    <a:pt x="33" y="68"/>
                  </a:lnTo>
                  <a:lnTo>
                    <a:pt x="35" y="65"/>
                  </a:lnTo>
                  <a:lnTo>
                    <a:pt x="36" y="63"/>
                  </a:lnTo>
                  <a:lnTo>
                    <a:pt x="38" y="61"/>
                  </a:lnTo>
                  <a:lnTo>
                    <a:pt x="39" y="59"/>
                  </a:lnTo>
                  <a:lnTo>
                    <a:pt x="39" y="57"/>
                  </a:lnTo>
                  <a:lnTo>
                    <a:pt x="41" y="53"/>
                  </a:lnTo>
                  <a:lnTo>
                    <a:pt x="43" y="53"/>
                  </a:lnTo>
                  <a:lnTo>
                    <a:pt x="44" y="51"/>
                  </a:lnTo>
                  <a:lnTo>
                    <a:pt x="46" y="49"/>
                  </a:lnTo>
                  <a:lnTo>
                    <a:pt x="47" y="47"/>
                  </a:lnTo>
                  <a:lnTo>
                    <a:pt x="49" y="47"/>
                  </a:lnTo>
                  <a:lnTo>
                    <a:pt x="50" y="44"/>
                  </a:lnTo>
                  <a:lnTo>
                    <a:pt x="50" y="42"/>
                  </a:lnTo>
                  <a:lnTo>
                    <a:pt x="49" y="38"/>
                  </a:lnTo>
                  <a:close/>
                </a:path>
              </a:pathLst>
            </a:custGeom>
            <a:solidFill>
              <a:srgbClr val="F7AB8C"/>
            </a:solidFill>
            <a:ln w="9525">
              <a:noFill/>
              <a:round/>
              <a:headEnd/>
              <a:tailEnd/>
            </a:ln>
          </p:spPr>
          <p:txBody>
            <a:bodyPr/>
            <a:lstStyle/>
            <a:p>
              <a:endParaRPr lang="it-IT">
                <a:solidFill>
                  <a:srgbClr val="FFFFFF"/>
                </a:solidFill>
              </a:endParaRPr>
            </a:p>
          </p:txBody>
        </p:sp>
        <p:sp>
          <p:nvSpPr>
            <p:cNvPr id="28724" name="Freeform 50"/>
            <p:cNvSpPr>
              <a:spLocks/>
            </p:cNvSpPr>
            <p:nvPr/>
          </p:nvSpPr>
          <p:spPr bwMode="auto">
            <a:xfrm>
              <a:off x="2626" y="2014"/>
              <a:ext cx="30" cy="44"/>
            </a:xfrm>
            <a:custGeom>
              <a:avLst/>
              <a:gdLst>
                <a:gd name="T0" fmla="*/ 2 w 30"/>
                <a:gd name="T1" fmla="*/ 9 h 44"/>
                <a:gd name="T2" fmla="*/ 0 w 30"/>
                <a:gd name="T3" fmla="*/ 9 h 44"/>
                <a:gd name="T4" fmla="*/ 5 w 30"/>
                <a:gd name="T5" fmla="*/ 11 h 44"/>
                <a:gd name="T6" fmla="*/ 8 w 30"/>
                <a:gd name="T7" fmla="*/ 11 h 44"/>
                <a:gd name="T8" fmla="*/ 11 w 30"/>
                <a:gd name="T9" fmla="*/ 15 h 44"/>
                <a:gd name="T10" fmla="*/ 14 w 30"/>
                <a:gd name="T11" fmla="*/ 19 h 44"/>
                <a:gd name="T12" fmla="*/ 17 w 30"/>
                <a:gd name="T13" fmla="*/ 25 h 44"/>
                <a:gd name="T14" fmla="*/ 19 w 30"/>
                <a:gd name="T15" fmla="*/ 32 h 44"/>
                <a:gd name="T16" fmla="*/ 22 w 30"/>
                <a:gd name="T17" fmla="*/ 38 h 44"/>
                <a:gd name="T18" fmla="*/ 25 w 30"/>
                <a:gd name="T19" fmla="*/ 44 h 44"/>
                <a:gd name="T20" fmla="*/ 30 w 30"/>
                <a:gd name="T21" fmla="*/ 40 h 44"/>
                <a:gd name="T22" fmla="*/ 28 w 30"/>
                <a:gd name="T23" fmla="*/ 34 h 44"/>
                <a:gd name="T24" fmla="*/ 25 w 30"/>
                <a:gd name="T25" fmla="*/ 27 h 44"/>
                <a:gd name="T26" fmla="*/ 22 w 30"/>
                <a:gd name="T27" fmla="*/ 21 h 44"/>
                <a:gd name="T28" fmla="*/ 19 w 30"/>
                <a:gd name="T29" fmla="*/ 15 h 44"/>
                <a:gd name="T30" fmla="*/ 16 w 30"/>
                <a:gd name="T31" fmla="*/ 9 h 44"/>
                <a:gd name="T32" fmla="*/ 11 w 30"/>
                <a:gd name="T33" fmla="*/ 4 h 44"/>
                <a:gd name="T34" fmla="*/ 6 w 30"/>
                <a:gd name="T35" fmla="*/ 0 h 44"/>
                <a:gd name="T36" fmla="*/ 0 w 30"/>
                <a:gd name="T37" fmla="*/ 0 h 44"/>
                <a:gd name="T38" fmla="*/ 2 w 30"/>
                <a:gd name="T39" fmla="*/ 9 h 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0"/>
                <a:gd name="T61" fmla="*/ 0 h 44"/>
                <a:gd name="T62" fmla="*/ 30 w 30"/>
                <a:gd name="T63" fmla="*/ 44 h 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0" h="44">
                  <a:moveTo>
                    <a:pt x="2" y="9"/>
                  </a:moveTo>
                  <a:lnTo>
                    <a:pt x="0" y="9"/>
                  </a:lnTo>
                  <a:lnTo>
                    <a:pt x="5" y="11"/>
                  </a:lnTo>
                  <a:lnTo>
                    <a:pt x="8" y="11"/>
                  </a:lnTo>
                  <a:lnTo>
                    <a:pt x="11" y="15"/>
                  </a:lnTo>
                  <a:lnTo>
                    <a:pt x="14" y="19"/>
                  </a:lnTo>
                  <a:lnTo>
                    <a:pt x="17" y="25"/>
                  </a:lnTo>
                  <a:lnTo>
                    <a:pt x="19" y="32"/>
                  </a:lnTo>
                  <a:lnTo>
                    <a:pt x="22" y="38"/>
                  </a:lnTo>
                  <a:lnTo>
                    <a:pt x="25" y="44"/>
                  </a:lnTo>
                  <a:lnTo>
                    <a:pt x="30" y="40"/>
                  </a:lnTo>
                  <a:lnTo>
                    <a:pt x="28" y="34"/>
                  </a:lnTo>
                  <a:lnTo>
                    <a:pt x="25" y="27"/>
                  </a:lnTo>
                  <a:lnTo>
                    <a:pt x="22" y="21"/>
                  </a:lnTo>
                  <a:lnTo>
                    <a:pt x="19" y="15"/>
                  </a:lnTo>
                  <a:lnTo>
                    <a:pt x="16" y="9"/>
                  </a:lnTo>
                  <a:lnTo>
                    <a:pt x="11" y="4"/>
                  </a:lnTo>
                  <a:lnTo>
                    <a:pt x="6" y="0"/>
                  </a:lnTo>
                  <a:lnTo>
                    <a:pt x="0" y="0"/>
                  </a:lnTo>
                  <a:lnTo>
                    <a:pt x="2" y="9"/>
                  </a:lnTo>
                  <a:close/>
                </a:path>
              </a:pathLst>
            </a:custGeom>
            <a:solidFill>
              <a:srgbClr val="CC6633"/>
            </a:solidFill>
            <a:ln w="9525">
              <a:noFill/>
              <a:round/>
              <a:headEnd/>
              <a:tailEnd/>
            </a:ln>
          </p:spPr>
          <p:txBody>
            <a:bodyPr/>
            <a:lstStyle/>
            <a:p>
              <a:endParaRPr lang="it-IT">
                <a:solidFill>
                  <a:srgbClr val="FFFFFF"/>
                </a:solidFill>
              </a:endParaRPr>
            </a:p>
          </p:txBody>
        </p:sp>
        <p:sp>
          <p:nvSpPr>
            <p:cNvPr id="28725" name="Freeform 51"/>
            <p:cNvSpPr>
              <a:spLocks/>
            </p:cNvSpPr>
            <p:nvPr/>
          </p:nvSpPr>
          <p:spPr bwMode="auto">
            <a:xfrm>
              <a:off x="2600" y="2014"/>
              <a:ext cx="28" cy="34"/>
            </a:xfrm>
            <a:custGeom>
              <a:avLst/>
              <a:gdLst>
                <a:gd name="T0" fmla="*/ 7 w 28"/>
                <a:gd name="T1" fmla="*/ 34 h 34"/>
                <a:gd name="T2" fmla="*/ 7 w 28"/>
                <a:gd name="T3" fmla="*/ 30 h 34"/>
                <a:gd name="T4" fmla="*/ 9 w 28"/>
                <a:gd name="T5" fmla="*/ 25 h 34"/>
                <a:gd name="T6" fmla="*/ 11 w 28"/>
                <a:gd name="T7" fmla="*/ 21 h 34"/>
                <a:gd name="T8" fmla="*/ 14 w 28"/>
                <a:gd name="T9" fmla="*/ 17 h 34"/>
                <a:gd name="T10" fmla="*/ 17 w 28"/>
                <a:gd name="T11" fmla="*/ 15 h 34"/>
                <a:gd name="T12" fmla="*/ 20 w 28"/>
                <a:gd name="T13" fmla="*/ 13 h 34"/>
                <a:gd name="T14" fmla="*/ 23 w 28"/>
                <a:gd name="T15" fmla="*/ 11 h 34"/>
                <a:gd name="T16" fmla="*/ 28 w 28"/>
                <a:gd name="T17" fmla="*/ 9 h 34"/>
                <a:gd name="T18" fmla="*/ 26 w 28"/>
                <a:gd name="T19" fmla="*/ 0 h 34"/>
                <a:gd name="T20" fmla="*/ 21 w 28"/>
                <a:gd name="T21" fmla="*/ 2 h 34"/>
                <a:gd name="T22" fmla="*/ 17 w 28"/>
                <a:gd name="T23" fmla="*/ 4 h 34"/>
                <a:gd name="T24" fmla="*/ 12 w 28"/>
                <a:gd name="T25" fmla="*/ 6 h 34"/>
                <a:gd name="T26" fmla="*/ 9 w 28"/>
                <a:gd name="T27" fmla="*/ 11 h 34"/>
                <a:gd name="T28" fmla="*/ 6 w 28"/>
                <a:gd name="T29" fmla="*/ 15 h 34"/>
                <a:gd name="T30" fmla="*/ 3 w 28"/>
                <a:gd name="T31" fmla="*/ 21 h 34"/>
                <a:gd name="T32" fmla="*/ 1 w 28"/>
                <a:gd name="T33" fmla="*/ 27 h 34"/>
                <a:gd name="T34" fmla="*/ 0 w 28"/>
                <a:gd name="T35" fmla="*/ 34 h 34"/>
                <a:gd name="T36" fmla="*/ 7 w 28"/>
                <a:gd name="T37" fmla="*/ 34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34"/>
                <a:gd name="T59" fmla="*/ 28 w 28"/>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34">
                  <a:moveTo>
                    <a:pt x="7" y="34"/>
                  </a:moveTo>
                  <a:lnTo>
                    <a:pt x="7" y="30"/>
                  </a:lnTo>
                  <a:lnTo>
                    <a:pt x="9" y="25"/>
                  </a:lnTo>
                  <a:lnTo>
                    <a:pt x="11" y="21"/>
                  </a:lnTo>
                  <a:lnTo>
                    <a:pt x="14" y="17"/>
                  </a:lnTo>
                  <a:lnTo>
                    <a:pt x="17" y="15"/>
                  </a:lnTo>
                  <a:lnTo>
                    <a:pt x="20" y="13"/>
                  </a:lnTo>
                  <a:lnTo>
                    <a:pt x="23" y="11"/>
                  </a:lnTo>
                  <a:lnTo>
                    <a:pt x="28" y="9"/>
                  </a:lnTo>
                  <a:lnTo>
                    <a:pt x="26" y="0"/>
                  </a:lnTo>
                  <a:lnTo>
                    <a:pt x="21" y="2"/>
                  </a:lnTo>
                  <a:lnTo>
                    <a:pt x="17" y="4"/>
                  </a:lnTo>
                  <a:lnTo>
                    <a:pt x="12" y="6"/>
                  </a:lnTo>
                  <a:lnTo>
                    <a:pt x="9" y="11"/>
                  </a:lnTo>
                  <a:lnTo>
                    <a:pt x="6" y="15"/>
                  </a:lnTo>
                  <a:lnTo>
                    <a:pt x="3" y="21"/>
                  </a:lnTo>
                  <a:lnTo>
                    <a:pt x="1" y="27"/>
                  </a:lnTo>
                  <a:lnTo>
                    <a:pt x="0" y="34"/>
                  </a:lnTo>
                  <a:lnTo>
                    <a:pt x="7" y="34"/>
                  </a:lnTo>
                  <a:close/>
                </a:path>
              </a:pathLst>
            </a:custGeom>
            <a:solidFill>
              <a:srgbClr val="CC6633"/>
            </a:solidFill>
            <a:ln w="9525">
              <a:noFill/>
              <a:round/>
              <a:headEnd/>
              <a:tailEnd/>
            </a:ln>
          </p:spPr>
          <p:txBody>
            <a:bodyPr/>
            <a:lstStyle/>
            <a:p>
              <a:endParaRPr lang="it-IT">
                <a:solidFill>
                  <a:srgbClr val="FFFFFF"/>
                </a:solidFill>
              </a:endParaRPr>
            </a:p>
          </p:txBody>
        </p:sp>
        <p:sp>
          <p:nvSpPr>
            <p:cNvPr id="28726" name="Freeform 52"/>
            <p:cNvSpPr>
              <a:spLocks/>
            </p:cNvSpPr>
            <p:nvPr/>
          </p:nvSpPr>
          <p:spPr bwMode="auto">
            <a:xfrm>
              <a:off x="2600" y="2048"/>
              <a:ext cx="36" cy="44"/>
            </a:xfrm>
            <a:custGeom>
              <a:avLst/>
              <a:gdLst>
                <a:gd name="T0" fmla="*/ 34 w 36"/>
                <a:gd name="T1" fmla="*/ 35 h 44"/>
                <a:gd name="T2" fmla="*/ 29 w 36"/>
                <a:gd name="T3" fmla="*/ 35 h 44"/>
                <a:gd name="T4" fmla="*/ 25 w 36"/>
                <a:gd name="T5" fmla="*/ 33 h 44"/>
                <a:gd name="T6" fmla="*/ 20 w 36"/>
                <a:gd name="T7" fmla="*/ 29 h 44"/>
                <a:gd name="T8" fmla="*/ 15 w 36"/>
                <a:gd name="T9" fmla="*/ 25 h 44"/>
                <a:gd name="T10" fmla="*/ 12 w 36"/>
                <a:gd name="T11" fmla="*/ 19 h 44"/>
                <a:gd name="T12" fmla="*/ 9 w 36"/>
                <a:gd name="T13" fmla="*/ 12 h 44"/>
                <a:gd name="T14" fmla="*/ 7 w 36"/>
                <a:gd name="T15" fmla="*/ 6 h 44"/>
                <a:gd name="T16" fmla="*/ 7 w 36"/>
                <a:gd name="T17" fmla="*/ 0 h 44"/>
                <a:gd name="T18" fmla="*/ 0 w 36"/>
                <a:gd name="T19" fmla="*/ 0 h 44"/>
                <a:gd name="T20" fmla="*/ 1 w 36"/>
                <a:gd name="T21" fmla="*/ 8 h 44"/>
                <a:gd name="T22" fmla="*/ 4 w 36"/>
                <a:gd name="T23" fmla="*/ 17 h 44"/>
                <a:gd name="T24" fmla="*/ 7 w 36"/>
                <a:gd name="T25" fmla="*/ 25 h 44"/>
                <a:gd name="T26" fmla="*/ 11 w 36"/>
                <a:gd name="T27" fmla="*/ 31 h 44"/>
                <a:gd name="T28" fmla="*/ 15 w 36"/>
                <a:gd name="T29" fmla="*/ 38 h 44"/>
                <a:gd name="T30" fmla="*/ 21 w 36"/>
                <a:gd name="T31" fmla="*/ 42 h 44"/>
                <a:gd name="T32" fmla="*/ 28 w 36"/>
                <a:gd name="T33" fmla="*/ 44 h 44"/>
                <a:gd name="T34" fmla="*/ 36 w 36"/>
                <a:gd name="T35" fmla="*/ 44 h 44"/>
                <a:gd name="T36" fmla="*/ 34 w 36"/>
                <a:gd name="T37" fmla="*/ 35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44"/>
                <a:gd name="T59" fmla="*/ 36 w 36"/>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44">
                  <a:moveTo>
                    <a:pt x="34" y="35"/>
                  </a:moveTo>
                  <a:lnTo>
                    <a:pt x="29" y="35"/>
                  </a:lnTo>
                  <a:lnTo>
                    <a:pt x="25" y="33"/>
                  </a:lnTo>
                  <a:lnTo>
                    <a:pt x="20" y="29"/>
                  </a:lnTo>
                  <a:lnTo>
                    <a:pt x="15" y="25"/>
                  </a:lnTo>
                  <a:lnTo>
                    <a:pt x="12" y="19"/>
                  </a:lnTo>
                  <a:lnTo>
                    <a:pt x="9" y="12"/>
                  </a:lnTo>
                  <a:lnTo>
                    <a:pt x="7" y="6"/>
                  </a:lnTo>
                  <a:lnTo>
                    <a:pt x="7" y="0"/>
                  </a:lnTo>
                  <a:lnTo>
                    <a:pt x="0" y="0"/>
                  </a:lnTo>
                  <a:lnTo>
                    <a:pt x="1" y="8"/>
                  </a:lnTo>
                  <a:lnTo>
                    <a:pt x="4" y="17"/>
                  </a:lnTo>
                  <a:lnTo>
                    <a:pt x="7" y="25"/>
                  </a:lnTo>
                  <a:lnTo>
                    <a:pt x="11" y="31"/>
                  </a:lnTo>
                  <a:lnTo>
                    <a:pt x="15" y="38"/>
                  </a:lnTo>
                  <a:lnTo>
                    <a:pt x="21" y="42"/>
                  </a:lnTo>
                  <a:lnTo>
                    <a:pt x="28" y="44"/>
                  </a:lnTo>
                  <a:lnTo>
                    <a:pt x="36" y="44"/>
                  </a:lnTo>
                  <a:lnTo>
                    <a:pt x="34" y="35"/>
                  </a:lnTo>
                  <a:close/>
                </a:path>
              </a:pathLst>
            </a:custGeom>
            <a:solidFill>
              <a:srgbClr val="CC6633"/>
            </a:solidFill>
            <a:ln w="9525">
              <a:noFill/>
              <a:round/>
              <a:headEnd/>
              <a:tailEnd/>
            </a:ln>
          </p:spPr>
          <p:txBody>
            <a:bodyPr/>
            <a:lstStyle/>
            <a:p>
              <a:endParaRPr lang="it-IT">
                <a:solidFill>
                  <a:srgbClr val="FFFFFF"/>
                </a:solidFill>
              </a:endParaRPr>
            </a:p>
          </p:txBody>
        </p:sp>
        <p:sp>
          <p:nvSpPr>
            <p:cNvPr id="28727" name="Freeform 53"/>
            <p:cNvSpPr>
              <a:spLocks/>
            </p:cNvSpPr>
            <p:nvPr/>
          </p:nvSpPr>
          <p:spPr bwMode="auto">
            <a:xfrm>
              <a:off x="2634" y="2069"/>
              <a:ext cx="14" cy="23"/>
            </a:xfrm>
            <a:custGeom>
              <a:avLst/>
              <a:gdLst>
                <a:gd name="T0" fmla="*/ 9 w 14"/>
                <a:gd name="T1" fmla="*/ 0 h 23"/>
                <a:gd name="T2" fmla="*/ 8 w 14"/>
                <a:gd name="T3" fmla="*/ 2 h 23"/>
                <a:gd name="T4" fmla="*/ 6 w 14"/>
                <a:gd name="T5" fmla="*/ 6 h 23"/>
                <a:gd name="T6" fmla="*/ 5 w 14"/>
                <a:gd name="T7" fmla="*/ 8 h 23"/>
                <a:gd name="T8" fmla="*/ 3 w 14"/>
                <a:gd name="T9" fmla="*/ 10 h 23"/>
                <a:gd name="T10" fmla="*/ 2 w 14"/>
                <a:gd name="T11" fmla="*/ 12 h 23"/>
                <a:gd name="T12" fmla="*/ 0 w 14"/>
                <a:gd name="T13" fmla="*/ 14 h 23"/>
                <a:gd name="T14" fmla="*/ 2 w 14"/>
                <a:gd name="T15" fmla="*/ 23 h 23"/>
                <a:gd name="T16" fmla="*/ 3 w 14"/>
                <a:gd name="T17" fmla="*/ 23 h 23"/>
                <a:gd name="T18" fmla="*/ 5 w 14"/>
                <a:gd name="T19" fmla="*/ 21 h 23"/>
                <a:gd name="T20" fmla="*/ 6 w 14"/>
                <a:gd name="T21" fmla="*/ 19 h 23"/>
                <a:gd name="T22" fmla="*/ 8 w 14"/>
                <a:gd name="T23" fmla="*/ 14 h 23"/>
                <a:gd name="T24" fmla="*/ 9 w 14"/>
                <a:gd name="T25" fmla="*/ 12 h 23"/>
                <a:gd name="T26" fmla="*/ 11 w 14"/>
                <a:gd name="T27" fmla="*/ 10 h 23"/>
                <a:gd name="T28" fmla="*/ 13 w 14"/>
                <a:gd name="T29" fmla="*/ 8 h 23"/>
                <a:gd name="T30" fmla="*/ 14 w 14"/>
                <a:gd name="T31" fmla="*/ 6 h 23"/>
                <a:gd name="T32" fmla="*/ 9 w 14"/>
                <a:gd name="T33" fmla="*/ 0 h 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23"/>
                <a:gd name="T53" fmla="*/ 14 w 14"/>
                <a:gd name="T54" fmla="*/ 23 h 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23">
                  <a:moveTo>
                    <a:pt x="9" y="0"/>
                  </a:moveTo>
                  <a:lnTo>
                    <a:pt x="8" y="2"/>
                  </a:lnTo>
                  <a:lnTo>
                    <a:pt x="6" y="6"/>
                  </a:lnTo>
                  <a:lnTo>
                    <a:pt x="5" y="8"/>
                  </a:lnTo>
                  <a:lnTo>
                    <a:pt x="3" y="10"/>
                  </a:lnTo>
                  <a:lnTo>
                    <a:pt x="2" y="12"/>
                  </a:lnTo>
                  <a:lnTo>
                    <a:pt x="0" y="14"/>
                  </a:lnTo>
                  <a:lnTo>
                    <a:pt x="2" y="23"/>
                  </a:lnTo>
                  <a:lnTo>
                    <a:pt x="3" y="23"/>
                  </a:lnTo>
                  <a:lnTo>
                    <a:pt x="5" y="21"/>
                  </a:lnTo>
                  <a:lnTo>
                    <a:pt x="6" y="19"/>
                  </a:lnTo>
                  <a:lnTo>
                    <a:pt x="8" y="14"/>
                  </a:lnTo>
                  <a:lnTo>
                    <a:pt x="9" y="12"/>
                  </a:lnTo>
                  <a:lnTo>
                    <a:pt x="11" y="10"/>
                  </a:lnTo>
                  <a:lnTo>
                    <a:pt x="13" y="8"/>
                  </a:lnTo>
                  <a:lnTo>
                    <a:pt x="14" y="6"/>
                  </a:lnTo>
                  <a:lnTo>
                    <a:pt x="9" y="0"/>
                  </a:lnTo>
                  <a:close/>
                </a:path>
              </a:pathLst>
            </a:custGeom>
            <a:solidFill>
              <a:srgbClr val="CC6633"/>
            </a:solidFill>
            <a:ln w="9525">
              <a:noFill/>
              <a:round/>
              <a:headEnd/>
              <a:tailEnd/>
            </a:ln>
          </p:spPr>
          <p:txBody>
            <a:bodyPr/>
            <a:lstStyle/>
            <a:p>
              <a:endParaRPr lang="it-IT">
                <a:solidFill>
                  <a:srgbClr val="FFFFFF"/>
                </a:solidFill>
              </a:endParaRPr>
            </a:p>
          </p:txBody>
        </p:sp>
        <p:sp>
          <p:nvSpPr>
            <p:cNvPr id="28728" name="Freeform 54"/>
            <p:cNvSpPr>
              <a:spLocks/>
            </p:cNvSpPr>
            <p:nvPr/>
          </p:nvSpPr>
          <p:spPr bwMode="auto">
            <a:xfrm>
              <a:off x="2643" y="2054"/>
              <a:ext cx="14" cy="21"/>
            </a:xfrm>
            <a:custGeom>
              <a:avLst/>
              <a:gdLst>
                <a:gd name="T0" fmla="*/ 8 w 14"/>
                <a:gd name="T1" fmla="*/ 4 h 21"/>
                <a:gd name="T2" fmla="*/ 8 w 14"/>
                <a:gd name="T3" fmla="*/ 6 h 21"/>
                <a:gd name="T4" fmla="*/ 7 w 14"/>
                <a:gd name="T5" fmla="*/ 8 h 21"/>
                <a:gd name="T6" fmla="*/ 5 w 14"/>
                <a:gd name="T7" fmla="*/ 11 h 21"/>
                <a:gd name="T8" fmla="*/ 4 w 14"/>
                <a:gd name="T9" fmla="*/ 11 h 21"/>
                <a:gd name="T10" fmla="*/ 2 w 14"/>
                <a:gd name="T11" fmla="*/ 13 h 21"/>
                <a:gd name="T12" fmla="*/ 0 w 14"/>
                <a:gd name="T13" fmla="*/ 15 h 21"/>
                <a:gd name="T14" fmla="*/ 5 w 14"/>
                <a:gd name="T15" fmla="*/ 21 h 21"/>
                <a:gd name="T16" fmla="*/ 5 w 14"/>
                <a:gd name="T17" fmla="*/ 19 h 21"/>
                <a:gd name="T18" fmla="*/ 7 w 14"/>
                <a:gd name="T19" fmla="*/ 19 h 21"/>
                <a:gd name="T20" fmla="*/ 10 w 14"/>
                <a:gd name="T21" fmla="*/ 17 h 21"/>
                <a:gd name="T22" fmla="*/ 11 w 14"/>
                <a:gd name="T23" fmla="*/ 15 h 21"/>
                <a:gd name="T24" fmla="*/ 13 w 14"/>
                <a:gd name="T25" fmla="*/ 13 h 21"/>
                <a:gd name="T26" fmla="*/ 14 w 14"/>
                <a:gd name="T27" fmla="*/ 8 h 21"/>
                <a:gd name="T28" fmla="*/ 14 w 14"/>
                <a:gd name="T29" fmla="*/ 4 h 21"/>
                <a:gd name="T30" fmla="*/ 13 w 14"/>
                <a:gd name="T31" fmla="*/ 0 h 21"/>
                <a:gd name="T32" fmla="*/ 8 w 14"/>
                <a:gd name="T33" fmla="*/ 4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21"/>
                <a:gd name="T53" fmla="*/ 14 w 14"/>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21">
                  <a:moveTo>
                    <a:pt x="8" y="4"/>
                  </a:moveTo>
                  <a:lnTo>
                    <a:pt x="8" y="6"/>
                  </a:lnTo>
                  <a:lnTo>
                    <a:pt x="7" y="8"/>
                  </a:lnTo>
                  <a:lnTo>
                    <a:pt x="5" y="11"/>
                  </a:lnTo>
                  <a:lnTo>
                    <a:pt x="4" y="11"/>
                  </a:lnTo>
                  <a:lnTo>
                    <a:pt x="2" y="13"/>
                  </a:lnTo>
                  <a:lnTo>
                    <a:pt x="0" y="15"/>
                  </a:lnTo>
                  <a:lnTo>
                    <a:pt x="5" y="21"/>
                  </a:lnTo>
                  <a:lnTo>
                    <a:pt x="5" y="19"/>
                  </a:lnTo>
                  <a:lnTo>
                    <a:pt x="7" y="19"/>
                  </a:lnTo>
                  <a:lnTo>
                    <a:pt x="10" y="17"/>
                  </a:lnTo>
                  <a:lnTo>
                    <a:pt x="11" y="15"/>
                  </a:lnTo>
                  <a:lnTo>
                    <a:pt x="13" y="13"/>
                  </a:lnTo>
                  <a:lnTo>
                    <a:pt x="14" y="8"/>
                  </a:lnTo>
                  <a:lnTo>
                    <a:pt x="14" y="4"/>
                  </a:lnTo>
                  <a:lnTo>
                    <a:pt x="13" y="0"/>
                  </a:lnTo>
                  <a:lnTo>
                    <a:pt x="8" y="4"/>
                  </a:lnTo>
                  <a:close/>
                </a:path>
              </a:pathLst>
            </a:custGeom>
            <a:solidFill>
              <a:srgbClr val="CC6633"/>
            </a:solidFill>
            <a:ln w="9525">
              <a:noFill/>
              <a:round/>
              <a:headEnd/>
              <a:tailEnd/>
            </a:ln>
          </p:spPr>
          <p:txBody>
            <a:bodyPr/>
            <a:lstStyle/>
            <a:p>
              <a:endParaRPr lang="it-IT">
                <a:solidFill>
                  <a:srgbClr val="FFFFFF"/>
                </a:solidFill>
              </a:endParaRPr>
            </a:p>
          </p:txBody>
        </p:sp>
        <p:sp>
          <p:nvSpPr>
            <p:cNvPr id="28729" name="Freeform 55"/>
            <p:cNvSpPr>
              <a:spLocks/>
            </p:cNvSpPr>
            <p:nvPr/>
          </p:nvSpPr>
          <p:spPr bwMode="auto">
            <a:xfrm>
              <a:off x="2640" y="2075"/>
              <a:ext cx="58" cy="93"/>
            </a:xfrm>
            <a:custGeom>
              <a:avLst/>
              <a:gdLst>
                <a:gd name="T0" fmla="*/ 55 w 58"/>
                <a:gd name="T1" fmla="*/ 34 h 93"/>
                <a:gd name="T2" fmla="*/ 52 w 58"/>
                <a:gd name="T3" fmla="*/ 27 h 93"/>
                <a:gd name="T4" fmla="*/ 49 w 58"/>
                <a:gd name="T5" fmla="*/ 21 h 93"/>
                <a:gd name="T6" fmla="*/ 44 w 58"/>
                <a:gd name="T7" fmla="*/ 15 h 93"/>
                <a:gd name="T8" fmla="*/ 39 w 58"/>
                <a:gd name="T9" fmla="*/ 8 h 93"/>
                <a:gd name="T10" fmla="*/ 35 w 58"/>
                <a:gd name="T11" fmla="*/ 4 h 93"/>
                <a:gd name="T12" fmla="*/ 30 w 58"/>
                <a:gd name="T13" fmla="*/ 2 h 93"/>
                <a:gd name="T14" fmla="*/ 25 w 58"/>
                <a:gd name="T15" fmla="*/ 0 h 93"/>
                <a:gd name="T16" fmla="*/ 21 w 58"/>
                <a:gd name="T17" fmla="*/ 0 h 93"/>
                <a:gd name="T18" fmla="*/ 16 w 58"/>
                <a:gd name="T19" fmla="*/ 0 h 93"/>
                <a:gd name="T20" fmla="*/ 13 w 58"/>
                <a:gd name="T21" fmla="*/ 2 h 93"/>
                <a:gd name="T22" fmla="*/ 10 w 58"/>
                <a:gd name="T23" fmla="*/ 4 h 93"/>
                <a:gd name="T24" fmla="*/ 7 w 58"/>
                <a:gd name="T25" fmla="*/ 8 h 93"/>
                <a:gd name="T26" fmla="*/ 3 w 58"/>
                <a:gd name="T27" fmla="*/ 13 h 93"/>
                <a:gd name="T28" fmla="*/ 2 w 58"/>
                <a:gd name="T29" fmla="*/ 17 h 93"/>
                <a:gd name="T30" fmla="*/ 0 w 58"/>
                <a:gd name="T31" fmla="*/ 21 h 93"/>
                <a:gd name="T32" fmla="*/ 0 w 58"/>
                <a:gd name="T33" fmla="*/ 25 h 93"/>
                <a:gd name="T34" fmla="*/ 2 w 58"/>
                <a:gd name="T35" fmla="*/ 40 h 93"/>
                <a:gd name="T36" fmla="*/ 7 w 58"/>
                <a:gd name="T37" fmla="*/ 51 h 93"/>
                <a:gd name="T38" fmla="*/ 13 w 58"/>
                <a:gd name="T39" fmla="*/ 63 h 93"/>
                <a:gd name="T40" fmla="*/ 21 w 58"/>
                <a:gd name="T41" fmla="*/ 72 h 93"/>
                <a:gd name="T42" fmla="*/ 28 w 58"/>
                <a:gd name="T43" fmla="*/ 80 h 93"/>
                <a:gd name="T44" fmla="*/ 39 w 58"/>
                <a:gd name="T45" fmla="*/ 86 h 93"/>
                <a:gd name="T46" fmla="*/ 49 w 58"/>
                <a:gd name="T47" fmla="*/ 90 h 93"/>
                <a:gd name="T48" fmla="*/ 58 w 58"/>
                <a:gd name="T49" fmla="*/ 93 h 93"/>
                <a:gd name="T50" fmla="*/ 58 w 58"/>
                <a:gd name="T51" fmla="*/ 88 h 93"/>
                <a:gd name="T52" fmla="*/ 58 w 58"/>
                <a:gd name="T53" fmla="*/ 82 h 93"/>
                <a:gd name="T54" fmla="*/ 57 w 58"/>
                <a:gd name="T55" fmla="*/ 78 h 93"/>
                <a:gd name="T56" fmla="*/ 55 w 58"/>
                <a:gd name="T57" fmla="*/ 72 h 93"/>
                <a:gd name="T58" fmla="*/ 53 w 58"/>
                <a:gd name="T59" fmla="*/ 67 h 93"/>
                <a:gd name="T60" fmla="*/ 53 w 58"/>
                <a:gd name="T61" fmla="*/ 61 h 93"/>
                <a:gd name="T62" fmla="*/ 52 w 58"/>
                <a:gd name="T63" fmla="*/ 57 h 93"/>
                <a:gd name="T64" fmla="*/ 52 w 58"/>
                <a:gd name="T65" fmla="*/ 53 h 93"/>
                <a:gd name="T66" fmla="*/ 53 w 58"/>
                <a:gd name="T67" fmla="*/ 51 h 93"/>
                <a:gd name="T68" fmla="*/ 53 w 58"/>
                <a:gd name="T69" fmla="*/ 46 h 93"/>
                <a:gd name="T70" fmla="*/ 55 w 58"/>
                <a:gd name="T71" fmla="*/ 44 h 93"/>
                <a:gd name="T72" fmla="*/ 55 w 58"/>
                <a:gd name="T73" fmla="*/ 42 h 93"/>
                <a:gd name="T74" fmla="*/ 55 w 58"/>
                <a:gd name="T75" fmla="*/ 40 h 93"/>
                <a:gd name="T76" fmla="*/ 55 w 58"/>
                <a:gd name="T77" fmla="*/ 38 h 93"/>
                <a:gd name="T78" fmla="*/ 55 w 58"/>
                <a:gd name="T79" fmla="*/ 36 h 93"/>
                <a:gd name="T80" fmla="*/ 55 w 58"/>
                <a:gd name="T81" fmla="*/ 34 h 9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8"/>
                <a:gd name="T124" fmla="*/ 0 h 93"/>
                <a:gd name="T125" fmla="*/ 58 w 58"/>
                <a:gd name="T126" fmla="*/ 93 h 9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8" h="93">
                  <a:moveTo>
                    <a:pt x="55" y="34"/>
                  </a:moveTo>
                  <a:lnTo>
                    <a:pt x="52" y="27"/>
                  </a:lnTo>
                  <a:lnTo>
                    <a:pt x="49" y="21"/>
                  </a:lnTo>
                  <a:lnTo>
                    <a:pt x="44" y="15"/>
                  </a:lnTo>
                  <a:lnTo>
                    <a:pt x="39" y="8"/>
                  </a:lnTo>
                  <a:lnTo>
                    <a:pt x="35" y="4"/>
                  </a:lnTo>
                  <a:lnTo>
                    <a:pt x="30" y="2"/>
                  </a:lnTo>
                  <a:lnTo>
                    <a:pt x="25" y="0"/>
                  </a:lnTo>
                  <a:lnTo>
                    <a:pt x="21" y="0"/>
                  </a:lnTo>
                  <a:lnTo>
                    <a:pt x="16" y="0"/>
                  </a:lnTo>
                  <a:lnTo>
                    <a:pt x="13" y="2"/>
                  </a:lnTo>
                  <a:lnTo>
                    <a:pt x="10" y="4"/>
                  </a:lnTo>
                  <a:lnTo>
                    <a:pt x="7" y="8"/>
                  </a:lnTo>
                  <a:lnTo>
                    <a:pt x="3" y="13"/>
                  </a:lnTo>
                  <a:lnTo>
                    <a:pt x="2" y="17"/>
                  </a:lnTo>
                  <a:lnTo>
                    <a:pt x="0" y="21"/>
                  </a:lnTo>
                  <a:lnTo>
                    <a:pt x="0" y="25"/>
                  </a:lnTo>
                  <a:lnTo>
                    <a:pt x="2" y="40"/>
                  </a:lnTo>
                  <a:lnTo>
                    <a:pt x="7" y="51"/>
                  </a:lnTo>
                  <a:lnTo>
                    <a:pt x="13" y="63"/>
                  </a:lnTo>
                  <a:lnTo>
                    <a:pt x="21" y="72"/>
                  </a:lnTo>
                  <a:lnTo>
                    <a:pt x="28" y="80"/>
                  </a:lnTo>
                  <a:lnTo>
                    <a:pt x="39" y="86"/>
                  </a:lnTo>
                  <a:lnTo>
                    <a:pt x="49" y="90"/>
                  </a:lnTo>
                  <a:lnTo>
                    <a:pt x="58" y="93"/>
                  </a:lnTo>
                  <a:lnTo>
                    <a:pt x="58" y="88"/>
                  </a:lnTo>
                  <a:lnTo>
                    <a:pt x="58" y="82"/>
                  </a:lnTo>
                  <a:lnTo>
                    <a:pt x="57" y="78"/>
                  </a:lnTo>
                  <a:lnTo>
                    <a:pt x="55" y="72"/>
                  </a:lnTo>
                  <a:lnTo>
                    <a:pt x="53" y="67"/>
                  </a:lnTo>
                  <a:lnTo>
                    <a:pt x="53" y="61"/>
                  </a:lnTo>
                  <a:lnTo>
                    <a:pt x="52" y="57"/>
                  </a:lnTo>
                  <a:lnTo>
                    <a:pt x="52" y="53"/>
                  </a:lnTo>
                  <a:lnTo>
                    <a:pt x="53" y="51"/>
                  </a:lnTo>
                  <a:lnTo>
                    <a:pt x="53" y="46"/>
                  </a:lnTo>
                  <a:lnTo>
                    <a:pt x="55" y="44"/>
                  </a:lnTo>
                  <a:lnTo>
                    <a:pt x="55" y="42"/>
                  </a:lnTo>
                  <a:lnTo>
                    <a:pt x="55" y="40"/>
                  </a:lnTo>
                  <a:lnTo>
                    <a:pt x="55" y="38"/>
                  </a:lnTo>
                  <a:lnTo>
                    <a:pt x="55" y="36"/>
                  </a:lnTo>
                  <a:lnTo>
                    <a:pt x="55" y="34"/>
                  </a:lnTo>
                  <a:close/>
                </a:path>
              </a:pathLst>
            </a:custGeom>
            <a:solidFill>
              <a:srgbClr val="F7AB8C"/>
            </a:solidFill>
            <a:ln w="9525">
              <a:noFill/>
              <a:round/>
              <a:headEnd/>
              <a:tailEnd/>
            </a:ln>
          </p:spPr>
          <p:txBody>
            <a:bodyPr/>
            <a:lstStyle/>
            <a:p>
              <a:endParaRPr lang="it-IT">
                <a:solidFill>
                  <a:srgbClr val="FFFFFF"/>
                </a:solidFill>
              </a:endParaRPr>
            </a:p>
          </p:txBody>
        </p:sp>
        <p:sp>
          <p:nvSpPr>
            <p:cNvPr id="28730" name="Freeform 56"/>
            <p:cNvSpPr>
              <a:spLocks/>
            </p:cNvSpPr>
            <p:nvPr/>
          </p:nvSpPr>
          <p:spPr bwMode="auto">
            <a:xfrm>
              <a:off x="2659" y="2071"/>
              <a:ext cx="39" cy="40"/>
            </a:xfrm>
            <a:custGeom>
              <a:avLst/>
              <a:gdLst>
                <a:gd name="T0" fmla="*/ 2 w 39"/>
                <a:gd name="T1" fmla="*/ 8 h 40"/>
                <a:gd name="T2" fmla="*/ 6 w 39"/>
                <a:gd name="T3" fmla="*/ 8 h 40"/>
                <a:gd name="T4" fmla="*/ 9 w 39"/>
                <a:gd name="T5" fmla="*/ 10 h 40"/>
                <a:gd name="T6" fmla="*/ 14 w 39"/>
                <a:gd name="T7" fmla="*/ 12 h 40"/>
                <a:gd name="T8" fmla="*/ 19 w 39"/>
                <a:gd name="T9" fmla="*/ 17 h 40"/>
                <a:gd name="T10" fmla="*/ 23 w 39"/>
                <a:gd name="T11" fmla="*/ 21 h 40"/>
                <a:gd name="T12" fmla="*/ 27 w 39"/>
                <a:gd name="T13" fmla="*/ 27 h 40"/>
                <a:gd name="T14" fmla="*/ 30 w 39"/>
                <a:gd name="T15" fmla="*/ 34 h 40"/>
                <a:gd name="T16" fmla="*/ 33 w 39"/>
                <a:gd name="T17" fmla="*/ 40 h 40"/>
                <a:gd name="T18" fmla="*/ 39 w 39"/>
                <a:gd name="T19" fmla="*/ 36 h 40"/>
                <a:gd name="T20" fmla="*/ 36 w 39"/>
                <a:gd name="T21" fmla="*/ 27 h 40"/>
                <a:gd name="T22" fmla="*/ 31 w 39"/>
                <a:gd name="T23" fmla="*/ 21 h 40"/>
                <a:gd name="T24" fmla="*/ 28 w 39"/>
                <a:gd name="T25" fmla="*/ 15 h 40"/>
                <a:gd name="T26" fmla="*/ 23 w 39"/>
                <a:gd name="T27" fmla="*/ 10 h 40"/>
                <a:gd name="T28" fmla="*/ 17 w 39"/>
                <a:gd name="T29" fmla="*/ 6 h 40"/>
                <a:gd name="T30" fmla="*/ 13 w 39"/>
                <a:gd name="T31" fmla="*/ 2 h 40"/>
                <a:gd name="T32" fmla="*/ 6 w 39"/>
                <a:gd name="T33" fmla="*/ 0 h 40"/>
                <a:gd name="T34" fmla="*/ 0 w 39"/>
                <a:gd name="T35" fmla="*/ 0 h 40"/>
                <a:gd name="T36" fmla="*/ 2 w 39"/>
                <a:gd name="T37" fmla="*/ 8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40"/>
                <a:gd name="T59" fmla="*/ 39 w 39"/>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40">
                  <a:moveTo>
                    <a:pt x="2" y="8"/>
                  </a:moveTo>
                  <a:lnTo>
                    <a:pt x="6" y="8"/>
                  </a:lnTo>
                  <a:lnTo>
                    <a:pt x="9" y="10"/>
                  </a:lnTo>
                  <a:lnTo>
                    <a:pt x="14" y="12"/>
                  </a:lnTo>
                  <a:lnTo>
                    <a:pt x="19" y="17"/>
                  </a:lnTo>
                  <a:lnTo>
                    <a:pt x="23" y="21"/>
                  </a:lnTo>
                  <a:lnTo>
                    <a:pt x="27" y="27"/>
                  </a:lnTo>
                  <a:lnTo>
                    <a:pt x="30" y="34"/>
                  </a:lnTo>
                  <a:lnTo>
                    <a:pt x="33" y="40"/>
                  </a:lnTo>
                  <a:lnTo>
                    <a:pt x="39" y="36"/>
                  </a:lnTo>
                  <a:lnTo>
                    <a:pt x="36" y="27"/>
                  </a:lnTo>
                  <a:lnTo>
                    <a:pt x="31" y="21"/>
                  </a:lnTo>
                  <a:lnTo>
                    <a:pt x="28" y="15"/>
                  </a:lnTo>
                  <a:lnTo>
                    <a:pt x="23" y="10"/>
                  </a:lnTo>
                  <a:lnTo>
                    <a:pt x="17" y="6"/>
                  </a:lnTo>
                  <a:lnTo>
                    <a:pt x="13" y="2"/>
                  </a:lnTo>
                  <a:lnTo>
                    <a:pt x="6" y="0"/>
                  </a:lnTo>
                  <a:lnTo>
                    <a:pt x="0" y="0"/>
                  </a:lnTo>
                  <a:lnTo>
                    <a:pt x="2" y="8"/>
                  </a:lnTo>
                  <a:close/>
                </a:path>
              </a:pathLst>
            </a:custGeom>
            <a:solidFill>
              <a:srgbClr val="CC6633"/>
            </a:solidFill>
            <a:ln w="9525">
              <a:noFill/>
              <a:round/>
              <a:headEnd/>
              <a:tailEnd/>
            </a:ln>
          </p:spPr>
          <p:txBody>
            <a:bodyPr/>
            <a:lstStyle/>
            <a:p>
              <a:endParaRPr lang="it-IT">
                <a:solidFill>
                  <a:srgbClr val="FFFFFF"/>
                </a:solidFill>
              </a:endParaRPr>
            </a:p>
          </p:txBody>
        </p:sp>
        <p:sp>
          <p:nvSpPr>
            <p:cNvPr id="28731" name="Freeform 57"/>
            <p:cNvSpPr>
              <a:spLocks/>
            </p:cNvSpPr>
            <p:nvPr/>
          </p:nvSpPr>
          <p:spPr bwMode="auto">
            <a:xfrm>
              <a:off x="2637" y="2071"/>
              <a:ext cx="24" cy="31"/>
            </a:xfrm>
            <a:custGeom>
              <a:avLst/>
              <a:gdLst>
                <a:gd name="T0" fmla="*/ 6 w 24"/>
                <a:gd name="T1" fmla="*/ 29 h 31"/>
                <a:gd name="T2" fmla="*/ 6 w 24"/>
                <a:gd name="T3" fmla="*/ 25 h 31"/>
                <a:gd name="T4" fmla="*/ 8 w 24"/>
                <a:gd name="T5" fmla="*/ 23 h 31"/>
                <a:gd name="T6" fmla="*/ 10 w 24"/>
                <a:gd name="T7" fmla="*/ 19 h 31"/>
                <a:gd name="T8" fmla="*/ 11 w 24"/>
                <a:gd name="T9" fmla="*/ 15 h 31"/>
                <a:gd name="T10" fmla="*/ 14 w 24"/>
                <a:gd name="T11" fmla="*/ 12 h 31"/>
                <a:gd name="T12" fmla="*/ 17 w 24"/>
                <a:gd name="T13" fmla="*/ 10 h 31"/>
                <a:gd name="T14" fmla="*/ 20 w 24"/>
                <a:gd name="T15" fmla="*/ 8 h 31"/>
                <a:gd name="T16" fmla="*/ 24 w 24"/>
                <a:gd name="T17" fmla="*/ 8 h 31"/>
                <a:gd name="T18" fmla="*/ 22 w 24"/>
                <a:gd name="T19" fmla="*/ 0 h 31"/>
                <a:gd name="T20" fmla="*/ 19 w 24"/>
                <a:gd name="T21" fmla="*/ 0 h 31"/>
                <a:gd name="T22" fmla="*/ 14 w 24"/>
                <a:gd name="T23" fmla="*/ 2 h 31"/>
                <a:gd name="T24" fmla="*/ 11 w 24"/>
                <a:gd name="T25" fmla="*/ 6 h 31"/>
                <a:gd name="T26" fmla="*/ 6 w 24"/>
                <a:gd name="T27" fmla="*/ 8 h 31"/>
                <a:gd name="T28" fmla="*/ 3 w 24"/>
                <a:gd name="T29" fmla="*/ 12 h 31"/>
                <a:gd name="T30" fmla="*/ 2 w 24"/>
                <a:gd name="T31" fmla="*/ 19 h 31"/>
                <a:gd name="T32" fmla="*/ 0 w 24"/>
                <a:gd name="T33" fmla="*/ 25 h 31"/>
                <a:gd name="T34" fmla="*/ 0 w 24"/>
                <a:gd name="T35" fmla="*/ 31 h 31"/>
                <a:gd name="T36" fmla="*/ 6 w 24"/>
                <a:gd name="T37" fmla="*/ 29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31"/>
                <a:gd name="T59" fmla="*/ 24 w 24"/>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31">
                  <a:moveTo>
                    <a:pt x="6" y="29"/>
                  </a:moveTo>
                  <a:lnTo>
                    <a:pt x="6" y="25"/>
                  </a:lnTo>
                  <a:lnTo>
                    <a:pt x="8" y="23"/>
                  </a:lnTo>
                  <a:lnTo>
                    <a:pt x="10" y="19"/>
                  </a:lnTo>
                  <a:lnTo>
                    <a:pt x="11" y="15"/>
                  </a:lnTo>
                  <a:lnTo>
                    <a:pt x="14" y="12"/>
                  </a:lnTo>
                  <a:lnTo>
                    <a:pt x="17" y="10"/>
                  </a:lnTo>
                  <a:lnTo>
                    <a:pt x="20" y="8"/>
                  </a:lnTo>
                  <a:lnTo>
                    <a:pt x="24" y="8"/>
                  </a:lnTo>
                  <a:lnTo>
                    <a:pt x="22" y="0"/>
                  </a:lnTo>
                  <a:lnTo>
                    <a:pt x="19" y="0"/>
                  </a:lnTo>
                  <a:lnTo>
                    <a:pt x="14" y="2"/>
                  </a:lnTo>
                  <a:lnTo>
                    <a:pt x="11" y="6"/>
                  </a:lnTo>
                  <a:lnTo>
                    <a:pt x="6" y="8"/>
                  </a:lnTo>
                  <a:lnTo>
                    <a:pt x="3" y="12"/>
                  </a:lnTo>
                  <a:lnTo>
                    <a:pt x="2" y="19"/>
                  </a:lnTo>
                  <a:lnTo>
                    <a:pt x="0" y="25"/>
                  </a:lnTo>
                  <a:lnTo>
                    <a:pt x="0" y="31"/>
                  </a:lnTo>
                  <a:lnTo>
                    <a:pt x="6" y="29"/>
                  </a:lnTo>
                  <a:close/>
                </a:path>
              </a:pathLst>
            </a:custGeom>
            <a:solidFill>
              <a:srgbClr val="CC6633"/>
            </a:solidFill>
            <a:ln w="9525">
              <a:noFill/>
              <a:round/>
              <a:headEnd/>
              <a:tailEnd/>
            </a:ln>
          </p:spPr>
          <p:txBody>
            <a:bodyPr/>
            <a:lstStyle/>
            <a:p>
              <a:endParaRPr lang="it-IT">
                <a:solidFill>
                  <a:srgbClr val="FFFFFF"/>
                </a:solidFill>
              </a:endParaRPr>
            </a:p>
          </p:txBody>
        </p:sp>
        <p:sp>
          <p:nvSpPr>
            <p:cNvPr id="28732" name="Freeform 58"/>
            <p:cNvSpPr>
              <a:spLocks/>
            </p:cNvSpPr>
            <p:nvPr/>
          </p:nvSpPr>
          <p:spPr bwMode="auto">
            <a:xfrm>
              <a:off x="2637" y="2100"/>
              <a:ext cx="66" cy="72"/>
            </a:xfrm>
            <a:custGeom>
              <a:avLst/>
              <a:gdLst>
                <a:gd name="T0" fmla="*/ 58 w 66"/>
                <a:gd name="T1" fmla="*/ 68 h 72"/>
                <a:gd name="T2" fmla="*/ 63 w 66"/>
                <a:gd name="T3" fmla="*/ 63 h 72"/>
                <a:gd name="T4" fmla="*/ 52 w 66"/>
                <a:gd name="T5" fmla="*/ 61 h 72"/>
                <a:gd name="T6" fmla="*/ 42 w 66"/>
                <a:gd name="T7" fmla="*/ 57 h 72"/>
                <a:gd name="T8" fmla="*/ 33 w 66"/>
                <a:gd name="T9" fmla="*/ 51 h 72"/>
                <a:gd name="T10" fmla="*/ 25 w 66"/>
                <a:gd name="T11" fmla="*/ 42 h 72"/>
                <a:gd name="T12" fmla="*/ 19 w 66"/>
                <a:gd name="T13" fmla="*/ 34 h 72"/>
                <a:gd name="T14" fmla="*/ 13 w 66"/>
                <a:gd name="T15" fmla="*/ 23 h 72"/>
                <a:gd name="T16" fmla="*/ 8 w 66"/>
                <a:gd name="T17" fmla="*/ 13 h 72"/>
                <a:gd name="T18" fmla="*/ 6 w 66"/>
                <a:gd name="T19" fmla="*/ 0 h 72"/>
                <a:gd name="T20" fmla="*/ 0 w 66"/>
                <a:gd name="T21" fmla="*/ 2 h 72"/>
                <a:gd name="T22" fmla="*/ 2 w 66"/>
                <a:gd name="T23" fmla="*/ 15 h 72"/>
                <a:gd name="T24" fmla="*/ 6 w 66"/>
                <a:gd name="T25" fmla="*/ 30 h 72"/>
                <a:gd name="T26" fmla="*/ 14 w 66"/>
                <a:gd name="T27" fmla="*/ 40 h 72"/>
                <a:gd name="T28" fmla="*/ 22 w 66"/>
                <a:gd name="T29" fmla="*/ 51 h 72"/>
                <a:gd name="T30" fmla="*/ 30 w 66"/>
                <a:gd name="T31" fmla="*/ 59 h 72"/>
                <a:gd name="T32" fmla="*/ 41 w 66"/>
                <a:gd name="T33" fmla="*/ 65 h 72"/>
                <a:gd name="T34" fmla="*/ 50 w 66"/>
                <a:gd name="T35" fmla="*/ 70 h 72"/>
                <a:gd name="T36" fmla="*/ 61 w 66"/>
                <a:gd name="T37" fmla="*/ 72 h 72"/>
                <a:gd name="T38" fmla="*/ 66 w 66"/>
                <a:gd name="T39" fmla="*/ 68 h 72"/>
                <a:gd name="T40" fmla="*/ 61 w 66"/>
                <a:gd name="T41" fmla="*/ 72 h 72"/>
                <a:gd name="T42" fmla="*/ 64 w 66"/>
                <a:gd name="T43" fmla="*/ 72 h 72"/>
                <a:gd name="T44" fmla="*/ 66 w 66"/>
                <a:gd name="T45" fmla="*/ 68 h 72"/>
                <a:gd name="T46" fmla="*/ 58 w 66"/>
                <a:gd name="T47" fmla="*/ 68 h 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6"/>
                <a:gd name="T73" fmla="*/ 0 h 72"/>
                <a:gd name="T74" fmla="*/ 66 w 66"/>
                <a:gd name="T75" fmla="*/ 72 h 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6" h="72">
                  <a:moveTo>
                    <a:pt x="58" y="68"/>
                  </a:moveTo>
                  <a:lnTo>
                    <a:pt x="63" y="63"/>
                  </a:lnTo>
                  <a:lnTo>
                    <a:pt x="52" y="61"/>
                  </a:lnTo>
                  <a:lnTo>
                    <a:pt x="42" y="57"/>
                  </a:lnTo>
                  <a:lnTo>
                    <a:pt x="33" y="51"/>
                  </a:lnTo>
                  <a:lnTo>
                    <a:pt x="25" y="42"/>
                  </a:lnTo>
                  <a:lnTo>
                    <a:pt x="19" y="34"/>
                  </a:lnTo>
                  <a:lnTo>
                    <a:pt x="13" y="23"/>
                  </a:lnTo>
                  <a:lnTo>
                    <a:pt x="8" y="13"/>
                  </a:lnTo>
                  <a:lnTo>
                    <a:pt x="6" y="0"/>
                  </a:lnTo>
                  <a:lnTo>
                    <a:pt x="0" y="2"/>
                  </a:lnTo>
                  <a:lnTo>
                    <a:pt x="2" y="15"/>
                  </a:lnTo>
                  <a:lnTo>
                    <a:pt x="6" y="30"/>
                  </a:lnTo>
                  <a:lnTo>
                    <a:pt x="14" y="40"/>
                  </a:lnTo>
                  <a:lnTo>
                    <a:pt x="22" y="51"/>
                  </a:lnTo>
                  <a:lnTo>
                    <a:pt x="30" y="59"/>
                  </a:lnTo>
                  <a:lnTo>
                    <a:pt x="41" y="65"/>
                  </a:lnTo>
                  <a:lnTo>
                    <a:pt x="50" y="70"/>
                  </a:lnTo>
                  <a:lnTo>
                    <a:pt x="61" y="72"/>
                  </a:lnTo>
                  <a:lnTo>
                    <a:pt x="66" y="68"/>
                  </a:lnTo>
                  <a:lnTo>
                    <a:pt x="61" y="72"/>
                  </a:lnTo>
                  <a:lnTo>
                    <a:pt x="64" y="72"/>
                  </a:lnTo>
                  <a:lnTo>
                    <a:pt x="66" y="68"/>
                  </a:lnTo>
                  <a:lnTo>
                    <a:pt x="58" y="68"/>
                  </a:lnTo>
                  <a:close/>
                </a:path>
              </a:pathLst>
            </a:custGeom>
            <a:solidFill>
              <a:srgbClr val="CC6633"/>
            </a:solidFill>
            <a:ln w="9525">
              <a:noFill/>
              <a:round/>
              <a:headEnd/>
              <a:tailEnd/>
            </a:ln>
          </p:spPr>
          <p:txBody>
            <a:bodyPr/>
            <a:lstStyle/>
            <a:p>
              <a:endParaRPr lang="it-IT">
                <a:solidFill>
                  <a:srgbClr val="FFFFFF"/>
                </a:solidFill>
              </a:endParaRPr>
            </a:p>
          </p:txBody>
        </p:sp>
        <p:sp>
          <p:nvSpPr>
            <p:cNvPr id="28733" name="Freeform 59"/>
            <p:cNvSpPr>
              <a:spLocks/>
            </p:cNvSpPr>
            <p:nvPr/>
          </p:nvSpPr>
          <p:spPr bwMode="auto">
            <a:xfrm>
              <a:off x="2689" y="2126"/>
              <a:ext cx="14" cy="42"/>
            </a:xfrm>
            <a:custGeom>
              <a:avLst/>
              <a:gdLst>
                <a:gd name="T0" fmla="*/ 0 w 14"/>
                <a:gd name="T1" fmla="*/ 0 h 42"/>
                <a:gd name="T2" fmla="*/ 0 w 14"/>
                <a:gd name="T3" fmla="*/ 6 h 42"/>
                <a:gd name="T4" fmla="*/ 1 w 14"/>
                <a:gd name="T5" fmla="*/ 12 h 42"/>
                <a:gd name="T6" fmla="*/ 1 w 14"/>
                <a:gd name="T7" fmla="*/ 18 h 42"/>
                <a:gd name="T8" fmla="*/ 3 w 14"/>
                <a:gd name="T9" fmla="*/ 23 h 42"/>
                <a:gd name="T10" fmla="*/ 4 w 14"/>
                <a:gd name="T11" fmla="*/ 27 h 42"/>
                <a:gd name="T12" fmla="*/ 6 w 14"/>
                <a:gd name="T13" fmla="*/ 33 h 42"/>
                <a:gd name="T14" fmla="*/ 6 w 14"/>
                <a:gd name="T15" fmla="*/ 37 h 42"/>
                <a:gd name="T16" fmla="*/ 6 w 14"/>
                <a:gd name="T17" fmla="*/ 42 h 42"/>
                <a:gd name="T18" fmla="*/ 14 w 14"/>
                <a:gd name="T19" fmla="*/ 42 h 42"/>
                <a:gd name="T20" fmla="*/ 12 w 14"/>
                <a:gd name="T21" fmla="*/ 35 h 42"/>
                <a:gd name="T22" fmla="*/ 12 w 14"/>
                <a:gd name="T23" fmla="*/ 29 h 42"/>
                <a:gd name="T24" fmla="*/ 11 w 14"/>
                <a:gd name="T25" fmla="*/ 25 h 42"/>
                <a:gd name="T26" fmla="*/ 9 w 14"/>
                <a:gd name="T27" fmla="*/ 18 h 42"/>
                <a:gd name="T28" fmla="*/ 8 w 14"/>
                <a:gd name="T29" fmla="*/ 14 h 42"/>
                <a:gd name="T30" fmla="*/ 8 w 14"/>
                <a:gd name="T31" fmla="*/ 10 h 42"/>
                <a:gd name="T32" fmla="*/ 6 w 14"/>
                <a:gd name="T33" fmla="*/ 6 h 42"/>
                <a:gd name="T34" fmla="*/ 6 w 14"/>
                <a:gd name="T35" fmla="*/ 2 h 42"/>
                <a:gd name="T36" fmla="*/ 0 w 14"/>
                <a:gd name="T37" fmla="*/ 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42"/>
                <a:gd name="T59" fmla="*/ 14 w 14"/>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42">
                  <a:moveTo>
                    <a:pt x="0" y="0"/>
                  </a:moveTo>
                  <a:lnTo>
                    <a:pt x="0" y="6"/>
                  </a:lnTo>
                  <a:lnTo>
                    <a:pt x="1" y="12"/>
                  </a:lnTo>
                  <a:lnTo>
                    <a:pt x="1" y="18"/>
                  </a:lnTo>
                  <a:lnTo>
                    <a:pt x="3" y="23"/>
                  </a:lnTo>
                  <a:lnTo>
                    <a:pt x="4" y="27"/>
                  </a:lnTo>
                  <a:lnTo>
                    <a:pt x="6" y="33"/>
                  </a:lnTo>
                  <a:lnTo>
                    <a:pt x="6" y="37"/>
                  </a:lnTo>
                  <a:lnTo>
                    <a:pt x="6" y="42"/>
                  </a:lnTo>
                  <a:lnTo>
                    <a:pt x="14" y="42"/>
                  </a:lnTo>
                  <a:lnTo>
                    <a:pt x="12" y="35"/>
                  </a:lnTo>
                  <a:lnTo>
                    <a:pt x="12" y="29"/>
                  </a:lnTo>
                  <a:lnTo>
                    <a:pt x="11" y="25"/>
                  </a:lnTo>
                  <a:lnTo>
                    <a:pt x="9" y="18"/>
                  </a:lnTo>
                  <a:lnTo>
                    <a:pt x="8" y="14"/>
                  </a:lnTo>
                  <a:lnTo>
                    <a:pt x="8" y="10"/>
                  </a:lnTo>
                  <a:lnTo>
                    <a:pt x="6" y="6"/>
                  </a:lnTo>
                  <a:lnTo>
                    <a:pt x="6" y="2"/>
                  </a:lnTo>
                  <a:lnTo>
                    <a:pt x="0" y="0"/>
                  </a:lnTo>
                  <a:close/>
                </a:path>
              </a:pathLst>
            </a:custGeom>
            <a:solidFill>
              <a:srgbClr val="CC6633"/>
            </a:solidFill>
            <a:ln w="9525">
              <a:noFill/>
              <a:round/>
              <a:headEnd/>
              <a:tailEnd/>
            </a:ln>
          </p:spPr>
          <p:txBody>
            <a:bodyPr/>
            <a:lstStyle/>
            <a:p>
              <a:endParaRPr lang="it-IT">
                <a:solidFill>
                  <a:srgbClr val="FFFFFF"/>
                </a:solidFill>
              </a:endParaRPr>
            </a:p>
          </p:txBody>
        </p:sp>
        <p:sp>
          <p:nvSpPr>
            <p:cNvPr id="28734" name="Freeform 60"/>
            <p:cNvSpPr>
              <a:spLocks/>
            </p:cNvSpPr>
            <p:nvPr/>
          </p:nvSpPr>
          <p:spPr bwMode="auto">
            <a:xfrm>
              <a:off x="2689" y="2107"/>
              <a:ext cx="9" cy="21"/>
            </a:xfrm>
            <a:custGeom>
              <a:avLst/>
              <a:gdLst>
                <a:gd name="T0" fmla="*/ 3 w 9"/>
                <a:gd name="T1" fmla="*/ 4 h 21"/>
                <a:gd name="T2" fmla="*/ 3 w 9"/>
                <a:gd name="T3" fmla="*/ 6 h 21"/>
                <a:gd name="T4" fmla="*/ 3 w 9"/>
                <a:gd name="T5" fmla="*/ 8 h 21"/>
                <a:gd name="T6" fmla="*/ 3 w 9"/>
                <a:gd name="T7" fmla="*/ 10 h 21"/>
                <a:gd name="T8" fmla="*/ 1 w 9"/>
                <a:gd name="T9" fmla="*/ 14 h 21"/>
                <a:gd name="T10" fmla="*/ 1 w 9"/>
                <a:gd name="T11" fmla="*/ 16 h 21"/>
                <a:gd name="T12" fmla="*/ 0 w 9"/>
                <a:gd name="T13" fmla="*/ 19 h 21"/>
                <a:gd name="T14" fmla="*/ 6 w 9"/>
                <a:gd name="T15" fmla="*/ 21 h 21"/>
                <a:gd name="T16" fmla="*/ 8 w 9"/>
                <a:gd name="T17" fmla="*/ 19 h 21"/>
                <a:gd name="T18" fmla="*/ 8 w 9"/>
                <a:gd name="T19" fmla="*/ 16 h 21"/>
                <a:gd name="T20" fmla="*/ 9 w 9"/>
                <a:gd name="T21" fmla="*/ 14 h 21"/>
                <a:gd name="T22" fmla="*/ 9 w 9"/>
                <a:gd name="T23" fmla="*/ 10 h 21"/>
                <a:gd name="T24" fmla="*/ 9 w 9"/>
                <a:gd name="T25" fmla="*/ 8 h 21"/>
                <a:gd name="T26" fmla="*/ 9 w 9"/>
                <a:gd name="T27" fmla="*/ 6 h 21"/>
                <a:gd name="T28" fmla="*/ 9 w 9"/>
                <a:gd name="T29" fmla="*/ 2 h 21"/>
                <a:gd name="T30" fmla="*/ 9 w 9"/>
                <a:gd name="T31" fmla="*/ 0 h 21"/>
                <a:gd name="T32" fmla="*/ 3 w 9"/>
                <a:gd name="T33" fmla="*/ 4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
                <a:gd name="T52" fmla="*/ 0 h 21"/>
                <a:gd name="T53" fmla="*/ 9 w 9"/>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 h="21">
                  <a:moveTo>
                    <a:pt x="3" y="4"/>
                  </a:moveTo>
                  <a:lnTo>
                    <a:pt x="3" y="6"/>
                  </a:lnTo>
                  <a:lnTo>
                    <a:pt x="3" y="8"/>
                  </a:lnTo>
                  <a:lnTo>
                    <a:pt x="3" y="10"/>
                  </a:lnTo>
                  <a:lnTo>
                    <a:pt x="1" y="14"/>
                  </a:lnTo>
                  <a:lnTo>
                    <a:pt x="1" y="16"/>
                  </a:lnTo>
                  <a:lnTo>
                    <a:pt x="0" y="19"/>
                  </a:lnTo>
                  <a:lnTo>
                    <a:pt x="6" y="21"/>
                  </a:lnTo>
                  <a:lnTo>
                    <a:pt x="8" y="19"/>
                  </a:lnTo>
                  <a:lnTo>
                    <a:pt x="8" y="16"/>
                  </a:lnTo>
                  <a:lnTo>
                    <a:pt x="9" y="14"/>
                  </a:lnTo>
                  <a:lnTo>
                    <a:pt x="9" y="10"/>
                  </a:lnTo>
                  <a:lnTo>
                    <a:pt x="9" y="8"/>
                  </a:lnTo>
                  <a:lnTo>
                    <a:pt x="9" y="6"/>
                  </a:lnTo>
                  <a:lnTo>
                    <a:pt x="9" y="2"/>
                  </a:lnTo>
                  <a:lnTo>
                    <a:pt x="9" y="0"/>
                  </a:lnTo>
                  <a:lnTo>
                    <a:pt x="3" y="4"/>
                  </a:lnTo>
                  <a:close/>
                </a:path>
              </a:pathLst>
            </a:custGeom>
            <a:solidFill>
              <a:srgbClr val="CC6633"/>
            </a:solidFill>
            <a:ln w="9525">
              <a:noFill/>
              <a:round/>
              <a:headEnd/>
              <a:tailEnd/>
            </a:ln>
          </p:spPr>
          <p:txBody>
            <a:bodyPr/>
            <a:lstStyle/>
            <a:p>
              <a:endParaRPr lang="it-IT">
                <a:solidFill>
                  <a:srgbClr val="FFFFFF"/>
                </a:solidFill>
              </a:endParaRPr>
            </a:p>
          </p:txBody>
        </p:sp>
        <p:sp>
          <p:nvSpPr>
            <p:cNvPr id="28735" name="Freeform 61"/>
            <p:cNvSpPr>
              <a:spLocks/>
            </p:cNvSpPr>
            <p:nvPr/>
          </p:nvSpPr>
          <p:spPr bwMode="auto">
            <a:xfrm>
              <a:off x="2736" y="2020"/>
              <a:ext cx="15" cy="28"/>
            </a:xfrm>
            <a:custGeom>
              <a:avLst/>
              <a:gdLst>
                <a:gd name="T0" fmla="*/ 0 w 15"/>
                <a:gd name="T1" fmla="*/ 7 h 28"/>
                <a:gd name="T2" fmla="*/ 1 w 15"/>
                <a:gd name="T3" fmla="*/ 9 h 28"/>
                <a:gd name="T4" fmla="*/ 4 w 15"/>
                <a:gd name="T5" fmla="*/ 11 h 28"/>
                <a:gd name="T6" fmla="*/ 6 w 15"/>
                <a:gd name="T7" fmla="*/ 13 h 28"/>
                <a:gd name="T8" fmla="*/ 7 w 15"/>
                <a:gd name="T9" fmla="*/ 15 h 28"/>
                <a:gd name="T10" fmla="*/ 7 w 15"/>
                <a:gd name="T11" fmla="*/ 17 h 28"/>
                <a:gd name="T12" fmla="*/ 9 w 15"/>
                <a:gd name="T13" fmla="*/ 21 h 28"/>
                <a:gd name="T14" fmla="*/ 9 w 15"/>
                <a:gd name="T15" fmla="*/ 24 h 28"/>
                <a:gd name="T16" fmla="*/ 9 w 15"/>
                <a:gd name="T17" fmla="*/ 28 h 28"/>
                <a:gd name="T18" fmla="*/ 15 w 15"/>
                <a:gd name="T19" fmla="*/ 28 h 28"/>
                <a:gd name="T20" fmla="*/ 15 w 15"/>
                <a:gd name="T21" fmla="*/ 24 h 28"/>
                <a:gd name="T22" fmla="*/ 15 w 15"/>
                <a:gd name="T23" fmla="*/ 19 h 28"/>
                <a:gd name="T24" fmla="*/ 14 w 15"/>
                <a:gd name="T25" fmla="*/ 15 h 28"/>
                <a:gd name="T26" fmla="*/ 12 w 15"/>
                <a:gd name="T27" fmla="*/ 11 h 28"/>
                <a:gd name="T28" fmla="*/ 11 w 15"/>
                <a:gd name="T29" fmla="*/ 7 h 28"/>
                <a:gd name="T30" fmla="*/ 7 w 15"/>
                <a:gd name="T31" fmla="*/ 5 h 28"/>
                <a:gd name="T32" fmla="*/ 6 w 15"/>
                <a:gd name="T33" fmla="*/ 3 h 28"/>
                <a:gd name="T34" fmla="*/ 3 w 15"/>
                <a:gd name="T35" fmla="*/ 0 h 28"/>
                <a:gd name="T36" fmla="*/ 0 w 15"/>
                <a:gd name="T37" fmla="*/ 7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28"/>
                <a:gd name="T59" fmla="*/ 15 w 15"/>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28">
                  <a:moveTo>
                    <a:pt x="0" y="7"/>
                  </a:moveTo>
                  <a:lnTo>
                    <a:pt x="1" y="9"/>
                  </a:lnTo>
                  <a:lnTo>
                    <a:pt x="4" y="11"/>
                  </a:lnTo>
                  <a:lnTo>
                    <a:pt x="6" y="13"/>
                  </a:lnTo>
                  <a:lnTo>
                    <a:pt x="7" y="15"/>
                  </a:lnTo>
                  <a:lnTo>
                    <a:pt x="7" y="17"/>
                  </a:lnTo>
                  <a:lnTo>
                    <a:pt x="9" y="21"/>
                  </a:lnTo>
                  <a:lnTo>
                    <a:pt x="9" y="24"/>
                  </a:lnTo>
                  <a:lnTo>
                    <a:pt x="9" y="28"/>
                  </a:lnTo>
                  <a:lnTo>
                    <a:pt x="15" y="28"/>
                  </a:lnTo>
                  <a:lnTo>
                    <a:pt x="15" y="24"/>
                  </a:lnTo>
                  <a:lnTo>
                    <a:pt x="15" y="19"/>
                  </a:lnTo>
                  <a:lnTo>
                    <a:pt x="14" y="15"/>
                  </a:lnTo>
                  <a:lnTo>
                    <a:pt x="12" y="11"/>
                  </a:lnTo>
                  <a:lnTo>
                    <a:pt x="11" y="7"/>
                  </a:lnTo>
                  <a:lnTo>
                    <a:pt x="7" y="5"/>
                  </a:lnTo>
                  <a:lnTo>
                    <a:pt x="6" y="3"/>
                  </a:lnTo>
                  <a:lnTo>
                    <a:pt x="3" y="0"/>
                  </a:lnTo>
                  <a:lnTo>
                    <a:pt x="0" y="7"/>
                  </a:lnTo>
                  <a:close/>
                </a:path>
              </a:pathLst>
            </a:custGeom>
            <a:solidFill>
              <a:srgbClr val="CC6633"/>
            </a:solidFill>
            <a:ln w="9525">
              <a:noFill/>
              <a:round/>
              <a:headEnd/>
              <a:tailEnd/>
            </a:ln>
          </p:spPr>
          <p:txBody>
            <a:bodyPr/>
            <a:lstStyle/>
            <a:p>
              <a:endParaRPr lang="it-IT">
                <a:solidFill>
                  <a:srgbClr val="FFFFFF"/>
                </a:solidFill>
              </a:endParaRPr>
            </a:p>
          </p:txBody>
        </p:sp>
        <p:sp>
          <p:nvSpPr>
            <p:cNvPr id="28736" name="Freeform 62"/>
            <p:cNvSpPr>
              <a:spLocks/>
            </p:cNvSpPr>
            <p:nvPr/>
          </p:nvSpPr>
          <p:spPr bwMode="auto">
            <a:xfrm>
              <a:off x="2715" y="2018"/>
              <a:ext cx="24" cy="19"/>
            </a:xfrm>
            <a:custGeom>
              <a:avLst/>
              <a:gdLst>
                <a:gd name="T0" fmla="*/ 3 w 24"/>
                <a:gd name="T1" fmla="*/ 19 h 19"/>
                <a:gd name="T2" fmla="*/ 7 w 24"/>
                <a:gd name="T3" fmla="*/ 17 h 19"/>
                <a:gd name="T4" fmla="*/ 10 w 24"/>
                <a:gd name="T5" fmla="*/ 15 h 19"/>
                <a:gd name="T6" fmla="*/ 11 w 24"/>
                <a:gd name="T7" fmla="*/ 13 h 19"/>
                <a:gd name="T8" fmla="*/ 14 w 24"/>
                <a:gd name="T9" fmla="*/ 11 h 19"/>
                <a:gd name="T10" fmla="*/ 16 w 24"/>
                <a:gd name="T11" fmla="*/ 9 h 19"/>
                <a:gd name="T12" fmla="*/ 18 w 24"/>
                <a:gd name="T13" fmla="*/ 9 h 19"/>
                <a:gd name="T14" fmla="*/ 19 w 24"/>
                <a:gd name="T15" fmla="*/ 9 h 19"/>
                <a:gd name="T16" fmla="*/ 21 w 24"/>
                <a:gd name="T17" fmla="*/ 9 h 19"/>
                <a:gd name="T18" fmla="*/ 24 w 24"/>
                <a:gd name="T19" fmla="*/ 2 h 19"/>
                <a:gd name="T20" fmla="*/ 21 w 24"/>
                <a:gd name="T21" fmla="*/ 0 h 19"/>
                <a:gd name="T22" fmla="*/ 18 w 24"/>
                <a:gd name="T23" fmla="*/ 0 h 19"/>
                <a:gd name="T24" fmla="*/ 14 w 24"/>
                <a:gd name="T25" fmla="*/ 0 h 19"/>
                <a:gd name="T26" fmla="*/ 11 w 24"/>
                <a:gd name="T27" fmla="*/ 2 h 19"/>
                <a:gd name="T28" fmla="*/ 8 w 24"/>
                <a:gd name="T29" fmla="*/ 5 h 19"/>
                <a:gd name="T30" fmla="*/ 5 w 24"/>
                <a:gd name="T31" fmla="*/ 7 h 19"/>
                <a:gd name="T32" fmla="*/ 3 w 24"/>
                <a:gd name="T33" fmla="*/ 9 h 19"/>
                <a:gd name="T34" fmla="*/ 0 w 24"/>
                <a:gd name="T35" fmla="*/ 11 h 19"/>
                <a:gd name="T36" fmla="*/ 3 w 24"/>
                <a:gd name="T37" fmla="*/ 19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19"/>
                <a:gd name="T59" fmla="*/ 24 w 24"/>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19">
                  <a:moveTo>
                    <a:pt x="3" y="19"/>
                  </a:moveTo>
                  <a:lnTo>
                    <a:pt x="7" y="17"/>
                  </a:lnTo>
                  <a:lnTo>
                    <a:pt x="10" y="15"/>
                  </a:lnTo>
                  <a:lnTo>
                    <a:pt x="11" y="13"/>
                  </a:lnTo>
                  <a:lnTo>
                    <a:pt x="14" y="11"/>
                  </a:lnTo>
                  <a:lnTo>
                    <a:pt x="16" y="9"/>
                  </a:lnTo>
                  <a:lnTo>
                    <a:pt x="18" y="9"/>
                  </a:lnTo>
                  <a:lnTo>
                    <a:pt x="19" y="9"/>
                  </a:lnTo>
                  <a:lnTo>
                    <a:pt x="21" y="9"/>
                  </a:lnTo>
                  <a:lnTo>
                    <a:pt x="24" y="2"/>
                  </a:lnTo>
                  <a:lnTo>
                    <a:pt x="21" y="0"/>
                  </a:lnTo>
                  <a:lnTo>
                    <a:pt x="18" y="0"/>
                  </a:lnTo>
                  <a:lnTo>
                    <a:pt x="14" y="0"/>
                  </a:lnTo>
                  <a:lnTo>
                    <a:pt x="11" y="2"/>
                  </a:lnTo>
                  <a:lnTo>
                    <a:pt x="8" y="5"/>
                  </a:lnTo>
                  <a:lnTo>
                    <a:pt x="5" y="7"/>
                  </a:lnTo>
                  <a:lnTo>
                    <a:pt x="3" y="9"/>
                  </a:lnTo>
                  <a:lnTo>
                    <a:pt x="0" y="11"/>
                  </a:lnTo>
                  <a:lnTo>
                    <a:pt x="3" y="19"/>
                  </a:lnTo>
                  <a:close/>
                </a:path>
              </a:pathLst>
            </a:custGeom>
            <a:solidFill>
              <a:srgbClr val="CC6633"/>
            </a:solidFill>
            <a:ln w="9525">
              <a:noFill/>
              <a:round/>
              <a:headEnd/>
              <a:tailEnd/>
            </a:ln>
          </p:spPr>
          <p:txBody>
            <a:bodyPr/>
            <a:lstStyle/>
            <a:p>
              <a:endParaRPr lang="it-IT">
                <a:solidFill>
                  <a:srgbClr val="FFFFFF"/>
                </a:solidFill>
              </a:endParaRPr>
            </a:p>
          </p:txBody>
        </p:sp>
        <p:sp>
          <p:nvSpPr>
            <p:cNvPr id="28737" name="Freeform 63"/>
            <p:cNvSpPr>
              <a:spLocks/>
            </p:cNvSpPr>
            <p:nvPr/>
          </p:nvSpPr>
          <p:spPr bwMode="auto">
            <a:xfrm>
              <a:off x="2684" y="2029"/>
              <a:ext cx="34" cy="42"/>
            </a:xfrm>
            <a:custGeom>
              <a:avLst/>
              <a:gdLst>
                <a:gd name="T0" fmla="*/ 3 w 34"/>
                <a:gd name="T1" fmla="*/ 42 h 42"/>
                <a:gd name="T2" fmla="*/ 8 w 34"/>
                <a:gd name="T3" fmla="*/ 38 h 42"/>
                <a:gd name="T4" fmla="*/ 13 w 34"/>
                <a:gd name="T5" fmla="*/ 33 h 42"/>
                <a:gd name="T6" fmla="*/ 16 w 34"/>
                <a:gd name="T7" fmla="*/ 27 h 42"/>
                <a:gd name="T8" fmla="*/ 20 w 34"/>
                <a:gd name="T9" fmla="*/ 23 h 42"/>
                <a:gd name="T10" fmla="*/ 23 w 34"/>
                <a:gd name="T11" fmla="*/ 19 h 42"/>
                <a:gd name="T12" fmla="*/ 27 w 34"/>
                <a:gd name="T13" fmla="*/ 15 h 42"/>
                <a:gd name="T14" fmla="*/ 30 w 34"/>
                <a:gd name="T15" fmla="*/ 10 h 42"/>
                <a:gd name="T16" fmla="*/ 34 w 34"/>
                <a:gd name="T17" fmla="*/ 8 h 42"/>
                <a:gd name="T18" fmla="*/ 31 w 34"/>
                <a:gd name="T19" fmla="*/ 0 h 42"/>
                <a:gd name="T20" fmla="*/ 27 w 34"/>
                <a:gd name="T21" fmla="*/ 4 h 42"/>
                <a:gd name="T22" fmla="*/ 23 w 34"/>
                <a:gd name="T23" fmla="*/ 8 h 42"/>
                <a:gd name="T24" fmla="*/ 19 w 34"/>
                <a:gd name="T25" fmla="*/ 12 h 42"/>
                <a:gd name="T26" fmla="*/ 16 w 34"/>
                <a:gd name="T27" fmla="*/ 17 h 42"/>
                <a:gd name="T28" fmla="*/ 11 w 34"/>
                <a:gd name="T29" fmla="*/ 21 h 42"/>
                <a:gd name="T30" fmla="*/ 8 w 34"/>
                <a:gd name="T31" fmla="*/ 27 h 42"/>
                <a:gd name="T32" fmla="*/ 5 w 34"/>
                <a:gd name="T33" fmla="*/ 31 h 42"/>
                <a:gd name="T34" fmla="*/ 0 w 34"/>
                <a:gd name="T35" fmla="*/ 36 h 42"/>
                <a:gd name="T36" fmla="*/ 3 w 34"/>
                <a:gd name="T37" fmla="*/ 42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42"/>
                <a:gd name="T59" fmla="*/ 34 w 34"/>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42">
                  <a:moveTo>
                    <a:pt x="3" y="42"/>
                  </a:moveTo>
                  <a:lnTo>
                    <a:pt x="8" y="38"/>
                  </a:lnTo>
                  <a:lnTo>
                    <a:pt x="13" y="33"/>
                  </a:lnTo>
                  <a:lnTo>
                    <a:pt x="16" y="27"/>
                  </a:lnTo>
                  <a:lnTo>
                    <a:pt x="20" y="23"/>
                  </a:lnTo>
                  <a:lnTo>
                    <a:pt x="23" y="19"/>
                  </a:lnTo>
                  <a:lnTo>
                    <a:pt x="27" y="15"/>
                  </a:lnTo>
                  <a:lnTo>
                    <a:pt x="30" y="10"/>
                  </a:lnTo>
                  <a:lnTo>
                    <a:pt x="34" y="8"/>
                  </a:lnTo>
                  <a:lnTo>
                    <a:pt x="31" y="0"/>
                  </a:lnTo>
                  <a:lnTo>
                    <a:pt x="27" y="4"/>
                  </a:lnTo>
                  <a:lnTo>
                    <a:pt x="23" y="8"/>
                  </a:lnTo>
                  <a:lnTo>
                    <a:pt x="19" y="12"/>
                  </a:lnTo>
                  <a:lnTo>
                    <a:pt x="16" y="17"/>
                  </a:lnTo>
                  <a:lnTo>
                    <a:pt x="11" y="21"/>
                  </a:lnTo>
                  <a:lnTo>
                    <a:pt x="8" y="27"/>
                  </a:lnTo>
                  <a:lnTo>
                    <a:pt x="5" y="31"/>
                  </a:lnTo>
                  <a:lnTo>
                    <a:pt x="0" y="36"/>
                  </a:lnTo>
                  <a:lnTo>
                    <a:pt x="3" y="42"/>
                  </a:lnTo>
                  <a:close/>
                </a:path>
              </a:pathLst>
            </a:custGeom>
            <a:solidFill>
              <a:srgbClr val="CC6633"/>
            </a:solidFill>
            <a:ln w="9525">
              <a:noFill/>
              <a:round/>
              <a:headEnd/>
              <a:tailEnd/>
            </a:ln>
          </p:spPr>
          <p:txBody>
            <a:bodyPr/>
            <a:lstStyle/>
            <a:p>
              <a:endParaRPr lang="it-IT">
                <a:solidFill>
                  <a:srgbClr val="FFFFFF"/>
                </a:solidFill>
              </a:endParaRPr>
            </a:p>
          </p:txBody>
        </p:sp>
        <p:sp>
          <p:nvSpPr>
            <p:cNvPr id="28738" name="Freeform 64"/>
            <p:cNvSpPr>
              <a:spLocks/>
            </p:cNvSpPr>
            <p:nvPr/>
          </p:nvSpPr>
          <p:spPr bwMode="auto">
            <a:xfrm>
              <a:off x="2681" y="2065"/>
              <a:ext cx="9" cy="16"/>
            </a:xfrm>
            <a:custGeom>
              <a:avLst/>
              <a:gdLst>
                <a:gd name="T0" fmla="*/ 9 w 9"/>
                <a:gd name="T1" fmla="*/ 10 h 16"/>
                <a:gd name="T2" fmla="*/ 8 w 9"/>
                <a:gd name="T3" fmla="*/ 10 h 16"/>
                <a:gd name="T4" fmla="*/ 8 w 9"/>
                <a:gd name="T5" fmla="*/ 8 h 16"/>
                <a:gd name="T6" fmla="*/ 6 w 9"/>
                <a:gd name="T7" fmla="*/ 6 h 16"/>
                <a:gd name="T8" fmla="*/ 3 w 9"/>
                <a:gd name="T9" fmla="*/ 0 h 16"/>
                <a:gd name="T10" fmla="*/ 1 w 9"/>
                <a:gd name="T11" fmla="*/ 2 h 16"/>
                <a:gd name="T12" fmla="*/ 0 w 9"/>
                <a:gd name="T13" fmla="*/ 4 h 16"/>
                <a:gd name="T14" fmla="*/ 0 w 9"/>
                <a:gd name="T15" fmla="*/ 8 h 16"/>
                <a:gd name="T16" fmla="*/ 1 w 9"/>
                <a:gd name="T17" fmla="*/ 10 h 16"/>
                <a:gd name="T18" fmla="*/ 1 w 9"/>
                <a:gd name="T19" fmla="*/ 12 h 16"/>
                <a:gd name="T20" fmla="*/ 3 w 9"/>
                <a:gd name="T21" fmla="*/ 14 h 16"/>
                <a:gd name="T22" fmla="*/ 5 w 9"/>
                <a:gd name="T23" fmla="*/ 16 h 16"/>
                <a:gd name="T24" fmla="*/ 9 w 9"/>
                <a:gd name="T25" fmla="*/ 10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16"/>
                <a:gd name="T41" fmla="*/ 9 w 9"/>
                <a:gd name="T42" fmla="*/ 16 h 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16">
                  <a:moveTo>
                    <a:pt x="9" y="10"/>
                  </a:moveTo>
                  <a:lnTo>
                    <a:pt x="8" y="10"/>
                  </a:lnTo>
                  <a:lnTo>
                    <a:pt x="8" y="8"/>
                  </a:lnTo>
                  <a:lnTo>
                    <a:pt x="6" y="6"/>
                  </a:lnTo>
                  <a:lnTo>
                    <a:pt x="3" y="0"/>
                  </a:lnTo>
                  <a:lnTo>
                    <a:pt x="1" y="2"/>
                  </a:lnTo>
                  <a:lnTo>
                    <a:pt x="0" y="4"/>
                  </a:lnTo>
                  <a:lnTo>
                    <a:pt x="0" y="8"/>
                  </a:lnTo>
                  <a:lnTo>
                    <a:pt x="1" y="10"/>
                  </a:lnTo>
                  <a:lnTo>
                    <a:pt x="1" y="12"/>
                  </a:lnTo>
                  <a:lnTo>
                    <a:pt x="3" y="14"/>
                  </a:lnTo>
                  <a:lnTo>
                    <a:pt x="5" y="16"/>
                  </a:lnTo>
                  <a:lnTo>
                    <a:pt x="9" y="10"/>
                  </a:lnTo>
                  <a:close/>
                </a:path>
              </a:pathLst>
            </a:custGeom>
            <a:solidFill>
              <a:srgbClr val="CC6633"/>
            </a:solidFill>
            <a:ln w="9525">
              <a:noFill/>
              <a:round/>
              <a:headEnd/>
              <a:tailEnd/>
            </a:ln>
          </p:spPr>
          <p:txBody>
            <a:bodyPr/>
            <a:lstStyle/>
            <a:p>
              <a:endParaRPr lang="it-IT">
                <a:solidFill>
                  <a:srgbClr val="FFFFFF"/>
                </a:solidFill>
              </a:endParaRPr>
            </a:p>
          </p:txBody>
        </p:sp>
        <p:sp>
          <p:nvSpPr>
            <p:cNvPr id="28739" name="Freeform 65"/>
            <p:cNvSpPr>
              <a:spLocks/>
            </p:cNvSpPr>
            <p:nvPr/>
          </p:nvSpPr>
          <p:spPr bwMode="auto">
            <a:xfrm>
              <a:off x="2686" y="2075"/>
              <a:ext cx="40" cy="53"/>
            </a:xfrm>
            <a:custGeom>
              <a:avLst/>
              <a:gdLst>
                <a:gd name="T0" fmla="*/ 40 w 40"/>
                <a:gd name="T1" fmla="*/ 44 h 53"/>
                <a:gd name="T2" fmla="*/ 36 w 40"/>
                <a:gd name="T3" fmla="*/ 40 h 53"/>
                <a:gd name="T4" fmla="*/ 31 w 40"/>
                <a:gd name="T5" fmla="*/ 36 h 53"/>
                <a:gd name="T6" fmla="*/ 26 w 40"/>
                <a:gd name="T7" fmla="*/ 32 h 53"/>
                <a:gd name="T8" fmla="*/ 21 w 40"/>
                <a:gd name="T9" fmla="*/ 25 h 53"/>
                <a:gd name="T10" fmla="*/ 17 w 40"/>
                <a:gd name="T11" fmla="*/ 19 h 53"/>
                <a:gd name="T12" fmla="*/ 14 w 40"/>
                <a:gd name="T13" fmla="*/ 13 h 53"/>
                <a:gd name="T14" fmla="*/ 9 w 40"/>
                <a:gd name="T15" fmla="*/ 6 h 53"/>
                <a:gd name="T16" fmla="*/ 4 w 40"/>
                <a:gd name="T17" fmla="*/ 0 h 53"/>
                <a:gd name="T18" fmla="*/ 0 w 40"/>
                <a:gd name="T19" fmla="*/ 6 h 53"/>
                <a:gd name="T20" fmla="*/ 4 w 40"/>
                <a:gd name="T21" fmla="*/ 13 h 53"/>
                <a:gd name="T22" fmla="*/ 9 w 40"/>
                <a:gd name="T23" fmla="*/ 19 h 53"/>
                <a:gd name="T24" fmla="*/ 12 w 40"/>
                <a:gd name="T25" fmla="*/ 25 h 53"/>
                <a:gd name="T26" fmla="*/ 17 w 40"/>
                <a:gd name="T27" fmla="*/ 32 h 53"/>
                <a:gd name="T28" fmla="*/ 21 w 40"/>
                <a:gd name="T29" fmla="*/ 38 h 53"/>
                <a:gd name="T30" fmla="*/ 26 w 40"/>
                <a:gd name="T31" fmla="*/ 44 h 53"/>
                <a:gd name="T32" fmla="*/ 32 w 40"/>
                <a:gd name="T33" fmla="*/ 48 h 53"/>
                <a:gd name="T34" fmla="*/ 39 w 40"/>
                <a:gd name="T35" fmla="*/ 53 h 53"/>
                <a:gd name="T36" fmla="*/ 40 w 40"/>
                <a:gd name="T37" fmla="*/ 44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53"/>
                <a:gd name="T59" fmla="*/ 40 w 40"/>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53">
                  <a:moveTo>
                    <a:pt x="40" y="44"/>
                  </a:moveTo>
                  <a:lnTo>
                    <a:pt x="36" y="40"/>
                  </a:lnTo>
                  <a:lnTo>
                    <a:pt x="31" y="36"/>
                  </a:lnTo>
                  <a:lnTo>
                    <a:pt x="26" y="32"/>
                  </a:lnTo>
                  <a:lnTo>
                    <a:pt x="21" y="25"/>
                  </a:lnTo>
                  <a:lnTo>
                    <a:pt x="17" y="19"/>
                  </a:lnTo>
                  <a:lnTo>
                    <a:pt x="14" y="13"/>
                  </a:lnTo>
                  <a:lnTo>
                    <a:pt x="9" y="6"/>
                  </a:lnTo>
                  <a:lnTo>
                    <a:pt x="4" y="0"/>
                  </a:lnTo>
                  <a:lnTo>
                    <a:pt x="0" y="6"/>
                  </a:lnTo>
                  <a:lnTo>
                    <a:pt x="4" y="13"/>
                  </a:lnTo>
                  <a:lnTo>
                    <a:pt x="9" y="19"/>
                  </a:lnTo>
                  <a:lnTo>
                    <a:pt x="12" y="25"/>
                  </a:lnTo>
                  <a:lnTo>
                    <a:pt x="17" y="32"/>
                  </a:lnTo>
                  <a:lnTo>
                    <a:pt x="21" y="38"/>
                  </a:lnTo>
                  <a:lnTo>
                    <a:pt x="26" y="44"/>
                  </a:lnTo>
                  <a:lnTo>
                    <a:pt x="32" y="48"/>
                  </a:lnTo>
                  <a:lnTo>
                    <a:pt x="39" y="53"/>
                  </a:lnTo>
                  <a:lnTo>
                    <a:pt x="40" y="44"/>
                  </a:lnTo>
                  <a:close/>
                </a:path>
              </a:pathLst>
            </a:custGeom>
            <a:solidFill>
              <a:srgbClr val="CC6633"/>
            </a:solidFill>
            <a:ln w="9525">
              <a:noFill/>
              <a:round/>
              <a:headEnd/>
              <a:tailEnd/>
            </a:ln>
          </p:spPr>
          <p:txBody>
            <a:bodyPr/>
            <a:lstStyle/>
            <a:p>
              <a:endParaRPr lang="it-IT">
                <a:solidFill>
                  <a:srgbClr val="FFFFFF"/>
                </a:solidFill>
              </a:endParaRPr>
            </a:p>
          </p:txBody>
        </p:sp>
        <p:sp>
          <p:nvSpPr>
            <p:cNvPr id="28740" name="Freeform 66"/>
            <p:cNvSpPr>
              <a:spLocks/>
            </p:cNvSpPr>
            <p:nvPr/>
          </p:nvSpPr>
          <p:spPr bwMode="auto">
            <a:xfrm>
              <a:off x="2725" y="2088"/>
              <a:ext cx="28" cy="40"/>
            </a:xfrm>
            <a:custGeom>
              <a:avLst/>
              <a:gdLst>
                <a:gd name="T0" fmla="*/ 22 w 28"/>
                <a:gd name="T1" fmla="*/ 0 h 40"/>
                <a:gd name="T2" fmla="*/ 20 w 28"/>
                <a:gd name="T3" fmla="*/ 6 h 40"/>
                <a:gd name="T4" fmla="*/ 17 w 28"/>
                <a:gd name="T5" fmla="*/ 12 h 40"/>
                <a:gd name="T6" fmla="*/ 15 w 28"/>
                <a:gd name="T7" fmla="*/ 19 h 40"/>
                <a:gd name="T8" fmla="*/ 12 w 28"/>
                <a:gd name="T9" fmla="*/ 23 h 40"/>
                <a:gd name="T10" fmla="*/ 11 w 28"/>
                <a:gd name="T11" fmla="*/ 27 h 40"/>
                <a:gd name="T12" fmla="*/ 8 w 28"/>
                <a:gd name="T13" fmla="*/ 29 h 40"/>
                <a:gd name="T14" fmla="*/ 4 w 28"/>
                <a:gd name="T15" fmla="*/ 31 h 40"/>
                <a:gd name="T16" fmla="*/ 1 w 28"/>
                <a:gd name="T17" fmla="*/ 31 h 40"/>
                <a:gd name="T18" fmla="*/ 0 w 28"/>
                <a:gd name="T19" fmla="*/ 40 h 40"/>
                <a:gd name="T20" fmla="*/ 6 w 28"/>
                <a:gd name="T21" fmla="*/ 40 h 40"/>
                <a:gd name="T22" fmla="*/ 11 w 28"/>
                <a:gd name="T23" fmla="*/ 38 h 40"/>
                <a:gd name="T24" fmla="*/ 15 w 28"/>
                <a:gd name="T25" fmla="*/ 33 h 40"/>
                <a:gd name="T26" fmla="*/ 18 w 28"/>
                <a:gd name="T27" fmla="*/ 29 h 40"/>
                <a:gd name="T28" fmla="*/ 22 w 28"/>
                <a:gd name="T29" fmla="*/ 23 h 40"/>
                <a:gd name="T30" fmla="*/ 23 w 28"/>
                <a:gd name="T31" fmla="*/ 17 h 40"/>
                <a:gd name="T32" fmla="*/ 25 w 28"/>
                <a:gd name="T33" fmla="*/ 10 h 40"/>
                <a:gd name="T34" fmla="*/ 28 w 28"/>
                <a:gd name="T35" fmla="*/ 4 h 40"/>
                <a:gd name="T36" fmla="*/ 22 w 28"/>
                <a:gd name="T37" fmla="*/ 0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40"/>
                <a:gd name="T59" fmla="*/ 28 w 28"/>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40">
                  <a:moveTo>
                    <a:pt x="22" y="0"/>
                  </a:moveTo>
                  <a:lnTo>
                    <a:pt x="20" y="6"/>
                  </a:lnTo>
                  <a:lnTo>
                    <a:pt x="17" y="12"/>
                  </a:lnTo>
                  <a:lnTo>
                    <a:pt x="15" y="19"/>
                  </a:lnTo>
                  <a:lnTo>
                    <a:pt x="12" y="23"/>
                  </a:lnTo>
                  <a:lnTo>
                    <a:pt x="11" y="27"/>
                  </a:lnTo>
                  <a:lnTo>
                    <a:pt x="8" y="29"/>
                  </a:lnTo>
                  <a:lnTo>
                    <a:pt x="4" y="31"/>
                  </a:lnTo>
                  <a:lnTo>
                    <a:pt x="1" y="31"/>
                  </a:lnTo>
                  <a:lnTo>
                    <a:pt x="0" y="40"/>
                  </a:lnTo>
                  <a:lnTo>
                    <a:pt x="6" y="40"/>
                  </a:lnTo>
                  <a:lnTo>
                    <a:pt x="11" y="38"/>
                  </a:lnTo>
                  <a:lnTo>
                    <a:pt x="15" y="33"/>
                  </a:lnTo>
                  <a:lnTo>
                    <a:pt x="18" y="29"/>
                  </a:lnTo>
                  <a:lnTo>
                    <a:pt x="22" y="23"/>
                  </a:lnTo>
                  <a:lnTo>
                    <a:pt x="23" y="17"/>
                  </a:lnTo>
                  <a:lnTo>
                    <a:pt x="25" y="10"/>
                  </a:lnTo>
                  <a:lnTo>
                    <a:pt x="28" y="4"/>
                  </a:lnTo>
                  <a:lnTo>
                    <a:pt x="22" y="0"/>
                  </a:lnTo>
                  <a:close/>
                </a:path>
              </a:pathLst>
            </a:custGeom>
            <a:solidFill>
              <a:srgbClr val="CC6633"/>
            </a:solidFill>
            <a:ln w="9525">
              <a:noFill/>
              <a:round/>
              <a:headEnd/>
              <a:tailEnd/>
            </a:ln>
          </p:spPr>
          <p:txBody>
            <a:bodyPr/>
            <a:lstStyle/>
            <a:p>
              <a:endParaRPr lang="it-IT">
                <a:solidFill>
                  <a:srgbClr val="FFFFFF"/>
                </a:solidFill>
              </a:endParaRPr>
            </a:p>
          </p:txBody>
        </p:sp>
        <p:sp>
          <p:nvSpPr>
            <p:cNvPr id="28741" name="Freeform 67"/>
            <p:cNvSpPr>
              <a:spLocks/>
            </p:cNvSpPr>
            <p:nvPr/>
          </p:nvSpPr>
          <p:spPr bwMode="auto">
            <a:xfrm>
              <a:off x="2745" y="2046"/>
              <a:ext cx="9" cy="46"/>
            </a:xfrm>
            <a:custGeom>
              <a:avLst/>
              <a:gdLst>
                <a:gd name="T0" fmla="*/ 0 w 9"/>
                <a:gd name="T1" fmla="*/ 4 h 46"/>
                <a:gd name="T2" fmla="*/ 2 w 9"/>
                <a:gd name="T3" fmla="*/ 8 h 46"/>
                <a:gd name="T4" fmla="*/ 2 w 9"/>
                <a:gd name="T5" fmla="*/ 12 h 46"/>
                <a:gd name="T6" fmla="*/ 3 w 9"/>
                <a:gd name="T7" fmla="*/ 19 h 46"/>
                <a:gd name="T8" fmla="*/ 3 w 9"/>
                <a:gd name="T9" fmla="*/ 25 h 46"/>
                <a:gd name="T10" fmla="*/ 3 w 9"/>
                <a:gd name="T11" fmla="*/ 29 h 46"/>
                <a:gd name="T12" fmla="*/ 3 w 9"/>
                <a:gd name="T13" fmla="*/ 35 h 46"/>
                <a:gd name="T14" fmla="*/ 2 w 9"/>
                <a:gd name="T15" fmla="*/ 40 h 46"/>
                <a:gd name="T16" fmla="*/ 2 w 9"/>
                <a:gd name="T17" fmla="*/ 42 h 46"/>
                <a:gd name="T18" fmla="*/ 8 w 9"/>
                <a:gd name="T19" fmla="*/ 46 h 46"/>
                <a:gd name="T20" fmla="*/ 8 w 9"/>
                <a:gd name="T21" fmla="*/ 42 h 46"/>
                <a:gd name="T22" fmla="*/ 9 w 9"/>
                <a:gd name="T23" fmla="*/ 35 h 46"/>
                <a:gd name="T24" fmla="*/ 9 w 9"/>
                <a:gd name="T25" fmla="*/ 29 h 46"/>
                <a:gd name="T26" fmla="*/ 9 w 9"/>
                <a:gd name="T27" fmla="*/ 23 h 46"/>
                <a:gd name="T28" fmla="*/ 9 w 9"/>
                <a:gd name="T29" fmla="*/ 16 h 46"/>
                <a:gd name="T30" fmla="*/ 8 w 9"/>
                <a:gd name="T31" fmla="*/ 10 h 46"/>
                <a:gd name="T32" fmla="*/ 8 w 9"/>
                <a:gd name="T33" fmla="*/ 6 h 46"/>
                <a:gd name="T34" fmla="*/ 6 w 9"/>
                <a:gd name="T35" fmla="*/ 0 h 46"/>
                <a:gd name="T36" fmla="*/ 0 w 9"/>
                <a:gd name="T37" fmla="*/ 4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46"/>
                <a:gd name="T59" fmla="*/ 9 w 9"/>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46">
                  <a:moveTo>
                    <a:pt x="0" y="4"/>
                  </a:moveTo>
                  <a:lnTo>
                    <a:pt x="2" y="8"/>
                  </a:lnTo>
                  <a:lnTo>
                    <a:pt x="2" y="12"/>
                  </a:lnTo>
                  <a:lnTo>
                    <a:pt x="3" y="19"/>
                  </a:lnTo>
                  <a:lnTo>
                    <a:pt x="3" y="25"/>
                  </a:lnTo>
                  <a:lnTo>
                    <a:pt x="3" y="29"/>
                  </a:lnTo>
                  <a:lnTo>
                    <a:pt x="3" y="35"/>
                  </a:lnTo>
                  <a:lnTo>
                    <a:pt x="2" y="40"/>
                  </a:lnTo>
                  <a:lnTo>
                    <a:pt x="2" y="42"/>
                  </a:lnTo>
                  <a:lnTo>
                    <a:pt x="8" y="46"/>
                  </a:lnTo>
                  <a:lnTo>
                    <a:pt x="8" y="42"/>
                  </a:lnTo>
                  <a:lnTo>
                    <a:pt x="9" y="35"/>
                  </a:lnTo>
                  <a:lnTo>
                    <a:pt x="9" y="29"/>
                  </a:lnTo>
                  <a:lnTo>
                    <a:pt x="9" y="23"/>
                  </a:lnTo>
                  <a:lnTo>
                    <a:pt x="9" y="16"/>
                  </a:lnTo>
                  <a:lnTo>
                    <a:pt x="8" y="10"/>
                  </a:lnTo>
                  <a:lnTo>
                    <a:pt x="8" y="6"/>
                  </a:lnTo>
                  <a:lnTo>
                    <a:pt x="6" y="0"/>
                  </a:lnTo>
                  <a:lnTo>
                    <a:pt x="0" y="4"/>
                  </a:lnTo>
                  <a:close/>
                </a:path>
              </a:pathLst>
            </a:custGeom>
            <a:solidFill>
              <a:srgbClr val="CC6633"/>
            </a:solidFill>
            <a:ln w="9525">
              <a:noFill/>
              <a:round/>
              <a:headEnd/>
              <a:tailEnd/>
            </a:ln>
          </p:spPr>
          <p:txBody>
            <a:bodyPr/>
            <a:lstStyle/>
            <a:p>
              <a:endParaRPr lang="it-IT">
                <a:solidFill>
                  <a:srgbClr val="FFFFFF"/>
                </a:solidFill>
              </a:endParaRPr>
            </a:p>
          </p:txBody>
        </p:sp>
        <p:sp>
          <p:nvSpPr>
            <p:cNvPr id="28742" name="Freeform 68"/>
            <p:cNvSpPr>
              <a:spLocks/>
            </p:cNvSpPr>
            <p:nvPr/>
          </p:nvSpPr>
          <p:spPr bwMode="auto">
            <a:xfrm>
              <a:off x="2701" y="2117"/>
              <a:ext cx="66" cy="101"/>
            </a:xfrm>
            <a:custGeom>
              <a:avLst/>
              <a:gdLst>
                <a:gd name="T0" fmla="*/ 64 w 66"/>
                <a:gd name="T1" fmla="*/ 57 h 101"/>
                <a:gd name="T2" fmla="*/ 60 w 66"/>
                <a:gd name="T3" fmla="*/ 46 h 101"/>
                <a:gd name="T4" fmla="*/ 55 w 66"/>
                <a:gd name="T5" fmla="*/ 36 h 101"/>
                <a:gd name="T6" fmla="*/ 49 w 66"/>
                <a:gd name="T7" fmla="*/ 27 h 101"/>
                <a:gd name="T8" fmla="*/ 42 w 66"/>
                <a:gd name="T9" fmla="*/ 21 h 101"/>
                <a:gd name="T10" fmla="*/ 35 w 66"/>
                <a:gd name="T11" fmla="*/ 15 h 101"/>
                <a:gd name="T12" fmla="*/ 27 w 66"/>
                <a:gd name="T13" fmla="*/ 11 h 101"/>
                <a:gd name="T14" fmla="*/ 17 w 66"/>
                <a:gd name="T15" fmla="*/ 4 h 101"/>
                <a:gd name="T16" fmla="*/ 10 w 66"/>
                <a:gd name="T17" fmla="*/ 0 h 101"/>
                <a:gd name="T18" fmla="*/ 8 w 66"/>
                <a:gd name="T19" fmla="*/ 0 h 101"/>
                <a:gd name="T20" fmla="*/ 6 w 66"/>
                <a:gd name="T21" fmla="*/ 0 h 101"/>
                <a:gd name="T22" fmla="*/ 5 w 66"/>
                <a:gd name="T23" fmla="*/ 0 h 101"/>
                <a:gd name="T24" fmla="*/ 3 w 66"/>
                <a:gd name="T25" fmla="*/ 2 h 101"/>
                <a:gd name="T26" fmla="*/ 2 w 66"/>
                <a:gd name="T27" fmla="*/ 2 h 101"/>
                <a:gd name="T28" fmla="*/ 2 w 66"/>
                <a:gd name="T29" fmla="*/ 4 h 101"/>
                <a:gd name="T30" fmla="*/ 0 w 66"/>
                <a:gd name="T31" fmla="*/ 6 h 101"/>
                <a:gd name="T32" fmla="*/ 0 w 66"/>
                <a:gd name="T33" fmla="*/ 9 h 101"/>
                <a:gd name="T34" fmla="*/ 2 w 66"/>
                <a:gd name="T35" fmla="*/ 25 h 101"/>
                <a:gd name="T36" fmla="*/ 5 w 66"/>
                <a:gd name="T37" fmla="*/ 40 h 101"/>
                <a:gd name="T38" fmla="*/ 11 w 66"/>
                <a:gd name="T39" fmla="*/ 53 h 101"/>
                <a:gd name="T40" fmla="*/ 17 w 66"/>
                <a:gd name="T41" fmla="*/ 63 h 101"/>
                <a:gd name="T42" fmla="*/ 27 w 66"/>
                <a:gd name="T43" fmla="*/ 74 h 101"/>
                <a:gd name="T44" fmla="*/ 36 w 66"/>
                <a:gd name="T45" fmla="*/ 84 h 101"/>
                <a:gd name="T46" fmla="*/ 46 w 66"/>
                <a:gd name="T47" fmla="*/ 93 h 101"/>
                <a:gd name="T48" fmla="*/ 57 w 66"/>
                <a:gd name="T49" fmla="*/ 101 h 101"/>
                <a:gd name="T50" fmla="*/ 57 w 66"/>
                <a:gd name="T51" fmla="*/ 99 h 101"/>
                <a:gd name="T52" fmla="*/ 57 w 66"/>
                <a:gd name="T53" fmla="*/ 99 h 101"/>
                <a:gd name="T54" fmla="*/ 58 w 66"/>
                <a:gd name="T55" fmla="*/ 99 h 101"/>
                <a:gd name="T56" fmla="*/ 58 w 66"/>
                <a:gd name="T57" fmla="*/ 99 h 101"/>
                <a:gd name="T58" fmla="*/ 60 w 66"/>
                <a:gd name="T59" fmla="*/ 99 h 101"/>
                <a:gd name="T60" fmla="*/ 60 w 66"/>
                <a:gd name="T61" fmla="*/ 99 h 101"/>
                <a:gd name="T62" fmla="*/ 60 w 66"/>
                <a:gd name="T63" fmla="*/ 99 h 101"/>
                <a:gd name="T64" fmla="*/ 60 w 66"/>
                <a:gd name="T65" fmla="*/ 99 h 101"/>
                <a:gd name="T66" fmla="*/ 63 w 66"/>
                <a:gd name="T67" fmla="*/ 93 h 101"/>
                <a:gd name="T68" fmla="*/ 64 w 66"/>
                <a:gd name="T69" fmla="*/ 86 h 101"/>
                <a:gd name="T70" fmla="*/ 66 w 66"/>
                <a:gd name="T71" fmla="*/ 80 h 101"/>
                <a:gd name="T72" fmla="*/ 66 w 66"/>
                <a:gd name="T73" fmla="*/ 72 h 101"/>
                <a:gd name="T74" fmla="*/ 66 w 66"/>
                <a:gd name="T75" fmla="*/ 65 h 101"/>
                <a:gd name="T76" fmla="*/ 64 w 66"/>
                <a:gd name="T77" fmla="*/ 59 h 101"/>
                <a:gd name="T78" fmla="*/ 63 w 66"/>
                <a:gd name="T79" fmla="*/ 53 h 101"/>
                <a:gd name="T80" fmla="*/ 61 w 66"/>
                <a:gd name="T81" fmla="*/ 46 h 101"/>
                <a:gd name="T82" fmla="*/ 64 w 66"/>
                <a:gd name="T83" fmla="*/ 57 h 10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6"/>
                <a:gd name="T127" fmla="*/ 0 h 101"/>
                <a:gd name="T128" fmla="*/ 66 w 66"/>
                <a:gd name="T129" fmla="*/ 101 h 10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6" h="101">
                  <a:moveTo>
                    <a:pt x="64" y="57"/>
                  </a:moveTo>
                  <a:lnTo>
                    <a:pt x="60" y="46"/>
                  </a:lnTo>
                  <a:lnTo>
                    <a:pt x="55" y="36"/>
                  </a:lnTo>
                  <a:lnTo>
                    <a:pt x="49" y="27"/>
                  </a:lnTo>
                  <a:lnTo>
                    <a:pt x="42" y="21"/>
                  </a:lnTo>
                  <a:lnTo>
                    <a:pt x="35" y="15"/>
                  </a:lnTo>
                  <a:lnTo>
                    <a:pt x="27" y="11"/>
                  </a:lnTo>
                  <a:lnTo>
                    <a:pt x="17" y="4"/>
                  </a:lnTo>
                  <a:lnTo>
                    <a:pt x="10" y="0"/>
                  </a:lnTo>
                  <a:lnTo>
                    <a:pt x="8" y="0"/>
                  </a:lnTo>
                  <a:lnTo>
                    <a:pt x="6" y="0"/>
                  </a:lnTo>
                  <a:lnTo>
                    <a:pt x="5" y="0"/>
                  </a:lnTo>
                  <a:lnTo>
                    <a:pt x="3" y="2"/>
                  </a:lnTo>
                  <a:lnTo>
                    <a:pt x="2" y="2"/>
                  </a:lnTo>
                  <a:lnTo>
                    <a:pt x="2" y="4"/>
                  </a:lnTo>
                  <a:lnTo>
                    <a:pt x="0" y="6"/>
                  </a:lnTo>
                  <a:lnTo>
                    <a:pt x="0" y="9"/>
                  </a:lnTo>
                  <a:lnTo>
                    <a:pt x="2" y="25"/>
                  </a:lnTo>
                  <a:lnTo>
                    <a:pt x="5" y="40"/>
                  </a:lnTo>
                  <a:lnTo>
                    <a:pt x="11" y="53"/>
                  </a:lnTo>
                  <a:lnTo>
                    <a:pt x="17" y="63"/>
                  </a:lnTo>
                  <a:lnTo>
                    <a:pt x="27" y="74"/>
                  </a:lnTo>
                  <a:lnTo>
                    <a:pt x="36" y="84"/>
                  </a:lnTo>
                  <a:lnTo>
                    <a:pt x="46" y="93"/>
                  </a:lnTo>
                  <a:lnTo>
                    <a:pt x="57" y="101"/>
                  </a:lnTo>
                  <a:lnTo>
                    <a:pt x="57" y="99"/>
                  </a:lnTo>
                  <a:lnTo>
                    <a:pt x="58" y="99"/>
                  </a:lnTo>
                  <a:lnTo>
                    <a:pt x="60" y="99"/>
                  </a:lnTo>
                  <a:lnTo>
                    <a:pt x="63" y="93"/>
                  </a:lnTo>
                  <a:lnTo>
                    <a:pt x="64" y="86"/>
                  </a:lnTo>
                  <a:lnTo>
                    <a:pt x="66" y="80"/>
                  </a:lnTo>
                  <a:lnTo>
                    <a:pt x="66" y="72"/>
                  </a:lnTo>
                  <a:lnTo>
                    <a:pt x="66" y="65"/>
                  </a:lnTo>
                  <a:lnTo>
                    <a:pt x="64" y="59"/>
                  </a:lnTo>
                  <a:lnTo>
                    <a:pt x="63" y="53"/>
                  </a:lnTo>
                  <a:lnTo>
                    <a:pt x="61" y="46"/>
                  </a:lnTo>
                  <a:lnTo>
                    <a:pt x="64" y="57"/>
                  </a:lnTo>
                  <a:close/>
                </a:path>
              </a:pathLst>
            </a:custGeom>
            <a:solidFill>
              <a:srgbClr val="F7AB8C"/>
            </a:solidFill>
            <a:ln w="9525">
              <a:noFill/>
              <a:round/>
              <a:headEnd/>
              <a:tailEnd/>
            </a:ln>
          </p:spPr>
          <p:txBody>
            <a:bodyPr/>
            <a:lstStyle/>
            <a:p>
              <a:endParaRPr lang="it-IT">
                <a:solidFill>
                  <a:srgbClr val="FFFFFF"/>
                </a:solidFill>
              </a:endParaRPr>
            </a:p>
          </p:txBody>
        </p:sp>
        <p:sp>
          <p:nvSpPr>
            <p:cNvPr id="28743" name="Freeform 69"/>
            <p:cNvSpPr>
              <a:spLocks/>
            </p:cNvSpPr>
            <p:nvPr/>
          </p:nvSpPr>
          <p:spPr bwMode="auto">
            <a:xfrm>
              <a:off x="2709" y="2113"/>
              <a:ext cx="59" cy="63"/>
            </a:xfrm>
            <a:custGeom>
              <a:avLst/>
              <a:gdLst>
                <a:gd name="T0" fmla="*/ 0 w 59"/>
                <a:gd name="T1" fmla="*/ 8 h 63"/>
                <a:gd name="T2" fmla="*/ 9 w 59"/>
                <a:gd name="T3" fmla="*/ 13 h 63"/>
                <a:gd name="T4" fmla="*/ 17 w 59"/>
                <a:gd name="T5" fmla="*/ 17 h 63"/>
                <a:gd name="T6" fmla="*/ 25 w 59"/>
                <a:gd name="T7" fmla="*/ 23 h 63"/>
                <a:gd name="T8" fmla="*/ 33 w 59"/>
                <a:gd name="T9" fmla="*/ 29 h 63"/>
                <a:gd name="T10" fmla="*/ 39 w 59"/>
                <a:gd name="T11" fmla="*/ 36 h 63"/>
                <a:gd name="T12" fmla="*/ 45 w 59"/>
                <a:gd name="T13" fmla="*/ 44 h 63"/>
                <a:gd name="T14" fmla="*/ 50 w 59"/>
                <a:gd name="T15" fmla="*/ 52 h 63"/>
                <a:gd name="T16" fmla="*/ 53 w 59"/>
                <a:gd name="T17" fmla="*/ 63 h 63"/>
                <a:gd name="T18" fmla="*/ 59 w 59"/>
                <a:gd name="T19" fmla="*/ 61 h 63"/>
                <a:gd name="T20" fmla="*/ 55 w 59"/>
                <a:gd name="T21" fmla="*/ 48 h 63"/>
                <a:gd name="T22" fmla="*/ 50 w 59"/>
                <a:gd name="T23" fmla="*/ 38 h 63"/>
                <a:gd name="T24" fmla="*/ 44 w 59"/>
                <a:gd name="T25" fmla="*/ 29 h 63"/>
                <a:gd name="T26" fmla="*/ 36 w 59"/>
                <a:gd name="T27" fmla="*/ 21 h 63"/>
                <a:gd name="T28" fmla="*/ 28 w 59"/>
                <a:gd name="T29" fmla="*/ 15 h 63"/>
                <a:gd name="T30" fmla="*/ 20 w 59"/>
                <a:gd name="T31" fmla="*/ 10 h 63"/>
                <a:gd name="T32" fmla="*/ 11 w 59"/>
                <a:gd name="T33" fmla="*/ 4 h 63"/>
                <a:gd name="T34" fmla="*/ 3 w 59"/>
                <a:gd name="T35" fmla="*/ 0 h 63"/>
                <a:gd name="T36" fmla="*/ 0 w 59"/>
                <a:gd name="T37" fmla="*/ 8 h 6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63"/>
                <a:gd name="T59" fmla="*/ 59 w 59"/>
                <a:gd name="T60" fmla="*/ 63 h 6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63">
                  <a:moveTo>
                    <a:pt x="0" y="8"/>
                  </a:moveTo>
                  <a:lnTo>
                    <a:pt x="9" y="13"/>
                  </a:lnTo>
                  <a:lnTo>
                    <a:pt x="17" y="17"/>
                  </a:lnTo>
                  <a:lnTo>
                    <a:pt x="25" y="23"/>
                  </a:lnTo>
                  <a:lnTo>
                    <a:pt x="33" y="29"/>
                  </a:lnTo>
                  <a:lnTo>
                    <a:pt x="39" y="36"/>
                  </a:lnTo>
                  <a:lnTo>
                    <a:pt x="45" y="44"/>
                  </a:lnTo>
                  <a:lnTo>
                    <a:pt x="50" y="52"/>
                  </a:lnTo>
                  <a:lnTo>
                    <a:pt x="53" y="63"/>
                  </a:lnTo>
                  <a:lnTo>
                    <a:pt x="59" y="61"/>
                  </a:lnTo>
                  <a:lnTo>
                    <a:pt x="55" y="48"/>
                  </a:lnTo>
                  <a:lnTo>
                    <a:pt x="50" y="38"/>
                  </a:lnTo>
                  <a:lnTo>
                    <a:pt x="44" y="29"/>
                  </a:lnTo>
                  <a:lnTo>
                    <a:pt x="36" y="21"/>
                  </a:lnTo>
                  <a:lnTo>
                    <a:pt x="28" y="15"/>
                  </a:lnTo>
                  <a:lnTo>
                    <a:pt x="20" y="10"/>
                  </a:lnTo>
                  <a:lnTo>
                    <a:pt x="11" y="4"/>
                  </a:lnTo>
                  <a:lnTo>
                    <a:pt x="3" y="0"/>
                  </a:lnTo>
                  <a:lnTo>
                    <a:pt x="0" y="8"/>
                  </a:lnTo>
                  <a:close/>
                </a:path>
              </a:pathLst>
            </a:custGeom>
            <a:solidFill>
              <a:srgbClr val="A6A6A6"/>
            </a:solidFill>
            <a:ln w="9525">
              <a:noFill/>
              <a:round/>
              <a:headEnd/>
              <a:tailEnd/>
            </a:ln>
          </p:spPr>
          <p:txBody>
            <a:bodyPr/>
            <a:lstStyle/>
            <a:p>
              <a:endParaRPr lang="it-IT">
                <a:solidFill>
                  <a:srgbClr val="FFFFFF"/>
                </a:solidFill>
              </a:endParaRPr>
            </a:p>
          </p:txBody>
        </p:sp>
        <p:sp>
          <p:nvSpPr>
            <p:cNvPr id="28744" name="Freeform 70"/>
            <p:cNvSpPr>
              <a:spLocks/>
            </p:cNvSpPr>
            <p:nvPr/>
          </p:nvSpPr>
          <p:spPr bwMode="auto">
            <a:xfrm>
              <a:off x="2698" y="2113"/>
              <a:ext cx="14" cy="13"/>
            </a:xfrm>
            <a:custGeom>
              <a:avLst/>
              <a:gdLst>
                <a:gd name="T0" fmla="*/ 6 w 14"/>
                <a:gd name="T1" fmla="*/ 13 h 13"/>
                <a:gd name="T2" fmla="*/ 6 w 14"/>
                <a:gd name="T3" fmla="*/ 10 h 13"/>
                <a:gd name="T4" fmla="*/ 8 w 14"/>
                <a:gd name="T5" fmla="*/ 10 h 13"/>
                <a:gd name="T6" fmla="*/ 8 w 14"/>
                <a:gd name="T7" fmla="*/ 8 h 13"/>
                <a:gd name="T8" fmla="*/ 9 w 14"/>
                <a:gd name="T9" fmla="*/ 8 h 13"/>
                <a:gd name="T10" fmla="*/ 11 w 14"/>
                <a:gd name="T11" fmla="*/ 8 h 13"/>
                <a:gd name="T12" fmla="*/ 14 w 14"/>
                <a:gd name="T13" fmla="*/ 0 h 13"/>
                <a:gd name="T14" fmla="*/ 11 w 14"/>
                <a:gd name="T15" fmla="*/ 0 h 13"/>
                <a:gd name="T16" fmla="*/ 9 w 14"/>
                <a:gd name="T17" fmla="*/ 0 h 13"/>
                <a:gd name="T18" fmla="*/ 6 w 14"/>
                <a:gd name="T19" fmla="*/ 0 h 13"/>
                <a:gd name="T20" fmla="*/ 5 w 14"/>
                <a:gd name="T21" fmla="*/ 2 h 13"/>
                <a:gd name="T22" fmla="*/ 3 w 14"/>
                <a:gd name="T23" fmla="*/ 4 h 13"/>
                <a:gd name="T24" fmla="*/ 2 w 14"/>
                <a:gd name="T25" fmla="*/ 6 h 13"/>
                <a:gd name="T26" fmla="*/ 0 w 14"/>
                <a:gd name="T27" fmla="*/ 8 h 13"/>
                <a:gd name="T28" fmla="*/ 0 w 14"/>
                <a:gd name="T29" fmla="*/ 13 h 13"/>
                <a:gd name="T30" fmla="*/ 6 w 14"/>
                <a:gd name="T31" fmla="*/ 13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13"/>
                <a:gd name="T50" fmla="*/ 14 w 14"/>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13">
                  <a:moveTo>
                    <a:pt x="6" y="13"/>
                  </a:moveTo>
                  <a:lnTo>
                    <a:pt x="6" y="10"/>
                  </a:lnTo>
                  <a:lnTo>
                    <a:pt x="8" y="10"/>
                  </a:lnTo>
                  <a:lnTo>
                    <a:pt x="8" y="8"/>
                  </a:lnTo>
                  <a:lnTo>
                    <a:pt x="9" y="8"/>
                  </a:lnTo>
                  <a:lnTo>
                    <a:pt x="11" y="8"/>
                  </a:lnTo>
                  <a:lnTo>
                    <a:pt x="14" y="0"/>
                  </a:lnTo>
                  <a:lnTo>
                    <a:pt x="11" y="0"/>
                  </a:lnTo>
                  <a:lnTo>
                    <a:pt x="9" y="0"/>
                  </a:lnTo>
                  <a:lnTo>
                    <a:pt x="6" y="0"/>
                  </a:lnTo>
                  <a:lnTo>
                    <a:pt x="5" y="2"/>
                  </a:lnTo>
                  <a:lnTo>
                    <a:pt x="3" y="4"/>
                  </a:lnTo>
                  <a:lnTo>
                    <a:pt x="2" y="6"/>
                  </a:lnTo>
                  <a:lnTo>
                    <a:pt x="0" y="8"/>
                  </a:lnTo>
                  <a:lnTo>
                    <a:pt x="0" y="13"/>
                  </a:lnTo>
                  <a:lnTo>
                    <a:pt x="6" y="13"/>
                  </a:lnTo>
                  <a:close/>
                </a:path>
              </a:pathLst>
            </a:custGeom>
            <a:solidFill>
              <a:srgbClr val="A6A6A6"/>
            </a:solidFill>
            <a:ln w="9525">
              <a:noFill/>
              <a:round/>
              <a:headEnd/>
              <a:tailEnd/>
            </a:ln>
          </p:spPr>
          <p:txBody>
            <a:bodyPr/>
            <a:lstStyle/>
            <a:p>
              <a:endParaRPr lang="it-IT">
                <a:solidFill>
                  <a:srgbClr val="FFFFFF"/>
                </a:solidFill>
              </a:endParaRPr>
            </a:p>
          </p:txBody>
        </p:sp>
        <p:sp>
          <p:nvSpPr>
            <p:cNvPr id="28745" name="Freeform 71"/>
            <p:cNvSpPr>
              <a:spLocks/>
            </p:cNvSpPr>
            <p:nvPr/>
          </p:nvSpPr>
          <p:spPr bwMode="auto">
            <a:xfrm>
              <a:off x="2698" y="2126"/>
              <a:ext cx="63" cy="98"/>
            </a:xfrm>
            <a:custGeom>
              <a:avLst/>
              <a:gdLst>
                <a:gd name="T0" fmla="*/ 56 w 63"/>
                <a:gd name="T1" fmla="*/ 90 h 98"/>
                <a:gd name="T2" fmla="*/ 61 w 63"/>
                <a:gd name="T3" fmla="*/ 88 h 98"/>
                <a:gd name="T4" fmla="*/ 50 w 63"/>
                <a:gd name="T5" fmla="*/ 79 h 98"/>
                <a:gd name="T6" fmla="*/ 41 w 63"/>
                <a:gd name="T7" fmla="*/ 71 h 98"/>
                <a:gd name="T8" fmla="*/ 31 w 63"/>
                <a:gd name="T9" fmla="*/ 63 h 98"/>
                <a:gd name="T10" fmla="*/ 24 w 63"/>
                <a:gd name="T11" fmla="*/ 52 h 98"/>
                <a:gd name="T12" fmla="*/ 17 w 63"/>
                <a:gd name="T13" fmla="*/ 42 h 98"/>
                <a:gd name="T14" fmla="*/ 11 w 63"/>
                <a:gd name="T15" fmla="*/ 29 h 98"/>
                <a:gd name="T16" fmla="*/ 8 w 63"/>
                <a:gd name="T17" fmla="*/ 14 h 98"/>
                <a:gd name="T18" fmla="*/ 6 w 63"/>
                <a:gd name="T19" fmla="*/ 0 h 98"/>
                <a:gd name="T20" fmla="*/ 0 w 63"/>
                <a:gd name="T21" fmla="*/ 0 h 98"/>
                <a:gd name="T22" fmla="*/ 2 w 63"/>
                <a:gd name="T23" fmla="*/ 16 h 98"/>
                <a:gd name="T24" fmla="*/ 5 w 63"/>
                <a:gd name="T25" fmla="*/ 33 h 98"/>
                <a:gd name="T26" fmla="*/ 11 w 63"/>
                <a:gd name="T27" fmla="*/ 46 h 98"/>
                <a:gd name="T28" fmla="*/ 19 w 63"/>
                <a:gd name="T29" fmla="*/ 58 h 98"/>
                <a:gd name="T30" fmla="*/ 28 w 63"/>
                <a:gd name="T31" fmla="*/ 69 h 98"/>
                <a:gd name="T32" fmla="*/ 38 w 63"/>
                <a:gd name="T33" fmla="*/ 79 h 98"/>
                <a:gd name="T34" fmla="*/ 47 w 63"/>
                <a:gd name="T35" fmla="*/ 88 h 98"/>
                <a:gd name="T36" fmla="*/ 58 w 63"/>
                <a:gd name="T37" fmla="*/ 96 h 98"/>
                <a:gd name="T38" fmla="*/ 63 w 63"/>
                <a:gd name="T39" fmla="*/ 92 h 98"/>
                <a:gd name="T40" fmla="*/ 58 w 63"/>
                <a:gd name="T41" fmla="*/ 96 h 98"/>
                <a:gd name="T42" fmla="*/ 61 w 63"/>
                <a:gd name="T43" fmla="*/ 98 h 98"/>
                <a:gd name="T44" fmla="*/ 63 w 63"/>
                <a:gd name="T45" fmla="*/ 92 h 98"/>
                <a:gd name="T46" fmla="*/ 56 w 63"/>
                <a:gd name="T47" fmla="*/ 90 h 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
                <a:gd name="T73" fmla="*/ 0 h 98"/>
                <a:gd name="T74" fmla="*/ 63 w 63"/>
                <a:gd name="T75" fmla="*/ 98 h 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 h="98">
                  <a:moveTo>
                    <a:pt x="56" y="90"/>
                  </a:moveTo>
                  <a:lnTo>
                    <a:pt x="61" y="88"/>
                  </a:lnTo>
                  <a:lnTo>
                    <a:pt x="50" y="79"/>
                  </a:lnTo>
                  <a:lnTo>
                    <a:pt x="41" y="71"/>
                  </a:lnTo>
                  <a:lnTo>
                    <a:pt x="31" y="63"/>
                  </a:lnTo>
                  <a:lnTo>
                    <a:pt x="24" y="52"/>
                  </a:lnTo>
                  <a:lnTo>
                    <a:pt x="17" y="42"/>
                  </a:lnTo>
                  <a:lnTo>
                    <a:pt x="11" y="29"/>
                  </a:lnTo>
                  <a:lnTo>
                    <a:pt x="8" y="14"/>
                  </a:lnTo>
                  <a:lnTo>
                    <a:pt x="6" y="0"/>
                  </a:lnTo>
                  <a:lnTo>
                    <a:pt x="0" y="0"/>
                  </a:lnTo>
                  <a:lnTo>
                    <a:pt x="2" y="16"/>
                  </a:lnTo>
                  <a:lnTo>
                    <a:pt x="5" y="33"/>
                  </a:lnTo>
                  <a:lnTo>
                    <a:pt x="11" y="46"/>
                  </a:lnTo>
                  <a:lnTo>
                    <a:pt x="19" y="58"/>
                  </a:lnTo>
                  <a:lnTo>
                    <a:pt x="28" y="69"/>
                  </a:lnTo>
                  <a:lnTo>
                    <a:pt x="38" y="79"/>
                  </a:lnTo>
                  <a:lnTo>
                    <a:pt x="47" y="88"/>
                  </a:lnTo>
                  <a:lnTo>
                    <a:pt x="58" y="96"/>
                  </a:lnTo>
                  <a:lnTo>
                    <a:pt x="63" y="92"/>
                  </a:lnTo>
                  <a:lnTo>
                    <a:pt x="58" y="96"/>
                  </a:lnTo>
                  <a:lnTo>
                    <a:pt x="61" y="98"/>
                  </a:lnTo>
                  <a:lnTo>
                    <a:pt x="63" y="92"/>
                  </a:lnTo>
                  <a:lnTo>
                    <a:pt x="56" y="90"/>
                  </a:lnTo>
                  <a:close/>
                </a:path>
              </a:pathLst>
            </a:custGeom>
            <a:solidFill>
              <a:srgbClr val="A6A6A6"/>
            </a:solidFill>
            <a:ln w="9525">
              <a:noFill/>
              <a:round/>
              <a:headEnd/>
              <a:tailEnd/>
            </a:ln>
          </p:spPr>
          <p:txBody>
            <a:bodyPr/>
            <a:lstStyle/>
            <a:p>
              <a:endParaRPr lang="it-IT">
                <a:solidFill>
                  <a:srgbClr val="FFFFFF"/>
                </a:solidFill>
              </a:endParaRPr>
            </a:p>
          </p:txBody>
        </p:sp>
        <p:sp>
          <p:nvSpPr>
            <p:cNvPr id="28746" name="Freeform 72"/>
            <p:cNvSpPr>
              <a:spLocks/>
            </p:cNvSpPr>
            <p:nvPr/>
          </p:nvSpPr>
          <p:spPr bwMode="auto">
            <a:xfrm>
              <a:off x="2754" y="2212"/>
              <a:ext cx="10" cy="8"/>
            </a:xfrm>
            <a:custGeom>
              <a:avLst/>
              <a:gdLst>
                <a:gd name="T0" fmla="*/ 5 w 10"/>
                <a:gd name="T1" fmla="*/ 0 h 8"/>
                <a:gd name="T2" fmla="*/ 5 w 10"/>
                <a:gd name="T3" fmla="*/ 2 h 8"/>
                <a:gd name="T4" fmla="*/ 7 w 10"/>
                <a:gd name="T5" fmla="*/ 0 h 8"/>
                <a:gd name="T6" fmla="*/ 5 w 10"/>
                <a:gd name="T7" fmla="*/ 0 h 8"/>
                <a:gd name="T8" fmla="*/ 4 w 10"/>
                <a:gd name="T9" fmla="*/ 0 h 8"/>
                <a:gd name="T10" fmla="*/ 2 w 10"/>
                <a:gd name="T11" fmla="*/ 0 h 8"/>
                <a:gd name="T12" fmla="*/ 0 w 10"/>
                <a:gd name="T13" fmla="*/ 2 h 8"/>
                <a:gd name="T14" fmla="*/ 0 w 10"/>
                <a:gd name="T15" fmla="*/ 4 h 8"/>
                <a:gd name="T16" fmla="*/ 7 w 10"/>
                <a:gd name="T17" fmla="*/ 6 h 8"/>
                <a:gd name="T18" fmla="*/ 5 w 10"/>
                <a:gd name="T19" fmla="*/ 8 h 8"/>
                <a:gd name="T20" fmla="*/ 7 w 10"/>
                <a:gd name="T21" fmla="*/ 8 h 8"/>
                <a:gd name="T22" fmla="*/ 8 w 10"/>
                <a:gd name="T23" fmla="*/ 8 h 8"/>
                <a:gd name="T24" fmla="*/ 10 w 10"/>
                <a:gd name="T25" fmla="*/ 6 h 8"/>
                <a:gd name="T26" fmla="*/ 5 w 10"/>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8"/>
                <a:gd name="T44" fmla="*/ 10 w 10"/>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8">
                  <a:moveTo>
                    <a:pt x="5" y="0"/>
                  </a:moveTo>
                  <a:lnTo>
                    <a:pt x="5" y="2"/>
                  </a:lnTo>
                  <a:lnTo>
                    <a:pt x="7" y="0"/>
                  </a:lnTo>
                  <a:lnTo>
                    <a:pt x="5" y="0"/>
                  </a:lnTo>
                  <a:lnTo>
                    <a:pt x="4" y="0"/>
                  </a:lnTo>
                  <a:lnTo>
                    <a:pt x="2" y="0"/>
                  </a:lnTo>
                  <a:lnTo>
                    <a:pt x="0" y="2"/>
                  </a:lnTo>
                  <a:lnTo>
                    <a:pt x="0" y="4"/>
                  </a:lnTo>
                  <a:lnTo>
                    <a:pt x="7" y="6"/>
                  </a:lnTo>
                  <a:lnTo>
                    <a:pt x="5" y="8"/>
                  </a:lnTo>
                  <a:lnTo>
                    <a:pt x="7" y="8"/>
                  </a:lnTo>
                  <a:lnTo>
                    <a:pt x="8" y="8"/>
                  </a:lnTo>
                  <a:lnTo>
                    <a:pt x="10" y="6"/>
                  </a:lnTo>
                  <a:lnTo>
                    <a:pt x="5" y="0"/>
                  </a:lnTo>
                  <a:close/>
                </a:path>
              </a:pathLst>
            </a:custGeom>
            <a:solidFill>
              <a:srgbClr val="A6A6A6"/>
            </a:solidFill>
            <a:ln w="9525">
              <a:noFill/>
              <a:round/>
              <a:headEnd/>
              <a:tailEnd/>
            </a:ln>
          </p:spPr>
          <p:txBody>
            <a:bodyPr/>
            <a:lstStyle/>
            <a:p>
              <a:endParaRPr lang="it-IT">
                <a:solidFill>
                  <a:srgbClr val="FFFFFF"/>
                </a:solidFill>
              </a:endParaRPr>
            </a:p>
          </p:txBody>
        </p:sp>
        <p:sp>
          <p:nvSpPr>
            <p:cNvPr id="28747" name="Freeform 73"/>
            <p:cNvSpPr>
              <a:spLocks/>
            </p:cNvSpPr>
            <p:nvPr/>
          </p:nvSpPr>
          <p:spPr bwMode="auto">
            <a:xfrm>
              <a:off x="2759" y="2161"/>
              <a:ext cx="11" cy="57"/>
            </a:xfrm>
            <a:custGeom>
              <a:avLst/>
              <a:gdLst>
                <a:gd name="T0" fmla="*/ 6 w 11"/>
                <a:gd name="T1" fmla="*/ 0 h 57"/>
                <a:gd name="T2" fmla="*/ 0 w 11"/>
                <a:gd name="T3" fmla="*/ 4 h 57"/>
                <a:gd name="T4" fmla="*/ 2 w 11"/>
                <a:gd name="T5" fmla="*/ 11 h 57"/>
                <a:gd name="T6" fmla="*/ 3 w 11"/>
                <a:gd name="T7" fmla="*/ 15 h 57"/>
                <a:gd name="T8" fmla="*/ 5 w 11"/>
                <a:gd name="T9" fmla="*/ 21 h 57"/>
                <a:gd name="T10" fmla="*/ 5 w 11"/>
                <a:gd name="T11" fmla="*/ 28 h 57"/>
                <a:gd name="T12" fmla="*/ 5 w 11"/>
                <a:gd name="T13" fmla="*/ 34 h 57"/>
                <a:gd name="T14" fmla="*/ 3 w 11"/>
                <a:gd name="T15" fmla="*/ 40 h 57"/>
                <a:gd name="T16" fmla="*/ 2 w 11"/>
                <a:gd name="T17" fmla="*/ 47 h 57"/>
                <a:gd name="T18" fmla="*/ 0 w 11"/>
                <a:gd name="T19" fmla="*/ 51 h 57"/>
                <a:gd name="T20" fmla="*/ 5 w 11"/>
                <a:gd name="T21" fmla="*/ 57 h 57"/>
                <a:gd name="T22" fmla="*/ 8 w 11"/>
                <a:gd name="T23" fmla="*/ 51 h 57"/>
                <a:gd name="T24" fmla="*/ 9 w 11"/>
                <a:gd name="T25" fmla="*/ 42 h 57"/>
                <a:gd name="T26" fmla="*/ 11 w 11"/>
                <a:gd name="T27" fmla="*/ 36 h 57"/>
                <a:gd name="T28" fmla="*/ 11 w 11"/>
                <a:gd name="T29" fmla="*/ 28 h 57"/>
                <a:gd name="T30" fmla="*/ 11 w 11"/>
                <a:gd name="T31" fmla="*/ 21 h 57"/>
                <a:gd name="T32" fmla="*/ 9 w 11"/>
                <a:gd name="T33" fmla="*/ 13 h 57"/>
                <a:gd name="T34" fmla="*/ 8 w 11"/>
                <a:gd name="T35" fmla="*/ 7 h 57"/>
                <a:gd name="T36" fmla="*/ 5 w 11"/>
                <a:gd name="T37" fmla="*/ 0 h 57"/>
                <a:gd name="T38" fmla="*/ 0 w 11"/>
                <a:gd name="T39" fmla="*/ 4 h 57"/>
                <a:gd name="T40" fmla="*/ 6 w 11"/>
                <a:gd name="T41" fmla="*/ 0 h 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57"/>
                <a:gd name="T65" fmla="*/ 11 w 11"/>
                <a:gd name="T66" fmla="*/ 57 h 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57">
                  <a:moveTo>
                    <a:pt x="6" y="0"/>
                  </a:moveTo>
                  <a:lnTo>
                    <a:pt x="0" y="4"/>
                  </a:lnTo>
                  <a:lnTo>
                    <a:pt x="2" y="11"/>
                  </a:lnTo>
                  <a:lnTo>
                    <a:pt x="3" y="15"/>
                  </a:lnTo>
                  <a:lnTo>
                    <a:pt x="5" y="21"/>
                  </a:lnTo>
                  <a:lnTo>
                    <a:pt x="5" y="28"/>
                  </a:lnTo>
                  <a:lnTo>
                    <a:pt x="5" y="34"/>
                  </a:lnTo>
                  <a:lnTo>
                    <a:pt x="3" y="40"/>
                  </a:lnTo>
                  <a:lnTo>
                    <a:pt x="2" y="47"/>
                  </a:lnTo>
                  <a:lnTo>
                    <a:pt x="0" y="51"/>
                  </a:lnTo>
                  <a:lnTo>
                    <a:pt x="5" y="57"/>
                  </a:lnTo>
                  <a:lnTo>
                    <a:pt x="8" y="51"/>
                  </a:lnTo>
                  <a:lnTo>
                    <a:pt x="9" y="42"/>
                  </a:lnTo>
                  <a:lnTo>
                    <a:pt x="11" y="36"/>
                  </a:lnTo>
                  <a:lnTo>
                    <a:pt x="11" y="28"/>
                  </a:lnTo>
                  <a:lnTo>
                    <a:pt x="11" y="21"/>
                  </a:lnTo>
                  <a:lnTo>
                    <a:pt x="9" y="13"/>
                  </a:lnTo>
                  <a:lnTo>
                    <a:pt x="8" y="7"/>
                  </a:lnTo>
                  <a:lnTo>
                    <a:pt x="5" y="0"/>
                  </a:lnTo>
                  <a:lnTo>
                    <a:pt x="0" y="4"/>
                  </a:lnTo>
                  <a:lnTo>
                    <a:pt x="6" y="0"/>
                  </a:lnTo>
                  <a:close/>
                </a:path>
              </a:pathLst>
            </a:custGeom>
            <a:solidFill>
              <a:srgbClr val="A6A6A6"/>
            </a:solidFill>
            <a:ln w="9525">
              <a:noFill/>
              <a:round/>
              <a:headEnd/>
              <a:tailEnd/>
            </a:ln>
          </p:spPr>
          <p:txBody>
            <a:bodyPr/>
            <a:lstStyle/>
            <a:p>
              <a:endParaRPr lang="it-IT">
                <a:solidFill>
                  <a:srgbClr val="FFFFFF"/>
                </a:solidFill>
              </a:endParaRPr>
            </a:p>
          </p:txBody>
        </p:sp>
        <p:sp>
          <p:nvSpPr>
            <p:cNvPr id="28748" name="Freeform 74"/>
            <p:cNvSpPr>
              <a:spLocks/>
            </p:cNvSpPr>
            <p:nvPr/>
          </p:nvSpPr>
          <p:spPr bwMode="auto">
            <a:xfrm>
              <a:off x="2759" y="2161"/>
              <a:ext cx="9" cy="15"/>
            </a:xfrm>
            <a:custGeom>
              <a:avLst/>
              <a:gdLst>
                <a:gd name="T0" fmla="*/ 3 w 9"/>
                <a:gd name="T1" fmla="*/ 15 h 15"/>
                <a:gd name="T2" fmla="*/ 9 w 9"/>
                <a:gd name="T3" fmla="*/ 11 h 15"/>
                <a:gd name="T4" fmla="*/ 6 w 9"/>
                <a:gd name="T5" fmla="*/ 0 h 15"/>
                <a:gd name="T6" fmla="*/ 0 w 9"/>
                <a:gd name="T7" fmla="*/ 4 h 15"/>
                <a:gd name="T8" fmla="*/ 3 w 9"/>
                <a:gd name="T9" fmla="*/ 15 h 15"/>
                <a:gd name="T10" fmla="*/ 9 w 9"/>
                <a:gd name="T11" fmla="*/ 13 h 15"/>
                <a:gd name="T12" fmla="*/ 3 w 9"/>
                <a:gd name="T13" fmla="*/ 15 h 15"/>
                <a:gd name="T14" fmla="*/ 0 60000 65536"/>
                <a:gd name="T15" fmla="*/ 0 60000 65536"/>
                <a:gd name="T16" fmla="*/ 0 60000 65536"/>
                <a:gd name="T17" fmla="*/ 0 60000 65536"/>
                <a:gd name="T18" fmla="*/ 0 60000 65536"/>
                <a:gd name="T19" fmla="*/ 0 60000 65536"/>
                <a:gd name="T20" fmla="*/ 0 60000 65536"/>
                <a:gd name="T21" fmla="*/ 0 w 9"/>
                <a:gd name="T22" fmla="*/ 0 h 15"/>
                <a:gd name="T23" fmla="*/ 9 w 9"/>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15">
                  <a:moveTo>
                    <a:pt x="3" y="15"/>
                  </a:moveTo>
                  <a:lnTo>
                    <a:pt x="9" y="11"/>
                  </a:lnTo>
                  <a:lnTo>
                    <a:pt x="6" y="0"/>
                  </a:lnTo>
                  <a:lnTo>
                    <a:pt x="0" y="4"/>
                  </a:lnTo>
                  <a:lnTo>
                    <a:pt x="3" y="15"/>
                  </a:lnTo>
                  <a:lnTo>
                    <a:pt x="9" y="13"/>
                  </a:lnTo>
                  <a:lnTo>
                    <a:pt x="3" y="15"/>
                  </a:lnTo>
                  <a:close/>
                </a:path>
              </a:pathLst>
            </a:custGeom>
            <a:solidFill>
              <a:srgbClr val="A6A6A6"/>
            </a:solidFill>
            <a:ln w="9525">
              <a:noFill/>
              <a:round/>
              <a:headEnd/>
              <a:tailEnd/>
            </a:ln>
          </p:spPr>
          <p:txBody>
            <a:bodyPr/>
            <a:lstStyle/>
            <a:p>
              <a:endParaRPr lang="it-IT">
                <a:solidFill>
                  <a:srgbClr val="FFFFFF"/>
                </a:solidFill>
              </a:endParaRPr>
            </a:p>
          </p:txBody>
        </p:sp>
        <p:sp>
          <p:nvSpPr>
            <p:cNvPr id="28749" name="Freeform 75"/>
            <p:cNvSpPr>
              <a:spLocks/>
            </p:cNvSpPr>
            <p:nvPr/>
          </p:nvSpPr>
          <p:spPr bwMode="auto">
            <a:xfrm>
              <a:off x="2709" y="2113"/>
              <a:ext cx="59" cy="63"/>
            </a:xfrm>
            <a:custGeom>
              <a:avLst/>
              <a:gdLst>
                <a:gd name="T0" fmla="*/ 0 w 59"/>
                <a:gd name="T1" fmla="*/ 8 h 63"/>
                <a:gd name="T2" fmla="*/ 9 w 59"/>
                <a:gd name="T3" fmla="*/ 13 h 63"/>
                <a:gd name="T4" fmla="*/ 17 w 59"/>
                <a:gd name="T5" fmla="*/ 17 h 63"/>
                <a:gd name="T6" fmla="*/ 25 w 59"/>
                <a:gd name="T7" fmla="*/ 23 h 63"/>
                <a:gd name="T8" fmla="*/ 33 w 59"/>
                <a:gd name="T9" fmla="*/ 29 h 63"/>
                <a:gd name="T10" fmla="*/ 39 w 59"/>
                <a:gd name="T11" fmla="*/ 36 h 63"/>
                <a:gd name="T12" fmla="*/ 45 w 59"/>
                <a:gd name="T13" fmla="*/ 44 h 63"/>
                <a:gd name="T14" fmla="*/ 50 w 59"/>
                <a:gd name="T15" fmla="*/ 52 h 63"/>
                <a:gd name="T16" fmla="*/ 53 w 59"/>
                <a:gd name="T17" fmla="*/ 63 h 63"/>
                <a:gd name="T18" fmla="*/ 59 w 59"/>
                <a:gd name="T19" fmla="*/ 61 h 63"/>
                <a:gd name="T20" fmla="*/ 55 w 59"/>
                <a:gd name="T21" fmla="*/ 48 h 63"/>
                <a:gd name="T22" fmla="*/ 50 w 59"/>
                <a:gd name="T23" fmla="*/ 38 h 63"/>
                <a:gd name="T24" fmla="*/ 44 w 59"/>
                <a:gd name="T25" fmla="*/ 29 h 63"/>
                <a:gd name="T26" fmla="*/ 36 w 59"/>
                <a:gd name="T27" fmla="*/ 21 h 63"/>
                <a:gd name="T28" fmla="*/ 28 w 59"/>
                <a:gd name="T29" fmla="*/ 15 h 63"/>
                <a:gd name="T30" fmla="*/ 20 w 59"/>
                <a:gd name="T31" fmla="*/ 10 h 63"/>
                <a:gd name="T32" fmla="*/ 11 w 59"/>
                <a:gd name="T33" fmla="*/ 4 h 63"/>
                <a:gd name="T34" fmla="*/ 3 w 59"/>
                <a:gd name="T35" fmla="*/ 0 h 63"/>
                <a:gd name="T36" fmla="*/ 0 w 59"/>
                <a:gd name="T37" fmla="*/ 8 h 6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9"/>
                <a:gd name="T58" fmla="*/ 0 h 63"/>
                <a:gd name="T59" fmla="*/ 59 w 59"/>
                <a:gd name="T60" fmla="*/ 63 h 6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9" h="63">
                  <a:moveTo>
                    <a:pt x="0" y="8"/>
                  </a:moveTo>
                  <a:lnTo>
                    <a:pt x="9" y="13"/>
                  </a:lnTo>
                  <a:lnTo>
                    <a:pt x="17" y="17"/>
                  </a:lnTo>
                  <a:lnTo>
                    <a:pt x="25" y="23"/>
                  </a:lnTo>
                  <a:lnTo>
                    <a:pt x="33" y="29"/>
                  </a:lnTo>
                  <a:lnTo>
                    <a:pt x="39" y="36"/>
                  </a:lnTo>
                  <a:lnTo>
                    <a:pt x="45" y="44"/>
                  </a:lnTo>
                  <a:lnTo>
                    <a:pt x="50" y="52"/>
                  </a:lnTo>
                  <a:lnTo>
                    <a:pt x="53" y="63"/>
                  </a:lnTo>
                  <a:lnTo>
                    <a:pt x="59" y="61"/>
                  </a:lnTo>
                  <a:lnTo>
                    <a:pt x="55" y="48"/>
                  </a:lnTo>
                  <a:lnTo>
                    <a:pt x="50" y="38"/>
                  </a:lnTo>
                  <a:lnTo>
                    <a:pt x="44" y="29"/>
                  </a:lnTo>
                  <a:lnTo>
                    <a:pt x="36" y="21"/>
                  </a:lnTo>
                  <a:lnTo>
                    <a:pt x="28" y="15"/>
                  </a:lnTo>
                  <a:lnTo>
                    <a:pt x="20" y="10"/>
                  </a:lnTo>
                  <a:lnTo>
                    <a:pt x="11" y="4"/>
                  </a:lnTo>
                  <a:lnTo>
                    <a:pt x="3"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750" name="Freeform 76"/>
            <p:cNvSpPr>
              <a:spLocks/>
            </p:cNvSpPr>
            <p:nvPr/>
          </p:nvSpPr>
          <p:spPr bwMode="auto">
            <a:xfrm>
              <a:off x="2698" y="2113"/>
              <a:ext cx="14" cy="13"/>
            </a:xfrm>
            <a:custGeom>
              <a:avLst/>
              <a:gdLst>
                <a:gd name="T0" fmla="*/ 6 w 14"/>
                <a:gd name="T1" fmla="*/ 13 h 13"/>
                <a:gd name="T2" fmla="*/ 6 w 14"/>
                <a:gd name="T3" fmla="*/ 10 h 13"/>
                <a:gd name="T4" fmla="*/ 8 w 14"/>
                <a:gd name="T5" fmla="*/ 10 h 13"/>
                <a:gd name="T6" fmla="*/ 8 w 14"/>
                <a:gd name="T7" fmla="*/ 8 h 13"/>
                <a:gd name="T8" fmla="*/ 9 w 14"/>
                <a:gd name="T9" fmla="*/ 8 h 13"/>
                <a:gd name="T10" fmla="*/ 11 w 14"/>
                <a:gd name="T11" fmla="*/ 8 h 13"/>
                <a:gd name="T12" fmla="*/ 14 w 14"/>
                <a:gd name="T13" fmla="*/ 0 h 13"/>
                <a:gd name="T14" fmla="*/ 11 w 14"/>
                <a:gd name="T15" fmla="*/ 0 h 13"/>
                <a:gd name="T16" fmla="*/ 9 w 14"/>
                <a:gd name="T17" fmla="*/ 0 h 13"/>
                <a:gd name="T18" fmla="*/ 6 w 14"/>
                <a:gd name="T19" fmla="*/ 0 h 13"/>
                <a:gd name="T20" fmla="*/ 5 w 14"/>
                <a:gd name="T21" fmla="*/ 2 h 13"/>
                <a:gd name="T22" fmla="*/ 3 w 14"/>
                <a:gd name="T23" fmla="*/ 4 h 13"/>
                <a:gd name="T24" fmla="*/ 2 w 14"/>
                <a:gd name="T25" fmla="*/ 6 h 13"/>
                <a:gd name="T26" fmla="*/ 0 w 14"/>
                <a:gd name="T27" fmla="*/ 8 h 13"/>
                <a:gd name="T28" fmla="*/ 0 w 14"/>
                <a:gd name="T29" fmla="*/ 13 h 13"/>
                <a:gd name="T30" fmla="*/ 6 w 14"/>
                <a:gd name="T31" fmla="*/ 13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13"/>
                <a:gd name="T50" fmla="*/ 14 w 14"/>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13">
                  <a:moveTo>
                    <a:pt x="6" y="13"/>
                  </a:moveTo>
                  <a:lnTo>
                    <a:pt x="6" y="10"/>
                  </a:lnTo>
                  <a:lnTo>
                    <a:pt x="8" y="10"/>
                  </a:lnTo>
                  <a:lnTo>
                    <a:pt x="8" y="8"/>
                  </a:lnTo>
                  <a:lnTo>
                    <a:pt x="9" y="8"/>
                  </a:lnTo>
                  <a:lnTo>
                    <a:pt x="11" y="8"/>
                  </a:lnTo>
                  <a:lnTo>
                    <a:pt x="14" y="0"/>
                  </a:lnTo>
                  <a:lnTo>
                    <a:pt x="11" y="0"/>
                  </a:lnTo>
                  <a:lnTo>
                    <a:pt x="9" y="0"/>
                  </a:lnTo>
                  <a:lnTo>
                    <a:pt x="6" y="0"/>
                  </a:lnTo>
                  <a:lnTo>
                    <a:pt x="5" y="2"/>
                  </a:lnTo>
                  <a:lnTo>
                    <a:pt x="3" y="4"/>
                  </a:lnTo>
                  <a:lnTo>
                    <a:pt x="2" y="6"/>
                  </a:lnTo>
                  <a:lnTo>
                    <a:pt x="0" y="8"/>
                  </a:lnTo>
                  <a:lnTo>
                    <a:pt x="0" y="13"/>
                  </a:lnTo>
                  <a:lnTo>
                    <a:pt x="6" y="13"/>
                  </a:lnTo>
                  <a:close/>
                </a:path>
              </a:pathLst>
            </a:custGeom>
            <a:solidFill>
              <a:srgbClr val="CC6633"/>
            </a:solidFill>
            <a:ln w="9525">
              <a:noFill/>
              <a:round/>
              <a:headEnd/>
              <a:tailEnd/>
            </a:ln>
          </p:spPr>
          <p:txBody>
            <a:bodyPr/>
            <a:lstStyle/>
            <a:p>
              <a:endParaRPr lang="it-IT">
                <a:solidFill>
                  <a:srgbClr val="FFFFFF"/>
                </a:solidFill>
              </a:endParaRPr>
            </a:p>
          </p:txBody>
        </p:sp>
        <p:sp>
          <p:nvSpPr>
            <p:cNvPr id="28751" name="Freeform 77"/>
            <p:cNvSpPr>
              <a:spLocks/>
            </p:cNvSpPr>
            <p:nvPr/>
          </p:nvSpPr>
          <p:spPr bwMode="auto">
            <a:xfrm>
              <a:off x="2698" y="2126"/>
              <a:ext cx="63" cy="98"/>
            </a:xfrm>
            <a:custGeom>
              <a:avLst/>
              <a:gdLst>
                <a:gd name="T0" fmla="*/ 56 w 63"/>
                <a:gd name="T1" fmla="*/ 90 h 98"/>
                <a:gd name="T2" fmla="*/ 61 w 63"/>
                <a:gd name="T3" fmla="*/ 88 h 98"/>
                <a:gd name="T4" fmla="*/ 50 w 63"/>
                <a:gd name="T5" fmla="*/ 79 h 98"/>
                <a:gd name="T6" fmla="*/ 41 w 63"/>
                <a:gd name="T7" fmla="*/ 71 h 98"/>
                <a:gd name="T8" fmla="*/ 31 w 63"/>
                <a:gd name="T9" fmla="*/ 63 h 98"/>
                <a:gd name="T10" fmla="*/ 24 w 63"/>
                <a:gd name="T11" fmla="*/ 52 h 98"/>
                <a:gd name="T12" fmla="*/ 17 w 63"/>
                <a:gd name="T13" fmla="*/ 42 h 98"/>
                <a:gd name="T14" fmla="*/ 11 w 63"/>
                <a:gd name="T15" fmla="*/ 29 h 98"/>
                <a:gd name="T16" fmla="*/ 8 w 63"/>
                <a:gd name="T17" fmla="*/ 14 h 98"/>
                <a:gd name="T18" fmla="*/ 6 w 63"/>
                <a:gd name="T19" fmla="*/ 0 h 98"/>
                <a:gd name="T20" fmla="*/ 0 w 63"/>
                <a:gd name="T21" fmla="*/ 0 h 98"/>
                <a:gd name="T22" fmla="*/ 2 w 63"/>
                <a:gd name="T23" fmla="*/ 16 h 98"/>
                <a:gd name="T24" fmla="*/ 5 w 63"/>
                <a:gd name="T25" fmla="*/ 33 h 98"/>
                <a:gd name="T26" fmla="*/ 11 w 63"/>
                <a:gd name="T27" fmla="*/ 46 h 98"/>
                <a:gd name="T28" fmla="*/ 19 w 63"/>
                <a:gd name="T29" fmla="*/ 58 h 98"/>
                <a:gd name="T30" fmla="*/ 28 w 63"/>
                <a:gd name="T31" fmla="*/ 69 h 98"/>
                <a:gd name="T32" fmla="*/ 38 w 63"/>
                <a:gd name="T33" fmla="*/ 79 h 98"/>
                <a:gd name="T34" fmla="*/ 47 w 63"/>
                <a:gd name="T35" fmla="*/ 88 h 98"/>
                <a:gd name="T36" fmla="*/ 58 w 63"/>
                <a:gd name="T37" fmla="*/ 96 h 98"/>
                <a:gd name="T38" fmla="*/ 63 w 63"/>
                <a:gd name="T39" fmla="*/ 92 h 98"/>
                <a:gd name="T40" fmla="*/ 58 w 63"/>
                <a:gd name="T41" fmla="*/ 96 h 98"/>
                <a:gd name="T42" fmla="*/ 61 w 63"/>
                <a:gd name="T43" fmla="*/ 98 h 98"/>
                <a:gd name="T44" fmla="*/ 63 w 63"/>
                <a:gd name="T45" fmla="*/ 92 h 98"/>
                <a:gd name="T46" fmla="*/ 56 w 63"/>
                <a:gd name="T47" fmla="*/ 90 h 9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
                <a:gd name="T73" fmla="*/ 0 h 98"/>
                <a:gd name="T74" fmla="*/ 63 w 63"/>
                <a:gd name="T75" fmla="*/ 98 h 9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 h="98">
                  <a:moveTo>
                    <a:pt x="56" y="90"/>
                  </a:moveTo>
                  <a:lnTo>
                    <a:pt x="61" y="88"/>
                  </a:lnTo>
                  <a:lnTo>
                    <a:pt x="50" y="79"/>
                  </a:lnTo>
                  <a:lnTo>
                    <a:pt x="41" y="71"/>
                  </a:lnTo>
                  <a:lnTo>
                    <a:pt x="31" y="63"/>
                  </a:lnTo>
                  <a:lnTo>
                    <a:pt x="24" y="52"/>
                  </a:lnTo>
                  <a:lnTo>
                    <a:pt x="17" y="42"/>
                  </a:lnTo>
                  <a:lnTo>
                    <a:pt x="11" y="29"/>
                  </a:lnTo>
                  <a:lnTo>
                    <a:pt x="8" y="14"/>
                  </a:lnTo>
                  <a:lnTo>
                    <a:pt x="6" y="0"/>
                  </a:lnTo>
                  <a:lnTo>
                    <a:pt x="0" y="0"/>
                  </a:lnTo>
                  <a:lnTo>
                    <a:pt x="2" y="16"/>
                  </a:lnTo>
                  <a:lnTo>
                    <a:pt x="5" y="33"/>
                  </a:lnTo>
                  <a:lnTo>
                    <a:pt x="11" y="46"/>
                  </a:lnTo>
                  <a:lnTo>
                    <a:pt x="19" y="58"/>
                  </a:lnTo>
                  <a:lnTo>
                    <a:pt x="28" y="69"/>
                  </a:lnTo>
                  <a:lnTo>
                    <a:pt x="38" y="79"/>
                  </a:lnTo>
                  <a:lnTo>
                    <a:pt x="47" y="88"/>
                  </a:lnTo>
                  <a:lnTo>
                    <a:pt x="58" y="96"/>
                  </a:lnTo>
                  <a:lnTo>
                    <a:pt x="63" y="92"/>
                  </a:lnTo>
                  <a:lnTo>
                    <a:pt x="58" y="96"/>
                  </a:lnTo>
                  <a:lnTo>
                    <a:pt x="61" y="98"/>
                  </a:lnTo>
                  <a:lnTo>
                    <a:pt x="63" y="92"/>
                  </a:lnTo>
                  <a:lnTo>
                    <a:pt x="56" y="90"/>
                  </a:lnTo>
                  <a:close/>
                </a:path>
              </a:pathLst>
            </a:custGeom>
            <a:solidFill>
              <a:srgbClr val="CC6633"/>
            </a:solidFill>
            <a:ln w="9525">
              <a:noFill/>
              <a:round/>
              <a:headEnd/>
              <a:tailEnd/>
            </a:ln>
          </p:spPr>
          <p:txBody>
            <a:bodyPr/>
            <a:lstStyle/>
            <a:p>
              <a:endParaRPr lang="it-IT">
                <a:solidFill>
                  <a:srgbClr val="FFFFFF"/>
                </a:solidFill>
              </a:endParaRPr>
            </a:p>
          </p:txBody>
        </p:sp>
        <p:sp>
          <p:nvSpPr>
            <p:cNvPr id="28752" name="Freeform 78"/>
            <p:cNvSpPr>
              <a:spLocks/>
            </p:cNvSpPr>
            <p:nvPr/>
          </p:nvSpPr>
          <p:spPr bwMode="auto">
            <a:xfrm>
              <a:off x="2754" y="2212"/>
              <a:ext cx="10" cy="8"/>
            </a:xfrm>
            <a:custGeom>
              <a:avLst/>
              <a:gdLst>
                <a:gd name="T0" fmla="*/ 5 w 10"/>
                <a:gd name="T1" fmla="*/ 0 h 8"/>
                <a:gd name="T2" fmla="*/ 5 w 10"/>
                <a:gd name="T3" fmla="*/ 2 h 8"/>
                <a:gd name="T4" fmla="*/ 7 w 10"/>
                <a:gd name="T5" fmla="*/ 0 h 8"/>
                <a:gd name="T6" fmla="*/ 5 w 10"/>
                <a:gd name="T7" fmla="*/ 0 h 8"/>
                <a:gd name="T8" fmla="*/ 4 w 10"/>
                <a:gd name="T9" fmla="*/ 0 h 8"/>
                <a:gd name="T10" fmla="*/ 2 w 10"/>
                <a:gd name="T11" fmla="*/ 0 h 8"/>
                <a:gd name="T12" fmla="*/ 0 w 10"/>
                <a:gd name="T13" fmla="*/ 2 h 8"/>
                <a:gd name="T14" fmla="*/ 0 w 10"/>
                <a:gd name="T15" fmla="*/ 4 h 8"/>
                <a:gd name="T16" fmla="*/ 7 w 10"/>
                <a:gd name="T17" fmla="*/ 6 h 8"/>
                <a:gd name="T18" fmla="*/ 5 w 10"/>
                <a:gd name="T19" fmla="*/ 8 h 8"/>
                <a:gd name="T20" fmla="*/ 7 w 10"/>
                <a:gd name="T21" fmla="*/ 8 h 8"/>
                <a:gd name="T22" fmla="*/ 8 w 10"/>
                <a:gd name="T23" fmla="*/ 8 h 8"/>
                <a:gd name="T24" fmla="*/ 10 w 10"/>
                <a:gd name="T25" fmla="*/ 6 h 8"/>
                <a:gd name="T26" fmla="*/ 5 w 10"/>
                <a:gd name="T27" fmla="*/ 0 h 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8"/>
                <a:gd name="T44" fmla="*/ 10 w 10"/>
                <a:gd name="T45" fmla="*/ 8 h 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8">
                  <a:moveTo>
                    <a:pt x="5" y="0"/>
                  </a:moveTo>
                  <a:lnTo>
                    <a:pt x="5" y="2"/>
                  </a:lnTo>
                  <a:lnTo>
                    <a:pt x="7" y="0"/>
                  </a:lnTo>
                  <a:lnTo>
                    <a:pt x="5" y="0"/>
                  </a:lnTo>
                  <a:lnTo>
                    <a:pt x="4" y="0"/>
                  </a:lnTo>
                  <a:lnTo>
                    <a:pt x="2" y="0"/>
                  </a:lnTo>
                  <a:lnTo>
                    <a:pt x="0" y="2"/>
                  </a:lnTo>
                  <a:lnTo>
                    <a:pt x="0" y="4"/>
                  </a:lnTo>
                  <a:lnTo>
                    <a:pt x="7" y="6"/>
                  </a:lnTo>
                  <a:lnTo>
                    <a:pt x="5" y="8"/>
                  </a:lnTo>
                  <a:lnTo>
                    <a:pt x="7" y="8"/>
                  </a:lnTo>
                  <a:lnTo>
                    <a:pt x="8" y="8"/>
                  </a:lnTo>
                  <a:lnTo>
                    <a:pt x="10" y="6"/>
                  </a:lnTo>
                  <a:lnTo>
                    <a:pt x="5" y="0"/>
                  </a:lnTo>
                  <a:close/>
                </a:path>
              </a:pathLst>
            </a:custGeom>
            <a:solidFill>
              <a:srgbClr val="CC6633"/>
            </a:solidFill>
            <a:ln w="9525">
              <a:noFill/>
              <a:round/>
              <a:headEnd/>
              <a:tailEnd/>
            </a:ln>
          </p:spPr>
          <p:txBody>
            <a:bodyPr/>
            <a:lstStyle/>
            <a:p>
              <a:endParaRPr lang="it-IT">
                <a:solidFill>
                  <a:srgbClr val="FFFFFF"/>
                </a:solidFill>
              </a:endParaRPr>
            </a:p>
          </p:txBody>
        </p:sp>
        <p:sp>
          <p:nvSpPr>
            <p:cNvPr id="28753" name="Freeform 79"/>
            <p:cNvSpPr>
              <a:spLocks/>
            </p:cNvSpPr>
            <p:nvPr/>
          </p:nvSpPr>
          <p:spPr bwMode="auto">
            <a:xfrm>
              <a:off x="2759" y="2161"/>
              <a:ext cx="11" cy="57"/>
            </a:xfrm>
            <a:custGeom>
              <a:avLst/>
              <a:gdLst>
                <a:gd name="T0" fmla="*/ 0 w 11"/>
                <a:gd name="T1" fmla="*/ 4 h 57"/>
                <a:gd name="T2" fmla="*/ 2 w 11"/>
                <a:gd name="T3" fmla="*/ 11 h 57"/>
                <a:gd name="T4" fmla="*/ 3 w 11"/>
                <a:gd name="T5" fmla="*/ 15 h 57"/>
                <a:gd name="T6" fmla="*/ 5 w 11"/>
                <a:gd name="T7" fmla="*/ 21 h 57"/>
                <a:gd name="T8" fmla="*/ 5 w 11"/>
                <a:gd name="T9" fmla="*/ 28 h 57"/>
                <a:gd name="T10" fmla="*/ 5 w 11"/>
                <a:gd name="T11" fmla="*/ 34 h 57"/>
                <a:gd name="T12" fmla="*/ 3 w 11"/>
                <a:gd name="T13" fmla="*/ 40 h 57"/>
                <a:gd name="T14" fmla="*/ 2 w 11"/>
                <a:gd name="T15" fmla="*/ 47 h 57"/>
                <a:gd name="T16" fmla="*/ 0 w 11"/>
                <a:gd name="T17" fmla="*/ 51 h 57"/>
                <a:gd name="T18" fmla="*/ 5 w 11"/>
                <a:gd name="T19" fmla="*/ 57 h 57"/>
                <a:gd name="T20" fmla="*/ 8 w 11"/>
                <a:gd name="T21" fmla="*/ 51 h 57"/>
                <a:gd name="T22" fmla="*/ 9 w 11"/>
                <a:gd name="T23" fmla="*/ 42 h 57"/>
                <a:gd name="T24" fmla="*/ 11 w 11"/>
                <a:gd name="T25" fmla="*/ 36 h 57"/>
                <a:gd name="T26" fmla="*/ 11 w 11"/>
                <a:gd name="T27" fmla="*/ 28 h 57"/>
                <a:gd name="T28" fmla="*/ 11 w 11"/>
                <a:gd name="T29" fmla="*/ 21 h 57"/>
                <a:gd name="T30" fmla="*/ 9 w 11"/>
                <a:gd name="T31" fmla="*/ 13 h 57"/>
                <a:gd name="T32" fmla="*/ 8 w 11"/>
                <a:gd name="T33" fmla="*/ 7 h 57"/>
                <a:gd name="T34" fmla="*/ 5 w 11"/>
                <a:gd name="T35" fmla="*/ 0 h 57"/>
                <a:gd name="T36" fmla="*/ 0 w 11"/>
                <a:gd name="T37" fmla="*/ 4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57"/>
                <a:gd name="T59" fmla="*/ 11 w 11"/>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57">
                  <a:moveTo>
                    <a:pt x="0" y="4"/>
                  </a:moveTo>
                  <a:lnTo>
                    <a:pt x="2" y="11"/>
                  </a:lnTo>
                  <a:lnTo>
                    <a:pt x="3" y="15"/>
                  </a:lnTo>
                  <a:lnTo>
                    <a:pt x="5" y="21"/>
                  </a:lnTo>
                  <a:lnTo>
                    <a:pt x="5" y="28"/>
                  </a:lnTo>
                  <a:lnTo>
                    <a:pt x="5" y="34"/>
                  </a:lnTo>
                  <a:lnTo>
                    <a:pt x="3" y="40"/>
                  </a:lnTo>
                  <a:lnTo>
                    <a:pt x="2" y="47"/>
                  </a:lnTo>
                  <a:lnTo>
                    <a:pt x="0" y="51"/>
                  </a:lnTo>
                  <a:lnTo>
                    <a:pt x="5" y="57"/>
                  </a:lnTo>
                  <a:lnTo>
                    <a:pt x="8" y="51"/>
                  </a:lnTo>
                  <a:lnTo>
                    <a:pt x="9" y="42"/>
                  </a:lnTo>
                  <a:lnTo>
                    <a:pt x="11" y="36"/>
                  </a:lnTo>
                  <a:lnTo>
                    <a:pt x="11" y="28"/>
                  </a:lnTo>
                  <a:lnTo>
                    <a:pt x="11" y="21"/>
                  </a:lnTo>
                  <a:lnTo>
                    <a:pt x="9" y="13"/>
                  </a:lnTo>
                  <a:lnTo>
                    <a:pt x="8" y="7"/>
                  </a:lnTo>
                  <a:lnTo>
                    <a:pt x="5" y="0"/>
                  </a:lnTo>
                  <a:lnTo>
                    <a:pt x="0" y="4"/>
                  </a:lnTo>
                  <a:close/>
                </a:path>
              </a:pathLst>
            </a:custGeom>
            <a:solidFill>
              <a:srgbClr val="CC6633"/>
            </a:solidFill>
            <a:ln w="9525">
              <a:noFill/>
              <a:round/>
              <a:headEnd/>
              <a:tailEnd/>
            </a:ln>
          </p:spPr>
          <p:txBody>
            <a:bodyPr/>
            <a:lstStyle/>
            <a:p>
              <a:endParaRPr lang="it-IT">
                <a:solidFill>
                  <a:srgbClr val="FFFFFF"/>
                </a:solidFill>
              </a:endParaRPr>
            </a:p>
          </p:txBody>
        </p:sp>
        <p:sp>
          <p:nvSpPr>
            <p:cNvPr id="28754" name="Freeform 80"/>
            <p:cNvSpPr>
              <a:spLocks/>
            </p:cNvSpPr>
            <p:nvPr/>
          </p:nvSpPr>
          <p:spPr bwMode="auto">
            <a:xfrm>
              <a:off x="2772" y="2182"/>
              <a:ext cx="59" cy="55"/>
            </a:xfrm>
            <a:custGeom>
              <a:avLst/>
              <a:gdLst>
                <a:gd name="T0" fmla="*/ 48 w 59"/>
                <a:gd name="T1" fmla="*/ 5 h 55"/>
                <a:gd name="T2" fmla="*/ 43 w 59"/>
                <a:gd name="T3" fmla="*/ 2 h 55"/>
                <a:gd name="T4" fmla="*/ 39 w 59"/>
                <a:gd name="T5" fmla="*/ 0 h 55"/>
                <a:gd name="T6" fmla="*/ 32 w 59"/>
                <a:gd name="T7" fmla="*/ 0 h 55"/>
                <a:gd name="T8" fmla="*/ 28 w 59"/>
                <a:gd name="T9" fmla="*/ 0 h 55"/>
                <a:gd name="T10" fmla="*/ 21 w 59"/>
                <a:gd name="T11" fmla="*/ 2 h 55"/>
                <a:gd name="T12" fmla="*/ 15 w 59"/>
                <a:gd name="T13" fmla="*/ 2 h 55"/>
                <a:gd name="T14" fmla="*/ 11 w 59"/>
                <a:gd name="T15" fmla="*/ 2 h 55"/>
                <a:gd name="T16" fmla="*/ 4 w 59"/>
                <a:gd name="T17" fmla="*/ 0 h 55"/>
                <a:gd name="T18" fmla="*/ 3 w 59"/>
                <a:gd name="T19" fmla="*/ 5 h 55"/>
                <a:gd name="T20" fmla="*/ 1 w 59"/>
                <a:gd name="T21" fmla="*/ 11 h 55"/>
                <a:gd name="T22" fmla="*/ 1 w 59"/>
                <a:gd name="T23" fmla="*/ 17 h 55"/>
                <a:gd name="T24" fmla="*/ 0 w 59"/>
                <a:gd name="T25" fmla="*/ 23 h 55"/>
                <a:gd name="T26" fmla="*/ 0 w 59"/>
                <a:gd name="T27" fmla="*/ 30 h 55"/>
                <a:gd name="T28" fmla="*/ 0 w 59"/>
                <a:gd name="T29" fmla="*/ 34 h 55"/>
                <a:gd name="T30" fmla="*/ 1 w 59"/>
                <a:gd name="T31" fmla="*/ 38 h 55"/>
                <a:gd name="T32" fmla="*/ 3 w 59"/>
                <a:gd name="T33" fmla="*/ 42 h 55"/>
                <a:gd name="T34" fmla="*/ 6 w 59"/>
                <a:gd name="T35" fmla="*/ 49 h 55"/>
                <a:gd name="T36" fmla="*/ 12 w 59"/>
                <a:gd name="T37" fmla="*/ 53 h 55"/>
                <a:gd name="T38" fmla="*/ 18 w 59"/>
                <a:gd name="T39" fmla="*/ 55 h 55"/>
                <a:gd name="T40" fmla="*/ 25 w 59"/>
                <a:gd name="T41" fmla="*/ 55 h 55"/>
                <a:gd name="T42" fmla="*/ 31 w 59"/>
                <a:gd name="T43" fmla="*/ 53 h 55"/>
                <a:gd name="T44" fmla="*/ 39 w 59"/>
                <a:gd name="T45" fmla="*/ 53 h 55"/>
                <a:gd name="T46" fmla="*/ 45 w 59"/>
                <a:gd name="T47" fmla="*/ 51 h 55"/>
                <a:gd name="T48" fmla="*/ 51 w 59"/>
                <a:gd name="T49" fmla="*/ 49 h 55"/>
                <a:gd name="T50" fmla="*/ 56 w 59"/>
                <a:gd name="T51" fmla="*/ 47 h 55"/>
                <a:gd name="T52" fmla="*/ 57 w 59"/>
                <a:gd name="T53" fmla="*/ 42 h 55"/>
                <a:gd name="T54" fmla="*/ 59 w 59"/>
                <a:gd name="T55" fmla="*/ 36 h 55"/>
                <a:gd name="T56" fmla="*/ 59 w 59"/>
                <a:gd name="T57" fmla="*/ 30 h 55"/>
                <a:gd name="T58" fmla="*/ 57 w 59"/>
                <a:gd name="T59" fmla="*/ 23 h 55"/>
                <a:gd name="T60" fmla="*/ 56 w 59"/>
                <a:gd name="T61" fmla="*/ 15 h 55"/>
                <a:gd name="T62" fmla="*/ 53 w 59"/>
                <a:gd name="T63" fmla="*/ 11 h 55"/>
                <a:gd name="T64" fmla="*/ 48 w 59"/>
                <a:gd name="T65" fmla="*/ 5 h 5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9"/>
                <a:gd name="T100" fmla="*/ 0 h 55"/>
                <a:gd name="T101" fmla="*/ 59 w 59"/>
                <a:gd name="T102" fmla="*/ 55 h 5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9" h="55">
                  <a:moveTo>
                    <a:pt x="48" y="5"/>
                  </a:moveTo>
                  <a:lnTo>
                    <a:pt x="43" y="2"/>
                  </a:lnTo>
                  <a:lnTo>
                    <a:pt x="39" y="0"/>
                  </a:lnTo>
                  <a:lnTo>
                    <a:pt x="32" y="0"/>
                  </a:lnTo>
                  <a:lnTo>
                    <a:pt x="28" y="0"/>
                  </a:lnTo>
                  <a:lnTo>
                    <a:pt x="21" y="2"/>
                  </a:lnTo>
                  <a:lnTo>
                    <a:pt x="15" y="2"/>
                  </a:lnTo>
                  <a:lnTo>
                    <a:pt x="11" y="2"/>
                  </a:lnTo>
                  <a:lnTo>
                    <a:pt x="4" y="0"/>
                  </a:lnTo>
                  <a:lnTo>
                    <a:pt x="3" y="5"/>
                  </a:lnTo>
                  <a:lnTo>
                    <a:pt x="1" y="11"/>
                  </a:lnTo>
                  <a:lnTo>
                    <a:pt x="1" y="17"/>
                  </a:lnTo>
                  <a:lnTo>
                    <a:pt x="0" y="23"/>
                  </a:lnTo>
                  <a:lnTo>
                    <a:pt x="0" y="30"/>
                  </a:lnTo>
                  <a:lnTo>
                    <a:pt x="0" y="34"/>
                  </a:lnTo>
                  <a:lnTo>
                    <a:pt x="1" y="38"/>
                  </a:lnTo>
                  <a:lnTo>
                    <a:pt x="3" y="42"/>
                  </a:lnTo>
                  <a:lnTo>
                    <a:pt x="6" y="49"/>
                  </a:lnTo>
                  <a:lnTo>
                    <a:pt x="12" y="53"/>
                  </a:lnTo>
                  <a:lnTo>
                    <a:pt x="18" y="55"/>
                  </a:lnTo>
                  <a:lnTo>
                    <a:pt x="25" y="55"/>
                  </a:lnTo>
                  <a:lnTo>
                    <a:pt x="31" y="53"/>
                  </a:lnTo>
                  <a:lnTo>
                    <a:pt x="39" y="53"/>
                  </a:lnTo>
                  <a:lnTo>
                    <a:pt x="45" y="51"/>
                  </a:lnTo>
                  <a:lnTo>
                    <a:pt x="51" y="49"/>
                  </a:lnTo>
                  <a:lnTo>
                    <a:pt x="56" y="47"/>
                  </a:lnTo>
                  <a:lnTo>
                    <a:pt x="57" y="42"/>
                  </a:lnTo>
                  <a:lnTo>
                    <a:pt x="59" y="36"/>
                  </a:lnTo>
                  <a:lnTo>
                    <a:pt x="59" y="30"/>
                  </a:lnTo>
                  <a:lnTo>
                    <a:pt x="57" y="23"/>
                  </a:lnTo>
                  <a:lnTo>
                    <a:pt x="56" y="15"/>
                  </a:lnTo>
                  <a:lnTo>
                    <a:pt x="53" y="11"/>
                  </a:lnTo>
                  <a:lnTo>
                    <a:pt x="48" y="5"/>
                  </a:lnTo>
                  <a:close/>
                </a:path>
              </a:pathLst>
            </a:custGeom>
            <a:solidFill>
              <a:srgbClr val="F7AB8C"/>
            </a:solidFill>
            <a:ln w="9525">
              <a:noFill/>
              <a:round/>
              <a:headEnd/>
              <a:tailEnd/>
            </a:ln>
          </p:spPr>
          <p:txBody>
            <a:bodyPr/>
            <a:lstStyle/>
            <a:p>
              <a:endParaRPr lang="it-IT">
                <a:solidFill>
                  <a:srgbClr val="FFFFFF"/>
                </a:solidFill>
              </a:endParaRPr>
            </a:p>
          </p:txBody>
        </p:sp>
        <p:sp>
          <p:nvSpPr>
            <p:cNvPr id="28755" name="Freeform 81"/>
            <p:cNvSpPr>
              <a:spLocks/>
            </p:cNvSpPr>
            <p:nvPr/>
          </p:nvSpPr>
          <p:spPr bwMode="auto">
            <a:xfrm>
              <a:off x="2775" y="2176"/>
              <a:ext cx="47" cy="15"/>
            </a:xfrm>
            <a:custGeom>
              <a:avLst/>
              <a:gdLst>
                <a:gd name="T0" fmla="*/ 4 w 47"/>
                <a:gd name="T1" fmla="*/ 8 h 15"/>
                <a:gd name="T2" fmla="*/ 1 w 47"/>
                <a:gd name="T3" fmla="*/ 11 h 15"/>
                <a:gd name="T4" fmla="*/ 8 w 47"/>
                <a:gd name="T5" fmla="*/ 13 h 15"/>
                <a:gd name="T6" fmla="*/ 12 w 47"/>
                <a:gd name="T7" fmla="*/ 13 h 15"/>
                <a:gd name="T8" fmla="*/ 18 w 47"/>
                <a:gd name="T9" fmla="*/ 13 h 15"/>
                <a:gd name="T10" fmla="*/ 25 w 47"/>
                <a:gd name="T11" fmla="*/ 11 h 15"/>
                <a:gd name="T12" fmla="*/ 29 w 47"/>
                <a:gd name="T13" fmla="*/ 11 h 15"/>
                <a:gd name="T14" fmla="*/ 34 w 47"/>
                <a:gd name="T15" fmla="*/ 11 h 15"/>
                <a:gd name="T16" fmla="*/ 39 w 47"/>
                <a:gd name="T17" fmla="*/ 13 h 15"/>
                <a:gd name="T18" fmla="*/ 44 w 47"/>
                <a:gd name="T19" fmla="*/ 15 h 15"/>
                <a:gd name="T20" fmla="*/ 47 w 47"/>
                <a:gd name="T21" fmla="*/ 6 h 15"/>
                <a:gd name="T22" fmla="*/ 40 w 47"/>
                <a:gd name="T23" fmla="*/ 4 h 15"/>
                <a:gd name="T24" fmla="*/ 36 w 47"/>
                <a:gd name="T25" fmla="*/ 2 h 15"/>
                <a:gd name="T26" fmla="*/ 29 w 47"/>
                <a:gd name="T27" fmla="*/ 2 h 15"/>
                <a:gd name="T28" fmla="*/ 23 w 47"/>
                <a:gd name="T29" fmla="*/ 2 h 15"/>
                <a:gd name="T30" fmla="*/ 18 w 47"/>
                <a:gd name="T31" fmla="*/ 4 h 15"/>
                <a:gd name="T32" fmla="*/ 12 w 47"/>
                <a:gd name="T33" fmla="*/ 4 h 15"/>
                <a:gd name="T34" fmla="*/ 8 w 47"/>
                <a:gd name="T35" fmla="*/ 2 h 15"/>
                <a:gd name="T36" fmla="*/ 3 w 47"/>
                <a:gd name="T37" fmla="*/ 2 h 15"/>
                <a:gd name="T38" fmla="*/ 0 w 47"/>
                <a:gd name="T39" fmla="*/ 4 h 15"/>
                <a:gd name="T40" fmla="*/ 3 w 47"/>
                <a:gd name="T41" fmla="*/ 2 h 15"/>
                <a:gd name="T42" fmla="*/ 0 w 47"/>
                <a:gd name="T43" fmla="*/ 0 h 15"/>
                <a:gd name="T44" fmla="*/ 0 w 47"/>
                <a:gd name="T45" fmla="*/ 4 h 15"/>
                <a:gd name="T46" fmla="*/ 4 w 47"/>
                <a:gd name="T47" fmla="*/ 8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
                <a:gd name="T73" fmla="*/ 0 h 15"/>
                <a:gd name="T74" fmla="*/ 47 w 47"/>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 h="15">
                  <a:moveTo>
                    <a:pt x="4" y="8"/>
                  </a:moveTo>
                  <a:lnTo>
                    <a:pt x="1" y="11"/>
                  </a:lnTo>
                  <a:lnTo>
                    <a:pt x="8" y="13"/>
                  </a:lnTo>
                  <a:lnTo>
                    <a:pt x="12" y="13"/>
                  </a:lnTo>
                  <a:lnTo>
                    <a:pt x="18" y="13"/>
                  </a:lnTo>
                  <a:lnTo>
                    <a:pt x="25" y="11"/>
                  </a:lnTo>
                  <a:lnTo>
                    <a:pt x="29" y="11"/>
                  </a:lnTo>
                  <a:lnTo>
                    <a:pt x="34" y="11"/>
                  </a:lnTo>
                  <a:lnTo>
                    <a:pt x="39" y="13"/>
                  </a:lnTo>
                  <a:lnTo>
                    <a:pt x="44" y="15"/>
                  </a:lnTo>
                  <a:lnTo>
                    <a:pt x="47" y="6"/>
                  </a:lnTo>
                  <a:lnTo>
                    <a:pt x="40" y="4"/>
                  </a:lnTo>
                  <a:lnTo>
                    <a:pt x="36" y="2"/>
                  </a:lnTo>
                  <a:lnTo>
                    <a:pt x="29" y="2"/>
                  </a:lnTo>
                  <a:lnTo>
                    <a:pt x="23" y="2"/>
                  </a:lnTo>
                  <a:lnTo>
                    <a:pt x="18" y="4"/>
                  </a:lnTo>
                  <a:lnTo>
                    <a:pt x="12" y="4"/>
                  </a:lnTo>
                  <a:lnTo>
                    <a:pt x="8" y="2"/>
                  </a:lnTo>
                  <a:lnTo>
                    <a:pt x="3" y="2"/>
                  </a:lnTo>
                  <a:lnTo>
                    <a:pt x="0" y="4"/>
                  </a:lnTo>
                  <a:lnTo>
                    <a:pt x="3" y="2"/>
                  </a:lnTo>
                  <a:lnTo>
                    <a:pt x="0" y="0"/>
                  </a:lnTo>
                  <a:lnTo>
                    <a:pt x="0" y="4"/>
                  </a:lnTo>
                  <a:lnTo>
                    <a:pt x="4" y="8"/>
                  </a:lnTo>
                  <a:close/>
                </a:path>
              </a:pathLst>
            </a:custGeom>
            <a:solidFill>
              <a:srgbClr val="CC6633"/>
            </a:solidFill>
            <a:ln w="9525">
              <a:noFill/>
              <a:round/>
              <a:headEnd/>
              <a:tailEnd/>
            </a:ln>
          </p:spPr>
          <p:txBody>
            <a:bodyPr/>
            <a:lstStyle/>
            <a:p>
              <a:endParaRPr lang="it-IT">
                <a:solidFill>
                  <a:srgbClr val="FFFFFF"/>
                </a:solidFill>
              </a:endParaRPr>
            </a:p>
          </p:txBody>
        </p:sp>
        <p:sp>
          <p:nvSpPr>
            <p:cNvPr id="28756" name="Freeform 82"/>
            <p:cNvSpPr>
              <a:spLocks/>
            </p:cNvSpPr>
            <p:nvPr/>
          </p:nvSpPr>
          <p:spPr bwMode="auto">
            <a:xfrm>
              <a:off x="2768" y="2180"/>
              <a:ext cx="11" cy="46"/>
            </a:xfrm>
            <a:custGeom>
              <a:avLst/>
              <a:gdLst>
                <a:gd name="T0" fmla="*/ 8 w 11"/>
                <a:gd name="T1" fmla="*/ 42 h 46"/>
                <a:gd name="T2" fmla="*/ 10 w 11"/>
                <a:gd name="T3" fmla="*/ 42 h 46"/>
                <a:gd name="T4" fmla="*/ 8 w 11"/>
                <a:gd name="T5" fmla="*/ 40 h 46"/>
                <a:gd name="T6" fmla="*/ 8 w 11"/>
                <a:gd name="T7" fmla="*/ 36 h 46"/>
                <a:gd name="T8" fmla="*/ 7 w 11"/>
                <a:gd name="T9" fmla="*/ 32 h 46"/>
                <a:gd name="T10" fmla="*/ 7 w 11"/>
                <a:gd name="T11" fmla="*/ 25 h 46"/>
                <a:gd name="T12" fmla="*/ 8 w 11"/>
                <a:gd name="T13" fmla="*/ 19 h 46"/>
                <a:gd name="T14" fmla="*/ 8 w 11"/>
                <a:gd name="T15" fmla="*/ 15 h 46"/>
                <a:gd name="T16" fmla="*/ 10 w 11"/>
                <a:gd name="T17" fmla="*/ 9 h 46"/>
                <a:gd name="T18" fmla="*/ 11 w 11"/>
                <a:gd name="T19" fmla="*/ 4 h 46"/>
                <a:gd name="T20" fmla="*/ 7 w 11"/>
                <a:gd name="T21" fmla="*/ 0 h 46"/>
                <a:gd name="T22" fmla="*/ 4 w 11"/>
                <a:gd name="T23" fmla="*/ 4 h 46"/>
                <a:gd name="T24" fmla="*/ 2 w 11"/>
                <a:gd name="T25" fmla="*/ 13 h 46"/>
                <a:gd name="T26" fmla="*/ 2 w 11"/>
                <a:gd name="T27" fmla="*/ 19 h 46"/>
                <a:gd name="T28" fmla="*/ 0 w 11"/>
                <a:gd name="T29" fmla="*/ 25 h 46"/>
                <a:gd name="T30" fmla="*/ 0 w 11"/>
                <a:gd name="T31" fmla="*/ 32 h 46"/>
                <a:gd name="T32" fmla="*/ 0 w 11"/>
                <a:gd name="T33" fmla="*/ 36 h 46"/>
                <a:gd name="T34" fmla="*/ 2 w 11"/>
                <a:gd name="T35" fmla="*/ 42 h 46"/>
                <a:gd name="T36" fmla="*/ 4 w 11"/>
                <a:gd name="T37" fmla="*/ 46 h 46"/>
                <a:gd name="T38" fmla="*/ 8 w 11"/>
                <a:gd name="T39" fmla="*/ 42 h 4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
                <a:gd name="T61" fmla="*/ 0 h 46"/>
                <a:gd name="T62" fmla="*/ 11 w 11"/>
                <a:gd name="T63" fmla="*/ 46 h 4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 h="46">
                  <a:moveTo>
                    <a:pt x="8" y="42"/>
                  </a:moveTo>
                  <a:lnTo>
                    <a:pt x="10" y="42"/>
                  </a:lnTo>
                  <a:lnTo>
                    <a:pt x="8" y="40"/>
                  </a:lnTo>
                  <a:lnTo>
                    <a:pt x="8" y="36"/>
                  </a:lnTo>
                  <a:lnTo>
                    <a:pt x="7" y="32"/>
                  </a:lnTo>
                  <a:lnTo>
                    <a:pt x="7" y="25"/>
                  </a:lnTo>
                  <a:lnTo>
                    <a:pt x="8" y="19"/>
                  </a:lnTo>
                  <a:lnTo>
                    <a:pt x="8" y="15"/>
                  </a:lnTo>
                  <a:lnTo>
                    <a:pt x="10" y="9"/>
                  </a:lnTo>
                  <a:lnTo>
                    <a:pt x="11" y="4"/>
                  </a:lnTo>
                  <a:lnTo>
                    <a:pt x="7" y="0"/>
                  </a:lnTo>
                  <a:lnTo>
                    <a:pt x="4" y="4"/>
                  </a:lnTo>
                  <a:lnTo>
                    <a:pt x="2" y="13"/>
                  </a:lnTo>
                  <a:lnTo>
                    <a:pt x="2" y="19"/>
                  </a:lnTo>
                  <a:lnTo>
                    <a:pt x="0" y="25"/>
                  </a:lnTo>
                  <a:lnTo>
                    <a:pt x="0" y="32"/>
                  </a:lnTo>
                  <a:lnTo>
                    <a:pt x="0" y="36"/>
                  </a:lnTo>
                  <a:lnTo>
                    <a:pt x="2" y="42"/>
                  </a:lnTo>
                  <a:lnTo>
                    <a:pt x="4" y="46"/>
                  </a:lnTo>
                  <a:lnTo>
                    <a:pt x="8" y="42"/>
                  </a:lnTo>
                  <a:close/>
                </a:path>
              </a:pathLst>
            </a:custGeom>
            <a:solidFill>
              <a:srgbClr val="CC6633"/>
            </a:solidFill>
            <a:ln w="9525">
              <a:noFill/>
              <a:round/>
              <a:headEnd/>
              <a:tailEnd/>
            </a:ln>
          </p:spPr>
          <p:txBody>
            <a:bodyPr/>
            <a:lstStyle/>
            <a:p>
              <a:endParaRPr lang="it-IT">
                <a:solidFill>
                  <a:srgbClr val="FFFFFF"/>
                </a:solidFill>
              </a:endParaRPr>
            </a:p>
          </p:txBody>
        </p:sp>
        <p:sp>
          <p:nvSpPr>
            <p:cNvPr id="28757" name="Freeform 83"/>
            <p:cNvSpPr>
              <a:spLocks/>
            </p:cNvSpPr>
            <p:nvPr/>
          </p:nvSpPr>
          <p:spPr bwMode="auto">
            <a:xfrm>
              <a:off x="2772" y="2222"/>
              <a:ext cx="53" cy="19"/>
            </a:xfrm>
            <a:custGeom>
              <a:avLst/>
              <a:gdLst>
                <a:gd name="T0" fmla="*/ 51 w 53"/>
                <a:gd name="T1" fmla="*/ 4 h 19"/>
                <a:gd name="T2" fmla="*/ 45 w 53"/>
                <a:gd name="T3" fmla="*/ 7 h 19"/>
                <a:gd name="T4" fmla="*/ 37 w 53"/>
                <a:gd name="T5" fmla="*/ 9 h 19"/>
                <a:gd name="T6" fmla="*/ 31 w 53"/>
                <a:gd name="T7" fmla="*/ 9 h 19"/>
                <a:gd name="T8" fmla="*/ 25 w 53"/>
                <a:gd name="T9" fmla="*/ 11 h 19"/>
                <a:gd name="T10" fmla="*/ 18 w 53"/>
                <a:gd name="T11" fmla="*/ 11 h 19"/>
                <a:gd name="T12" fmla="*/ 12 w 53"/>
                <a:gd name="T13" fmla="*/ 9 h 19"/>
                <a:gd name="T14" fmla="*/ 9 w 53"/>
                <a:gd name="T15" fmla="*/ 4 h 19"/>
                <a:gd name="T16" fmla="*/ 4 w 53"/>
                <a:gd name="T17" fmla="*/ 0 h 19"/>
                <a:gd name="T18" fmla="*/ 0 w 53"/>
                <a:gd name="T19" fmla="*/ 4 h 19"/>
                <a:gd name="T20" fmla="*/ 4 w 53"/>
                <a:gd name="T21" fmla="*/ 13 h 19"/>
                <a:gd name="T22" fmla="*/ 11 w 53"/>
                <a:gd name="T23" fmla="*/ 17 h 19"/>
                <a:gd name="T24" fmla="*/ 17 w 53"/>
                <a:gd name="T25" fmla="*/ 19 h 19"/>
                <a:gd name="T26" fmla="*/ 25 w 53"/>
                <a:gd name="T27" fmla="*/ 19 h 19"/>
                <a:gd name="T28" fmla="*/ 31 w 53"/>
                <a:gd name="T29" fmla="*/ 19 h 19"/>
                <a:gd name="T30" fmla="*/ 39 w 53"/>
                <a:gd name="T31" fmla="*/ 17 h 19"/>
                <a:gd name="T32" fmla="*/ 47 w 53"/>
                <a:gd name="T33" fmla="*/ 15 h 19"/>
                <a:gd name="T34" fmla="*/ 53 w 53"/>
                <a:gd name="T35" fmla="*/ 13 h 19"/>
                <a:gd name="T36" fmla="*/ 51 w 53"/>
                <a:gd name="T37" fmla="*/ 4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
                <a:gd name="T58" fmla="*/ 0 h 19"/>
                <a:gd name="T59" fmla="*/ 53 w 53"/>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 h="19">
                  <a:moveTo>
                    <a:pt x="51" y="4"/>
                  </a:moveTo>
                  <a:lnTo>
                    <a:pt x="45" y="7"/>
                  </a:lnTo>
                  <a:lnTo>
                    <a:pt x="37" y="9"/>
                  </a:lnTo>
                  <a:lnTo>
                    <a:pt x="31" y="9"/>
                  </a:lnTo>
                  <a:lnTo>
                    <a:pt x="25" y="11"/>
                  </a:lnTo>
                  <a:lnTo>
                    <a:pt x="18" y="11"/>
                  </a:lnTo>
                  <a:lnTo>
                    <a:pt x="12" y="9"/>
                  </a:lnTo>
                  <a:lnTo>
                    <a:pt x="9" y="4"/>
                  </a:lnTo>
                  <a:lnTo>
                    <a:pt x="4" y="0"/>
                  </a:lnTo>
                  <a:lnTo>
                    <a:pt x="0" y="4"/>
                  </a:lnTo>
                  <a:lnTo>
                    <a:pt x="4" y="13"/>
                  </a:lnTo>
                  <a:lnTo>
                    <a:pt x="11" y="17"/>
                  </a:lnTo>
                  <a:lnTo>
                    <a:pt x="17" y="19"/>
                  </a:lnTo>
                  <a:lnTo>
                    <a:pt x="25" y="19"/>
                  </a:lnTo>
                  <a:lnTo>
                    <a:pt x="31" y="19"/>
                  </a:lnTo>
                  <a:lnTo>
                    <a:pt x="39" y="17"/>
                  </a:lnTo>
                  <a:lnTo>
                    <a:pt x="47" y="15"/>
                  </a:lnTo>
                  <a:lnTo>
                    <a:pt x="53" y="13"/>
                  </a:lnTo>
                  <a:lnTo>
                    <a:pt x="51" y="4"/>
                  </a:lnTo>
                  <a:close/>
                </a:path>
              </a:pathLst>
            </a:custGeom>
            <a:solidFill>
              <a:srgbClr val="CC6633"/>
            </a:solidFill>
            <a:ln w="9525">
              <a:noFill/>
              <a:round/>
              <a:headEnd/>
              <a:tailEnd/>
            </a:ln>
          </p:spPr>
          <p:txBody>
            <a:bodyPr/>
            <a:lstStyle/>
            <a:p>
              <a:endParaRPr lang="it-IT">
                <a:solidFill>
                  <a:srgbClr val="FFFFFF"/>
                </a:solidFill>
              </a:endParaRPr>
            </a:p>
          </p:txBody>
        </p:sp>
        <p:sp>
          <p:nvSpPr>
            <p:cNvPr id="28758" name="Freeform 84"/>
            <p:cNvSpPr>
              <a:spLocks/>
            </p:cNvSpPr>
            <p:nvPr/>
          </p:nvSpPr>
          <p:spPr bwMode="auto">
            <a:xfrm>
              <a:off x="2819" y="2182"/>
              <a:ext cx="15" cy="53"/>
            </a:xfrm>
            <a:custGeom>
              <a:avLst/>
              <a:gdLst>
                <a:gd name="T0" fmla="*/ 0 w 15"/>
                <a:gd name="T1" fmla="*/ 9 h 53"/>
                <a:gd name="T2" fmla="*/ 3 w 15"/>
                <a:gd name="T3" fmla="*/ 13 h 53"/>
                <a:gd name="T4" fmla="*/ 6 w 15"/>
                <a:gd name="T5" fmla="*/ 17 h 53"/>
                <a:gd name="T6" fmla="*/ 7 w 15"/>
                <a:gd name="T7" fmla="*/ 23 h 53"/>
                <a:gd name="T8" fmla="*/ 9 w 15"/>
                <a:gd name="T9" fmla="*/ 30 h 53"/>
                <a:gd name="T10" fmla="*/ 9 w 15"/>
                <a:gd name="T11" fmla="*/ 36 h 53"/>
                <a:gd name="T12" fmla="*/ 7 w 15"/>
                <a:gd name="T13" fmla="*/ 40 h 53"/>
                <a:gd name="T14" fmla="*/ 6 w 15"/>
                <a:gd name="T15" fmla="*/ 42 h 53"/>
                <a:gd name="T16" fmla="*/ 4 w 15"/>
                <a:gd name="T17" fmla="*/ 44 h 53"/>
                <a:gd name="T18" fmla="*/ 6 w 15"/>
                <a:gd name="T19" fmla="*/ 53 h 53"/>
                <a:gd name="T20" fmla="*/ 10 w 15"/>
                <a:gd name="T21" fmla="*/ 51 h 53"/>
                <a:gd name="T22" fmla="*/ 14 w 15"/>
                <a:gd name="T23" fmla="*/ 44 h 53"/>
                <a:gd name="T24" fmla="*/ 15 w 15"/>
                <a:gd name="T25" fmla="*/ 36 h 53"/>
                <a:gd name="T26" fmla="*/ 15 w 15"/>
                <a:gd name="T27" fmla="*/ 30 h 53"/>
                <a:gd name="T28" fmla="*/ 14 w 15"/>
                <a:gd name="T29" fmla="*/ 21 h 53"/>
                <a:gd name="T30" fmla="*/ 12 w 15"/>
                <a:gd name="T31" fmla="*/ 13 h 53"/>
                <a:gd name="T32" fmla="*/ 7 w 15"/>
                <a:gd name="T33" fmla="*/ 7 h 53"/>
                <a:gd name="T34" fmla="*/ 3 w 15"/>
                <a:gd name="T35" fmla="*/ 0 h 53"/>
                <a:gd name="T36" fmla="*/ 0 w 15"/>
                <a:gd name="T37" fmla="*/ 9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53"/>
                <a:gd name="T59" fmla="*/ 15 w 15"/>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53">
                  <a:moveTo>
                    <a:pt x="0" y="9"/>
                  </a:moveTo>
                  <a:lnTo>
                    <a:pt x="3" y="13"/>
                  </a:lnTo>
                  <a:lnTo>
                    <a:pt x="6" y="17"/>
                  </a:lnTo>
                  <a:lnTo>
                    <a:pt x="7" y="23"/>
                  </a:lnTo>
                  <a:lnTo>
                    <a:pt x="9" y="30"/>
                  </a:lnTo>
                  <a:lnTo>
                    <a:pt x="9" y="36"/>
                  </a:lnTo>
                  <a:lnTo>
                    <a:pt x="7" y="40"/>
                  </a:lnTo>
                  <a:lnTo>
                    <a:pt x="6" y="42"/>
                  </a:lnTo>
                  <a:lnTo>
                    <a:pt x="4" y="44"/>
                  </a:lnTo>
                  <a:lnTo>
                    <a:pt x="6" y="53"/>
                  </a:lnTo>
                  <a:lnTo>
                    <a:pt x="10" y="51"/>
                  </a:lnTo>
                  <a:lnTo>
                    <a:pt x="14" y="44"/>
                  </a:lnTo>
                  <a:lnTo>
                    <a:pt x="15" y="36"/>
                  </a:lnTo>
                  <a:lnTo>
                    <a:pt x="15" y="30"/>
                  </a:lnTo>
                  <a:lnTo>
                    <a:pt x="14" y="21"/>
                  </a:lnTo>
                  <a:lnTo>
                    <a:pt x="12" y="13"/>
                  </a:lnTo>
                  <a:lnTo>
                    <a:pt x="7" y="7"/>
                  </a:lnTo>
                  <a:lnTo>
                    <a:pt x="3"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759" name="Freeform 85"/>
            <p:cNvSpPr>
              <a:spLocks/>
            </p:cNvSpPr>
            <p:nvPr/>
          </p:nvSpPr>
          <p:spPr bwMode="auto">
            <a:xfrm>
              <a:off x="2761" y="2086"/>
              <a:ext cx="56" cy="48"/>
            </a:xfrm>
            <a:custGeom>
              <a:avLst/>
              <a:gdLst>
                <a:gd name="T0" fmla="*/ 0 w 56"/>
                <a:gd name="T1" fmla="*/ 8 h 48"/>
                <a:gd name="T2" fmla="*/ 7 w 56"/>
                <a:gd name="T3" fmla="*/ 12 h 48"/>
                <a:gd name="T4" fmla="*/ 14 w 56"/>
                <a:gd name="T5" fmla="*/ 16 h 48"/>
                <a:gd name="T6" fmla="*/ 20 w 56"/>
                <a:gd name="T7" fmla="*/ 21 h 48"/>
                <a:gd name="T8" fmla="*/ 28 w 56"/>
                <a:gd name="T9" fmla="*/ 25 h 48"/>
                <a:gd name="T10" fmla="*/ 34 w 56"/>
                <a:gd name="T11" fmla="*/ 29 h 48"/>
                <a:gd name="T12" fmla="*/ 40 w 56"/>
                <a:gd name="T13" fmla="*/ 35 h 48"/>
                <a:gd name="T14" fmla="*/ 47 w 56"/>
                <a:gd name="T15" fmla="*/ 42 h 48"/>
                <a:gd name="T16" fmla="*/ 51 w 56"/>
                <a:gd name="T17" fmla="*/ 48 h 48"/>
                <a:gd name="T18" fmla="*/ 56 w 56"/>
                <a:gd name="T19" fmla="*/ 42 h 48"/>
                <a:gd name="T20" fmla="*/ 50 w 56"/>
                <a:gd name="T21" fmla="*/ 35 h 48"/>
                <a:gd name="T22" fmla="*/ 43 w 56"/>
                <a:gd name="T23" fmla="*/ 27 h 48"/>
                <a:gd name="T24" fmla="*/ 37 w 56"/>
                <a:gd name="T25" fmla="*/ 23 h 48"/>
                <a:gd name="T26" fmla="*/ 31 w 56"/>
                <a:gd name="T27" fmla="*/ 16 h 48"/>
                <a:gd name="T28" fmla="*/ 23 w 56"/>
                <a:gd name="T29" fmla="*/ 12 h 48"/>
                <a:gd name="T30" fmla="*/ 17 w 56"/>
                <a:gd name="T31" fmla="*/ 8 h 48"/>
                <a:gd name="T32" fmla="*/ 9 w 56"/>
                <a:gd name="T33" fmla="*/ 4 h 48"/>
                <a:gd name="T34" fmla="*/ 3 w 56"/>
                <a:gd name="T35" fmla="*/ 0 h 48"/>
                <a:gd name="T36" fmla="*/ 0 w 56"/>
                <a:gd name="T37" fmla="*/ 8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
                <a:gd name="T58" fmla="*/ 0 h 48"/>
                <a:gd name="T59" fmla="*/ 56 w 56"/>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 h="48">
                  <a:moveTo>
                    <a:pt x="0" y="8"/>
                  </a:moveTo>
                  <a:lnTo>
                    <a:pt x="7" y="12"/>
                  </a:lnTo>
                  <a:lnTo>
                    <a:pt x="14" y="16"/>
                  </a:lnTo>
                  <a:lnTo>
                    <a:pt x="20" y="21"/>
                  </a:lnTo>
                  <a:lnTo>
                    <a:pt x="28" y="25"/>
                  </a:lnTo>
                  <a:lnTo>
                    <a:pt x="34" y="29"/>
                  </a:lnTo>
                  <a:lnTo>
                    <a:pt x="40" y="35"/>
                  </a:lnTo>
                  <a:lnTo>
                    <a:pt x="47" y="42"/>
                  </a:lnTo>
                  <a:lnTo>
                    <a:pt x="51" y="48"/>
                  </a:lnTo>
                  <a:lnTo>
                    <a:pt x="56" y="42"/>
                  </a:lnTo>
                  <a:lnTo>
                    <a:pt x="50" y="35"/>
                  </a:lnTo>
                  <a:lnTo>
                    <a:pt x="43" y="27"/>
                  </a:lnTo>
                  <a:lnTo>
                    <a:pt x="37" y="23"/>
                  </a:lnTo>
                  <a:lnTo>
                    <a:pt x="31" y="16"/>
                  </a:lnTo>
                  <a:lnTo>
                    <a:pt x="23" y="12"/>
                  </a:lnTo>
                  <a:lnTo>
                    <a:pt x="17" y="8"/>
                  </a:lnTo>
                  <a:lnTo>
                    <a:pt x="9" y="4"/>
                  </a:lnTo>
                  <a:lnTo>
                    <a:pt x="3"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760" name="Freeform 86"/>
            <p:cNvSpPr>
              <a:spLocks/>
            </p:cNvSpPr>
            <p:nvPr/>
          </p:nvSpPr>
          <p:spPr bwMode="auto">
            <a:xfrm>
              <a:off x="2747" y="2086"/>
              <a:ext cx="17" cy="42"/>
            </a:xfrm>
            <a:custGeom>
              <a:avLst/>
              <a:gdLst>
                <a:gd name="T0" fmla="*/ 6 w 17"/>
                <a:gd name="T1" fmla="*/ 42 h 42"/>
                <a:gd name="T2" fmla="*/ 7 w 17"/>
                <a:gd name="T3" fmla="*/ 35 h 42"/>
                <a:gd name="T4" fmla="*/ 9 w 17"/>
                <a:gd name="T5" fmla="*/ 29 h 42"/>
                <a:gd name="T6" fmla="*/ 11 w 17"/>
                <a:gd name="T7" fmla="*/ 21 h 42"/>
                <a:gd name="T8" fmla="*/ 11 w 17"/>
                <a:gd name="T9" fmla="*/ 14 h 42"/>
                <a:gd name="T10" fmla="*/ 12 w 17"/>
                <a:gd name="T11" fmla="*/ 10 h 42"/>
                <a:gd name="T12" fmla="*/ 14 w 17"/>
                <a:gd name="T13" fmla="*/ 8 h 42"/>
                <a:gd name="T14" fmla="*/ 17 w 17"/>
                <a:gd name="T15" fmla="*/ 0 h 42"/>
                <a:gd name="T16" fmla="*/ 12 w 17"/>
                <a:gd name="T17" fmla="*/ 0 h 42"/>
                <a:gd name="T18" fmla="*/ 7 w 17"/>
                <a:gd name="T19" fmla="*/ 2 h 42"/>
                <a:gd name="T20" fmla="*/ 6 w 17"/>
                <a:gd name="T21" fmla="*/ 8 h 42"/>
                <a:gd name="T22" fmla="*/ 4 w 17"/>
                <a:gd name="T23" fmla="*/ 14 h 42"/>
                <a:gd name="T24" fmla="*/ 4 w 17"/>
                <a:gd name="T25" fmla="*/ 21 h 42"/>
                <a:gd name="T26" fmla="*/ 3 w 17"/>
                <a:gd name="T27" fmla="*/ 27 h 42"/>
                <a:gd name="T28" fmla="*/ 1 w 17"/>
                <a:gd name="T29" fmla="*/ 31 h 42"/>
                <a:gd name="T30" fmla="*/ 0 w 17"/>
                <a:gd name="T31" fmla="*/ 37 h 42"/>
                <a:gd name="T32" fmla="*/ 0 w 17"/>
                <a:gd name="T33" fmla="*/ 35 h 42"/>
                <a:gd name="T34" fmla="*/ 6 w 17"/>
                <a:gd name="T35" fmla="*/ 42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42"/>
                <a:gd name="T56" fmla="*/ 17 w 17"/>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42">
                  <a:moveTo>
                    <a:pt x="6" y="42"/>
                  </a:moveTo>
                  <a:lnTo>
                    <a:pt x="7" y="35"/>
                  </a:lnTo>
                  <a:lnTo>
                    <a:pt x="9" y="29"/>
                  </a:lnTo>
                  <a:lnTo>
                    <a:pt x="11" y="21"/>
                  </a:lnTo>
                  <a:lnTo>
                    <a:pt x="11" y="14"/>
                  </a:lnTo>
                  <a:lnTo>
                    <a:pt x="12" y="10"/>
                  </a:lnTo>
                  <a:lnTo>
                    <a:pt x="14" y="8"/>
                  </a:lnTo>
                  <a:lnTo>
                    <a:pt x="17" y="0"/>
                  </a:lnTo>
                  <a:lnTo>
                    <a:pt x="12" y="0"/>
                  </a:lnTo>
                  <a:lnTo>
                    <a:pt x="7" y="2"/>
                  </a:lnTo>
                  <a:lnTo>
                    <a:pt x="6" y="8"/>
                  </a:lnTo>
                  <a:lnTo>
                    <a:pt x="4" y="14"/>
                  </a:lnTo>
                  <a:lnTo>
                    <a:pt x="4" y="21"/>
                  </a:lnTo>
                  <a:lnTo>
                    <a:pt x="3" y="27"/>
                  </a:lnTo>
                  <a:lnTo>
                    <a:pt x="1" y="31"/>
                  </a:lnTo>
                  <a:lnTo>
                    <a:pt x="0" y="37"/>
                  </a:lnTo>
                  <a:lnTo>
                    <a:pt x="0" y="35"/>
                  </a:lnTo>
                  <a:lnTo>
                    <a:pt x="6" y="42"/>
                  </a:lnTo>
                  <a:close/>
                </a:path>
              </a:pathLst>
            </a:custGeom>
            <a:solidFill>
              <a:srgbClr val="CC6633"/>
            </a:solidFill>
            <a:ln w="9525">
              <a:noFill/>
              <a:round/>
              <a:headEnd/>
              <a:tailEnd/>
            </a:ln>
          </p:spPr>
          <p:txBody>
            <a:bodyPr/>
            <a:lstStyle/>
            <a:p>
              <a:endParaRPr lang="it-IT">
                <a:solidFill>
                  <a:srgbClr val="FFFFFF"/>
                </a:solidFill>
              </a:endParaRPr>
            </a:p>
          </p:txBody>
        </p:sp>
        <p:sp>
          <p:nvSpPr>
            <p:cNvPr id="28761" name="Freeform 87"/>
            <p:cNvSpPr>
              <a:spLocks/>
            </p:cNvSpPr>
            <p:nvPr/>
          </p:nvSpPr>
          <p:spPr bwMode="auto">
            <a:xfrm>
              <a:off x="2747" y="2121"/>
              <a:ext cx="11" cy="26"/>
            </a:xfrm>
            <a:custGeom>
              <a:avLst/>
              <a:gdLst>
                <a:gd name="T0" fmla="*/ 11 w 11"/>
                <a:gd name="T1" fmla="*/ 19 h 26"/>
                <a:gd name="T2" fmla="*/ 11 w 11"/>
                <a:gd name="T3" fmla="*/ 17 h 26"/>
                <a:gd name="T4" fmla="*/ 9 w 11"/>
                <a:gd name="T5" fmla="*/ 15 h 26"/>
                <a:gd name="T6" fmla="*/ 7 w 11"/>
                <a:gd name="T7" fmla="*/ 13 h 26"/>
                <a:gd name="T8" fmla="*/ 6 w 11"/>
                <a:gd name="T9" fmla="*/ 11 h 26"/>
                <a:gd name="T10" fmla="*/ 6 w 11"/>
                <a:gd name="T11" fmla="*/ 9 h 26"/>
                <a:gd name="T12" fmla="*/ 6 w 11"/>
                <a:gd name="T13" fmla="*/ 7 h 26"/>
                <a:gd name="T14" fmla="*/ 0 w 11"/>
                <a:gd name="T15" fmla="*/ 0 h 26"/>
                <a:gd name="T16" fmla="*/ 0 w 11"/>
                <a:gd name="T17" fmla="*/ 5 h 26"/>
                <a:gd name="T18" fmla="*/ 0 w 11"/>
                <a:gd name="T19" fmla="*/ 9 h 26"/>
                <a:gd name="T20" fmla="*/ 0 w 11"/>
                <a:gd name="T21" fmla="*/ 13 h 26"/>
                <a:gd name="T22" fmla="*/ 1 w 11"/>
                <a:gd name="T23" fmla="*/ 15 h 26"/>
                <a:gd name="T24" fmla="*/ 3 w 11"/>
                <a:gd name="T25" fmla="*/ 17 h 26"/>
                <a:gd name="T26" fmla="*/ 4 w 11"/>
                <a:gd name="T27" fmla="*/ 21 h 26"/>
                <a:gd name="T28" fmla="*/ 6 w 11"/>
                <a:gd name="T29" fmla="*/ 23 h 26"/>
                <a:gd name="T30" fmla="*/ 7 w 11"/>
                <a:gd name="T31" fmla="*/ 26 h 26"/>
                <a:gd name="T32" fmla="*/ 11 w 11"/>
                <a:gd name="T33" fmla="*/ 19 h 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6"/>
                <a:gd name="T53" fmla="*/ 11 w 11"/>
                <a:gd name="T54" fmla="*/ 26 h 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6">
                  <a:moveTo>
                    <a:pt x="11" y="19"/>
                  </a:moveTo>
                  <a:lnTo>
                    <a:pt x="11" y="17"/>
                  </a:lnTo>
                  <a:lnTo>
                    <a:pt x="9" y="15"/>
                  </a:lnTo>
                  <a:lnTo>
                    <a:pt x="7" y="13"/>
                  </a:lnTo>
                  <a:lnTo>
                    <a:pt x="6" y="11"/>
                  </a:lnTo>
                  <a:lnTo>
                    <a:pt x="6" y="9"/>
                  </a:lnTo>
                  <a:lnTo>
                    <a:pt x="6" y="7"/>
                  </a:lnTo>
                  <a:lnTo>
                    <a:pt x="0" y="0"/>
                  </a:lnTo>
                  <a:lnTo>
                    <a:pt x="0" y="5"/>
                  </a:lnTo>
                  <a:lnTo>
                    <a:pt x="0" y="9"/>
                  </a:lnTo>
                  <a:lnTo>
                    <a:pt x="0" y="13"/>
                  </a:lnTo>
                  <a:lnTo>
                    <a:pt x="1" y="15"/>
                  </a:lnTo>
                  <a:lnTo>
                    <a:pt x="3" y="17"/>
                  </a:lnTo>
                  <a:lnTo>
                    <a:pt x="4" y="21"/>
                  </a:lnTo>
                  <a:lnTo>
                    <a:pt x="6" y="23"/>
                  </a:lnTo>
                  <a:lnTo>
                    <a:pt x="7" y="26"/>
                  </a:lnTo>
                  <a:lnTo>
                    <a:pt x="11" y="19"/>
                  </a:lnTo>
                  <a:close/>
                </a:path>
              </a:pathLst>
            </a:custGeom>
            <a:solidFill>
              <a:srgbClr val="CC6633"/>
            </a:solidFill>
            <a:ln w="9525">
              <a:noFill/>
              <a:round/>
              <a:headEnd/>
              <a:tailEnd/>
            </a:ln>
          </p:spPr>
          <p:txBody>
            <a:bodyPr/>
            <a:lstStyle/>
            <a:p>
              <a:endParaRPr lang="it-IT">
                <a:solidFill>
                  <a:srgbClr val="FFFFFF"/>
                </a:solidFill>
              </a:endParaRPr>
            </a:p>
          </p:txBody>
        </p:sp>
        <p:sp>
          <p:nvSpPr>
            <p:cNvPr id="28762" name="Freeform 88"/>
            <p:cNvSpPr>
              <a:spLocks/>
            </p:cNvSpPr>
            <p:nvPr/>
          </p:nvSpPr>
          <p:spPr bwMode="auto">
            <a:xfrm>
              <a:off x="2754" y="2140"/>
              <a:ext cx="38" cy="42"/>
            </a:xfrm>
            <a:custGeom>
              <a:avLst/>
              <a:gdLst>
                <a:gd name="T0" fmla="*/ 38 w 38"/>
                <a:gd name="T1" fmla="*/ 34 h 42"/>
                <a:gd name="T2" fmla="*/ 33 w 38"/>
                <a:gd name="T3" fmla="*/ 30 h 42"/>
                <a:gd name="T4" fmla="*/ 29 w 38"/>
                <a:gd name="T5" fmla="*/ 28 h 42"/>
                <a:gd name="T6" fmla="*/ 24 w 38"/>
                <a:gd name="T7" fmla="*/ 23 h 42"/>
                <a:gd name="T8" fmla="*/ 21 w 38"/>
                <a:gd name="T9" fmla="*/ 19 h 42"/>
                <a:gd name="T10" fmla="*/ 16 w 38"/>
                <a:gd name="T11" fmla="*/ 15 h 42"/>
                <a:gd name="T12" fmla="*/ 13 w 38"/>
                <a:gd name="T13" fmla="*/ 11 h 42"/>
                <a:gd name="T14" fmla="*/ 8 w 38"/>
                <a:gd name="T15" fmla="*/ 4 h 42"/>
                <a:gd name="T16" fmla="*/ 4 w 38"/>
                <a:gd name="T17" fmla="*/ 0 h 42"/>
                <a:gd name="T18" fmla="*/ 0 w 38"/>
                <a:gd name="T19" fmla="*/ 7 h 42"/>
                <a:gd name="T20" fmla="*/ 4 w 38"/>
                <a:gd name="T21" fmla="*/ 11 h 42"/>
                <a:gd name="T22" fmla="*/ 8 w 38"/>
                <a:gd name="T23" fmla="*/ 17 h 42"/>
                <a:gd name="T24" fmla="*/ 11 w 38"/>
                <a:gd name="T25" fmla="*/ 21 h 42"/>
                <a:gd name="T26" fmla="*/ 16 w 38"/>
                <a:gd name="T27" fmla="*/ 25 h 42"/>
                <a:gd name="T28" fmla="*/ 21 w 38"/>
                <a:gd name="T29" fmla="*/ 32 h 42"/>
                <a:gd name="T30" fmla="*/ 25 w 38"/>
                <a:gd name="T31" fmla="*/ 34 h 42"/>
                <a:gd name="T32" fmla="*/ 30 w 38"/>
                <a:gd name="T33" fmla="*/ 38 h 42"/>
                <a:gd name="T34" fmla="*/ 36 w 38"/>
                <a:gd name="T35" fmla="*/ 42 h 42"/>
                <a:gd name="T36" fmla="*/ 38 w 38"/>
                <a:gd name="T37" fmla="*/ 34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42"/>
                <a:gd name="T59" fmla="*/ 38 w 38"/>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42">
                  <a:moveTo>
                    <a:pt x="38" y="34"/>
                  </a:moveTo>
                  <a:lnTo>
                    <a:pt x="33" y="30"/>
                  </a:lnTo>
                  <a:lnTo>
                    <a:pt x="29" y="28"/>
                  </a:lnTo>
                  <a:lnTo>
                    <a:pt x="24" y="23"/>
                  </a:lnTo>
                  <a:lnTo>
                    <a:pt x="21" y="19"/>
                  </a:lnTo>
                  <a:lnTo>
                    <a:pt x="16" y="15"/>
                  </a:lnTo>
                  <a:lnTo>
                    <a:pt x="13" y="11"/>
                  </a:lnTo>
                  <a:lnTo>
                    <a:pt x="8" y="4"/>
                  </a:lnTo>
                  <a:lnTo>
                    <a:pt x="4" y="0"/>
                  </a:lnTo>
                  <a:lnTo>
                    <a:pt x="0" y="7"/>
                  </a:lnTo>
                  <a:lnTo>
                    <a:pt x="4" y="11"/>
                  </a:lnTo>
                  <a:lnTo>
                    <a:pt x="8" y="17"/>
                  </a:lnTo>
                  <a:lnTo>
                    <a:pt x="11" y="21"/>
                  </a:lnTo>
                  <a:lnTo>
                    <a:pt x="16" y="25"/>
                  </a:lnTo>
                  <a:lnTo>
                    <a:pt x="21" y="32"/>
                  </a:lnTo>
                  <a:lnTo>
                    <a:pt x="25" y="34"/>
                  </a:lnTo>
                  <a:lnTo>
                    <a:pt x="30" y="38"/>
                  </a:lnTo>
                  <a:lnTo>
                    <a:pt x="36" y="42"/>
                  </a:lnTo>
                  <a:lnTo>
                    <a:pt x="38" y="34"/>
                  </a:lnTo>
                  <a:close/>
                </a:path>
              </a:pathLst>
            </a:custGeom>
            <a:solidFill>
              <a:srgbClr val="CC6633"/>
            </a:solidFill>
            <a:ln w="9525">
              <a:noFill/>
              <a:round/>
              <a:headEnd/>
              <a:tailEnd/>
            </a:ln>
          </p:spPr>
          <p:txBody>
            <a:bodyPr/>
            <a:lstStyle/>
            <a:p>
              <a:endParaRPr lang="it-IT">
                <a:solidFill>
                  <a:srgbClr val="FFFFFF"/>
                </a:solidFill>
              </a:endParaRPr>
            </a:p>
          </p:txBody>
        </p:sp>
        <p:sp>
          <p:nvSpPr>
            <p:cNvPr id="28763" name="Freeform 89"/>
            <p:cNvSpPr>
              <a:spLocks/>
            </p:cNvSpPr>
            <p:nvPr/>
          </p:nvSpPr>
          <p:spPr bwMode="auto">
            <a:xfrm>
              <a:off x="2790" y="2172"/>
              <a:ext cx="29" cy="12"/>
            </a:xfrm>
            <a:custGeom>
              <a:avLst/>
              <a:gdLst>
                <a:gd name="T0" fmla="*/ 22 w 29"/>
                <a:gd name="T1" fmla="*/ 0 h 12"/>
                <a:gd name="T2" fmla="*/ 22 w 29"/>
                <a:gd name="T3" fmla="*/ 2 h 12"/>
                <a:gd name="T4" fmla="*/ 19 w 29"/>
                <a:gd name="T5" fmla="*/ 2 h 12"/>
                <a:gd name="T6" fmla="*/ 18 w 29"/>
                <a:gd name="T7" fmla="*/ 2 h 12"/>
                <a:gd name="T8" fmla="*/ 14 w 29"/>
                <a:gd name="T9" fmla="*/ 4 h 12"/>
                <a:gd name="T10" fmla="*/ 11 w 29"/>
                <a:gd name="T11" fmla="*/ 4 h 12"/>
                <a:gd name="T12" fmla="*/ 8 w 29"/>
                <a:gd name="T13" fmla="*/ 2 h 12"/>
                <a:gd name="T14" fmla="*/ 5 w 29"/>
                <a:gd name="T15" fmla="*/ 2 h 12"/>
                <a:gd name="T16" fmla="*/ 2 w 29"/>
                <a:gd name="T17" fmla="*/ 2 h 12"/>
                <a:gd name="T18" fmla="*/ 0 w 29"/>
                <a:gd name="T19" fmla="*/ 10 h 12"/>
                <a:gd name="T20" fmla="*/ 3 w 29"/>
                <a:gd name="T21" fmla="*/ 10 h 12"/>
                <a:gd name="T22" fmla="*/ 8 w 29"/>
                <a:gd name="T23" fmla="*/ 12 h 12"/>
                <a:gd name="T24" fmla="*/ 11 w 29"/>
                <a:gd name="T25" fmla="*/ 12 h 12"/>
                <a:gd name="T26" fmla="*/ 14 w 29"/>
                <a:gd name="T27" fmla="*/ 12 h 12"/>
                <a:gd name="T28" fmla="*/ 19 w 29"/>
                <a:gd name="T29" fmla="*/ 12 h 12"/>
                <a:gd name="T30" fmla="*/ 22 w 29"/>
                <a:gd name="T31" fmla="*/ 10 h 12"/>
                <a:gd name="T32" fmla="*/ 25 w 29"/>
                <a:gd name="T33" fmla="*/ 8 h 12"/>
                <a:gd name="T34" fmla="*/ 29 w 29"/>
                <a:gd name="T35" fmla="*/ 6 h 12"/>
                <a:gd name="T36" fmla="*/ 22 w 29"/>
                <a:gd name="T37" fmla="*/ 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12"/>
                <a:gd name="T59" fmla="*/ 29 w 29"/>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12">
                  <a:moveTo>
                    <a:pt x="22" y="0"/>
                  </a:moveTo>
                  <a:lnTo>
                    <a:pt x="22" y="2"/>
                  </a:lnTo>
                  <a:lnTo>
                    <a:pt x="19" y="2"/>
                  </a:lnTo>
                  <a:lnTo>
                    <a:pt x="18" y="2"/>
                  </a:lnTo>
                  <a:lnTo>
                    <a:pt x="14" y="4"/>
                  </a:lnTo>
                  <a:lnTo>
                    <a:pt x="11" y="4"/>
                  </a:lnTo>
                  <a:lnTo>
                    <a:pt x="8" y="2"/>
                  </a:lnTo>
                  <a:lnTo>
                    <a:pt x="5" y="2"/>
                  </a:lnTo>
                  <a:lnTo>
                    <a:pt x="2" y="2"/>
                  </a:lnTo>
                  <a:lnTo>
                    <a:pt x="0" y="10"/>
                  </a:lnTo>
                  <a:lnTo>
                    <a:pt x="3" y="10"/>
                  </a:lnTo>
                  <a:lnTo>
                    <a:pt x="8" y="12"/>
                  </a:lnTo>
                  <a:lnTo>
                    <a:pt x="11" y="12"/>
                  </a:lnTo>
                  <a:lnTo>
                    <a:pt x="14" y="12"/>
                  </a:lnTo>
                  <a:lnTo>
                    <a:pt x="19" y="12"/>
                  </a:lnTo>
                  <a:lnTo>
                    <a:pt x="22" y="10"/>
                  </a:lnTo>
                  <a:lnTo>
                    <a:pt x="25" y="8"/>
                  </a:lnTo>
                  <a:lnTo>
                    <a:pt x="29" y="6"/>
                  </a:lnTo>
                  <a:lnTo>
                    <a:pt x="22" y="0"/>
                  </a:lnTo>
                  <a:close/>
                </a:path>
              </a:pathLst>
            </a:custGeom>
            <a:solidFill>
              <a:srgbClr val="CC6633"/>
            </a:solidFill>
            <a:ln w="9525">
              <a:noFill/>
              <a:round/>
              <a:headEnd/>
              <a:tailEnd/>
            </a:ln>
          </p:spPr>
          <p:txBody>
            <a:bodyPr/>
            <a:lstStyle/>
            <a:p>
              <a:endParaRPr lang="it-IT">
                <a:solidFill>
                  <a:srgbClr val="FFFFFF"/>
                </a:solidFill>
              </a:endParaRPr>
            </a:p>
          </p:txBody>
        </p:sp>
        <p:sp>
          <p:nvSpPr>
            <p:cNvPr id="28764" name="Freeform 90"/>
            <p:cNvSpPr>
              <a:spLocks/>
            </p:cNvSpPr>
            <p:nvPr/>
          </p:nvSpPr>
          <p:spPr bwMode="auto">
            <a:xfrm>
              <a:off x="2812" y="2128"/>
              <a:ext cx="11" cy="50"/>
            </a:xfrm>
            <a:custGeom>
              <a:avLst/>
              <a:gdLst>
                <a:gd name="T0" fmla="*/ 2 w 11"/>
                <a:gd name="T1" fmla="*/ 6 h 50"/>
                <a:gd name="T2" fmla="*/ 2 w 11"/>
                <a:gd name="T3" fmla="*/ 8 h 50"/>
                <a:gd name="T4" fmla="*/ 3 w 11"/>
                <a:gd name="T5" fmla="*/ 12 h 50"/>
                <a:gd name="T6" fmla="*/ 3 w 11"/>
                <a:gd name="T7" fmla="*/ 16 h 50"/>
                <a:gd name="T8" fmla="*/ 5 w 11"/>
                <a:gd name="T9" fmla="*/ 23 h 50"/>
                <a:gd name="T10" fmla="*/ 3 w 11"/>
                <a:gd name="T11" fmla="*/ 29 h 50"/>
                <a:gd name="T12" fmla="*/ 3 w 11"/>
                <a:gd name="T13" fmla="*/ 35 h 50"/>
                <a:gd name="T14" fmla="*/ 2 w 11"/>
                <a:gd name="T15" fmla="*/ 42 h 50"/>
                <a:gd name="T16" fmla="*/ 0 w 11"/>
                <a:gd name="T17" fmla="*/ 44 h 50"/>
                <a:gd name="T18" fmla="*/ 7 w 11"/>
                <a:gd name="T19" fmla="*/ 50 h 50"/>
                <a:gd name="T20" fmla="*/ 8 w 11"/>
                <a:gd name="T21" fmla="*/ 44 h 50"/>
                <a:gd name="T22" fmla="*/ 10 w 11"/>
                <a:gd name="T23" fmla="*/ 37 h 50"/>
                <a:gd name="T24" fmla="*/ 11 w 11"/>
                <a:gd name="T25" fmla="*/ 31 h 50"/>
                <a:gd name="T26" fmla="*/ 11 w 11"/>
                <a:gd name="T27" fmla="*/ 23 h 50"/>
                <a:gd name="T28" fmla="*/ 11 w 11"/>
                <a:gd name="T29" fmla="*/ 16 h 50"/>
                <a:gd name="T30" fmla="*/ 10 w 11"/>
                <a:gd name="T31" fmla="*/ 8 h 50"/>
                <a:gd name="T32" fmla="*/ 8 w 11"/>
                <a:gd name="T33" fmla="*/ 4 h 50"/>
                <a:gd name="T34" fmla="*/ 3 w 11"/>
                <a:gd name="T35" fmla="*/ 0 h 50"/>
                <a:gd name="T36" fmla="*/ 2 w 11"/>
                <a:gd name="T37" fmla="*/ 6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50"/>
                <a:gd name="T59" fmla="*/ 11 w 11"/>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50">
                  <a:moveTo>
                    <a:pt x="2" y="6"/>
                  </a:moveTo>
                  <a:lnTo>
                    <a:pt x="2" y="8"/>
                  </a:lnTo>
                  <a:lnTo>
                    <a:pt x="3" y="12"/>
                  </a:lnTo>
                  <a:lnTo>
                    <a:pt x="3" y="16"/>
                  </a:lnTo>
                  <a:lnTo>
                    <a:pt x="5" y="23"/>
                  </a:lnTo>
                  <a:lnTo>
                    <a:pt x="3" y="29"/>
                  </a:lnTo>
                  <a:lnTo>
                    <a:pt x="3" y="35"/>
                  </a:lnTo>
                  <a:lnTo>
                    <a:pt x="2" y="42"/>
                  </a:lnTo>
                  <a:lnTo>
                    <a:pt x="0" y="44"/>
                  </a:lnTo>
                  <a:lnTo>
                    <a:pt x="7" y="50"/>
                  </a:lnTo>
                  <a:lnTo>
                    <a:pt x="8" y="44"/>
                  </a:lnTo>
                  <a:lnTo>
                    <a:pt x="10" y="37"/>
                  </a:lnTo>
                  <a:lnTo>
                    <a:pt x="11" y="31"/>
                  </a:lnTo>
                  <a:lnTo>
                    <a:pt x="11" y="23"/>
                  </a:lnTo>
                  <a:lnTo>
                    <a:pt x="11" y="16"/>
                  </a:lnTo>
                  <a:lnTo>
                    <a:pt x="10" y="8"/>
                  </a:lnTo>
                  <a:lnTo>
                    <a:pt x="8" y="4"/>
                  </a:lnTo>
                  <a:lnTo>
                    <a:pt x="3" y="0"/>
                  </a:lnTo>
                  <a:lnTo>
                    <a:pt x="2" y="6"/>
                  </a:lnTo>
                  <a:close/>
                </a:path>
              </a:pathLst>
            </a:custGeom>
            <a:solidFill>
              <a:srgbClr val="CC6633"/>
            </a:solidFill>
            <a:ln w="9525">
              <a:noFill/>
              <a:round/>
              <a:headEnd/>
              <a:tailEnd/>
            </a:ln>
          </p:spPr>
          <p:txBody>
            <a:bodyPr/>
            <a:lstStyle/>
            <a:p>
              <a:endParaRPr lang="it-IT">
                <a:solidFill>
                  <a:srgbClr val="FFFFFF"/>
                </a:solidFill>
              </a:endParaRPr>
            </a:p>
          </p:txBody>
        </p:sp>
        <p:sp>
          <p:nvSpPr>
            <p:cNvPr id="28765" name="Freeform 91"/>
            <p:cNvSpPr>
              <a:spLocks/>
            </p:cNvSpPr>
            <p:nvPr/>
          </p:nvSpPr>
          <p:spPr bwMode="auto">
            <a:xfrm>
              <a:off x="2764" y="2041"/>
              <a:ext cx="48" cy="34"/>
            </a:xfrm>
            <a:custGeom>
              <a:avLst/>
              <a:gdLst>
                <a:gd name="T0" fmla="*/ 6 w 48"/>
                <a:gd name="T1" fmla="*/ 34 h 34"/>
                <a:gd name="T2" fmla="*/ 8 w 48"/>
                <a:gd name="T3" fmla="*/ 28 h 34"/>
                <a:gd name="T4" fmla="*/ 11 w 48"/>
                <a:gd name="T5" fmla="*/ 24 h 34"/>
                <a:gd name="T6" fmla="*/ 15 w 48"/>
                <a:gd name="T7" fmla="*/ 19 h 34"/>
                <a:gd name="T8" fmla="*/ 22 w 48"/>
                <a:gd name="T9" fmla="*/ 17 h 34"/>
                <a:gd name="T10" fmla="*/ 28 w 48"/>
                <a:gd name="T11" fmla="*/ 15 h 34"/>
                <a:gd name="T12" fmla="*/ 36 w 48"/>
                <a:gd name="T13" fmla="*/ 13 h 34"/>
                <a:gd name="T14" fmla="*/ 42 w 48"/>
                <a:gd name="T15" fmla="*/ 11 h 34"/>
                <a:gd name="T16" fmla="*/ 48 w 48"/>
                <a:gd name="T17" fmla="*/ 11 h 34"/>
                <a:gd name="T18" fmla="*/ 47 w 48"/>
                <a:gd name="T19" fmla="*/ 0 h 34"/>
                <a:gd name="T20" fmla="*/ 40 w 48"/>
                <a:gd name="T21" fmla="*/ 3 h 34"/>
                <a:gd name="T22" fmla="*/ 34 w 48"/>
                <a:gd name="T23" fmla="*/ 5 h 34"/>
                <a:gd name="T24" fmla="*/ 28 w 48"/>
                <a:gd name="T25" fmla="*/ 7 h 34"/>
                <a:gd name="T26" fmla="*/ 20 w 48"/>
                <a:gd name="T27" fmla="*/ 9 h 34"/>
                <a:gd name="T28" fmla="*/ 12 w 48"/>
                <a:gd name="T29" fmla="*/ 11 h 34"/>
                <a:gd name="T30" fmla="*/ 6 w 48"/>
                <a:gd name="T31" fmla="*/ 17 h 34"/>
                <a:gd name="T32" fmla="*/ 3 w 48"/>
                <a:gd name="T33" fmla="*/ 24 h 34"/>
                <a:gd name="T34" fmla="*/ 0 w 48"/>
                <a:gd name="T35" fmla="*/ 34 h 34"/>
                <a:gd name="T36" fmla="*/ 6 w 48"/>
                <a:gd name="T37" fmla="*/ 34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34"/>
                <a:gd name="T59" fmla="*/ 48 w 48"/>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34">
                  <a:moveTo>
                    <a:pt x="6" y="34"/>
                  </a:moveTo>
                  <a:lnTo>
                    <a:pt x="8" y="28"/>
                  </a:lnTo>
                  <a:lnTo>
                    <a:pt x="11" y="24"/>
                  </a:lnTo>
                  <a:lnTo>
                    <a:pt x="15" y="19"/>
                  </a:lnTo>
                  <a:lnTo>
                    <a:pt x="22" y="17"/>
                  </a:lnTo>
                  <a:lnTo>
                    <a:pt x="28" y="15"/>
                  </a:lnTo>
                  <a:lnTo>
                    <a:pt x="36" y="13"/>
                  </a:lnTo>
                  <a:lnTo>
                    <a:pt x="42" y="11"/>
                  </a:lnTo>
                  <a:lnTo>
                    <a:pt x="48" y="11"/>
                  </a:lnTo>
                  <a:lnTo>
                    <a:pt x="47" y="0"/>
                  </a:lnTo>
                  <a:lnTo>
                    <a:pt x="40" y="3"/>
                  </a:lnTo>
                  <a:lnTo>
                    <a:pt x="34" y="5"/>
                  </a:lnTo>
                  <a:lnTo>
                    <a:pt x="28" y="7"/>
                  </a:lnTo>
                  <a:lnTo>
                    <a:pt x="20" y="9"/>
                  </a:lnTo>
                  <a:lnTo>
                    <a:pt x="12" y="11"/>
                  </a:lnTo>
                  <a:lnTo>
                    <a:pt x="6" y="17"/>
                  </a:lnTo>
                  <a:lnTo>
                    <a:pt x="3" y="24"/>
                  </a:lnTo>
                  <a:lnTo>
                    <a:pt x="0" y="34"/>
                  </a:lnTo>
                  <a:lnTo>
                    <a:pt x="6" y="34"/>
                  </a:lnTo>
                  <a:close/>
                </a:path>
              </a:pathLst>
            </a:custGeom>
            <a:solidFill>
              <a:srgbClr val="CC6633"/>
            </a:solidFill>
            <a:ln w="9525">
              <a:noFill/>
              <a:round/>
              <a:headEnd/>
              <a:tailEnd/>
            </a:ln>
          </p:spPr>
          <p:txBody>
            <a:bodyPr/>
            <a:lstStyle/>
            <a:p>
              <a:endParaRPr lang="it-IT">
                <a:solidFill>
                  <a:srgbClr val="FFFFFF"/>
                </a:solidFill>
              </a:endParaRPr>
            </a:p>
          </p:txBody>
        </p:sp>
        <p:sp>
          <p:nvSpPr>
            <p:cNvPr id="28766" name="Freeform 92"/>
            <p:cNvSpPr>
              <a:spLocks/>
            </p:cNvSpPr>
            <p:nvPr/>
          </p:nvSpPr>
          <p:spPr bwMode="auto">
            <a:xfrm>
              <a:off x="2764" y="2075"/>
              <a:ext cx="12" cy="15"/>
            </a:xfrm>
            <a:custGeom>
              <a:avLst/>
              <a:gdLst>
                <a:gd name="T0" fmla="*/ 12 w 12"/>
                <a:gd name="T1" fmla="*/ 6 h 15"/>
                <a:gd name="T2" fmla="*/ 11 w 12"/>
                <a:gd name="T3" fmla="*/ 6 h 15"/>
                <a:gd name="T4" fmla="*/ 9 w 12"/>
                <a:gd name="T5" fmla="*/ 6 h 15"/>
                <a:gd name="T6" fmla="*/ 9 w 12"/>
                <a:gd name="T7" fmla="*/ 4 h 15"/>
                <a:gd name="T8" fmla="*/ 8 w 12"/>
                <a:gd name="T9" fmla="*/ 4 h 15"/>
                <a:gd name="T10" fmla="*/ 8 w 12"/>
                <a:gd name="T11" fmla="*/ 2 h 15"/>
                <a:gd name="T12" fmla="*/ 8 w 12"/>
                <a:gd name="T13" fmla="*/ 0 h 15"/>
                <a:gd name="T14" fmla="*/ 6 w 12"/>
                <a:gd name="T15" fmla="*/ 0 h 15"/>
                <a:gd name="T16" fmla="*/ 0 w 12"/>
                <a:gd name="T17" fmla="*/ 0 h 15"/>
                <a:gd name="T18" fmla="*/ 0 w 12"/>
                <a:gd name="T19" fmla="*/ 2 h 15"/>
                <a:gd name="T20" fmla="*/ 1 w 12"/>
                <a:gd name="T21" fmla="*/ 4 h 15"/>
                <a:gd name="T22" fmla="*/ 1 w 12"/>
                <a:gd name="T23" fmla="*/ 6 h 15"/>
                <a:gd name="T24" fmla="*/ 3 w 12"/>
                <a:gd name="T25" fmla="*/ 8 h 15"/>
                <a:gd name="T26" fmla="*/ 4 w 12"/>
                <a:gd name="T27" fmla="*/ 11 h 15"/>
                <a:gd name="T28" fmla="*/ 6 w 12"/>
                <a:gd name="T29" fmla="*/ 13 h 15"/>
                <a:gd name="T30" fmla="*/ 8 w 12"/>
                <a:gd name="T31" fmla="*/ 15 h 15"/>
                <a:gd name="T32" fmla="*/ 9 w 12"/>
                <a:gd name="T33" fmla="*/ 15 h 15"/>
                <a:gd name="T34" fmla="*/ 12 w 12"/>
                <a:gd name="T35" fmla="*/ 6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
                <a:gd name="T55" fmla="*/ 0 h 15"/>
                <a:gd name="T56" fmla="*/ 12 w 12"/>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 h="15">
                  <a:moveTo>
                    <a:pt x="12" y="6"/>
                  </a:moveTo>
                  <a:lnTo>
                    <a:pt x="11" y="6"/>
                  </a:lnTo>
                  <a:lnTo>
                    <a:pt x="9" y="6"/>
                  </a:lnTo>
                  <a:lnTo>
                    <a:pt x="9" y="4"/>
                  </a:lnTo>
                  <a:lnTo>
                    <a:pt x="8" y="4"/>
                  </a:lnTo>
                  <a:lnTo>
                    <a:pt x="8" y="2"/>
                  </a:lnTo>
                  <a:lnTo>
                    <a:pt x="8" y="0"/>
                  </a:lnTo>
                  <a:lnTo>
                    <a:pt x="6" y="0"/>
                  </a:lnTo>
                  <a:lnTo>
                    <a:pt x="0" y="0"/>
                  </a:lnTo>
                  <a:lnTo>
                    <a:pt x="0" y="2"/>
                  </a:lnTo>
                  <a:lnTo>
                    <a:pt x="1" y="4"/>
                  </a:lnTo>
                  <a:lnTo>
                    <a:pt x="1" y="6"/>
                  </a:lnTo>
                  <a:lnTo>
                    <a:pt x="3" y="8"/>
                  </a:lnTo>
                  <a:lnTo>
                    <a:pt x="4" y="11"/>
                  </a:lnTo>
                  <a:lnTo>
                    <a:pt x="6" y="13"/>
                  </a:lnTo>
                  <a:lnTo>
                    <a:pt x="8" y="15"/>
                  </a:lnTo>
                  <a:lnTo>
                    <a:pt x="9" y="15"/>
                  </a:lnTo>
                  <a:lnTo>
                    <a:pt x="12" y="6"/>
                  </a:lnTo>
                  <a:close/>
                </a:path>
              </a:pathLst>
            </a:custGeom>
            <a:solidFill>
              <a:srgbClr val="CC6633"/>
            </a:solidFill>
            <a:ln w="9525">
              <a:noFill/>
              <a:round/>
              <a:headEnd/>
              <a:tailEnd/>
            </a:ln>
          </p:spPr>
          <p:txBody>
            <a:bodyPr/>
            <a:lstStyle/>
            <a:p>
              <a:endParaRPr lang="it-IT">
                <a:solidFill>
                  <a:srgbClr val="FFFFFF"/>
                </a:solidFill>
              </a:endParaRPr>
            </a:p>
          </p:txBody>
        </p:sp>
        <p:sp>
          <p:nvSpPr>
            <p:cNvPr id="28767" name="Freeform 93"/>
            <p:cNvSpPr>
              <a:spLocks/>
            </p:cNvSpPr>
            <p:nvPr/>
          </p:nvSpPr>
          <p:spPr bwMode="auto">
            <a:xfrm>
              <a:off x="2773" y="2081"/>
              <a:ext cx="49" cy="38"/>
            </a:xfrm>
            <a:custGeom>
              <a:avLst/>
              <a:gdLst>
                <a:gd name="T0" fmla="*/ 47 w 49"/>
                <a:gd name="T1" fmla="*/ 28 h 38"/>
                <a:gd name="T2" fmla="*/ 42 w 49"/>
                <a:gd name="T3" fmla="*/ 28 h 38"/>
                <a:gd name="T4" fmla="*/ 36 w 49"/>
                <a:gd name="T5" fmla="*/ 28 h 38"/>
                <a:gd name="T6" fmla="*/ 31 w 49"/>
                <a:gd name="T7" fmla="*/ 26 h 38"/>
                <a:gd name="T8" fmla="*/ 27 w 49"/>
                <a:gd name="T9" fmla="*/ 21 h 38"/>
                <a:gd name="T10" fmla="*/ 20 w 49"/>
                <a:gd name="T11" fmla="*/ 15 h 38"/>
                <a:gd name="T12" fmla="*/ 16 w 49"/>
                <a:gd name="T13" fmla="*/ 11 h 38"/>
                <a:gd name="T14" fmla="*/ 10 w 49"/>
                <a:gd name="T15" fmla="*/ 5 h 38"/>
                <a:gd name="T16" fmla="*/ 3 w 49"/>
                <a:gd name="T17" fmla="*/ 0 h 38"/>
                <a:gd name="T18" fmla="*/ 0 w 49"/>
                <a:gd name="T19" fmla="*/ 9 h 38"/>
                <a:gd name="T20" fmla="*/ 6 w 49"/>
                <a:gd name="T21" fmla="*/ 13 h 38"/>
                <a:gd name="T22" fmla="*/ 11 w 49"/>
                <a:gd name="T23" fmla="*/ 17 h 38"/>
                <a:gd name="T24" fmla="*/ 17 w 49"/>
                <a:gd name="T25" fmla="*/ 24 h 38"/>
                <a:gd name="T26" fmla="*/ 22 w 49"/>
                <a:gd name="T27" fmla="*/ 28 h 38"/>
                <a:gd name="T28" fmla="*/ 28 w 49"/>
                <a:gd name="T29" fmla="*/ 32 h 38"/>
                <a:gd name="T30" fmla="*/ 35 w 49"/>
                <a:gd name="T31" fmla="*/ 36 h 38"/>
                <a:gd name="T32" fmla="*/ 42 w 49"/>
                <a:gd name="T33" fmla="*/ 38 h 38"/>
                <a:gd name="T34" fmla="*/ 49 w 49"/>
                <a:gd name="T35" fmla="*/ 36 h 38"/>
                <a:gd name="T36" fmla="*/ 47 w 49"/>
                <a:gd name="T37" fmla="*/ 28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
                <a:gd name="T58" fmla="*/ 0 h 38"/>
                <a:gd name="T59" fmla="*/ 49 w 49"/>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 h="38">
                  <a:moveTo>
                    <a:pt x="47" y="28"/>
                  </a:moveTo>
                  <a:lnTo>
                    <a:pt x="42" y="28"/>
                  </a:lnTo>
                  <a:lnTo>
                    <a:pt x="36" y="28"/>
                  </a:lnTo>
                  <a:lnTo>
                    <a:pt x="31" y="26"/>
                  </a:lnTo>
                  <a:lnTo>
                    <a:pt x="27" y="21"/>
                  </a:lnTo>
                  <a:lnTo>
                    <a:pt x="20" y="15"/>
                  </a:lnTo>
                  <a:lnTo>
                    <a:pt x="16" y="11"/>
                  </a:lnTo>
                  <a:lnTo>
                    <a:pt x="10" y="5"/>
                  </a:lnTo>
                  <a:lnTo>
                    <a:pt x="3" y="0"/>
                  </a:lnTo>
                  <a:lnTo>
                    <a:pt x="0" y="9"/>
                  </a:lnTo>
                  <a:lnTo>
                    <a:pt x="6" y="13"/>
                  </a:lnTo>
                  <a:lnTo>
                    <a:pt x="11" y="17"/>
                  </a:lnTo>
                  <a:lnTo>
                    <a:pt x="17" y="24"/>
                  </a:lnTo>
                  <a:lnTo>
                    <a:pt x="22" y="28"/>
                  </a:lnTo>
                  <a:lnTo>
                    <a:pt x="28" y="32"/>
                  </a:lnTo>
                  <a:lnTo>
                    <a:pt x="35" y="36"/>
                  </a:lnTo>
                  <a:lnTo>
                    <a:pt x="42" y="38"/>
                  </a:lnTo>
                  <a:lnTo>
                    <a:pt x="49" y="36"/>
                  </a:lnTo>
                  <a:lnTo>
                    <a:pt x="47" y="28"/>
                  </a:lnTo>
                  <a:close/>
                </a:path>
              </a:pathLst>
            </a:custGeom>
            <a:solidFill>
              <a:srgbClr val="CC6633"/>
            </a:solidFill>
            <a:ln w="9525">
              <a:noFill/>
              <a:round/>
              <a:headEnd/>
              <a:tailEnd/>
            </a:ln>
          </p:spPr>
          <p:txBody>
            <a:bodyPr/>
            <a:lstStyle/>
            <a:p>
              <a:endParaRPr lang="it-IT">
                <a:solidFill>
                  <a:srgbClr val="FFFFFF"/>
                </a:solidFill>
              </a:endParaRPr>
            </a:p>
          </p:txBody>
        </p:sp>
        <p:sp>
          <p:nvSpPr>
            <p:cNvPr id="28768" name="Freeform 94"/>
            <p:cNvSpPr>
              <a:spLocks/>
            </p:cNvSpPr>
            <p:nvPr/>
          </p:nvSpPr>
          <p:spPr bwMode="auto">
            <a:xfrm>
              <a:off x="2820" y="2075"/>
              <a:ext cx="17" cy="42"/>
            </a:xfrm>
            <a:custGeom>
              <a:avLst/>
              <a:gdLst>
                <a:gd name="T0" fmla="*/ 11 w 17"/>
                <a:gd name="T1" fmla="*/ 0 h 42"/>
                <a:gd name="T2" fmla="*/ 9 w 17"/>
                <a:gd name="T3" fmla="*/ 6 h 42"/>
                <a:gd name="T4" fmla="*/ 8 w 17"/>
                <a:gd name="T5" fmla="*/ 11 h 42"/>
                <a:gd name="T6" fmla="*/ 6 w 17"/>
                <a:gd name="T7" fmla="*/ 17 h 42"/>
                <a:gd name="T8" fmla="*/ 6 w 17"/>
                <a:gd name="T9" fmla="*/ 23 h 42"/>
                <a:gd name="T10" fmla="*/ 5 w 17"/>
                <a:gd name="T11" fmla="*/ 27 h 42"/>
                <a:gd name="T12" fmla="*/ 3 w 17"/>
                <a:gd name="T13" fmla="*/ 30 h 42"/>
                <a:gd name="T14" fmla="*/ 2 w 17"/>
                <a:gd name="T15" fmla="*/ 32 h 42"/>
                <a:gd name="T16" fmla="*/ 0 w 17"/>
                <a:gd name="T17" fmla="*/ 34 h 42"/>
                <a:gd name="T18" fmla="*/ 2 w 17"/>
                <a:gd name="T19" fmla="*/ 42 h 42"/>
                <a:gd name="T20" fmla="*/ 5 w 17"/>
                <a:gd name="T21" fmla="*/ 40 h 42"/>
                <a:gd name="T22" fmla="*/ 8 w 17"/>
                <a:gd name="T23" fmla="*/ 36 h 42"/>
                <a:gd name="T24" fmla="*/ 11 w 17"/>
                <a:gd name="T25" fmla="*/ 30 h 42"/>
                <a:gd name="T26" fmla="*/ 13 w 17"/>
                <a:gd name="T27" fmla="*/ 25 h 42"/>
                <a:gd name="T28" fmla="*/ 13 w 17"/>
                <a:gd name="T29" fmla="*/ 19 h 42"/>
                <a:gd name="T30" fmla="*/ 14 w 17"/>
                <a:gd name="T31" fmla="*/ 13 h 42"/>
                <a:gd name="T32" fmla="*/ 16 w 17"/>
                <a:gd name="T33" fmla="*/ 8 h 42"/>
                <a:gd name="T34" fmla="*/ 17 w 17"/>
                <a:gd name="T35" fmla="*/ 2 h 42"/>
                <a:gd name="T36" fmla="*/ 11 w 17"/>
                <a:gd name="T37" fmla="*/ 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2"/>
                <a:gd name="T59" fmla="*/ 17 w 17"/>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2">
                  <a:moveTo>
                    <a:pt x="11" y="0"/>
                  </a:moveTo>
                  <a:lnTo>
                    <a:pt x="9" y="6"/>
                  </a:lnTo>
                  <a:lnTo>
                    <a:pt x="8" y="11"/>
                  </a:lnTo>
                  <a:lnTo>
                    <a:pt x="6" y="17"/>
                  </a:lnTo>
                  <a:lnTo>
                    <a:pt x="6" y="23"/>
                  </a:lnTo>
                  <a:lnTo>
                    <a:pt x="5" y="27"/>
                  </a:lnTo>
                  <a:lnTo>
                    <a:pt x="3" y="30"/>
                  </a:lnTo>
                  <a:lnTo>
                    <a:pt x="2" y="32"/>
                  </a:lnTo>
                  <a:lnTo>
                    <a:pt x="0" y="34"/>
                  </a:lnTo>
                  <a:lnTo>
                    <a:pt x="2" y="42"/>
                  </a:lnTo>
                  <a:lnTo>
                    <a:pt x="5" y="40"/>
                  </a:lnTo>
                  <a:lnTo>
                    <a:pt x="8" y="36"/>
                  </a:lnTo>
                  <a:lnTo>
                    <a:pt x="11" y="30"/>
                  </a:lnTo>
                  <a:lnTo>
                    <a:pt x="13" y="25"/>
                  </a:lnTo>
                  <a:lnTo>
                    <a:pt x="13" y="19"/>
                  </a:lnTo>
                  <a:lnTo>
                    <a:pt x="14" y="13"/>
                  </a:lnTo>
                  <a:lnTo>
                    <a:pt x="16" y="8"/>
                  </a:lnTo>
                  <a:lnTo>
                    <a:pt x="17" y="2"/>
                  </a:lnTo>
                  <a:lnTo>
                    <a:pt x="11" y="0"/>
                  </a:lnTo>
                  <a:close/>
                </a:path>
              </a:pathLst>
            </a:custGeom>
            <a:solidFill>
              <a:srgbClr val="CC6633"/>
            </a:solidFill>
            <a:ln w="9525">
              <a:noFill/>
              <a:round/>
              <a:headEnd/>
              <a:tailEnd/>
            </a:ln>
          </p:spPr>
          <p:txBody>
            <a:bodyPr/>
            <a:lstStyle/>
            <a:p>
              <a:endParaRPr lang="it-IT">
                <a:solidFill>
                  <a:srgbClr val="FFFFFF"/>
                </a:solidFill>
              </a:endParaRPr>
            </a:p>
          </p:txBody>
        </p:sp>
        <p:sp>
          <p:nvSpPr>
            <p:cNvPr id="28769" name="Freeform 95"/>
            <p:cNvSpPr>
              <a:spLocks/>
            </p:cNvSpPr>
            <p:nvPr/>
          </p:nvSpPr>
          <p:spPr bwMode="auto">
            <a:xfrm>
              <a:off x="2823" y="2052"/>
              <a:ext cx="14" cy="25"/>
            </a:xfrm>
            <a:custGeom>
              <a:avLst/>
              <a:gdLst>
                <a:gd name="T0" fmla="*/ 0 w 14"/>
                <a:gd name="T1" fmla="*/ 8 h 25"/>
                <a:gd name="T2" fmla="*/ 2 w 14"/>
                <a:gd name="T3" fmla="*/ 10 h 25"/>
                <a:gd name="T4" fmla="*/ 3 w 14"/>
                <a:gd name="T5" fmla="*/ 10 h 25"/>
                <a:gd name="T6" fmla="*/ 5 w 14"/>
                <a:gd name="T7" fmla="*/ 13 h 25"/>
                <a:gd name="T8" fmla="*/ 6 w 14"/>
                <a:gd name="T9" fmla="*/ 15 h 25"/>
                <a:gd name="T10" fmla="*/ 6 w 14"/>
                <a:gd name="T11" fmla="*/ 17 h 25"/>
                <a:gd name="T12" fmla="*/ 8 w 14"/>
                <a:gd name="T13" fmla="*/ 19 h 25"/>
                <a:gd name="T14" fmla="*/ 8 w 14"/>
                <a:gd name="T15" fmla="*/ 21 h 25"/>
                <a:gd name="T16" fmla="*/ 8 w 14"/>
                <a:gd name="T17" fmla="*/ 23 h 25"/>
                <a:gd name="T18" fmla="*/ 14 w 14"/>
                <a:gd name="T19" fmla="*/ 25 h 25"/>
                <a:gd name="T20" fmla="*/ 14 w 14"/>
                <a:gd name="T21" fmla="*/ 21 h 25"/>
                <a:gd name="T22" fmla="*/ 14 w 14"/>
                <a:gd name="T23" fmla="*/ 19 h 25"/>
                <a:gd name="T24" fmla="*/ 13 w 14"/>
                <a:gd name="T25" fmla="*/ 15 h 25"/>
                <a:gd name="T26" fmla="*/ 11 w 14"/>
                <a:gd name="T27" fmla="*/ 10 h 25"/>
                <a:gd name="T28" fmla="*/ 10 w 14"/>
                <a:gd name="T29" fmla="*/ 8 h 25"/>
                <a:gd name="T30" fmla="*/ 8 w 14"/>
                <a:gd name="T31" fmla="*/ 4 h 25"/>
                <a:gd name="T32" fmla="*/ 5 w 14"/>
                <a:gd name="T33" fmla="*/ 2 h 25"/>
                <a:gd name="T34" fmla="*/ 3 w 14"/>
                <a:gd name="T35" fmla="*/ 0 h 25"/>
                <a:gd name="T36" fmla="*/ 0 w 14"/>
                <a:gd name="T37" fmla="*/ 8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25"/>
                <a:gd name="T59" fmla="*/ 14 w 14"/>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25">
                  <a:moveTo>
                    <a:pt x="0" y="8"/>
                  </a:moveTo>
                  <a:lnTo>
                    <a:pt x="2" y="10"/>
                  </a:lnTo>
                  <a:lnTo>
                    <a:pt x="3" y="10"/>
                  </a:lnTo>
                  <a:lnTo>
                    <a:pt x="5" y="13"/>
                  </a:lnTo>
                  <a:lnTo>
                    <a:pt x="6" y="15"/>
                  </a:lnTo>
                  <a:lnTo>
                    <a:pt x="6" y="17"/>
                  </a:lnTo>
                  <a:lnTo>
                    <a:pt x="8" y="19"/>
                  </a:lnTo>
                  <a:lnTo>
                    <a:pt x="8" y="21"/>
                  </a:lnTo>
                  <a:lnTo>
                    <a:pt x="8" y="23"/>
                  </a:lnTo>
                  <a:lnTo>
                    <a:pt x="14" y="25"/>
                  </a:lnTo>
                  <a:lnTo>
                    <a:pt x="14" y="21"/>
                  </a:lnTo>
                  <a:lnTo>
                    <a:pt x="14" y="19"/>
                  </a:lnTo>
                  <a:lnTo>
                    <a:pt x="13" y="15"/>
                  </a:lnTo>
                  <a:lnTo>
                    <a:pt x="11" y="10"/>
                  </a:lnTo>
                  <a:lnTo>
                    <a:pt x="10" y="8"/>
                  </a:lnTo>
                  <a:lnTo>
                    <a:pt x="8" y="4"/>
                  </a:lnTo>
                  <a:lnTo>
                    <a:pt x="5" y="2"/>
                  </a:lnTo>
                  <a:lnTo>
                    <a:pt x="3"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770" name="Freeform 96"/>
            <p:cNvSpPr>
              <a:spLocks/>
            </p:cNvSpPr>
            <p:nvPr/>
          </p:nvSpPr>
          <p:spPr bwMode="auto">
            <a:xfrm>
              <a:off x="2811" y="2044"/>
              <a:ext cx="15" cy="16"/>
            </a:xfrm>
            <a:custGeom>
              <a:avLst/>
              <a:gdLst>
                <a:gd name="T0" fmla="*/ 0 w 15"/>
                <a:gd name="T1" fmla="*/ 6 h 16"/>
                <a:gd name="T2" fmla="*/ 1 w 15"/>
                <a:gd name="T3" fmla="*/ 8 h 16"/>
                <a:gd name="T4" fmla="*/ 3 w 15"/>
                <a:gd name="T5" fmla="*/ 8 h 16"/>
                <a:gd name="T6" fmla="*/ 4 w 15"/>
                <a:gd name="T7" fmla="*/ 10 h 16"/>
                <a:gd name="T8" fmla="*/ 6 w 15"/>
                <a:gd name="T9" fmla="*/ 12 h 16"/>
                <a:gd name="T10" fmla="*/ 8 w 15"/>
                <a:gd name="T11" fmla="*/ 12 h 16"/>
                <a:gd name="T12" fmla="*/ 9 w 15"/>
                <a:gd name="T13" fmla="*/ 14 h 16"/>
                <a:gd name="T14" fmla="*/ 11 w 15"/>
                <a:gd name="T15" fmla="*/ 14 h 16"/>
                <a:gd name="T16" fmla="*/ 12 w 15"/>
                <a:gd name="T17" fmla="*/ 16 h 16"/>
                <a:gd name="T18" fmla="*/ 15 w 15"/>
                <a:gd name="T19" fmla="*/ 8 h 16"/>
                <a:gd name="T20" fmla="*/ 14 w 15"/>
                <a:gd name="T21" fmla="*/ 8 h 16"/>
                <a:gd name="T22" fmla="*/ 12 w 15"/>
                <a:gd name="T23" fmla="*/ 6 h 16"/>
                <a:gd name="T24" fmla="*/ 11 w 15"/>
                <a:gd name="T25" fmla="*/ 6 h 16"/>
                <a:gd name="T26" fmla="*/ 9 w 15"/>
                <a:gd name="T27" fmla="*/ 4 h 16"/>
                <a:gd name="T28" fmla="*/ 8 w 15"/>
                <a:gd name="T29" fmla="*/ 2 h 16"/>
                <a:gd name="T30" fmla="*/ 6 w 15"/>
                <a:gd name="T31" fmla="*/ 2 h 16"/>
                <a:gd name="T32" fmla="*/ 4 w 15"/>
                <a:gd name="T33" fmla="*/ 0 h 16"/>
                <a:gd name="T34" fmla="*/ 1 w 15"/>
                <a:gd name="T35" fmla="*/ 0 h 16"/>
                <a:gd name="T36" fmla="*/ 0 w 15"/>
                <a:gd name="T37" fmla="*/ 6 h 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16"/>
                <a:gd name="T59" fmla="*/ 15 w 15"/>
                <a:gd name="T60" fmla="*/ 16 h 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16">
                  <a:moveTo>
                    <a:pt x="0" y="6"/>
                  </a:moveTo>
                  <a:lnTo>
                    <a:pt x="1" y="8"/>
                  </a:lnTo>
                  <a:lnTo>
                    <a:pt x="3" y="8"/>
                  </a:lnTo>
                  <a:lnTo>
                    <a:pt x="4" y="10"/>
                  </a:lnTo>
                  <a:lnTo>
                    <a:pt x="6" y="12"/>
                  </a:lnTo>
                  <a:lnTo>
                    <a:pt x="8" y="12"/>
                  </a:lnTo>
                  <a:lnTo>
                    <a:pt x="9" y="14"/>
                  </a:lnTo>
                  <a:lnTo>
                    <a:pt x="11" y="14"/>
                  </a:lnTo>
                  <a:lnTo>
                    <a:pt x="12" y="16"/>
                  </a:lnTo>
                  <a:lnTo>
                    <a:pt x="15" y="8"/>
                  </a:lnTo>
                  <a:lnTo>
                    <a:pt x="14" y="8"/>
                  </a:lnTo>
                  <a:lnTo>
                    <a:pt x="12" y="6"/>
                  </a:lnTo>
                  <a:lnTo>
                    <a:pt x="11" y="6"/>
                  </a:lnTo>
                  <a:lnTo>
                    <a:pt x="9" y="4"/>
                  </a:lnTo>
                  <a:lnTo>
                    <a:pt x="8" y="2"/>
                  </a:lnTo>
                  <a:lnTo>
                    <a:pt x="6" y="2"/>
                  </a:lnTo>
                  <a:lnTo>
                    <a:pt x="4" y="0"/>
                  </a:lnTo>
                  <a:lnTo>
                    <a:pt x="1"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8771" name="Freeform 97"/>
            <p:cNvSpPr>
              <a:spLocks/>
            </p:cNvSpPr>
            <p:nvPr/>
          </p:nvSpPr>
          <p:spPr bwMode="auto">
            <a:xfrm>
              <a:off x="2750" y="1983"/>
              <a:ext cx="70" cy="58"/>
            </a:xfrm>
            <a:custGeom>
              <a:avLst/>
              <a:gdLst>
                <a:gd name="T0" fmla="*/ 59 w 70"/>
                <a:gd name="T1" fmla="*/ 10 h 58"/>
                <a:gd name="T2" fmla="*/ 50 w 70"/>
                <a:gd name="T3" fmla="*/ 4 h 58"/>
                <a:gd name="T4" fmla="*/ 40 w 70"/>
                <a:gd name="T5" fmla="*/ 2 h 58"/>
                <a:gd name="T6" fmla="*/ 31 w 70"/>
                <a:gd name="T7" fmla="*/ 0 h 58"/>
                <a:gd name="T8" fmla="*/ 22 w 70"/>
                <a:gd name="T9" fmla="*/ 2 h 58"/>
                <a:gd name="T10" fmla="*/ 14 w 70"/>
                <a:gd name="T11" fmla="*/ 6 h 58"/>
                <a:gd name="T12" fmla="*/ 6 w 70"/>
                <a:gd name="T13" fmla="*/ 12 h 58"/>
                <a:gd name="T14" fmla="*/ 3 w 70"/>
                <a:gd name="T15" fmla="*/ 16 h 58"/>
                <a:gd name="T16" fmla="*/ 1 w 70"/>
                <a:gd name="T17" fmla="*/ 21 h 58"/>
                <a:gd name="T18" fmla="*/ 0 w 70"/>
                <a:gd name="T19" fmla="*/ 27 h 58"/>
                <a:gd name="T20" fmla="*/ 0 w 70"/>
                <a:gd name="T21" fmla="*/ 33 h 58"/>
                <a:gd name="T22" fmla="*/ 0 w 70"/>
                <a:gd name="T23" fmla="*/ 37 h 58"/>
                <a:gd name="T24" fmla="*/ 1 w 70"/>
                <a:gd name="T25" fmla="*/ 42 h 58"/>
                <a:gd name="T26" fmla="*/ 4 w 70"/>
                <a:gd name="T27" fmla="*/ 48 h 58"/>
                <a:gd name="T28" fmla="*/ 8 w 70"/>
                <a:gd name="T29" fmla="*/ 50 h 58"/>
                <a:gd name="T30" fmla="*/ 11 w 70"/>
                <a:gd name="T31" fmla="*/ 54 h 58"/>
                <a:gd name="T32" fmla="*/ 14 w 70"/>
                <a:gd name="T33" fmla="*/ 56 h 58"/>
                <a:gd name="T34" fmla="*/ 18 w 70"/>
                <a:gd name="T35" fmla="*/ 58 h 58"/>
                <a:gd name="T36" fmla="*/ 22 w 70"/>
                <a:gd name="T37" fmla="*/ 58 h 58"/>
                <a:gd name="T38" fmla="*/ 26 w 70"/>
                <a:gd name="T39" fmla="*/ 58 h 58"/>
                <a:gd name="T40" fmla="*/ 31 w 70"/>
                <a:gd name="T41" fmla="*/ 58 h 58"/>
                <a:gd name="T42" fmla="*/ 36 w 70"/>
                <a:gd name="T43" fmla="*/ 58 h 58"/>
                <a:gd name="T44" fmla="*/ 40 w 70"/>
                <a:gd name="T45" fmla="*/ 56 h 58"/>
                <a:gd name="T46" fmla="*/ 47 w 70"/>
                <a:gd name="T47" fmla="*/ 56 h 58"/>
                <a:gd name="T48" fmla="*/ 51 w 70"/>
                <a:gd name="T49" fmla="*/ 54 h 58"/>
                <a:gd name="T50" fmla="*/ 56 w 70"/>
                <a:gd name="T51" fmla="*/ 52 h 58"/>
                <a:gd name="T52" fmla="*/ 61 w 70"/>
                <a:gd name="T53" fmla="*/ 50 h 58"/>
                <a:gd name="T54" fmla="*/ 65 w 70"/>
                <a:gd name="T55" fmla="*/ 46 h 58"/>
                <a:gd name="T56" fmla="*/ 69 w 70"/>
                <a:gd name="T57" fmla="*/ 42 h 58"/>
                <a:gd name="T58" fmla="*/ 70 w 70"/>
                <a:gd name="T59" fmla="*/ 37 h 58"/>
                <a:gd name="T60" fmla="*/ 70 w 70"/>
                <a:gd name="T61" fmla="*/ 33 h 58"/>
                <a:gd name="T62" fmla="*/ 69 w 70"/>
                <a:gd name="T63" fmla="*/ 27 h 58"/>
                <a:gd name="T64" fmla="*/ 67 w 70"/>
                <a:gd name="T65" fmla="*/ 23 h 58"/>
                <a:gd name="T66" fmla="*/ 64 w 70"/>
                <a:gd name="T67" fmla="*/ 18 h 58"/>
                <a:gd name="T68" fmla="*/ 61 w 70"/>
                <a:gd name="T69" fmla="*/ 14 h 58"/>
                <a:gd name="T70" fmla="*/ 59 w 70"/>
                <a:gd name="T71" fmla="*/ 10 h 5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0"/>
                <a:gd name="T109" fmla="*/ 0 h 58"/>
                <a:gd name="T110" fmla="*/ 70 w 70"/>
                <a:gd name="T111" fmla="*/ 58 h 5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0" h="58">
                  <a:moveTo>
                    <a:pt x="59" y="10"/>
                  </a:moveTo>
                  <a:lnTo>
                    <a:pt x="50" y="4"/>
                  </a:lnTo>
                  <a:lnTo>
                    <a:pt x="40" y="2"/>
                  </a:lnTo>
                  <a:lnTo>
                    <a:pt x="31" y="0"/>
                  </a:lnTo>
                  <a:lnTo>
                    <a:pt x="22" y="2"/>
                  </a:lnTo>
                  <a:lnTo>
                    <a:pt x="14" y="6"/>
                  </a:lnTo>
                  <a:lnTo>
                    <a:pt x="6" y="12"/>
                  </a:lnTo>
                  <a:lnTo>
                    <a:pt x="3" y="16"/>
                  </a:lnTo>
                  <a:lnTo>
                    <a:pt x="1" y="21"/>
                  </a:lnTo>
                  <a:lnTo>
                    <a:pt x="0" y="27"/>
                  </a:lnTo>
                  <a:lnTo>
                    <a:pt x="0" y="33"/>
                  </a:lnTo>
                  <a:lnTo>
                    <a:pt x="0" y="37"/>
                  </a:lnTo>
                  <a:lnTo>
                    <a:pt x="1" y="42"/>
                  </a:lnTo>
                  <a:lnTo>
                    <a:pt x="4" y="48"/>
                  </a:lnTo>
                  <a:lnTo>
                    <a:pt x="8" y="50"/>
                  </a:lnTo>
                  <a:lnTo>
                    <a:pt x="11" y="54"/>
                  </a:lnTo>
                  <a:lnTo>
                    <a:pt x="14" y="56"/>
                  </a:lnTo>
                  <a:lnTo>
                    <a:pt x="18" y="58"/>
                  </a:lnTo>
                  <a:lnTo>
                    <a:pt x="22" y="58"/>
                  </a:lnTo>
                  <a:lnTo>
                    <a:pt x="26" y="58"/>
                  </a:lnTo>
                  <a:lnTo>
                    <a:pt x="31" y="58"/>
                  </a:lnTo>
                  <a:lnTo>
                    <a:pt x="36" y="58"/>
                  </a:lnTo>
                  <a:lnTo>
                    <a:pt x="40" y="56"/>
                  </a:lnTo>
                  <a:lnTo>
                    <a:pt x="47" y="56"/>
                  </a:lnTo>
                  <a:lnTo>
                    <a:pt x="51" y="54"/>
                  </a:lnTo>
                  <a:lnTo>
                    <a:pt x="56" y="52"/>
                  </a:lnTo>
                  <a:lnTo>
                    <a:pt x="61" y="50"/>
                  </a:lnTo>
                  <a:lnTo>
                    <a:pt x="65" y="46"/>
                  </a:lnTo>
                  <a:lnTo>
                    <a:pt x="69" y="42"/>
                  </a:lnTo>
                  <a:lnTo>
                    <a:pt x="70" y="37"/>
                  </a:lnTo>
                  <a:lnTo>
                    <a:pt x="70" y="33"/>
                  </a:lnTo>
                  <a:lnTo>
                    <a:pt x="69" y="27"/>
                  </a:lnTo>
                  <a:lnTo>
                    <a:pt x="67" y="23"/>
                  </a:lnTo>
                  <a:lnTo>
                    <a:pt x="64" y="18"/>
                  </a:lnTo>
                  <a:lnTo>
                    <a:pt x="61" y="14"/>
                  </a:lnTo>
                  <a:lnTo>
                    <a:pt x="59" y="10"/>
                  </a:lnTo>
                  <a:close/>
                </a:path>
              </a:pathLst>
            </a:custGeom>
            <a:solidFill>
              <a:srgbClr val="F7AB8C"/>
            </a:solidFill>
            <a:ln w="9525">
              <a:noFill/>
              <a:round/>
              <a:headEnd/>
              <a:tailEnd/>
            </a:ln>
          </p:spPr>
          <p:txBody>
            <a:bodyPr/>
            <a:lstStyle/>
            <a:p>
              <a:endParaRPr lang="it-IT">
                <a:solidFill>
                  <a:srgbClr val="FFFFFF"/>
                </a:solidFill>
              </a:endParaRPr>
            </a:p>
          </p:txBody>
        </p:sp>
        <p:sp>
          <p:nvSpPr>
            <p:cNvPr id="28772" name="Freeform 98"/>
            <p:cNvSpPr>
              <a:spLocks/>
            </p:cNvSpPr>
            <p:nvPr/>
          </p:nvSpPr>
          <p:spPr bwMode="auto">
            <a:xfrm>
              <a:off x="2747" y="1978"/>
              <a:ext cx="64" cy="38"/>
            </a:xfrm>
            <a:custGeom>
              <a:avLst/>
              <a:gdLst>
                <a:gd name="T0" fmla="*/ 6 w 64"/>
                <a:gd name="T1" fmla="*/ 38 h 38"/>
                <a:gd name="T2" fmla="*/ 6 w 64"/>
                <a:gd name="T3" fmla="*/ 32 h 38"/>
                <a:gd name="T4" fmla="*/ 7 w 64"/>
                <a:gd name="T5" fmla="*/ 28 h 38"/>
                <a:gd name="T6" fmla="*/ 9 w 64"/>
                <a:gd name="T7" fmla="*/ 23 h 38"/>
                <a:gd name="T8" fmla="*/ 11 w 64"/>
                <a:gd name="T9" fmla="*/ 21 h 38"/>
                <a:gd name="T10" fmla="*/ 17 w 64"/>
                <a:gd name="T11" fmla="*/ 15 h 38"/>
                <a:gd name="T12" fmla="*/ 25 w 64"/>
                <a:gd name="T13" fmla="*/ 11 h 38"/>
                <a:gd name="T14" fmla="*/ 34 w 64"/>
                <a:gd name="T15" fmla="*/ 9 h 38"/>
                <a:gd name="T16" fmla="*/ 43 w 64"/>
                <a:gd name="T17" fmla="*/ 11 h 38"/>
                <a:gd name="T18" fmla="*/ 53 w 64"/>
                <a:gd name="T19" fmla="*/ 13 h 38"/>
                <a:gd name="T20" fmla="*/ 59 w 64"/>
                <a:gd name="T21" fmla="*/ 19 h 38"/>
                <a:gd name="T22" fmla="*/ 64 w 64"/>
                <a:gd name="T23" fmla="*/ 11 h 38"/>
                <a:gd name="T24" fmla="*/ 54 w 64"/>
                <a:gd name="T25" fmla="*/ 7 h 38"/>
                <a:gd name="T26" fmla="*/ 45 w 64"/>
                <a:gd name="T27" fmla="*/ 2 h 38"/>
                <a:gd name="T28" fmla="*/ 34 w 64"/>
                <a:gd name="T29" fmla="*/ 0 h 38"/>
                <a:gd name="T30" fmla="*/ 25 w 64"/>
                <a:gd name="T31" fmla="*/ 2 h 38"/>
                <a:gd name="T32" fmla="*/ 15 w 64"/>
                <a:gd name="T33" fmla="*/ 7 h 38"/>
                <a:gd name="T34" fmla="*/ 7 w 64"/>
                <a:gd name="T35" fmla="*/ 13 h 38"/>
                <a:gd name="T36" fmla="*/ 4 w 64"/>
                <a:gd name="T37" fmla="*/ 19 h 38"/>
                <a:gd name="T38" fmla="*/ 1 w 64"/>
                <a:gd name="T39" fmla="*/ 23 h 38"/>
                <a:gd name="T40" fmla="*/ 0 w 64"/>
                <a:gd name="T41" fmla="*/ 30 h 38"/>
                <a:gd name="T42" fmla="*/ 0 w 64"/>
                <a:gd name="T43" fmla="*/ 38 h 38"/>
                <a:gd name="T44" fmla="*/ 6 w 64"/>
                <a:gd name="T45" fmla="*/ 38 h 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4"/>
                <a:gd name="T70" fmla="*/ 0 h 38"/>
                <a:gd name="T71" fmla="*/ 64 w 64"/>
                <a:gd name="T72" fmla="*/ 38 h 3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4" h="38">
                  <a:moveTo>
                    <a:pt x="6" y="38"/>
                  </a:moveTo>
                  <a:lnTo>
                    <a:pt x="6" y="32"/>
                  </a:lnTo>
                  <a:lnTo>
                    <a:pt x="7" y="28"/>
                  </a:lnTo>
                  <a:lnTo>
                    <a:pt x="9" y="23"/>
                  </a:lnTo>
                  <a:lnTo>
                    <a:pt x="11" y="21"/>
                  </a:lnTo>
                  <a:lnTo>
                    <a:pt x="17" y="15"/>
                  </a:lnTo>
                  <a:lnTo>
                    <a:pt x="25" y="11"/>
                  </a:lnTo>
                  <a:lnTo>
                    <a:pt x="34" y="9"/>
                  </a:lnTo>
                  <a:lnTo>
                    <a:pt x="43" y="11"/>
                  </a:lnTo>
                  <a:lnTo>
                    <a:pt x="53" y="13"/>
                  </a:lnTo>
                  <a:lnTo>
                    <a:pt x="59" y="19"/>
                  </a:lnTo>
                  <a:lnTo>
                    <a:pt x="64" y="11"/>
                  </a:lnTo>
                  <a:lnTo>
                    <a:pt x="54" y="7"/>
                  </a:lnTo>
                  <a:lnTo>
                    <a:pt x="45" y="2"/>
                  </a:lnTo>
                  <a:lnTo>
                    <a:pt x="34" y="0"/>
                  </a:lnTo>
                  <a:lnTo>
                    <a:pt x="25" y="2"/>
                  </a:lnTo>
                  <a:lnTo>
                    <a:pt x="15" y="7"/>
                  </a:lnTo>
                  <a:lnTo>
                    <a:pt x="7" y="13"/>
                  </a:lnTo>
                  <a:lnTo>
                    <a:pt x="4" y="19"/>
                  </a:lnTo>
                  <a:lnTo>
                    <a:pt x="1" y="23"/>
                  </a:lnTo>
                  <a:lnTo>
                    <a:pt x="0" y="30"/>
                  </a:lnTo>
                  <a:lnTo>
                    <a:pt x="0" y="38"/>
                  </a:lnTo>
                  <a:lnTo>
                    <a:pt x="6" y="38"/>
                  </a:lnTo>
                  <a:close/>
                </a:path>
              </a:pathLst>
            </a:custGeom>
            <a:solidFill>
              <a:srgbClr val="A6A6A6"/>
            </a:solidFill>
            <a:ln w="9525">
              <a:noFill/>
              <a:round/>
              <a:headEnd/>
              <a:tailEnd/>
            </a:ln>
          </p:spPr>
          <p:txBody>
            <a:bodyPr/>
            <a:lstStyle/>
            <a:p>
              <a:endParaRPr lang="it-IT">
                <a:solidFill>
                  <a:srgbClr val="FFFFFF"/>
                </a:solidFill>
              </a:endParaRPr>
            </a:p>
          </p:txBody>
        </p:sp>
        <p:sp>
          <p:nvSpPr>
            <p:cNvPr id="28773" name="Freeform 99"/>
            <p:cNvSpPr>
              <a:spLocks/>
            </p:cNvSpPr>
            <p:nvPr/>
          </p:nvSpPr>
          <p:spPr bwMode="auto">
            <a:xfrm>
              <a:off x="2747" y="2016"/>
              <a:ext cx="25" cy="30"/>
            </a:xfrm>
            <a:custGeom>
              <a:avLst/>
              <a:gdLst>
                <a:gd name="T0" fmla="*/ 25 w 25"/>
                <a:gd name="T1" fmla="*/ 21 h 30"/>
                <a:gd name="T2" fmla="*/ 21 w 25"/>
                <a:gd name="T3" fmla="*/ 21 h 30"/>
                <a:gd name="T4" fmla="*/ 18 w 25"/>
                <a:gd name="T5" fmla="*/ 19 h 30"/>
                <a:gd name="T6" fmla="*/ 15 w 25"/>
                <a:gd name="T7" fmla="*/ 17 h 30"/>
                <a:gd name="T8" fmla="*/ 12 w 25"/>
                <a:gd name="T9" fmla="*/ 15 h 30"/>
                <a:gd name="T10" fmla="*/ 9 w 25"/>
                <a:gd name="T11" fmla="*/ 11 h 30"/>
                <a:gd name="T12" fmla="*/ 7 w 25"/>
                <a:gd name="T13" fmla="*/ 7 h 30"/>
                <a:gd name="T14" fmla="*/ 6 w 25"/>
                <a:gd name="T15" fmla="*/ 4 h 30"/>
                <a:gd name="T16" fmla="*/ 6 w 25"/>
                <a:gd name="T17" fmla="*/ 0 h 30"/>
                <a:gd name="T18" fmla="*/ 0 w 25"/>
                <a:gd name="T19" fmla="*/ 0 h 30"/>
                <a:gd name="T20" fmla="*/ 0 w 25"/>
                <a:gd name="T21" fmla="*/ 7 h 30"/>
                <a:gd name="T22" fmla="*/ 1 w 25"/>
                <a:gd name="T23" fmla="*/ 13 h 30"/>
                <a:gd name="T24" fmla="*/ 4 w 25"/>
                <a:gd name="T25" fmla="*/ 17 h 30"/>
                <a:gd name="T26" fmla="*/ 7 w 25"/>
                <a:gd name="T27" fmla="*/ 21 h 30"/>
                <a:gd name="T28" fmla="*/ 12 w 25"/>
                <a:gd name="T29" fmla="*/ 25 h 30"/>
                <a:gd name="T30" fmla="*/ 17 w 25"/>
                <a:gd name="T31" fmla="*/ 28 h 30"/>
                <a:gd name="T32" fmla="*/ 20 w 25"/>
                <a:gd name="T33" fmla="*/ 30 h 30"/>
                <a:gd name="T34" fmla="*/ 25 w 25"/>
                <a:gd name="T35" fmla="*/ 30 h 30"/>
                <a:gd name="T36" fmla="*/ 25 w 25"/>
                <a:gd name="T37" fmla="*/ 21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0"/>
                <a:gd name="T59" fmla="*/ 25 w 25"/>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0">
                  <a:moveTo>
                    <a:pt x="25" y="21"/>
                  </a:moveTo>
                  <a:lnTo>
                    <a:pt x="21" y="21"/>
                  </a:lnTo>
                  <a:lnTo>
                    <a:pt x="18" y="19"/>
                  </a:lnTo>
                  <a:lnTo>
                    <a:pt x="15" y="17"/>
                  </a:lnTo>
                  <a:lnTo>
                    <a:pt x="12" y="15"/>
                  </a:lnTo>
                  <a:lnTo>
                    <a:pt x="9" y="11"/>
                  </a:lnTo>
                  <a:lnTo>
                    <a:pt x="7" y="7"/>
                  </a:lnTo>
                  <a:lnTo>
                    <a:pt x="6" y="4"/>
                  </a:lnTo>
                  <a:lnTo>
                    <a:pt x="6" y="0"/>
                  </a:lnTo>
                  <a:lnTo>
                    <a:pt x="0" y="0"/>
                  </a:lnTo>
                  <a:lnTo>
                    <a:pt x="0" y="7"/>
                  </a:lnTo>
                  <a:lnTo>
                    <a:pt x="1" y="13"/>
                  </a:lnTo>
                  <a:lnTo>
                    <a:pt x="4" y="17"/>
                  </a:lnTo>
                  <a:lnTo>
                    <a:pt x="7" y="21"/>
                  </a:lnTo>
                  <a:lnTo>
                    <a:pt x="12" y="25"/>
                  </a:lnTo>
                  <a:lnTo>
                    <a:pt x="17" y="28"/>
                  </a:lnTo>
                  <a:lnTo>
                    <a:pt x="20" y="30"/>
                  </a:lnTo>
                  <a:lnTo>
                    <a:pt x="25" y="30"/>
                  </a:lnTo>
                  <a:lnTo>
                    <a:pt x="25" y="21"/>
                  </a:lnTo>
                  <a:close/>
                </a:path>
              </a:pathLst>
            </a:custGeom>
            <a:solidFill>
              <a:srgbClr val="A6A6A6"/>
            </a:solidFill>
            <a:ln w="9525">
              <a:noFill/>
              <a:round/>
              <a:headEnd/>
              <a:tailEnd/>
            </a:ln>
          </p:spPr>
          <p:txBody>
            <a:bodyPr/>
            <a:lstStyle/>
            <a:p>
              <a:endParaRPr lang="it-IT">
                <a:solidFill>
                  <a:srgbClr val="FFFFFF"/>
                </a:solidFill>
              </a:endParaRPr>
            </a:p>
          </p:txBody>
        </p:sp>
        <p:sp>
          <p:nvSpPr>
            <p:cNvPr id="28774" name="Freeform 100"/>
            <p:cNvSpPr>
              <a:spLocks/>
            </p:cNvSpPr>
            <p:nvPr/>
          </p:nvSpPr>
          <p:spPr bwMode="auto">
            <a:xfrm>
              <a:off x="2772" y="2029"/>
              <a:ext cx="39" cy="17"/>
            </a:xfrm>
            <a:custGeom>
              <a:avLst/>
              <a:gdLst>
                <a:gd name="T0" fmla="*/ 37 w 39"/>
                <a:gd name="T1" fmla="*/ 0 h 17"/>
                <a:gd name="T2" fmla="*/ 32 w 39"/>
                <a:gd name="T3" fmla="*/ 2 h 17"/>
                <a:gd name="T4" fmla="*/ 28 w 39"/>
                <a:gd name="T5" fmla="*/ 4 h 17"/>
                <a:gd name="T6" fmla="*/ 23 w 39"/>
                <a:gd name="T7" fmla="*/ 4 h 17"/>
                <a:gd name="T8" fmla="*/ 18 w 39"/>
                <a:gd name="T9" fmla="*/ 6 h 17"/>
                <a:gd name="T10" fmla="*/ 14 w 39"/>
                <a:gd name="T11" fmla="*/ 6 h 17"/>
                <a:gd name="T12" fmla="*/ 9 w 39"/>
                <a:gd name="T13" fmla="*/ 8 h 17"/>
                <a:gd name="T14" fmla="*/ 4 w 39"/>
                <a:gd name="T15" fmla="*/ 8 h 17"/>
                <a:gd name="T16" fmla="*/ 0 w 39"/>
                <a:gd name="T17" fmla="*/ 8 h 17"/>
                <a:gd name="T18" fmla="*/ 0 w 39"/>
                <a:gd name="T19" fmla="*/ 17 h 17"/>
                <a:gd name="T20" fmla="*/ 4 w 39"/>
                <a:gd name="T21" fmla="*/ 17 h 17"/>
                <a:gd name="T22" fmla="*/ 9 w 39"/>
                <a:gd name="T23" fmla="*/ 17 h 17"/>
                <a:gd name="T24" fmla="*/ 15 w 39"/>
                <a:gd name="T25" fmla="*/ 17 h 17"/>
                <a:gd name="T26" fmla="*/ 20 w 39"/>
                <a:gd name="T27" fmla="*/ 15 h 17"/>
                <a:gd name="T28" fmla="*/ 25 w 39"/>
                <a:gd name="T29" fmla="*/ 15 h 17"/>
                <a:gd name="T30" fmla="*/ 29 w 39"/>
                <a:gd name="T31" fmla="*/ 12 h 17"/>
                <a:gd name="T32" fmla="*/ 34 w 39"/>
                <a:gd name="T33" fmla="*/ 10 h 17"/>
                <a:gd name="T34" fmla="*/ 39 w 39"/>
                <a:gd name="T35" fmla="*/ 8 h 17"/>
                <a:gd name="T36" fmla="*/ 37 w 39"/>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17"/>
                <a:gd name="T59" fmla="*/ 39 w 39"/>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17">
                  <a:moveTo>
                    <a:pt x="37" y="0"/>
                  </a:moveTo>
                  <a:lnTo>
                    <a:pt x="32" y="2"/>
                  </a:lnTo>
                  <a:lnTo>
                    <a:pt x="28" y="4"/>
                  </a:lnTo>
                  <a:lnTo>
                    <a:pt x="23" y="4"/>
                  </a:lnTo>
                  <a:lnTo>
                    <a:pt x="18" y="6"/>
                  </a:lnTo>
                  <a:lnTo>
                    <a:pt x="14" y="6"/>
                  </a:lnTo>
                  <a:lnTo>
                    <a:pt x="9" y="8"/>
                  </a:lnTo>
                  <a:lnTo>
                    <a:pt x="4" y="8"/>
                  </a:lnTo>
                  <a:lnTo>
                    <a:pt x="0" y="8"/>
                  </a:lnTo>
                  <a:lnTo>
                    <a:pt x="0" y="17"/>
                  </a:lnTo>
                  <a:lnTo>
                    <a:pt x="4" y="17"/>
                  </a:lnTo>
                  <a:lnTo>
                    <a:pt x="9" y="17"/>
                  </a:lnTo>
                  <a:lnTo>
                    <a:pt x="15" y="17"/>
                  </a:lnTo>
                  <a:lnTo>
                    <a:pt x="20" y="15"/>
                  </a:lnTo>
                  <a:lnTo>
                    <a:pt x="25" y="15"/>
                  </a:lnTo>
                  <a:lnTo>
                    <a:pt x="29" y="12"/>
                  </a:lnTo>
                  <a:lnTo>
                    <a:pt x="34" y="10"/>
                  </a:lnTo>
                  <a:lnTo>
                    <a:pt x="39" y="8"/>
                  </a:lnTo>
                  <a:lnTo>
                    <a:pt x="37" y="0"/>
                  </a:lnTo>
                  <a:close/>
                </a:path>
              </a:pathLst>
            </a:custGeom>
            <a:solidFill>
              <a:srgbClr val="A6A6A6"/>
            </a:solidFill>
            <a:ln w="9525">
              <a:noFill/>
              <a:round/>
              <a:headEnd/>
              <a:tailEnd/>
            </a:ln>
          </p:spPr>
          <p:txBody>
            <a:bodyPr/>
            <a:lstStyle/>
            <a:p>
              <a:endParaRPr lang="it-IT">
                <a:solidFill>
                  <a:srgbClr val="FFFFFF"/>
                </a:solidFill>
              </a:endParaRPr>
            </a:p>
          </p:txBody>
        </p:sp>
        <p:sp>
          <p:nvSpPr>
            <p:cNvPr id="28775" name="Freeform 101"/>
            <p:cNvSpPr>
              <a:spLocks/>
            </p:cNvSpPr>
            <p:nvPr/>
          </p:nvSpPr>
          <p:spPr bwMode="auto">
            <a:xfrm>
              <a:off x="2809" y="1993"/>
              <a:ext cx="14" cy="44"/>
            </a:xfrm>
            <a:custGeom>
              <a:avLst/>
              <a:gdLst>
                <a:gd name="T0" fmla="*/ 0 w 14"/>
                <a:gd name="T1" fmla="*/ 6 h 44"/>
                <a:gd name="T2" fmla="*/ 0 w 14"/>
                <a:gd name="T3" fmla="*/ 8 h 44"/>
                <a:gd name="T4" fmla="*/ 3 w 14"/>
                <a:gd name="T5" fmla="*/ 11 h 44"/>
                <a:gd name="T6" fmla="*/ 5 w 14"/>
                <a:gd name="T7" fmla="*/ 15 h 44"/>
                <a:gd name="T8" fmla="*/ 6 w 14"/>
                <a:gd name="T9" fmla="*/ 19 h 44"/>
                <a:gd name="T10" fmla="*/ 8 w 14"/>
                <a:gd name="T11" fmla="*/ 23 h 44"/>
                <a:gd name="T12" fmla="*/ 8 w 14"/>
                <a:gd name="T13" fmla="*/ 27 h 44"/>
                <a:gd name="T14" fmla="*/ 6 w 14"/>
                <a:gd name="T15" fmla="*/ 30 h 44"/>
                <a:gd name="T16" fmla="*/ 3 w 14"/>
                <a:gd name="T17" fmla="*/ 34 h 44"/>
                <a:gd name="T18" fmla="*/ 0 w 14"/>
                <a:gd name="T19" fmla="*/ 36 h 44"/>
                <a:gd name="T20" fmla="*/ 2 w 14"/>
                <a:gd name="T21" fmla="*/ 44 h 44"/>
                <a:gd name="T22" fmla="*/ 8 w 14"/>
                <a:gd name="T23" fmla="*/ 40 h 44"/>
                <a:gd name="T24" fmla="*/ 11 w 14"/>
                <a:gd name="T25" fmla="*/ 36 h 44"/>
                <a:gd name="T26" fmla="*/ 14 w 14"/>
                <a:gd name="T27" fmla="*/ 30 h 44"/>
                <a:gd name="T28" fmla="*/ 14 w 14"/>
                <a:gd name="T29" fmla="*/ 23 h 44"/>
                <a:gd name="T30" fmla="*/ 13 w 14"/>
                <a:gd name="T31" fmla="*/ 17 h 44"/>
                <a:gd name="T32" fmla="*/ 11 w 14"/>
                <a:gd name="T33" fmla="*/ 11 h 44"/>
                <a:gd name="T34" fmla="*/ 8 w 14"/>
                <a:gd name="T35" fmla="*/ 4 h 44"/>
                <a:gd name="T36" fmla="*/ 3 w 14"/>
                <a:gd name="T37" fmla="*/ 0 h 44"/>
                <a:gd name="T38" fmla="*/ 5 w 14"/>
                <a:gd name="T39" fmla="*/ 2 h 44"/>
                <a:gd name="T40" fmla="*/ 0 w 14"/>
                <a:gd name="T41" fmla="*/ 6 h 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
                <a:gd name="T64" fmla="*/ 0 h 44"/>
                <a:gd name="T65" fmla="*/ 14 w 14"/>
                <a:gd name="T66" fmla="*/ 44 h 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 h="44">
                  <a:moveTo>
                    <a:pt x="0" y="6"/>
                  </a:moveTo>
                  <a:lnTo>
                    <a:pt x="0" y="8"/>
                  </a:lnTo>
                  <a:lnTo>
                    <a:pt x="3" y="11"/>
                  </a:lnTo>
                  <a:lnTo>
                    <a:pt x="5" y="15"/>
                  </a:lnTo>
                  <a:lnTo>
                    <a:pt x="6" y="19"/>
                  </a:lnTo>
                  <a:lnTo>
                    <a:pt x="8" y="23"/>
                  </a:lnTo>
                  <a:lnTo>
                    <a:pt x="8" y="27"/>
                  </a:lnTo>
                  <a:lnTo>
                    <a:pt x="6" y="30"/>
                  </a:lnTo>
                  <a:lnTo>
                    <a:pt x="3" y="34"/>
                  </a:lnTo>
                  <a:lnTo>
                    <a:pt x="0" y="36"/>
                  </a:lnTo>
                  <a:lnTo>
                    <a:pt x="2" y="44"/>
                  </a:lnTo>
                  <a:lnTo>
                    <a:pt x="8" y="40"/>
                  </a:lnTo>
                  <a:lnTo>
                    <a:pt x="11" y="36"/>
                  </a:lnTo>
                  <a:lnTo>
                    <a:pt x="14" y="30"/>
                  </a:lnTo>
                  <a:lnTo>
                    <a:pt x="14" y="23"/>
                  </a:lnTo>
                  <a:lnTo>
                    <a:pt x="13" y="17"/>
                  </a:lnTo>
                  <a:lnTo>
                    <a:pt x="11" y="11"/>
                  </a:lnTo>
                  <a:lnTo>
                    <a:pt x="8" y="4"/>
                  </a:lnTo>
                  <a:lnTo>
                    <a:pt x="3" y="0"/>
                  </a:lnTo>
                  <a:lnTo>
                    <a:pt x="5" y="2"/>
                  </a:lnTo>
                  <a:lnTo>
                    <a:pt x="0" y="6"/>
                  </a:lnTo>
                  <a:close/>
                </a:path>
              </a:pathLst>
            </a:custGeom>
            <a:solidFill>
              <a:srgbClr val="A6A6A6"/>
            </a:solidFill>
            <a:ln w="9525">
              <a:noFill/>
              <a:round/>
              <a:headEnd/>
              <a:tailEnd/>
            </a:ln>
          </p:spPr>
          <p:txBody>
            <a:bodyPr/>
            <a:lstStyle/>
            <a:p>
              <a:endParaRPr lang="it-IT">
                <a:solidFill>
                  <a:srgbClr val="FFFFFF"/>
                </a:solidFill>
              </a:endParaRPr>
            </a:p>
          </p:txBody>
        </p:sp>
        <p:sp>
          <p:nvSpPr>
            <p:cNvPr id="28776" name="Freeform 102"/>
            <p:cNvSpPr>
              <a:spLocks/>
            </p:cNvSpPr>
            <p:nvPr/>
          </p:nvSpPr>
          <p:spPr bwMode="auto">
            <a:xfrm>
              <a:off x="2806" y="1989"/>
              <a:ext cx="8" cy="10"/>
            </a:xfrm>
            <a:custGeom>
              <a:avLst/>
              <a:gdLst>
                <a:gd name="T0" fmla="*/ 0 w 8"/>
                <a:gd name="T1" fmla="*/ 8 h 10"/>
                <a:gd name="T2" fmla="*/ 3 w 8"/>
                <a:gd name="T3" fmla="*/ 10 h 10"/>
                <a:gd name="T4" fmla="*/ 8 w 8"/>
                <a:gd name="T5" fmla="*/ 6 h 10"/>
                <a:gd name="T6" fmla="*/ 5 w 8"/>
                <a:gd name="T7" fmla="*/ 2 h 10"/>
                <a:gd name="T8" fmla="*/ 5 w 8"/>
                <a:gd name="T9" fmla="*/ 0 h 10"/>
                <a:gd name="T10" fmla="*/ 0 w 8"/>
                <a:gd name="T11" fmla="*/ 8 h 10"/>
                <a:gd name="T12" fmla="*/ 0 60000 65536"/>
                <a:gd name="T13" fmla="*/ 0 60000 65536"/>
                <a:gd name="T14" fmla="*/ 0 60000 65536"/>
                <a:gd name="T15" fmla="*/ 0 60000 65536"/>
                <a:gd name="T16" fmla="*/ 0 60000 65536"/>
                <a:gd name="T17" fmla="*/ 0 60000 65536"/>
                <a:gd name="T18" fmla="*/ 0 w 8"/>
                <a:gd name="T19" fmla="*/ 0 h 10"/>
                <a:gd name="T20" fmla="*/ 8 w 8"/>
                <a:gd name="T21" fmla="*/ 10 h 10"/>
              </a:gdLst>
              <a:ahLst/>
              <a:cxnLst>
                <a:cxn ang="T12">
                  <a:pos x="T0" y="T1"/>
                </a:cxn>
                <a:cxn ang="T13">
                  <a:pos x="T2" y="T3"/>
                </a:cxn>
                <a:cxn ang="T14">
                  <a:pos x="T4" y="T5"/>
                </a:cxn>
                <a:cxn ang="T15">
                  <a:pos x="T6" y="T7"/>
                </a:cxn>
                <a:cxn ang="T16">
                  <a:pos x="T8" y="T9"/>
                </a:cxn>
                <a:cxn ang="T17">
                  <a:pos x="T10" y="T11"/>
                </a:cxn>
              </a:cxnLst>
              <a:rect l="T18" t="T19" r="T20" b="T21"/>
              <a:pathLst>
                <a:path w="8" h="10">
                  <a:moveTo>
                    <a:pt x="0" y="8"/>
                  </a:moveTo>
                  <a:lnTo>
                    <a:pt x="3" y="10"/>
                  </a:lnTo>
                  <a:lnTo>
                    <a:pt x="8" y="6"/>
                  </a:lnTo>
                  <a:lnTo>
                    <a:pt x="5" y="2"/>
                  </a:lnTo>
                  <a:lnTo>
                    <a:pt x="5" y="0"/>
                  </a:lnTo>
                  <a:lnTo>
                    <a:pt x="0" y="8"/>
                  </a:lnTo>
                  <a:close/>
                </a:path>
              </a:pathLst>
            </a:custGeom>
            <a:solidFill>
              <a:srgbClr val="A6A6A6"/>
            </a:solidFill>
            <a:ln w="9525">
              <a:noFill/>
              <a:round/>
              <a:headEnd/>
              <a:tailEnd/>
            </a:ln>
          </p:spPr>
          <p:txBody>
            <a:bodyPr/>
            <a:lstStyle/>
            <a:p>
              <a:endParaRPr lang="it-IT">
                <a:solidFill>
                  <a:srgbClr val="FFFFFF"/>
                </a:solidFill>
              </a:endParaRPr>
            </a:p>
          </p:txBody>
        </p:sp>
        <p:sp>
          <p:nvSpPr>
            <p:cNvPr id="28777" name="Freeform 103"/>
            <p:cNvSpPr>
              <a:spLocks/>
            </p:cNvSpPr>
            <p:nvPr/>
          </p:nvSpPr>
          <p:spPr bwMode="auto">
            <a:xfrm>
              <a:off x="2747" y="1978"/>
              <a:ext cx="64" cy="38"/>
            </a:xfrm>
            <a:custGeom>
              <a:avLst/>
              <a:gdLst>
                <a:gd name="T0" fmla="*/ 6 w 64"/>
                <a:gd name="T1" fmla="*/ 38 h 38"/>
                <a:gd name="T2" fmla="*/ 6 w 64"/>
                <a:gd name="T3" fmla="*/ 32 h 38"/>
                <a:gd name="T4" fmla="*/ 7 w 64"/>
                <a:gd name="T5" fmla="*/ 28 h 38"/>
                <a:gd name="T6" fmla="*/ 9 w 64"/>
                <a:gd name="T7" fmla="*/ 23 h 38"/>
                <a:gd name="T8" fmla="*/ 11 w 64"/>
                <a:gd name="T9" fmla="*/ 21 h 38"/>
                <a:gd name="T10" fmla="*/ 17 w 64"/>
                <a:gd name="T11" fmla="*/ 15 h 38"/>
                <a:gd name="T12" fmla="*/ 25 w 64"/>
                <a:gd name="T13" fmla="*/ 11 h 38"/>
                <a:gd name="T14" fmla="*/ 34 w 64"/>
                <a:gd name="T15" fmla="*/ 9 h 38"/>
                <a:gd name="T16" fmla="*/ 43 w 64"/>
                <a:gd name="T17" fmla="*/ 11 h 38"/>
                <a:gd name="T18" fmla="*/ 53 w 64"/>
                <a:gd name="T19" fmla="*/ 13 h 38"/>
                <a:gd name="T20" fmla="*/ 59 w 64"/>
                <a:gd name="T21" fmla="*/ 19 h 38"/>
                <a:gd name="T22" fmla="*/ 64 w 64"/>
                <a:gd name="T23" fmla="*/ 11 h 38"/>
                <a:gd name="T24" fmla="*/ 54 w 64"/>
                <a:gd name="T25" fmla="*/ 7 h 38"/>
                <a:gd name="T26" fmla="*/ 45 w 64"/>
                <a:gd name="T27" fmla="*/ 2 h 38"/>
                <a:gd name="T28" fmla="*/ 34 w 64"/>
                <a:gd name="T29" fmla="*/ 0 h 38"/>
                <a:gd name="T30" fmla="*/ 25 w 64"/>
                <a:gd name="T31" fmla="*/ 2 h 38"/>
                <a:gd name="T32" fmla="*/ 15 w 64"/>
                <a:gd name="T33" fmla="*/ 7 h 38"/>
                <a:gd name="T34" fmla="*/ 7 w 64"/>
                <a:gd name="T35" fmla="*/ 13 h 38"/>
                <a:gd name="T36" fmla="*/ 4 w 64"/>
                <a:gd name="T37" fmla="*/ 19 h 38"/>
                <a:gd name="T38" fmla="*/ 1 w 64"/>
                <a:gd name="T39" fmla="*/ 23 h 38"/>
                <a:gd name="T40" fmla="*/ 0 w 64"/>
                <a:gd name="T41" fmla="*/ 30 h 38"/>
                <a:gd name="T42" fmla="*/ 0 w 64"/>
                <a:gd name="T43" fmla="*/ 38 h 38"/>
                <a:gd name="T44" fmla="*/ 6 w 64"/>
                <a:gd name="T45" fmla="*/ 38 h 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64"/>
                <a:gd name="T70" fmla="*/ 0 h 38"/>
                <a:gd name="T71" fmla="*/ 64 w 64"/>
                <a:gd name="T72" fmla="*/ 38 h 3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64" h="38">
                  <a:moveTo>
                    <a:pt x="6" y="38"/>
                  </a:moveTo>
                  <a:lnTo>
                    <a:pt x="6" y="32"/>
                  </a:lnTo>
                  <a:lnTo>
                    <a:pt x="7" y="28"/>
                  </a:lnTo>
                  <a:lnTo>
                    <a:pt x="9" y="23"/>
                  </a:lnTo>
                  <a:lnTo>
                    <a:pt x="11" y="21"/>
                  </a:lnTo>
                  <a:lnTo>
                    <a:pt x="17" y="15"/>
                  </a:lnTo>
                  <a:lnTo>
                    <a:pt x="25" y="11"/>
                  </a:lnTo>
                  <a:lnTo>
                    <a:pt x="34" y="9"/>
                  </a:lnTo>
                  <a:lnTo>
                    <a:pt x="43" y="11"/>
                  </a:lnTo>
                  <a:lnTo>
                    <a:pt x="53" y="13"/>
                  </a:lnTo>
                  <a:lnTo>
                    <a:pt x="59" y="19"/>
                  </a:lnTo>
                  <a:lnTo>
                    <a:pt x="64" y="11"/>
                  </a:lnTo>
                  <a:lnTo>
                    <a:pt x="54" y="7"/>
                  </a:lnTo>
                  <a:lnTo>
                    <a:pt x="45" y="2"/>
                  </a:lnTo>
                  <a:lnTo>
                    <a:pt x="34" y="0"/>
                  </a:lnTo>
                  <a:lnTo>
                    <a:pt x="25" y="2"/>
                  </a:lnTo>
                  <a:lnTo>
                    <a:pt x="15" y="7"/>
                  </a:lnTo>
                  <a:lnTo>
                    <a:pt x="7" y="13"/>
                  </a:lnTo>
                  <a:lnTo>
                    <a:pt x="4" y="19"/>
                  </a:lnTo>
                  <a:lnTo>
                    <a:pt x="1" y="23"/>
                  </a:lnTo>
                  <a:lnTo>
                    <a:pt x="0" y="30"/>
                  </a:lnTo>
                  <a:lnTo>
                    <a:pt x="0" y="38"/>
                  </a:lnTo>
                  <a:lnTo>
                    <a:pt x="6" y="38"/>
                  </a:lnTo>
                  <a:close/>
                </a:path>
              </a:pathLst>
            </a:custGeom>
            <a:solidFill>
              <a:srgbClr val="A6A6A6"/>
            </a:solidFill>
            <a:ln w="9525">
              <a:noFill/>
              <a:round/>
              <a:headEnd/>
              <a:tailEnd/>
            </a:ln>
          </p:spPr>
          <p:txBody>
            <a:bodyPr/>
            <a:lstStyle/>
            <a:p>
              <a:endParaRPr lang="it-IT">
                <a:solidFill>
                  <a:srgbClr val="FFFFFF"/>
                </a:solidFill>
              </a:endParaRPr>
            </a:p>
          </p:txBody>
        </p:sp>
        <p:sp>
          <p:nvSpPr>
            <p:cNvPr id="28778" name="Freeform 104"/>
            <p:cNvSpPr>
              <a:spLocks/>
            </p:cNvSpPr>
            <p:nvPr/>
          </p:nvSpPr>
          <p:spPr bwMode="auto">
            <a:xfrm>
              <a:off x="2747" y="2016"/>
              <a:ext cx="25" cy="30"/>
            </a:xfrm>
            <a:custGeom>
              <a:avLst/>
              <a:gdLst>
                <a:gd name="T0" fmla="*/ 25 w 25"/>
                <a:gd name="T1" fmla="*/ 21 h 30"/>
                <a:gd name="T2" fmla="*/ 21 w 25"/>
                <a:gd name="T3" fmla="*/ 21 h 30"/>
                <a:gd name="T4" fmla="*/ 18 w 25"/>
                <a:gd name="T5" fmla="*/ 19 h 30"/>
                <a:gd name="T6" fmla="*/ 15 w 25"/>
                <a:gd name="T7" fmla="*/ 17 h 30"/>
                <a:gd name="T8" fmla="*/ 12 w 25"/>
                <a:gd name="T9" fmla="*/ 15 h 30"/>
                <a:gd name="T10" fmla="*/ 9 w 25"/>
                <a:gd name="T11" fmla="*/ 11 h 30"/>
                <a:gd name="T12" fmla="*/ 7 w 25"/>
                <a:gd name="T13" fmla="*/ 7 h 30"/>
                <a:gd name="T14" fmla="*/ 6 w 25"/>
                <a:gd name="T15" fmla="*/ 4 h 30"/>
                <a:gd name="T16" fmla="*/ 6 w 25"/>
                <a:gd name="T17" fmla="*/ 0 h 30"/>
                <a:gd name="T18" fmla="*/ 0 w 25"/>
                <a:gd name="T19" fmla="*/ 0 h 30"/>
                <a:gd name="T20" fmla="*/ 0 w 25"/>
                <a:gd name="T21" fmla="*/ 7 h 30"/>
                <a:gd name="T22" fmla="*/ 1 w 25"/>
                <a:gd name="T23" fmla="*/ 13 h 30"/>
                <a:gd name="T24" fmla="*/ 4 w 25"/>
                <a:gd name="T25" fmla="*/ 17 h 30"/>
                <a:gd name="T26" fmla="*/ 7 w 25"/>
                <a:gd name="T27" fmla="*/ 21 h 30"/>
                <a:gd name="T28" fmla="*/ 12 w 25"/>
                <a:gd name="T29" fmla="*/ 25 h 30"/>
                <a:gd name="T30" fmla="*/ 17 w 25"/>
                <a:gd name="T31" fmla="*/ 28 h 30"/>
                <a:gd name="T32" fmla="*/ 20 w 25"/>
                <a:gd name="T33" fmla="*/ 30 h 30"/>
                <a:gd name="T34" fmla="*/ 25 w 25"/>
                <a:gd name="T35" fmla="*/ 30 h 30"/>
                <a:gd name="T36" fmla="*/ 25 w 25"/>
                <a:gd name="T37" fmla="*/ 21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0"/>
                <a:gd name="T59" fmla="*/ 25 w 25"/>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0">
                  <a:moveTo>
                    <a:pt x="25" y="21"/>
                  </a:moveTo>
                  <a:lnTo>
                    <a:pt x="21" y="21"/>
                  </a:lnTo>
                  <a:lnTo>
                    <a:pt x="18" y="19"/>
                  </a:lnTo>
                  <a:lnTo>
                    <a:pt x="15" y="17"/>
                  </a:lnTo>
                  <a:lnTo>
                    <a:pt x="12" y="15"/>
                  </a:lnTo>
                  <a:lnTo>
                    <a:pt x="9" y="11"/>
                  </a:lnTo>
                  <a:lnTo>
                    <a:pt x="7" y="7"/>
                  </a:lnTo>
                  <a:lnTo>
                    <a:pt x="6" y="4"/>
                  </a:lnTo>
                  <a:lnTo>
                    <a:pt x="6" y="0"/>
                  </a:lnTo>
                  <a:lnTo>
                    <a:pt x="0" y="0"/>
                  </a:lnTo>
                  <a:lnTo>
                    <a:pt x="0" y="7"/>
                  </a:lnTo>
                  <a:lnTo>
                    <a:pt x="1" y="13"/>
                  </a:lnTo>
                  <a:lnTo>
                    <a:pt x="4" y="17"/>
                  </a:lnTo>
                  <a:lnTo>
                    <a:pt x="7" y="21"/>
                  </a:lnTo>
                  <a:lnTo>
                    <a:pt x="12" y="25"/>
                  </a:lnTo>
                  <a:lnTo>
                    <a:pt x="17" y="28"/>
                  </a:lnTo>
                  <a:lnTo>
                    <a:pt x="20" y="30"/>
                  </a:lnTo>
                  <a:lnTo>
                    <a:pt x="25" y="30"/>
                  </a:lnTo>
                  <a:lnTo>
                    <a:pt x="25" y="21"/>
                  </a:lnTo>
                  <a:close/>
                </a:path>
              </a:pathLst>
            </a:custGeom>
            <a:solidFill>
              <a:srgbClr val="A6A6A6"/>
            </a:solidFill>
            <a:ln w="9525">
              <a:noFill/>
              <a:round/>
              <a:headEnd/>
              <a:tailEnd/>
            </a:ln>
          </p:spPr>
          <p:txBody>
            <a:bodyPr/>
            <a:lstStyle/>
            <a:p>
              <a:endParaRPr lang="it-IT">
                <a:solidFill>
                  <a:srgbClr val="FFFFFF"/>
                </a:solidFill>
              </a:endParaRPr>
            </a:p>
          </p:txBody>
        </p:sp>
        <p:sp>
          <p:nvSpPr>
            <p:cNvPr id="28779" name="Freeform 105"/>
            <p:cNvSpPr>
              <a:spLocks/>
            </p:cNvSpPr>
            <p:nvPr/>
          </p:nvSpPr>
          <p:spPr bwMode="auto">
            <a:xfrm>
              <a:off x="2772" y="2029"/>
              <a:ext cx="39" cy="17"/>
            </a:xfrm>
            <a:custGeom>
              <a:avLst/>
              <a:gdLst>
                <a:gd name="T0" fmla="*/ 37 w 39"/>
                <a:gd name="T1" fmla="*/ 0 h 17"/>
                <a:gd name="T2" fmla="*/ 32 w 39"/>
                <a:gd name="T3" fmla="*/ 2 h 17"/>
                <a:gd name="T4" fmla="*/ 28 w 39"/>
                <a:gd name="T5" fmla="*/ 4 h 17"/>
                <a:gd name="T6" fmla="*/ 23 w 39"/>
                <a:gd name="T7" fmla="*/ 4 h 17"/>
                <a:gd name="T8" fmla="*/ 18 w 39"/>
                <a:gd name="T9" fmla="*/ 6 h 17"/>
                <a:gd name="T10" fmla="*/ 14 w 39"/>
                <a:gd name="T11" fmla="*/ 6 h 17"/>
                <a:gd name="T12" fmla="*/ 9 w 39"/>
                <a:gd name="T13" fmla="*/ 8 h 17"/>
                <a:gd name="T14" fmla="*/ 4 w 39"/>
                <a:gd name="T15" fmla="*/ 8 h 17"/>
                <a:gd name="T16" fmla="*/ 0 w 39"/>
                <a:gd name="T17" fmla="*/ 8 h 17"/>
                <a:gd name="T18" fmla="*/ 0 w 39"/>
                <a:gd name="T19" fmla="*/ 17 h 17"/>
                <a:gd name="T20" fmla="*/ 4 w 39"/>
                <a:gd name="T21" fmla="*/ 17 h 17"/>
                <a:gd name="T22" fmla="*/ 9 w 39"/>
                <a:gd name="T23" fmla="*/ 17 h 17"/>
                <a:gd name="T24" fmla="*/ 15 w 39"/>
                <a:gd name="T25" fmla="*/ 17 h 17"/>
                <a:gd name="T26" fmla="*/ 20 w 39"/>
                <a:gd name="T27" fmla="*/ 15 h 17"/>
                <a:gd name="T28" fmla="*/ 25 w 39"/>
                <a:gd name="T29" fmla="*/ 15 h 17"/>
                <a:gd name="T30" fmla="*/ 29 w 39"/>
                <a:gd name="T31" fmla="*/ 12 h 17"/>
                <a:gd name="T32" fmla="*/ 34 w 39"/>
                <a:gd name="T33" fmla="*/ 10 h 17"/>
                <a:gd name="T34" fmla="*/ 39 w 39"/>
                <a:gd name="T35" fmla="*/ 8 h 17"/>
                <a:gd name="T36" fmla="*/ 37 w 39"/>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17"/>
                <a:gd name="T59" fmla="*/ 39 w 39"/>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17">
                  <a:moveTo>
                    <a:pt x="37" y="0"/>
                  </a:moveTo>
                  <a:lnTo>
                    <a:pt x="32" y="2"/>
                  </a:lnTo>
                  <a:lnTo>
                    <a:pt x="28" y="4"/>
                  </a:lnTo>
                  <a:lnTo>
                    <a:pt x="23" y="4"/>
                  </a:lnTo>
                  <a:lnTo>
                    <a:pt x="18" y="6"/>
                  </a:lnTo>
                  <a:lnTo>
                    <a:pt x="14" y="6"/>
                  </a:lnTo>
                  <a:lnTo>
                    <a:pt x="9" y="8"/>
                  </a:lnTo>
                  <a:lnTo>
                    <a:pt x="4" y="8"/>
                  </a:lnTo>
                  <a:lnTo>
                    <a:pt x="0" y="8"/>
                  </a:lnTo>
                  <a:lnTo>
                    <a:pt x="0" y="17"/>
                  </a:lnTo>
                  <a:lnTo>
                    <a:pt x="4" y="17"/>
                  </a:lnTo>
                  <a:lnTo>
                    <a:pt x="9" y="17"/>
                  </a:lnTo>
                  <a:lnTo>
                    <a:pt x="15" y="17"/>
                  </a:lnTo>
                  <a:lnTo>
                    <a:pt x="20" y="15"/>
                  </a:lnTo>
                  <a:lnTo>
                    <a:pt x="25" y="15"/>
                  </a:lnTo>
                  <a:lnTo>
                    <a:pt x="29" y="12"/>
                  </a:lnTo>
                  <a:lnTo>
                    <a:pt x="34" y="10"/>
                  </a:lnTo>
                  <a:lnTo>
                    <a:pt x="39" y="8"/>
                  </a:lnTo>
                  <a:lnTo>
                    <a:pt x="37" y="0"/>
                  </a:lnTo>
                  <a:close/>
                </a:path>
              </a:pathLst>
            </a:custGeom>
            <a:solidFill>
              <a:srgbClr val="A6A6A6"/>
            </a:solidFill>
            <a:ln w="9525">
              <a:noFill/>
              <a:round/>
              <a:headEnd/>
              <a:tailEnd/>
            </a:ln>
          </p:spPr>
          <p:txBody>
            <a:bodyPr/>
            <a:lstStyle/>
            <a:p>
              <a:endParaRPr lang="it-IT">
                <a:solidFill>
                  <a:srgbClr val="FFFFFF"/>
                </a:solidFill>
              </a:endParaRPr>
            </a:p>
          </p:txBody>
        </p:sp>
        <p:sp>
          <p:nvSpPr>
            <p:cNvPr id="28780" name="Freeform 106"/>
            <p:cNvSpPr>
              <a:spLocks/>
            </p:cNvSpPr>
            <p:nvPr/>
          </p:nvSpPr>
          <p:spPr bwMode="auto">
            <a:xfrm>
              <a:off x="2809" y="1993"/>
              <a:ext cx="14" cy="44"/>
            </a:xfrm>
            <a:custGeom>
              <a:avLst/>
              <a:gdLst>
                <a:gd name="T0" fmla="*/ 0 w 14"/>
                <a:gd name="T1" fmla="*/ 8 h 44"/>
                <a:gd name="T2" fmla="*/ 3 w 14"/>
                <a:gd name="T3" fmla="*/ 11 h 44"/>
                <a:gd name="T4" fmla="*/ 5 w 14"/>
                <a:gd name="T5" fmla="*/ 15 h 44"/>
                <a:gd name="T6" fmla="*/ 6 w 14"/>
                <a:gd name="T7" fmla="*/ 19 h 44"/>
                <a:gd name="T8" fmla="*/ 8 w 14"/>
                <a:gd name="T9" fmla="*/ 23 h 44"/>
                <a:gd name="T10" fmla="*/ 8 w 14"/>
                <a:gd name="T11" fmla="*/ 27 h 44"/>
                <a:gd name="T12" fmla="*/ 6 w 14"/>
                <a:gd name="T13" fmla="*/ 30 h 44"/>
                <a:gd name="T14" fmla="*/ 3 w 14"/>
                <a:gd name="T15" fmla="*/ 34 h 44"/>
                <a:gd name="T16" fmla="*/ 0 w 14"/>
                <a:gd name="T17" fmla="*/ 36 h 44"/>
                <a:gd name="T18" fmla="*/ 2 w 14"/>
                <a:gd name="T19" fmla="*/ 44 h 44"/>
                <a:gd name="T20" fmla="*/ 8 w 14"/>
                <a:gd name="T21" fmla="*/ 40 h 44"/>
                <a:gd name="T22" fmla="*/ 11 w 14"/>
                <a:gd name="T23" fmla="*/ 36 h 44"/>
                <a:gd name="T24" fmla="*/ 14 w 14"/>
                <a:gd name="T25" fmla="*/ 30 h 44"/>
                <a:gd name="T26" fmla="*/ 14 w 14"/>
                <a:gd name="T27" fmla="*/ 23 h 44"/>
                <a:gd name="T28" fmla="*/ 13 w 14"/>
                <a:gd name="T29" fmla="*/ 17 h 44"/>
                <a:gd name="T30" fmla="*/ 11 w 14"/>
                <a:gd name="T31" fmla="*/ 11 h 44"/>
                <a:gd name="T32" fmla="*/ 8 w 14"/>
                <a:gd name="T33" fmla="*/ 4 h 44"/>
                <a:gd name="T34" fmla="*/ 3 w 14"/>
                <a:gd name="T35" fmla="*/ 0 h 44"/>
                <a:gd name="T36" fmla="*/ 0 w 14"/>
                <a:gd name="T37" fmla="*/ 8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44"/>
                <a:gd name="T59" fmla="*/ 14 w 14"/>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44">
                  <a:moveTo>
                    <a:pt x="0" y="8"/>
                  </a:moveTo>
                  <a:lnTo>
                    <a:pt x="3" y="11"/>
                  </a:lnTo>
                  <a:lnTo>
                    <a:pt x="5" y="15"/>
                  </a:lnTo>
                  <a:lnTo>
                    <a:pt x="6" y="19"/>
                  </a:lnTo>
                  <a:lnTo>
                    <a:pt x="8" y="23"/>
                  </a:lnTo>
                  <a:lnTo>
                    <a:pt x="8" y="27"/>
                  </a:lnTo>
                  <a:lnTo>
                    <a:pt x="6" y="30"/>
                  </a:lnTo>
                  <a:lnTo>
                    <a:pt x="3" y="34"/>
                  </a:lnTo>
                  <a:lnTo>
                    <a:pt x="0" y="36"/>
                  </a:lnTo>
                  <a:lnTo>
                    <a:pt x="2" y="44"/>
                  </a:lnTo>
                  <a:lnTo>
                    <a:pt x="8" y="40"/>
                  </a:lnTo>
                  <a:lnTo>
                    <a:pt x="11" y="36"/>
                  </a:lnTo>
                  <a:lnTo>
                    <a:pt x="14" y="30"/>
                  </a:lnTo>
                  <a:lnTo>
                    <a:pt x="14" y="23"/>
                  </a:lnTo>
                  <a:lnTo>
                    <a:pt x="13" y="17"/>
                  </a:lnTo>
                  <a:lnTo>
                    <a:pt x="11" y="11"/>
                  </a:lnTo>
                  <a:lnTo>
                    <a:pt x="8" y="4"/>
                  </a:lnTo>
                  <a:lnTo>
                    <a:pt x="3" y="0"/>
                  </a:lnTo>
                  <a:lnTo>
                    <a:pt x="0" y="8"/>
                  </a:lnTo>
                  <a:close/>
                </a:path>
              </a:pathLst>
            </a:custGeom>
            <a:solidFill>
              <a:srgbClr val="A6A6A6"/>
            </a:solidFill>
            <a:ln w="9525">
              <a:noFill/>
              <a:round/>
              <a:headEnd/>
              <a:tailEnd/>
            </a:ln>
          </p:spPr>
          <p:txBody>
            <a:bodyPr/>
            <a:lstStyle/>
            <a:p>
              <a:endParaRPr lang="it-IT">
                <a:solidFill>
                  <a:srgbClr val="FFFFFF"/>
                </a:solidFill>
              </a:endParaRPr>
            </a:p>
          </p:txBody>
        </p:sp>
        <p:sp>
          <p:nvSpPr>
            <p:cNvPr id="28781" name="Freeform 107"/>
            <p:cNvSpPr>
              <a:spLocks/>
            </p:cNvSpPr>
            <p:nvPr/>
          </p:nvSpPr>
          <p:spPr bwMode="auto">
            <a:xfrm>
              <a:off x="2747" y="1980"/>
              <a:ext cx="68" cy="36"/>
            </a:xfrm>
            <a:custGeom>
              <a:avLst/>
              <a:gdLst>
                <a:gd name="T0" fmla="*/ 6 w 68"/>
                <a:gd name="T1" fmla="*/ 36 h 36"/>
                <a:gd name="T2" fmla="*/ 6 w 68"/>
                <a:gd name="T3" fmla="*/ 30 h 36"/>
                <a:gd name="T4" fmla="*/ 7 w 68"/>
                <a:gd name="T5" fmla="*/ 26 h 36"/>
                <a:gd name="T6" fmla="*/ 9 w 68"/>
                <a:gd name="T7" fmla="*/ 21 h 36"/>
                <a:gd name="T8" fmla="*/ 12 w 68"/>
                <a:gd name="T9" fmla="*/ 19 h 36"/>
                <a:gd name="T10" fmla="*/ 20 w 68"/>
                <a:gd name="T11" fmla="*/ 13 h 36"/>
                <a:gd name="T12" fmla="*/ 29 w 68"/>
                <a:gd name="T13" fmla="*/ 9 h 36"/>
                <a:gd name="T14" fmla="*/ 39 w 68"/>
                <a:gd name="T15" fmla="*/ 9 h 36"/>
                <a:gd name="T16" fmla="*/ 48 w 68"/>
                <a:gd name="T17" fmla="*/ 11 h 36"/>
                <a:gd name="T18" fmla="*/ 53 w 68"/>
                <a:gd name="T19" fmla="*/ 13 h 36"/>
                <a:gd name="T20" fmla="*/ 57 w 68"/>
                <a:gd name="T21" fmla="*/ 15 h 36"/>
                <a:gd name="T22" fmla="*/ 61 w 68"/>
                <a:gd name="T23" fmla="*/ 19 h 36"/>
                <a:gd name="T24" fmla="*/ 64 w 68"/>
                <a:gd name="T25" fmla="*/ 24 h 36"/>
                <a:gd name="T26" fmla="*/ 68 w 68"/>
                <a:gd name="T27" fmla="*/ 17 h 36"/>
                <a:gd name="T28" fmla="*/ 65 w 68"/>
                <a:gd name="T29" fmla="*/ 13 h 36"/>
                <a:gd name="T30" fmla="*/ 61 w 68"/>
                <a:gd name="T31" fmla="*/ 9 h 36"/>
                <a:gd name="T32" fmla="*/ 56 w 68"/>
                <a:gd name="T33" fmla="*/ 5 h 36"/>
                <a:gd name="T34" fmla="*/ 50 w 68"/>
                <a:gd name="T35" fmla="*/ 3 h 36"/>
                <a:gd name="T36" fmla="*/ 39 w 68"/>
                <a:gd name="T37" fmla="*/ 0 h 36"/>
                <a:gd name="T38" fmla="*/ 28 w 68"/>
                <a:gd name="T39" fmla="*/ 0 h 36"/>
                <a:gd name="T40" fmla="*/ 17 w 68"/>
                <a:gd name="T41" fmla="*/ 5 h 36"/>
                <a:gd name="T42" fmla="*/ 9 w 68"/>
                <a:gd name="T43" fmla="*/ 11 h 36"/>
                <a:gd name="T44" fmla="*/ 4 w 68"/>
                <a:gd name="T45" fmla="*/ 17 h 36"/>
                <a:gd name="T46" fmla="*/ 1 w 68"/>
                <a:gd name="T47" fmla="*/ 21 h 36"/>
                <a:gd name="T48" fmla="*/ 0 w 68"/>
                <a:gd name="T49" fmla="*/ 28 h 36"/>
                <a:gd name="T50" fmla="*/ 0 w 68"/>
                <a:gd name="T51" fmla="*/ 36 h 36"/>
                <a:gd name="T52" fmla="*/ 6 w 68"/>
                <a:gd name="T53" fmla="*/ 36 h 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8"/>
                <a:gd name="T82" fmla="*/ 0 h 36"/>
                <a:gd name="T83" fmla="*/ 68 w 68"/>
                <a:gd name="T84" fmla="*/ 36 h 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8" h="36">
                  <a:moveTo>
                    <a:pt x="6" y="36"/>
                  </a:moveTo>
                  <a:lnTo>
                    <a:pt x="6" y="30"/>
                  </a:lnTo>
                  <a:lnTo>
                    <a:pt x="7" y="26"/>
                  </a:lnTo>
                  <a:lnTo>
                    <a:pt x="9" y="21"/>
                  </a:lnTo>
                  <a:lnTo>
                    <a:pt x="12" y="19"/>
                  </a:lnTo>
                  <a:lnTo>
                    <a:pt x="20" y="13"/>
                  </a:lnTo>
                  <a:lnTo>
                    <a:pt x="29" y="9"/>
                  </a:lnTo>
                  <a:lnTo>
                    <a:pt x="39" y="9"/>
                  </a:lnTo>
                  <a:lnTo>
                    <a:pt x="48" y="11"/>
                  </a:lnTo>
                  <a:lnTo>
                    <a:pt x="53" y="13"/>
                  </a:lnTo>
                  <a:lnTo>
                    <a:pt x="57" y="15"/>
                  </a:lnTo>
                  <a:lnTo>
                    <a:pt x="61" y="19"/>
                  </a:lnTo>
                  <a:lnTo>
                    <a:pt x="64" y="24"/>
                  </a:lnTo>
                  <a:lnTo>
                    <a:pt x="68" y="17"/>
                  </a:lnTo>
                  <a:lnTo>
                    <a:pt x="65" y="13"/>
                  </a:lnTo>
                  <a:lnTo>
                    <a:pt x="61" y="9"/>
                  </a:lnTo>
                  <a:lnTo>
                    <a:pt x="56" y="5"/>
                  </a:lnTo>
                  <a:lnTo>
                    <a:pt x="50" y="3"/>
                  </a:lnTo>
                  <a:lnTo>
                    <a:pt x="39" y="0"/>
                  </a:lnTo>
                  <a:lnTo>
                    <a:pt x="28" y="0"/>
                  </a:lnTo>
                  <a:lnTo>
                    <a:pt x="17" y="5"/>
                  </a:lnTo>
                  <a:lnTo>
                    <a:pt x="9" y="11"/>
                  </a:lnTo>
                  <a:lnTo>
                    <a:pt x="4" y="17"/>
                  </a:lnTo>
                  <a:lnTo>
                    <a:pt x="1" y="21"/>
                  </a:lnTo>
                  <a:lnTo>
                    <a:pt x="0" y="28"/>
                  </a:lnTo>
                  <a:lnTo>
                    <a:pt x="0" y="36"/>
                  </a:lnTo>
                  <a:lnTo>
                    <a:pt x="6" y="36"/>
                  </a:lnTo>
                  <a:close/>
                </a:path>
              </a:pathLst>
            </a:custGeom>
            <a:solidFill>
              <a:srgbClr val="CC6633"/>
            </a:solidFill>
            <a:ln w="9525">
              <a:noFill/>
              <a:round/>
              <a:headEnd/>
              <a:tailEnd/>
            </a:ln>
          </p:spPr>
          <p:txBody>
            <a:bodyPr/>
            <a:lstStyle/>
            <a:p>
              <a:endParaRPr lang="it-IT">
                <a:solidFill>
                  <a:srgbClr val="FFFFFF"/>
                </a:solidFill>
              </a:endParaRPr>
            </a:p>
          </p:txBody>
        </p:sp>
        <p:sp>
          <p:nvSpPr>
            <p:cNvPr id="28782" name="Freeform 108"/>
            <p:cNvSpPr>
              <a:spLocks/>
            </p:cNvSpPr>
            <p:nvPr/>
          </p:nvSpPr>
          <p:spPr bwMode="auto">
            <a:xfrm>
              <a:off x="2747" y="2016"/>
              <a:ext cx="25" cy="30"/>
            </a:xfrm>
            <a:custGeom>
              <a:avLst/>
              <a:gdLst>
                <a:gd name="T0" fmla="*/ 25 w 25"/>
                <a:gd name="T1" fmla="*/ 21 h 30"/>
                <a:gd name="T2" fmla="*/ 21 w 25"/>
                <a:gd name="T3" fmla="*/ 21 h 30"/>
                <a:gd name="T4" fmla="*/ 18 w 25"/>
                <a:gd name="T5" fmla="*/ 19 h 30"/>
                <a:gd name="T6" fmla="*/ 15 w 25"/>
                <a:gd name="T7" fmla="*/ 17 h 30"/>
                <a:gd name="T8" fmla="*/ 12 w 25"/>
                <a:gd name="T9" fmla="*/ 15 h 30"/>
                <a:gd name="T10" fmla="*/ 9 w 25"/>
                <a:gd name="T11" fmla="*/ 11 h 30"/>
                <a:gd name="T12" fmla="*/ 7 w 25"/>
                <a:gd name="T13" fmla="*/ 7 h 30"/>
                <a:gd name="T14" fmla="*/ 6 w 25"/>
                <a:gd name="T15" fmla="*/ 4 h 30"/>
                <a:gd name="T16" fmla="*/ 6 w 25"/>
                <a:gd name="T17" fmla="*/ 0 h 30"/>
                <a:gd name="T18" fmla="*/ 0 w 25"/>
                <a:gd name="T19" fmla="*/ 0 h 30"/>
                <a:gd name="T20" fmla="*/ 0 w 25"/>
                <a:gd name="T21" fmla="*/ 7 h 30"/>
                <a:gd name="T22" fmla="*/ 1 w 25"/>
                <a:gd name="T23" fmla="*/ 13 h 30"/>
                <a:gd name="T24" fmla="*/ 4 w 25"/>
                <a:gd name="T25" fmla="*/ 17 h 30"/>
                <a:gd name="T26" fmla="*/ 7 w 25"/>
                <a:gd name="T27" fmla="*/ 21 h 30"/>
                <a:gd name="T28" fmla="*/ 12 w 25"/>
                <a:gd name="T29" fmla="*/ 25 h 30"/>
                <a:gd name="T30" fmla="*/ 17 w 25"/>
                <a:gd name="T31" fmla="*/ 28 h 30"/>
                <a:gd name="T32" fmla="*/ 20 w 25"/>
                <a:gd name="T33" fmla="*/ 30 h 30"/>
                <a:gd name="T34" fmla="*/ 25 w 25"/>
                <a:gd name="T35" fmla="*/ 30 h 30"/>
                <a:gd name="T36" fmla="*/ 25 w 25"/>
                <a:gd name="T37" fmla="*/ 21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0"/>
                <a:gd name="T59" fmla="*/ 25 w 25"/>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0">
                  <a:moveTo>
                    <a:pt x="25" y="21"/>
                  </a:moveTo>
                  <a:lnTo>
                    <a:pt x="21" y="21"/>
                  </a:lnTo>
                  <a:lnTo>
                    <a:pt x="18" y="19"/>
                  </a:lnTo>
                  <a:lnTo>
                    <a:pt x="15" y="17"/>
                  </a:lnTo>
                  <a:lnTo>
                    <a:pt x="12" y="15"/>
                  </a:lnTo>
                  <a:lnTo>
                    <a:pt x="9" y="11"/>
                  </a:lnTo>
                  <a:lnTo>
                    <a:pt x="7" y="7"/>
                  </a:lnTo>
                  <a:lnTo>
                    <a:pt x="6" y="4"/>
                  </a:lnTo>
                  <a:lnTo>
                    <a:pt x="6" y="0"/>
                  </a:lnTo>
                  <a:lnTo>
                    <a:pt x="0" y="0"/>
                  </a:lnTo>
                  <a:lnTo>
                    <a:pt x="0" y="7"/>
                  </a:lnTo>
                  <a:lnTo>
                    <a:pt x="1" y="13"/>
                  </a:lnTo>
                  <a:lnTo>
                    <a:pt x="4" y="17"/>
                  </a:lnTo>
                  <a:lnTo>
                    <a:pt x="7" y="21"/>
                  </a:lnTo>
                  <a:lnTo>
                    <a:pt x="12" y="25"/>
                  </a:lnTo>
                  <a:lnTo>
                    <a:pt x="17" y="28"/>
                  </a:lnTo>
                  <a:lnTo>
                    <a:pt x="20" y="30"/>
                  </a:lnTo>
                  <a:lnTo>
                    <a:pt x="25" y="30"/>
                  </a:lnTo>
                  <a:lnTo>
                    <a:pt x="25" y="21"/>
                  </a:lnTo>
                  <a:close/>
                </a:path>
              </a:pathLst>
            </a:custGeom>
            <a:solidFill>
              <a:srgbClr val="CC6633"/>
            </a:solidFill>
            <a:ln w="9525">
              <a:noFill/>
              <a:round/>
              <a:headEnd/>
              <a:tailEnd/>
            </a:ln>
          </p:spPr>
          <p:txBody>
            <a:bodyPr/>
            <a:lstStyle/>
            <a:p>
              <a:endParaRPr lang="it-IT">
                <a:solidFill>
                  <a:srgbClr val="FFFFFF"/>
                </a:solidFill>
              </a:endParaRPr>
            </a:p>
          </p:txBody>
        </p:sp>
        <p:sp>
          <p:nvSpPr>
            <p:cNvPr id="28783" name="Freeform 109"/>
            <p:cNvSpPr>
              <a:spLocks/>
            </p:cNvSpPr>
            <p:nvPr/>
          </p:nvSpPr>
          <p:spPr bwMode="auto">
            <a:xfrm>
              <a:off x="2772" y="2029"/>
              <a:ext cx="37" cy="17"/>
            </a:xfrm>
            <a:custGeom>
              <a:avLst/>
              <a:gdLst>
                <a:gd name="T0" fmla="*/ 36 w 37"/>
                <a:gd name="T1" fmla="*/ 0 h 17"/>
                <a:gd name="T2" fmla="*/ 31 w 37"/>
                <a:gd name="T3" fmla="*/ 2 h 17"/>
                <a:gd name="T4" fmla="*/ 26 w 37"/>
                <a:gd name="T5" fmla="*/ 4 h 17"/>
                <a:gd name="T6" fmla="*/ 21 w 37"/>
                <a:gd name="T7" fmla="*/ 6 h 17"/>
                <a:gd name="T8" fmla="*/ 17 w 37"/>
                <a:gd name="T9" fmla="*/ 6 h 17"/>
                <a:gd name="T10" fmla="*/ 14 w 37"/>
                <a:gd name="T11" fmla="*/ 8 h 17"/>
                <a:gd name="T12" fmla="*/ 9 w 37"/>
                <a:gd name="T13" fmla="*/ 8 h 17"/>
                <a:gd name="T14" fmla="*/ 4 w 37"/>
                <a:gd name="T15" fmla="*/ 8 h 17"/>
                <a:gd name="T16" fmla="*/ 0 w 37"/>
                <a:gd name="T17" fmla="*/ 8 h 17"/>
                <a:gd name="T18" fmla="*/ 0 w 37"/>
                <a:gd name="T19" fmla="*/ 17 h 17"/>
                <a:gd name="T20" fmla="*/ 4 w 37"/>
                <a:gd name="T21" fmla="*/ 17 h 17"/>
                <a:gd name="T22" fmla="*/ 9 w 37"/>
                <a:gd name="T23" fmla="*/ 17 h 17"/>
                <a:gd name="T24" fmla="*/ 14 w 37"/>
                <a:gd name="T25" fmla="*/ 17 h 17"/>
                <a:gd name="T26" fmla="*/ 18 w 37"/>
                <a:gd name="T27" fmla="*/ 15 h 17"/>
                <a:gd name="T28" fmla="*/ 23 w 37"/>
                <a:gd name="T29" fmla="*/ 15 h 17"/>
                <a:gd name="T30" fmla="*/ 28 w 37"/>
                <a:gd name="T31" fmla="*/ 12 h 17"/>
                <a:gd name="T32" fmla="*/ 32 w 37"/>
                <a:gd name="T33" fmla="*/ 10 h 17"/>
                <a:gd name="T34" fmla="*/ 37 w 37"/>
                <a:gd name="T35" fmla="*/ 8 h 17"/>
                <a:gd name="T36" fmla="*/ 36 w 37"/>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17"/>
                <a:gd name="T59" fmla="*/ 37 w 37"/>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17">
                  <a:moveTo>
                    <a:pt x="36" y="0"/>
                  </a:moveTo>
                  <a:lnTo>
                    <a:pt x="31" y="2"/>
                  </a:lnTo>
                  <a:lnTo>
                    <a:pt x="26" y="4"/>
                  </a:lnTo>
                  <a:lnTo>
                    <a:pt x="21" y="6"/>
                  </a:lnTo>
                  <a:lnTo>
                    <a:pt x="17" y="6"/>
                  </a:lnTo>
                  <a:lnTo>
                    <a:pt x="14" y="8"/>
                  </a:lnTo>
                  <a:lnTo>
                    <a:pt x="9" y="8"/>
                  </a:lnTo>
                  <a:lnTo>
                    <a:pt x="4" y="8"/>
                  </a:lnTo>
                  <a:lnTo>
                    <a:pt x="0" y="8"/>
                  </a:lnTo>
                  <a:lnTo>
                    <a:pt x="0" y="17"/>
                  </a:lnTo>
                  <a:lnTo>
                    <a:pt x="4" y="17"/>
                  </a:lnTo>
                  <a:lnTo>
                    <a:pt x="9" y="17"/>
                  </a:lnTo>
                  <a:lnTo>
                    <a:pt x="14" y="17"/>
                  </a:lnTo>
                  <a:lnTo>
                    <a:pt x="18" y="15"/>
                  </a:lnTo>
                  <a:lnTo>
                    <a:pt x="23" y="15"/>
                  </a:lnTo>
                  <a:lnTo>
                    <a:pt x="28" y="12"/>
                  </a:lnTo>
                  <a:lnTo>
                    <a:pt x="32" y="10"/>
                  </a:lnTo>
                  <a:lnTo>
                    <a:pt x="37" y="8"/>
                  </a:lnTo>
                  <a:lnTo>
                    <a:pt x="36" y="0"/>
                  </a:lnTo>
                  <a:close/>
                </a:path>
              </a:pathLst>
            </a:custGeom>
            <a:solidFill>
              <a:srgbClr val="CC6633"/>
            </a:solidFill>
            <a:ln w="9525">
              <a:noFill/>
              <a:round/>
              <a:headEnd/>
              <a:tailEnd/>
            </a:ln>
          </p:spPr>
          <p:txBody>
            <a:bodyPr/>
            <a:lstStyle/>
            <a:p>
              <a:endParaRPr lang="it-IT">
                <a:solidFill>
                  <a:srgbClr val="FFFFFF"/>
                </a:solidFill>
              </a:endParaRPr>
            </a:p>
          </p:txBody>
        </p:sp>
        <p:sp>
          <p:nvSpPr>
            <p:cNvPr id="28784" name="Freeform 110"/>
            <p:cNvSpPr>
              <a:spLocks/>
            </p:cNvSpPr>
            <p:nvPr/>
          </p:nvSpPr>
          <p:spPr bwMode="auto">
            <a:xfrm>
              <a:off x="2808" y="2006"/>
              <a:ext cx="15" cy="31"/>
            </a:xfrm>
            <a:custGeom>
              <a:avLst/>
              <a:gdLst>
                <a:gd name="T0" fmla="*/ 12 w 15"/>
                <a:gd name="T1" fmla="*/ 0 h 31"/>
                <a:gd name="T2" fmla="*/ 6 w 15"/>
                <a:gd name="T3" fmla="*/ 4 h 31"/>
                <a:gd name="T4" fmla="*/ 7 w 15"/>
                <a:gd name="T5" fmla="*/ 6 h 31"/>
                <a:gd name="T6" fmla="*/ 7 w 15"/>
                <a:gd name="T7" fmla="*/ 10 h 31"/>
                <a:gd name="T8" fmla="*/ 7 w 15"/>
                <a:gd name="T9" fmla="*/ 12 h 31"/>
                <a:gd name="T10" fmla="*/ 7 w 15"/>
                <a:gd name="T11" fmla="*/ 14 h 31"/>
                <a:gd name="T12" fmla="*/ 7 w 15"/>
                <a:gd name="T13" fmla="*/ 17 h 31"/>
                <a:gd name="T14" fmla="*/ 6 w 15"/>
                <a:gd name="T15" fmla="*/ 19 h 31"/>
                <a:gd name="T16" fmla="*/ 3 w 15"/>
                <a:gd name="T17" fmla="*/ 21 h 31"/>
                <a:gd name="T18" fmla="*/ 0 w 15"/>
                <a:gd name="T19" fmla="*/ 23 h 31"/>
                <a:gd name="T20" fmla="*/ 1 w 15"/>
                <a:gd name="T21" fmla="*/ 31 h 31"/>
                <a:gd name="T22" fmla="*/ 6 w 15"/>
                <a:gd name="T23" fmla="*/ 29 h 31"/>
                <a:gd name="T24" fmla="*/ 9 w 15"/>
                <a:gd name="T25" fmla="*/ 25 h 31"/>
                <a:gd name="T26" fmla="*/ 12 w 15"/>
                <a:gd name="T27" fmla="*/ 23 h 31"/>
                <a:gd name="T28" fmla="*/ 14 w 15"/>
                <a:gd name="T29" fmla="*/ 17 h 31"/>
                <a:gd name="T30" fmla="*/ 15 w 15"/>
                <a:gd name="T31" fmla="*/ 12 h 31"/>
                <a:gd name="T32" fmla="*/ 15 w 15"/>
                <a:gd name="T33" fmla="*/ 8 h 31"/>
                <a:gd name="T34" fmla="*/ 14 w 15"/>
                <a:gd name="T35" fmla="*/ 4 h 31"/>
                <a:gd name="T36" fmla="*/ 12 w 15"/>
                <a:gd name="T37" fmla="*/ 0 h 31"/>
                <a:gd name="T38" fmla="*/ 6 w 15"/>
                <a:gd name="T39" fmla="*/ 4 h 31"/>
                <a:gd name="T40" fmla="*/ 12 w 15"/>
                <a:gd name="T41" fmla="*/ 0 h 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
                <a:gd name="T64" fmla="*/ 0 h 31"/>
                <a:gd name="T65" fmla="*/ 15 w 15"/>
                <a:gd name="T66" fmla="*/ 31 h 3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 h="31">
                  <a:moveTo>
                    <a:pt x="12" y="0"/>
                  </a:moveTo>
                  <a:lnTo>
                    <a:pt x="6" y="4"/>
                  </a:lnTo>
                  <a:lnTo>
                    <a:pt x="7" y="6"/>
                  </a:lnTo>
                  <a:lnTo>
                    <a:pt x="7" y="10"/>
                  </a:lnTo>
                  <a:lnTo>
                    <a:pt x="7" y="12"/>
                  </a:lnTo>
                  <a:lnTo>
                    <a:pt x="7" y="14"/>
                  </a:lnTo>
                  <a:lnTo>
                    <a:pt x="7" y="17"/>
                  </a:lnTo>
                  <a:lnTo>
                    <a:pt x="6" y="19"/>
                  </a:lnTo>
                  <a:lnTo>
                    <a:pt x="3" y="21"/>
                  </a:lnTo>
                  <a:lnTo>
                    <a:pt x="0" y="23"/>
                  </a:lnTo>
                  <a:lnTo>
                    <a:pt x="1" y="31"/>
                  </a:lnTo>
                  <a:lnTo>
                    <a:pt x="6" y="29"/>
                  </a:lnTo>
                  <a:lnTo>
                    <a:pt x="9" y="25"/>
                  </a:lnTo>
                  <a:lnTo>
                    <a:pt x="12" y="23"/>
                  </a:lnTo>
                  <a:lnTo>
                    <a:pt x="14" y="17"/>
                  </a:lnTo>
                  <a:lnTo>
                    <a:pt x="15" y="12"/>
                  </a:lnTo>
                  <a:lnTo>
                    <a:pt x="15" y="8"/>
                  </a:lnTo>
                  <a:lnTo>
                    <a:pt x="14" y="4"/>
                  </a:lnTo>
                  <a:lnTo>
                    <a:pt x="12" y="0"/>
                  </a:lnTo>
                  <a:lnTo>
                    <a:pt x="6" y="4"/>
                  </a:lnTo>
                  <a:lnTo>
                    <a:pt x="12" y="0"/>
                  </a:lnTo>
                  <a:close/>
                </a:path>
              </a:pathLst>
            </a:custGeom>
            <a:solidFill>
              <a:srgbClr val="CC6633"/>
            </a:solidFill>
            <a:ln w="9525">
              <a:noFill/>
              <a:round/>
              <a:headEnd/>
              <a:tailEnd/>
            </a:ln>
          </p:spPr>
          <p:txBody>
            <a:bodyPr/>
            <a:lstStyle/>
            <a:p>
              <a:endParaRPr lang="it-IT">
                <a:solidFill>
                  <a:srgbClr val="FFFFFF"/>
                </a:solidFill>
              </a:endParaRPr>
            </a:p>
          </p:txBody>
        </p:sp>
        <p:sp>
          <p:nvSpPr>
            <p:cNvPr id="28785" name="Freeform 111"/>
            <p:cNvSpPr>
              <a:spLocks/>
            </p:cNvSpPr>
            <p:nvPr/>
          </p:nvSpPr>
          <p:spPr bwMode="auto">
            <a:xfrm>
              <a:off x="2811" y="1997"/>
              <a:ext cx="9" cy="15"/>
            </a:xfrm>
            <a:custGeom>
              <a:avLst/>
              <a:gdLst>
                <a:gd name="T0" fmla="*/ 0 w 9"/>
                <a:gd name="T1" fmla="*/ 7 h 15"/>
                <a:gd name="T2" fmla="*/ 1 w 9"/>
                <a:gd name="T3" fmla="*/ 9 h 15"/>
                <a:gd name="T4" fmla="*/ 1 w 9"/>
                <a:gd name="T5" fmla="*/ 11 h 15"/>
                <a:gd name="T6" fmla="*/ 3 w 9"/>
                <a:gd name="T7" fmla="*/ 11 h 15"/>
                <a:gd name="T8" fmla="*/ 3 w 9"/>
                <a:gd name="T9" fmla="*/ 13 h 15"/>
                <a:gd name="T10" fmla="*/ 4 w 9"/>
                <a:gd name="T11" fmla="*/ 13 h 15"/>
                <a:gd name="T12" fmla="*/ 4 w 9"/>
                <a:gd name="T13" fmla="*/ 15 h 15"/>
                <a:gd name="T14" fmla="*/ 9 w 9"/>
                <a:gd name="T15" fmla="*/ 11 h 15"/>
                <a:gd name="T16" fmla="*/ 9 w 9"/>
                <a:gd name="T17" fmla="*/ 9 h 15"/>
                <a:gd name="T18" fmla="*/ 3 w 9"/>
                <a:gd name="T19" fmla="*/ 13 h 15"/>
                <a:gd name="T20" fmla="*/ 8 w 9"/>
                <a:gd name="T21" fmla="*/ 7 h 15"/>
                <a:gd name="T22" fmla="*/ 9 w 9"/>
                <a:gd name="T23" fmla="*/ 9 h 15"/>
                <a:gd name="T24" fmla="*/ 9 w 9"/>
                <a:gd name="T25" fmla="*/ 7 h 15"/>
                <a:gd name="T26" fmla="*/ 8 w 9"/>
                <a:gd name="T27" fmla="*/ 7 h 15"/>
                <a:gd name="T28" fmla="*/ 8 w 9"/>
                <a:gd name="T29" fmla="*/ 4 h 15"/>
                <a:gd name="T30" fmla="*/ 6 w 9"/>
                <a:gd name="T31" fmla="*/ 2 h 15"/>
                <a:gd name="T32" fmla="*/ 4 w 9"/>
                <a:gd name="T33" fmla="*/ 0 h 15"/>
                <a:gd name="T34" fmla="*/ 0 w 9"/>
                <a:gd name="T35" fmla="*/ 7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
                <a:gd name="T55" fmla="*/ 0 h 15"/>
                <a:gd name="T56" fmla="*/ 9 w 9"/>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 h="15">
                  <a:moveTo>
                    <a:pt x="0" y="7"/>
                  </a:moveTo>
                  <a:lnTo>
                    <a:pt x="1" y="9"/>
                  </a:lnTo>
                  <a:lnTo>
                    <a:pt x="1" y="11"/>
                  </a:lnTo>
                  <a:lnTo>
                    <a:pt x="3" y="11"/>
                  </a:lnTo>
                  <a:lnTo>
                    <a:pt x="3" y="13"/>
                  </a:lnTo>
                  <a:lnTo>
                    <a:pt x="4" y="13"/>
                  </a:lnTo>
                  <a:lnTo>
                    <a:pt x="4" y="15"/>
                  </a:lnTo>
                  <a:lnTo>
                    <a:pt x="9" y="11"/>
                  </a:lnTo>
                  <a:lnTo>
                    <a:pt x="9" y="9"/>
                  </a:lnTo>
                  <a:lnTo>
                    <a:pt x="3" y="13"/>
                  </a:lnTo>
                  <a:lnTo>
                    <a:pt x="8" y="7"/>
                  </a:lnTo>
                  <a:lnTo>
                    <a:pt x="9" y="9"/>
                  </a:lnTo>
                  <a:lnTo>
                    <a:pt x="9" y="7"/>
                  </a:lnTo>
                  <a:lnTo>
                    <a:pt x="8" y="7"/>
                  </a:lnTo>
                  <a:lnTo>
                    <a:pt x="8" y="4"/>
                  </a:lnTo>
                  <a:lnTo>
                    <a:pt x="6" y="2"/>
                  </a:lnTo>
                  <a:lnTo>
                    <a:pt x="4" y="0"/>
                  </a:lnTo>
                  <a:lnTo>
                    <a:pt x="0" y="7"/>
                  </a:lnTo>
                  <a:close/>
                </a:path>
              </a:pathLst>
            </a:custGeom>
            <a:solidFill>
              <a:srgbClr val="CC6633"/>
            </a:solidFill>
            <a:ln w="9525">
              <a:noFill/>
              <a:round/>
              <a:headEnd/>
              <a:tailEnd/>
            </a:ln>
          </p:spPr>
          <p:txBody>
            <a:bodyPr/>
            <a:lstStyle/>
            <a:p>
              <a:endParaRPr lang="it-IT">
                <a:solidFill>
                  <a:srgbClr val="FFFFFF"/>
                </a:solidFill>
              </a:endParaRPr>
            </a:p>
          </p:txBody>
        </p:sp>
        <p:sp>
          <p:nvSpPr>
            <p:cNvPr id="28786" name="Freeform 112"/>
            <p:cNvSpPr>
              <a:spLocks/>
            </p:cNvSpPr>
            <p:nvPr/>
          </p:nvSpPr>
          <p:spPr bwMode="auto">
            <a:xfrm>
              <a:off x="2815" y="1995"/>
              <a:ext cx="171" cy="67"/>
            </a:xfrm>
            <a:custGeom>
              <a:avLst/>
              <a:gdLst>
                <a:gd name="T0" fmla="*/ 2 w 171"/>
                <a:gd name="T1" fmla="*/ 2 h 67"/>
                <a:gd name="T2" fmla="*/ 0 w 171"/>
                <a:gd name="T3" fmla="*/ 2 h 67"/>
                <a:gd name="T4" fmla="*/ 0 w 171"/>
                <a:gd name="T5" fmla="*/ 2 h 67"/>
                <a:gd name="T6" fmla="*/ 0 w 171"/>
                <a:gd name="T7" fmla="*/ 0 h 67"/>
                <a:gd name="T8" fmla="*/ 0 w 171"/>
                <a:gd name="T9" fmla="*/ 2 h 67"/>
                <a:gd name="T10" fmla="*/ 0 w 171"/>
                <a:gd name="T11" fmla="*/ 2 h 67"/>
                <a:gd name="T12" fmla="*/ 0 w 171"/>
                <a:gd name="T13" fmla="*/ 2 h 67"/>
                <a:gd name="T14" fmla="*/ 2 w 171"/>
                <a:gd name="T15" fmla="*/ 2 h 67"/>
                <a:gd name="T16" fmla="*/ 2 w 171"/>
                <a:gd name="T17" fmla="*/ 2 h 67"/>
                <a:gd name="T18" fmla="*/ 4 w 171"/>
                <a:gd name="T19" fmla="*/ 4 h 67"/>
                <a:gd name="T20" fmla="*/ 7 w 171"/>
                <a:gd name="T21" fmla="*/ 9 h 67"/>
                <a:gd name="T22" fmla="*/ 8 w 171"/>
                <a:gd name="T23" fmla="*/ 11 h 67"/>
                <a:gd name="T24" fmla="*/ 11 w 171"/>
                <a:gd name="T25" fmla="*/ 15 h 67"/>
                <a:gd name="T26" fmla="*/ 14 w 171"/>
                <a:gd name="T27" fmla="*/ 17 h 67"/>
                <a:gd name="T28" fmla="*/ 16 w 171"/>
                <a:gd name="T29" fmla="*/ 19 h 67"/>
                <a:gd name="T30" fmla="*/ 19 w 171"/>
                <a:gd name="T31" fmla="*/ 21 h 67"/>
                <a:gd name="T32" fmla="*/ 22 w 171"/>
                <a:gd name="T33" fmla="*/ 23 h 67"/>
                <a:gd name="T34" fmla="*/ 29 w 171"/>
                <a:gd name="T35" fmla="*/ 28 h 67"/>
                <a:gd name="T36" fmla="*/ 36 w 171"/>
                <a:gd name="T37" fmla="*/ 32 h 67"/>
                <a:gd name="T38" fmla="*/ 43 w 171"/>
                <a:gd name="T39" fmla="*/ 36 h 67"/>
                <a:gd name="T40" fmla="*/ 50 w 171"/>
                <a:gd name="T41" fmla="*/ 40 h 67"/>
                <a:gd name="T42" fmla="*/ 57 w 171"/>
                <a:gd name="T43" fmla="*/ 44 h 67"/>
                <a:gd name="T44" fmla="*/ 64 w 171"/>
                <a:gd name="T45" fmla="*/ 49 h 67"/>
                <a:gd name="T46" fmla="*/ 72 w 171"/>
                <a:gd name="T47" fmla="*/ 51 h 67"/>
                <a:gd name="T48" fmla="*/ 80 w 171"/>
                <a:gd name="T49" fmla="*/ 53 h 67"/>
                <a:gd name="T50" fmla="*/ 86 w 171"/>
                <a:gd name="T51" fmla="*/ 57 h 67"/>
                <a:gd name="T52" fmla="*/ 94 w 171"/>
                <a:gd name="T53" fmla="*/ 57 h 67"/>
                <a:gd name="T54" fmla="*/ 102 w 171"/>
                <a:gd name="T55" fmla="*/ 59 h 67"/>
                <a:gd name="T56" fmla="*/ 110 w 171"/>
                <a:gd name="T57" fmla="*/ 59 h 67"/>
                <a:gd name="T58" fmla="*/ 118 w 171"/>
                <a:gd name="T59" fmla="*/ 61 h 67"/>
                <a:gd name="T60" fmla="*/ 125 w 171"/>
                <a:gd name="T61" fmla="*/ 61 h 67"/>
                <a:gd name="T62" fmla="*/ 133 w 171"/>
                <a:gd name="T63" fmla="*/ 63 h 67"/>
                <a:gd name="T64" fmla="*/ 143 w 171"/>
                <a:gd name="T65" fmla="*/ 63 h 67"/>
                <a:gd name="T66" fmla="*/ 144 w 171"/>
                <a:gd name="T67" fmla="*/ 63 h 67"/>
                <a:gd name="T68" fmla="*/ 149 w 171"/>
                <a:gd name="T69" fmla="*/ 65 h 67"/>
                <a:gd name="T70" fmla="*/ 152 w 171"/>
                <a:gd name="T71" fmla="*/ 65 h 67"/>
                <a:gd name="T72" fmla="*/ 155 w 171"/>
                <a:gd name="T73" fmla="*/ 65 h 67"/>
                <a:gd name="T74" fmla="*/ 160 w 171"/>
                <a:gd name="T75" fmla="*/ 67 h 67"/>
                <a:gd name="T76" fmla="*/ 163 w 171"/>
                <a:gd name="T77" fmla="*/ 67 h 67"/>
                <a:gd name="T78" fmla="*/ 168 w 171"/>
                <a:gd name="T79" fmla="*/ 67 h 67"/>
                <a:gd name="T80" fmla="*/ 171 w 171"/>
                <a:gd name="T81" fmla="*/ 67 h 6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1"/>
                <a:gd name="T124" fmla="*/ 0 h 67"/>
                <a:gd name="T125" fmla="*/ 171 w 171"/>
                <a:gd name="T126" fmla="*/ 67 h 6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1" h="67">
                  <a:moveTo>
                    <a:pt x="2" y="2"/>
                  </a:moveTo>
                  <a:lnTo>
                    <a:pt x="0" y="2"/>
                  </a:lnTo>
                  <a:lnTo>
                    <a:pt x="0" y="0"/>
                  </a:lnTo>
                  <a:lnTo>
                    <a:pt x="0" y="2"/>
                  </a:lnTo>
                  <a:lnTo>
                    <a:pt x="2" y="2"/>
                  </a:lnTo>
                  <a:lnTo>
                    <a:pt x="4" y="4"/>
                  </a:lnTo>
                  <a:lnTo>
                    <a:pt x="7" y="9"/>
                  </a:lnTo>
                  <a:lnTo>
                    <a:pt x="8" y="11"/>
                  </a:lnTo>
                  <a:lnTo>
                    <a:pt x="11" y="15"/>
                  </a:lnTo>
                  <a:lnTo>
                    <a:pt x="14" y="17"/>
                  </a:lnTo>
                  <a:lnTo>
                    <a:pt x="16" y="19"/>
                  </a:lnTo>
                  <a:lnTo>
                    <a:pt x="19" y="21"/>
                  </a:lnTo>
                  <a:lnTo>
                    <a:pt x="22" y="23"/>
                  </a:lnTo>
                  <a:lnTo>
                    <a:pt x="29" y="28"/>
                  </a:lnTo>
                  <a:lnTo>
                    <a:pt x="36" y="32"/>
                  </a:lnTo>
                  <a:lnTo>
                    <a:pt x="43" y="36"/>
                  </a:lnTo>
                  <a:lnTo>
                    <a:pt x="50" y="40"/>
                  </a:lnTo>
                  <a:lnTo>
                    <a:pt x="57" y="44"/>
                  </a:lnTo>
                  <a:lnTo>
                    <a:pt x="64" y="49"/>
                  </a:lnTo>
                  <a:lnTo>
                    <a:pt x="72" y="51"/>
                  </a:lnTo>
                  <a:lnTo>
                    <a:pt x="80" y="53"/>
                  </a:lnTo>
                  <a:lnTo>
                    <a:pt x="86" y="57"/>
                  </a:lnTo>
                  <a:lnTo>
                    <a:pt x="94" y="57"/>
                  </a:lnTo>
                  <a:lnTo>
                    <a:pt x="102" y="59"/>
                  </a:lnTo>
                  <a:lnTo>
                    <a:pt x="110" y="59"/>
                  </a:lnTo>
                  <a:lnTo>
                    <a:pt x="118" y="61"/>
                  </a:lnTo>
                  <a:lnTo>
                    <a:pt x="125" y="61"/>
                  </a:lnTo>
                  <a:lnTo>
                    <a:pt x="133" y="63"/>
                  </a:lnTo>
                  <a:lnTo>
                    <a:pt x="143" y="63"/>
                  </a:lnTo>
                  <a:lnTo>
                    <a:pt x="144" y="63"/>
                  </a:lnTo>
                  <a:lnTo>
                    <a:pt x="149" y="65"/>
                  </a:lnTo>
                  <a:lnTo>
                    <a:pt x="152" y="65"/>
                  </a:lnTo>
                  <a:lnTo>
                    <a:pt x="155" y="65"/>
                  </a:lnTo>
                  <a:lnTo>
                    <a:pt x="160" y="67"/>
                  </a:lnTo>
                  <a:lnTo>
                    <a:pt x="163" y="67"/>
                  </a:lnTo>
                  <a:lnTo>
                    <a:pt x="168" y="67"/>
                  </a:lnTo>
                  <a:lnTo>
                    <a:pt x="171" y="67"/>
                  </a:lnTo>
                </a:path>
              </a:pathLst>
            </a:custGeom>
            <a:noFill/>
            <a:ln w="7938">
              <a:solidFill>
                <a:srgbClr val="993300"/>
              </a:solidFill>
              <a:prstDash val="solid"/>
              <a:round/>
              <a:headEnd/>
              <a:tailEnd/>
            </a:ln>
          </p:spPr>
          <p:txBody>
            <a:bodyPr/>
            <a:lstStyle/>
            <a:p>
              <a:endParaRPr lang="it-IT">
                <a:solidFill>
                  <a:srgbClr val="FFFFFF"/>
                </a:solidFill>
              </a:endParaRPr>
            </a:p>
          </p:txBody>
        </p:sp>
        <p:sp>
          <p:nvSpPr>
            <p:cNvPr id="28787" name="Freeform 113"/>
            <p:cNvSpPr>
              <a:spLocks/>
            </p:cNvSpPr>
            <p:nvPr/>
          </p:nvSpPr>
          <p:spPr bwMode="auto">
            <a:xfrm>
              <a:off x="2707" y="1924"/>
              <a:ext cx="65" cy="84"/>
            </a:xfrm>
            <a:custGeom>
              <a:avLst/>
              <a:gdLst>
                <a:gd name="T0" fmla="*/ 55 w 65"/>
                <a:gd name="T1" fmla="*/ 27 h 84"/>
                <a:gd name="T2" fmla="*/ 51 w 65"/>
                <a:gd name="T3" fmla="*/ 25 h 84"/>
                <a:gd name="T4" fmla="*/ 46 w 65"/>
                <a:gd name="T5" fmla="*/ 19 h 84"/>
                <a:gd name="T6" fmla="*/ 43 w 65"/>
                <a:gd name="T7" fmla="*/ 14 h 84"/>
                <a:gd name="T8" fmla="*/ 40 w 65"/>
                <a:gd name="T9" fmla="*/ 10 h 84"/>
                <a:gd name="T10" fmla="*/ 36 w 65"/>
                <a:gd name="T11" fmla="*/ 6 h 84"/>
                <a:gd name="T12" fmla="*/ 33 w 65"/>
                <a:gd name="T13" fmla="*/ 2 h 84"/>
                <a:gd name="T14" fmla="*/ 29 w 65"/>
                <a:gd name="T15" fmla="*/ 0 h 84"/>
                <a:gd name="T16" fmla="*/ 24 w 65"/>
                <a:gd name="T17" fmla="*/ 0 h 84"/>
                <a:gd name="T18" fmla="*/ 21 w 65"/>
                <a:gd name="T19" fmla="*/ 2 h 84"/>
                <a:gd name="T20" fmla="*/ 19 w 65"/>
                <a:gd name="T21" fmla="*/ 2 h 84"/>
                <a:gd name="T22" fmla="*/ 18 w 65"/>
                <a:gd name="T23" fmla="*/ 4 h 84"/>
                <a:gd name="T24" fmla="*/ 16 w 65"/>
                <a:gd name="T25" fmla="*/ 6 h 84"/>
                <a:gd name="T26" fmla="*/ 15 w 65"/>
                <a:gd name="T27" fmla="*/ 6 h 84"/>
                <a:gd name="T28" fmla="*/ 13 w 65"/>
                <a:gd name="T29" fmla="*/ 8 h 84"/>
                <a:gd name="T30" fmla="*/ 11 w 65"/>
                <a:gd name="T31" fmla="*/ 10 h 84"/>
                <a:gd name="T32" fmla="*/ 11 w 65"/>
                <a:gd name="T33" fmla="*/ 12 h 84"/>
                <a:gd name="T34" fmla="*/ 8 w 65"/>
                <a:gd name="T35" fmla="*/ 17 h 84"/>
                <a:gd name="T36" fmla="*/ 7 w 65"/>
                <a:gd name="T37" fmla="*/ 21 h 84"/>
                <a:gd name="T38" fmla="*/ 5 w 65"/>
                <a:gd name="T39" fmla="*/ 23 h 84"/>
                <a:gd name="T40" fmla="*/ 4 w 65"/>
                <a:gd name="T41" fmla="*/ 27 h 84"/>
                <a:gd name="T42" fmla="*/ 2 w 65"/>
                <a:gd name="T43" fmla="*/ 31 h 84"/>
                <a:gd name="T44" fmla="*/ 2 w 65"/>
                <a:gd name="T45" fmla="*/ 35 h 84"/>
                <a:gd name="T46" fmla="*/ 0 w 65"/>
                <a:gd name="T47" fmla="*/ 40 h 84"/>
                <a:gd name="T48" fmla="*/ 0 w 65"/>
                <a:gd name="T49" fmla="*/ 42 h 84"/>
                <a:gd name="T50" fmla="*/ 0 w 65"/>
                <a:gd name="T51" fmla="*/ 50 h 84"/>
                <a:gd name="T52" fmla="*/ 2 w 65"/>
                <a:gd name="T53" fmla="*/ 59 h 84"/>
                <a:gd name="T54" fmla="*/ 4 w 65"/>
                <a:gd name="T55" fmla="*/ 65 h 84"/>
                <a:gd name="T56" fmla="*/ 8 w 65"/>
                <a:gd name="T57" fmla="*/ 73 h 84"/>
                <a:gd name="T58" fmla="*/ 11 w 65"/>
                <a:gd name="T59" fmla="*/ 77 h 84"/>
                <a:gd name="T60" fmla="*/ 16 w 65"/>
                <a:gd name="T61" fmla="*/ 82 h 84"/>
                <a:gd name="T62" fmla="*/ 22 w 65"/>
                <a:gd name="T63" fmla="*/ 84 h 84"/>
                <a:gd name="T64" fmla="*/ 29 w 65"/>
                <a:gd name="T65" fmla="*/ 82 h 84"/>
                <a:gd name="T66" fmla="*/ 33 w 65"/>
                <a:gd name="T67" fmla="*/ 77 h 84"/>
                <a:gd name="T68" fmla="*/ 38 w 65"/>
                <a:gd name="T69" fmla="*/ 75 h 84"/>
                <a:gd name="T70" fmla="*/ 43 w 65"/>
                <a:gd name="T71" fmla="*/ 71 h 84"/>
                <a:gd name="T72" fmla="*/ 47 w 65"/>
                <a:gd name="T73" fmla="*/ 67 h 84"/>
                <a:gd name="T74" fmla="*/ 52 w 65"/>
                <a:gd name="T75" fmla="*/ 61 h 84"/>
                <a:gd name="T76" fmla="*/ 55 w 65"/>
                <a:gd name="T77" fmla="*/ 56 h 84"/>
                <a:gd name="T78" fmla="*/ 58 w 65"/>
                <a:gd name="T79" fmla="*/ 50 h 84"/>
                <a:gd name="T80" fmla="*/ 63 w 65"/>
                <a:gd name="T81" fmla="*/ 46 h 84"/>
                <a:gd name="T82" fmla="*/ 65 w 65"/>
                <a:gd name="T83" fmla="*/ 44 h 84"/>
                <a:gd name="T84" fmla="*/ 65 w 65"/>
                <a:gd name="T85" fmla="*/ 42 h 84"/>
                <a:gd name="T86" fmla="*/ 63 w 65"/>
                <a:gd name="T87" fmla="*/ 42 h 84"/>
                <a:gd name="T88" fmla="*/ 61 w 65"/>
                <a:gd name="T89" fmla="*/ 42 h 84"/>
                <a:gd name="T90" fmla="*/ 60 w 65"/>
                <a:gd name="T91" fmla="*/ 40 h 84"/>
                <a:gd name="T92" fmla="*/ 58 w 65"/>
                <a:gd name="T93" fmla="*/ 38 h 84"/>
                <a:gd name="T94" fmla="*/ 57 w 65"/>
                <a:gd name="T95" fmla="*/ 33 h 84"/>
                <a:gd name="T96" fmla="*/ 55 w 65"/>
                <a:gd name="T97" fmla="*/ 27 h 8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5"/>
                <a:gd name="T148" fmla="*/ 0 h 84"/>
                <a:gd name="T149" fmla="*/ 65 w 65"/>
                <a:gd name="T150" fmla="*/ 84 h 8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5" h="84">
                  <a:moveTo>
                    <a:pt x="55" y="27"/>
                  </a:moveTo>
                  <a:lnTo>
                    <a:pt x="51" y="25"/>
                  </a:lnTo>
                  <a:lnTo>
                    <a:pt x="46" y="19"/>
                  </a:lnTo>
                  <a:lnTo>
                    <a:pt x="43" y="14"/>
                  </a:lnTo>
                  <a:lnTo>
                    <a:pt x="40" y="10"/>
                  </a:lnTo>
                  <a:lnTo>
                    <a:pt x="36" y="6"/>
                  </a:lnTo>
                  <a:lnTo>
                    <a:pt x="33" y="2"/>
                  </a:lnTo>
                  <a:lnTo>
                    <a:pt x="29" y="0"/>
                  </a:lnTo>
                  <a:lnTo>
                    <a:pt x="24" y="0"/>
                  </a:lnTo>
                  <a:lnTo>
                    <a:pt x="21" y="2"/>
                  </a:lnTo>
                  <a:lnTo>
                    <a:pt x="19" y="2"/>
                  </a:lnTo>
                  <a:lnTo>
                    <a:pt x="18" y="4"/>
                  </a:lnTo>
                  <a:lnTo>
                    <a:pt x="16" y="6"/>
                  </a:lnTo>
                  <a:lnTo>
                    <a:pt x="15" y="6"/>
                  </a:lnTo>
                  <a:lnTo>
                    <a:pt x="13" y="8"/>
                  </a:lnTo>
                  <a:lnTo>
                    <a:pt x="11" y="10"/>
                  </a:lnTo>
                  <a:lnTo>
                    <a:pt x="11" y="12"/>
                  </a:lnTo>
                  <a:lnTo>
                    <a:pt x="8" y="17"/>
                  </a:lnTo>
                  <a:lnTo>
                    <a:pt x="7" y="21"/>
                  </a:lnTo>
                  <a:lnTo>
                    <a:pt x="5" y="23"/>
                  </a:lnTo>
                  <a:lnTo>
                    <a:pt x="4" y="27"/>
                  </a:lnTo>
                  <a:lnTo>
                    <a:pt x="2" y="31"/>
                  </a:lnTo>
                  <a:lnTo>
                    <a:pt x="2" y="35"/>
                  </a:lnTo>
                  <a:lnTo>
                    <a:pt x="0" y="40"/>
                  </a:lnTo>
                  <a:lnTo>
                    <a:pt x="0" y="42"/>
                  </a:lnTo>
                  <a:lnTo>
                    <a:pt x="0" y="50"/>
                  </a:lnTo>
                  <a:lnTo>
                    <a:pt x="2" y="59"/>
                  </a:lnTo>
                  <a:lnTo>
                    <a:pt x="4" y="65"/>
                  </a:lnTo>
                  <a:lnTo>
                    <a:pt x="8" y="73"/>
                  </a:lnTo>
                  <a:lnTo>
                    <a:pt x="11" y="77"/>
                  </a:lnTo>
                  <a:lnTo>
                    <a:pt x="16" y="82"/>
                  </a:lnTo>
                  <a:lnTo>
                    <a:pt x="22" y="84"/>
                  </a:lnTo>
                  <a:lnTo>
                    <a:pt x="29" y="82"/>
                  </a:lnTo>
                  <a:lnTo>
                    <a:pt x="33" y="77"/>
                  </a:lnTo>
                  <a:lnTo>
                    <a:pt x="38" y="75"/>
                  </a:lnTo>
                  <a:lnTo>
                    <a:pt x="43" y="71"/>
                  </a:lnTo>
                  <a:lnTo>
                    <a:pt x="47" y="67"/>
                  </a:lnTo>
                  <a:lnTo>
                    <a:pt x="52" y="61"/>
                  </a:lnTo>
                  <a:lnTo>
                    <a:pt x="55" y="56"/>
                  </a:lnTo>
                  <a:lnTo>
                    <a:pt x="58" y="50"/>
                  </a:lnTo>
                  <a:lnTo>
                    <a:pt x="63" y="46"/>
                  </a:lnTo>
                  <a:lnTo>
                    <a:pt x="65" y="44"/>
                  </a:lnTo>
                  <a:lnTo>
                    <a:pt x="65" y="42"/>
                  </a:lnTo>
                  <a:lnTo>
                    <a:pt x="63" y="42"/>
                  </a:lnTo>
                  <a:lnTo>
                    <a:pt x="61" y="42"/>
                  </a:lnTo>
                  <a:lnTo>
                    <a:pt x="60" y="40"/>
                  </a:lnTo>
                  <a:lnTo>
                    <a:pt x="58" y="38"/>
                  </a:lnTo>
                  <a:lnTo>
                    <a:pt x="57" y="33"/>
                  </a:lnTo>
                  <a:lnTo>
                    <a:pt x="55" y="27"/>
                  </a:lnTo>
                  <a:close/>
                </a:path>
              </a:pathLst>
            </a:custGeom>
            <a:solidFill>
              <a:srgbClr val="F7AB8C"/>
            </a:solidFill>
            <a:ln w="9525">
              <a:noFill/>
              <a:round/>
              <a:headEnd/>
              <a:tailEnd/>
            </a:ln>
          </p:spPr>
          <p:txBody>
            <a:bodyPr/>
            <a:lstStyle/>
            <a:p>
              <a:endParaRPr lang="it-IT">
                <a:solidFill>
                  <a:srgbClr val="FFFFFF"/>
                </a:solidFill>
              </a:endParaRPr>
            </a:p>
          </p:txBody>
        </p:sp>
        <p:sp>
          <p:nvSpPr>
            <p:cNvPr id="28788" name="Freeform 114"/>
            <p:cNvSpPr>
              <a:spLocks/>
            </p:cNvSpPr>
            <p:nvPr/>
          </p:nvSpPr>
          <p:spPr bwMode="auto">
            <a:xfrm>
              <a:off x="2731" y="1919"/>
              <a:ext cx="33" cy="36"/>
            </a:xfrm>
            <a:custGeom>
              <a:avLst/>
              <a:gdLst>
                <a:gd name="T0" fmla="*/ 0 w 33"/>
                <a:gd name="T1" fmla="*/ 9 h 36"/>
                <a:gd name="T2" fmla="*/ 5 w 33"/>
                <a:gd name="T3" fmla="*/ 9 h 36"/>
                <a:gd name="T4" fmla="*/ 8 w 33"/>
                <a:gd name="T5" fmla="*/ 11 h 36"/>
                <a:gd name="T6" fmla="*/ 11 w 33"/>
                <a:gd name="T7" fmla="*/ 15 h 36"/>
                <a:gd name="T8" fmla="*/ 14 w 33"/>
                <a:gd name="T9" fmla="*/ 17 h 36"/>
                <a:gd name="T10" fmla="*/ 17 w 33"/>
                <a:gd name="T11" fmla="*/ 24 h 36"/>
                <a:gd name="T12" fmla="*/ 20 w 33"/>
                <a:gd name="T13" fmla="*/ 28 h 36"/>
                <a:gd name="T14" fmla="*/ 25 w 33"/>
                <a:gd name="T15" fmla="*/ 32 h 36"/>
                <a:gd name="T16" fmla="*/ 30 w 33"/>
                <a:gd name="T17" fmla="*/ 36 h 36"/>
                <a:gd name="T18" fmla="*/ 33 w 33"/>
                <a:gd name="T19" fmla="*/ 30 h 36"/>
                <a:gd name="T20" fmla="*/ 28 w 33"/>
                <a:gd name="T21" fmla="*/ 26 h 36"/>
                <a:gd name="T22" fmla="*/ 25 w 33"/>
                <a:gd name="T23" fmla="*/ 22 h 36"/>
                <a:gd name="T24" fmla="*/ 22 w 33"/>
                <a:gd name="T25" fmla="*/ 17 h 36"/>
                <a:gd name="T26" fmla="*/ 19 w 33"/>
                <a:gd name="T27" fmla="*/ 11 h 36"/>
                <a:gd name="T28" fmla="*/ 14 w 33"/>
                <a:gd name="T29" fmla="*/ 7 h 36"/>
                <a:gd name="T30" fmla="*/ 11 w 33"/>
                <a:gd name="T31" fmla="*/ 3 h 36"/>
                <a:gd name="T32" fmla="*/ 5 w 33"/>
                <a:gd name="T33" fmla="*/ 0 h 36"/>
                <a:gd name="T34" fmla="*/ 0 w 33"/>
                <a:gd name="T35" fmla="*/ 0 h 36"/>
                <a:gd name="T36" fmla="*/ 0 w 33"/>
                <a:gd name="T37" fmla="*/ 9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36"/>
                <a:gd name="T59" fmla="*/ 33 w 33"/>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36">
                  <a:moveTo>
                    <a:pt x="0" y="9"/>
                  </a:moveTo>
                  <a:lnTo>
                    <a:pt x="5" y="9"/>
                  </a:lnTo>
                  <a:lnTo>
                    <a:pt x="8" y="11"/>
                  </a:lnTo>
                  <a:lnTo>
                    <a:pt x="11" y="15"/>
                  </a:lnTo>
                  <a:lnTo>
                    <a:pt x="14" y="17"/>
                  </a:lnTo>
                  <a:lnTo>
                    <a:pt x="17" y="24"/>
                  </a:lnTo>
                  <a:lnTo>
                    <a:pt x="20" y="28"/>
                  </a:lnTo>
                  <a:lnTo>
                    <a:pt x="25" y="32"/>
                  </a:lnTo>
                  <a:lnTo>
                    <a:pt x="30" y="36"/>
                  </a:lnTo>
                  <a:lnTo>
                    <a:pt x="33" y="30"/>
                  </a:lnTo>
                  <a:lnTo>
                    <a:pt x="28" y="26"/>
                  </a:lnTo>
                  <a:lnTo>
                    <a:pt x="25" y="22"/>
                  </a:lnTo>
                  <a:lnTo>
                    <a:pt x="22" y="17"/>
                  </a:lnTo>
                  <a:lnTo>
                    <a:pt x="19" y="11"/>
                  </a:lnTo>
                  <a:lnTo>
                    <a:pt x="14" y="7"/>
                  </a:lnTo>
                  <a:lnTo>
                    <a:pt x="11" y="3"/>
                  </a:lnTo>
                  <a:lnTo>
                    <a:pt x="5" y="0"/>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789" name="Freeform 115"/>
            <p:cNvSpPr>
              <a:spLocks/>
            </p:cNvSpPr>
            <p:nvPr/>
          </p:nvSpPr>
          <p:spPr bwMode="auto">
            <a:xfrm>
              <a:off x="2715" y="1919"/>
              <a:ext cx="16" cy="22"/>
            </a:xfrm>
            <a:custGeom>
              <a:avLst/>
              <a:gdLst>
                <a:gd name="T0" fmla="*/ 5 w 16"/>
                <a:gd name="T1" fmla="*/ 22 h 22"/>
                <a:gd name="T2" fmla="*/ 7 w 16"/>
                <a:gd name="T3" fmla="*/ 19 h 22"/>
                <a:gd name="T4" fmla="*/ 8 w 16"/>
                <a:gd name="T5" fmla="*/ 17 h 22"/>
                <a:gd name="T6" fmla="*/ 10 w 16"/>
                <a:gd name="T7" fmla="*/ 15 h 22"/>
                <a:gd name="T8" fmla="*/ 10 w 16"/>
                <a:gd name="T9" fmla="*/ 13 h 22"/>
                <a:gd name="T10" fmla="*/ 11 w 16"/>
                <a:gd name="T11" fmla="*/ 11 h 22"/>
                <a:gd name="T12" fmla="*/ 13 w 16"/>
                <a:gd name="T13" fmla="*/ 11 h 22"/>
                <a:gd name="T14" fmla="*/ 14 w 16"/>
                <a:gd name="T15" fmla="*/ 11 h 22"/>
                <a:gd name="T16" fmla="*/ 16 w 16"/>
                <a:gd name="T17" fmla="*/ 9 h 22"/>
                <a:gd name="T18" fmla="*/ 16 w 16"/>
                <a:gd name="T19" fmla="*/ 0 h 22"/>
                <a:gd name="T20" fmla="*/ 13 w 16"/>
                <a:gd name="T21" fmla="*/ 3 h 22"/>
                <a:gd name="T22" fmla="*/ 10 w 16"/>
                <a:gd name="T23" fmla="*/ 3 h 22"/>
                <a:gd name="T24" fmla="*/ 8 w 16"/>
                <a:gd name="T25" fmla="*/ 5 h 22"/>
                <a:gd name="T26" fmla="*/ 7 w 16"/>
                <a:gd name="T27" fmla="*/ 7 h 22"/>
                <a:gd name="T28" fmla="*/ 5 w 16"/>
                <a:gd name="T29" fmla="*/ 9 h 22"/>
                <a:gd name="T30" fmla="*/ 3 w 16"/>
                <a:gd name="T31" fmla="*/ 11 h 22"/>
                <a:gd name="T32" fmla="*/ 2 w 16"/>
                <a:gd name="T33" fmla="*/ 13 h 22"/>
                <a:gd name="T34" fmla="*/ 0 w 16"/>
                <a:gd name="T35" fmla="*/ 15 h 22"/>
                <a:gd name="T36" fmla="*/ 5 w 16"/>
                <a:gd name="T37" fmla="*/ 22 h 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22"/>
                <a:gd name="T59" fmla="*/ 16 w 16"/>
                <a:gd name="T60" fmla="*/ 22 h 2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22">
                  <a:moveTo>
                    <a:pt x="5" y="22"/>
                  </a:moveTo>
                  <a:lnTo>
                    <a:pt x="7" y="19"/>
                  </a:lnTo>
                  <a:lnTo>
                    <a:pt x="8" y="17"/>
                  </a:lnTo>
                  <a:lnTo>
                    <a:pt x="10" y="15"/>
                  </a:lnTo>
                  <a:lnTo>
                    <a:pt x="10" y="13"/>
                  </a:lnTo>
                  <a:lnTo>
                    <a:pt x="11" y="11"/>
                  </a:lnTo>
                  <a:lnTo>
                    <a:pt x="13" y="11"/>
                  </a:lnTo>
                  <a:lnTo>
                    <a:pt x="14" y="11"/>
                  </a:lnTo>
                  <a:lnTo>
                    <a:pt x="16" y="9"/>
                  </a:lnTo>
                  <a:lnTo>
                    <a:pt x="16" y="0"/>
                  </a:lnTo>
                  <a:lnTo>
                    <a:pt x="13" y="3"/>
                  </a:lnTo>
                  <a:lnTo>
                    <a:pt x="10" y="3"/>
                  </a:lnTo>
                  <a:lnTo>
                    <a:pt x="8" y="5"/>
                  </a:lnTo>
                  <a:lnTo>
                    <a:pt x="7" y="7"/>
                  </a:lnTo>
                  <a:lnTo>
                    <a:pt x="5" y="9"/>
                  </a:lnTo>
                  <a:lnTo>
                    <a:pt x="3" y="11"/>
                  </a:lnTo>
                  <a:lnTo>
                    <a:pt x="2" y="13"/>
                  </a:lnTo>
                  <a:lnTo>
                    <a:pt x="0" y="15"/>
                  </a:lnTo>
                  <a:lnTo>
                    <a:pt x="5" y="22"/>
                  </a:lnTo>
                  <a:close/>
                </a:path>
              </a:pathLst>
            </a:custGeom>
            <a:solidFill>
              <a:srgbClr val="CC6633"/>
            </a:solidFill>
            <a:ln w="9525">
              <a:noFill/>
              <a:round/>
              <a:headEnd/>
              <a:tailEnd/>
            </a:ln>
          </p:spPr>
          <p:txBody>
            <a:bodyPr/>
            <a:lstStyle/>
            <a:p>
              <a:endParaRPr lang="it-IT">
                <a:solidFill>
                  <a:srgbClr val="FFFFFF"/>
                </a:solidFill>
              </a:endParaRPr>
            </a:p>
          </p:txBody>
        </p:sp>
        <p:sp>
          <p:nvSpPr>
            <p:cNvPr id="28790" name="Freeform 116"/>
            <p:cNvSpPr>
              <a:spLocks/>
            </p:cNvSpPr>
            <p:nvPr/>
          </p:nvSpPr>
          <p:spPr bwMode="auto">
            <a:xfrm>
              <a:off x="2704" y="1934"/>
              <a:ext cx="16" cy="34"/>
            </a:xfrm>
            <a:custGeom>
              <a:avLst/>
              <a:gdLst>
                <a:gd name="T0" fmla="*/ 7 w 16"/>
                <a:gd name="T1" fmla="*/ 34 h 34"/>
                <a:gd name="T2" fmla="*/ 7 w 16"/>
                <a:gd name="T3" fmla="*/ 32 h 34"/>
                <a:gd name="T4" fmla="*/ 7 w 16"/>
                <a:gd name="T5" fmla="*/ 30 h 34"/>
                <a:gd name="T6" fmla="*/ 8 w 16"/>
                <a:gd name="T7" fmla="*/ 28 h 34"/>
                <a:gd name="T8" fmla="*/ 8 w 16"/>
                <a:gd name="T9" fmla="*/ 23 h 34"/>
                <a:gd name="T10" fmla="*/ 10 w 16"/>
                <a:gd name="T11" fmla="*/ 19 h 34"/>
                <a:gd name="T12" fmla="*/ 11 w 16"/>
                <a:gd name="T13" fmla="*/ 15 h 34"/>
                <a:gd name="T14" fmla="*/ 13 w 16"/>
                <a:gd name="T15" fmla="*/ 13 h 34"/>
                <a:gd name="T16" fmla="*/ 14 w 16"/>
                <a:gd name="T17" fmla="*/ 9 h 34"/>
                <a:gd name="T18" fmla="*/ 16 w 16"/>
                <a:gd name="T19" fmla="*/ 7 h 34"/>
                <a:gd name="T20" fmla="*/ 11 w 16"/>
                <a:gd name="T21" fmla="*/ 0 h 34"/>
                <a:gd name="T22" fmla="*/ 10 w 16"/>
                <a:gd name="T23" fmla="*/ 4 h 34"/>
                <a:gd name="T24" fmla="*/ 7 w 16"/>
                <a:gd name="T25" fmla="*/ 7 h 34"/>
                <a:gd name="T26" fmla="*/ 5 w 16"/>
                <a:gd name="T27" fmla="*/ 11 h 34"/>
                <a:gd name="T28" fmla="*/ 3 w 16"/>
                <a:gd name="T29" fmla="*/ 15 h 34"/>
                <a:gd name="T30" fmla="*/ 2 w 16"/>
                <a:gd name="T31" fmla="*/ 19 h 34"/>
                <a:gd name="T32" fmla="*/ 2 w 16"/>
                <a:gd name="T33" fmla="*/ 23 h 34"/>
                <a:gd name="T34" fmla="*/ 0 w 16"/>
                <a:gd name="T35" fmla="*/ 28 h 34"/>
                <a:gd name="T36" fmla="*/ 0 w 16"/>
                <a:gd name="T37" fmla="*/ 32 h 34"/>
                <a:gd name="T38" fmla="*/ 7 w 16"/>
                <a:gd name="T39" fmla="*/ 34 h 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6"/>
                <a:gd name="T61" fmla="*/ 0 h 34"/>
                <a:gd name="T62" fmla="*/ 16 w 16"/>
                <a:gd name="T63" fmla="*/ 34 h 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6" h="34">
                  <a:moveTo>
                    <a:pt x="7" y="34"/>
                  </a:moveTo>
                  <a:lnTo>
                    <a:pt x="7" y="32"/>
                  </a:lnTo>
                  <a:lnTo>
                    <a:pt x="7" y="30"/>
                  </a:lnTo>
                  <a:lnTo>
                    <a:pt x="8" y="28"/>
                  </a:lnTo>
                  <a:lnTo>
                    <a:pt x="8" y="23"/>
                  </a:lnTo>
                  <a:lnTo>
                    <a:pt x="10" y="19"/>
                  </a:lnTo>
                  <a:lnTo>
                    <a:pt x="11" y="15"/>
                  </a:lnTo>
                  <a:lnTo>
                    <a:pt x="13" y="13"/>
                  </a:lnTo>
                  <a:lnTo>
                    <a:pt x="14" y="9"/>
                  </a:lnTo>
                  <a:lnTo>
                    <a:pt x="16" y="7"/>
                  </a:lnTo>
                  <a:lnTo>
                    <a:pt x="11" y="0"/>
                  </a:lnTo>
                  <a:lnTo>
                    <a:pt x="10" y="4"/>
                  </a:lnTo>
                  <a:lnTo>
                    <a:pt x="7" y="7"/>
                  </a:lnTo>
                  <a:lnTo>
                    <a:pt x="5" y="11"/>
                  </a:lnTo>
                  <a:lnTo>
                    <a:pt x="3" y="15"/>
                  </a:lnTo>
                  <a:lnTo>
                    <a:pt x="2" y="19"/>
                  </a:lnTo>
                  <a:lnTo>
                    <a:pt x="2" y="23"/>
                  </a:lnTo>
                  <a:lnTo>
                    <a:pt x="0" y="28"/>
                  </a:lnTo>
                  <a:lnTo>
                    <a:pt x="0" y="32"/>
                  </a:lnTo>
                  <a:lnTo>
                    <a:pt x="7" y="34"/>
                  </a:lnTo>
                  <a:close/>
                </a:path>
              </a:pathLst>
            </a:custGeom>
            <a:solidFill>
              <a:srgbClr val="CC6633"/>
            </a:solidFill>
            <a:ln w="9525">
              <a:noFill/>
              <a:round/>
              <a:headEnd/>
              <a:tailEnd/>
            </a:ln>
          </p:spPr>
          <p:txBody>
            <a:bodyPr/>
            <a:lstStyle/>
            <a:p>
              <a:endParaRPr lang="it-IT">
                <a:solidFill>
                  <a:srgbClr val="FFFFFF"/>
                </a:solidFill>
              </a:endParaRPr>
            </a:p>
          </p:txBody>
        </p:sp>
        <p:sp>
          <p:nvSpPr>
            <p:cNvPr id="28791" name="Freeform 117"/>
            <p:cNvSpPr>
              <a:spLocks/>
            </p:cNvSpPr>
            <p:nvPr/>
          </p:nvSpPr>
          <p:spPr bwMode="auto">
            <a:xfrm>
              <a:off x="2704" y="1966"/>
              <a:ext cx="33" cy="46"/>
            </a:xfrm>
            <a:custGeom>
              <a:avLst/>
              <a:gdLst>
                <a:gd name="T0" fmla="*/ 32 w 33"/>
                <a:gd name="T1" fmla="*/ 35 h 46"/>
                <a:gd name="T2" fmla="*/ 25 w 33"/>
                <a:gd name="T3" fmla="*/ 38 h 46"/>
                <a:gd name="T4" fmla="*/ 21 w 33"/>
                <a:gd name="T5" fmla="*/ 35 h 46"/>
                <a:gd name="T6" fmla="*/ 16 w 33"/>
                <a:gd name="T7" fmla="*/ 33 h 46"/>
                <a:gd name="T8" fmla="*/ 13 w 33"/>
                <a:gd name="T9" fmla="*/ 27 h 46"/>
                <a:gd name="T10" fmla="*/ 10 w 33"/>
                <a:gd name="T11" fmla="*/ 21 h 46"/>
                <a:gd name="T12" fmla="*/ 8 w 33"/>
                <a:gd name="T13" fmla="*/ 14 h 46"/>
                <a:gd name="T14" fmla="*/ 7 w 33"/>
                <a:gd name="T15" fmla="*/ 8 h 46"/>
                <a:gd name="T16" fmla="*/ 7 w 33"/>
                <a:gd name="T17" fmla="*/ 2 h 46"/>
                <a:gd name="T18" fmla="*/ 0 w 33"/>
                <a:gd name="T19" fmla="*/ 0 h 46"/>
                <a:gd name="T20" fmla="*/ 0 w 33"/>
                <a:gd name="T21" fmla="*/ 8 h 46"/>
                <a:gd name="T22" fmla="*/ 2 w 33"/>
                <a:gd name="T23" fmla="*/ 17 h 46"/>
                <a:gd name="T24" fmla="*/ 5 w 33"/>
                <a:gd name="T25" fmla="*/ 25 h 46"/>
                <a:gd name="T26" fmla="*/ 8 w 33"/>
                <a:gd name="T27" fmla="*/ 33 h 46"/>
                <a:gd name="T28" fmla="*/ 13 w 33"/>
                <a:gd name="T29" fmla="*/ 40 h 46"/>
                <a:gd name="T30" fmla="*/ 19 w 33"/>
                <a:gd name="T31" fmla="*/ 44 h 46"/>
                <a:gd name="T32" fmla="*/ 25 w 33"/>
                <a:gd name="T33" fmla="*/ 46 h 46"/>
                <a:gd name="T34" fmla="*/ 33 w 33"/>
                <a:gd name="T35" fmla="*/ 44 h 46"/>
                <a:gd name="T36" fmla="*/ 32 w 33"/>
                <a:gd name="T37" fmla="*/ 35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46"/>
                <a:gd name="T59" fmla="*/ 33 w 33"/>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46">
                  <a:moveTo>
                    <a:pt x="32" y="35"/>
                  </a:moveTo>
                  <a:lnTo>
                    <a:pt x="25" y="38"/>
                  </a:lnTo>
                  <a:lnTo>
                    <a:pt x="21" y="35"/>
                  </a:lnTo>
                  <a:lnTo>
                    <a:pt x="16" y="33"/>
                  </a:lnTo>
                  <a:lnTo>
                    <a:pt x="13" y="27"/>
                  </a:lnTo>
                  <a:lnTo>
                    <a:pt x="10" y="21"/>
                  </a:lnTo>
                  <a:lnTo>
                    <a:pt x="8" y="14"/>
                  </a:lnTo>
                  <a:lnTo>
                    <a:pt x="7" y="8"/>
                  </a:lnTo>
                  <a:lnTo>
                    <a:pt x="7" y="2"/>
                  </a:lnTo>
                  <a:lnTo>
                    <a:pt x="0" y="0"/>
                  </a:lnTo>
                  <a:lnTo>
                    <a:pt x="0" y="8"/>
                  </a:lnTo>
                  <a:lnTo>
                    <a:pt x="2" y="17"/>
                  </a:lnTo>
                  <a:lnTo>
                    <a:pt x="5" y="25"/>
                  </a:lnTo>
                  <a:lnTo>
                    <a:pt x="8" y="33"/>
                  </a:lnTo>
                  <a:lnTo>
                    <a:pt x="13" y="40"/>
                  </a:lnTo>
                  <a:lnTo>
                    <a:pt x="19" y="44"/>
                  </a:lnTo>
                  <a:lnTo>
                    <a:pt x="25" y="46"/>
                  </a:lnTo>
                  <a:lnTo>
                    <a:pt x="33" y="44"/>
                  </a:lnTo>
                  <a:lnTo>
                    <a:pt x="32" y="35"/>
                  </a:lnTo>
                  <a:close/>
                </a:path>
              </a:pathLst>
            </a:custGeom>
            <a:solidFill>
              <a:srgbClr val="CC6633"/>
            </a:solidFill>
            <a:ln w="9525">
              <a:noFill/>
              <a:round/>
              <a:headEnd/>
              <a:tailEnd/>
            </a:ln>
          </p:spPr>
          <p:txBody>
            <a:bodyPr/>
            <a:lstStyle/>
            <a:p>
              <a:endParaRPr lang="it-IT">
                <a:solidFill>
                  <a:srgbClr val="FFFFFF"/>
                </a:solidFill>
              </a:endParaRPr>
            </a:p>
          </p:txBody>
        </p:sp>
        <p:sp>
          <p:nvSpPr>
            <p:cNvPr id="28792" name="Freeform 118"/>
            <p:cNvSpPr>
              <a:spLocks/>
            </p:cNvSpPr>
            <p:nvPr/>
          </p:nvSpPr>
          <p:spPr bwMode="auto">
            <a:xfrm>
              <a:off x="2736" y="1966"/>
              <a:ext cx="36" cy="44"/>
            </a:xfrm>
            <a:custGeom>
              <a:avLst/>
              <a:gdLst>
                <a:gd name="T0" fmla="*/ 31 w 36"/>
                <a:gd name="T1" fmla="*/ 0 h 44"/>
                <a:gd name="T2" fmla="*/ 28 w 36"/>
                <a:gd name="T3" fmla="*/ 6 h 44"/>
                <a:gd name="T4" fmla="*/ 25 w 36"/>
                <a:gd name="T5" fmla="*/ 10 h 44"/>
                <a:gd name="T6" fmla="*/ 20 w 36"/>
                <a:gd name="T7" fmla="*/ 17 h 44"/>
                <a:gd name="T8" fmla="*/ 17 w 36"/>
                <a:gd name="T9" fmla="*/ 21 h 44"/>
                <a:gd name="T10" fmla="*/ 12 w 36"/>
                <a:gd name="T11" fmla="*/ 25 h 44"/>
                <a:gd name="T12" fmla="*/ 7 w 36"/>
                <a:gd name="T13" fmla="*/ 29 h 44"/>
                <a:gd name="T14" fmla="*/ 3 w 36"/>
                <a:gd name="T15" fmla="*/ 31 h 44"/>
                <a:gd name="T16" fmla="*/ 0 w 36"/>
                <a:gd name="T17" fmla="*/ 35 h 44"/>
                <a:gd name="T18" fmla="*/ 1 w 36"/>
                <a:gd name="T19" fmla="*/ 44 h 44"/>
                <a:gd name="T20" fmla="*/ 6 w 36"/>
                <a:gd name="T21" fmla="*/ 40 h 44"/>
                <a:gd name="T22" fmla="*/ 11 w 36"/>
                <a:gd name="T23" fmla="*/ 35 h 44"/>
                <a:gd name="T24" fmla="*/ 15 w 36"/>
                <a:gd name="T25" fmla="*/ 31 h 44"/>
                <a:gd name="T26" fmla="*/ 20 w 36"/>
                <a:gd name="T27" fmla="*/ 27 h 44"/>
                <a:gd name="T28" fmla="*/ 25 w 36"/>
                <a:gd name="T29" fmla="*/ 23 h 44"/>
                <a:gd name="T30" fmla="*/ 29 w 36"/>
                <a:gd name="T31" fmla="*/ 17 h 44"/>
                <a:gd name="T32" fmla="*/ 32 w 36"/>
                <a:gd name="T33" fmla="*/ 12 h 44"/>
                <a:gd name="T34" fmla="*/ 36 w 36"/>
                <a:gd name="T35" fmla="*/ 6 h 44"/>
                <a:gd name="T36" fmla="*/ 31 w 36"/>
                <a:gd name="T37" fmla="*/ 0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44"/>
                <a:gd name="T59" fmla="*/ 36 w 36"/>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44">
                  <a:moveTo>
                    <a:pt x="31" y="0"/>
                  </a:moveTo>
                  <a:lnTo>
                    <a:pt x="28" y="6"/>
                  </a:lnTo>
                  <a:lnTo>
                    <a:pt x="25" y="10"/>
                  </a:lnTo>
                  <a:lnTo>
                    <a:pt x="20" y="17"/>
                  </a:lnTo>
                  <a:lnTo>
                    <a:pt x="17" y="21"/>
                  </a:lnTo>
                  <a:lnTo>
                    <a:pt x="12" y="25"/>
                  </a:lnTo>
                  <a:lnTo>
                    <a:pt x="7" y="29"/>
                  </a:lnTo>
                  <a:lnTo>
                    <a:pt x="3" y="31"/>
                  </a:lnTo>
                  <a:lnTo>
                    <a:pt x="0" y="35"/>
                  </a:lnTo>
                  <a:lnTo>
                    <a:pt x="1" y="44"/>
                  </a:lnTo>
                  <a:lnTo>
                    <a:pt x="6" y="40"/>
                  </a:lnTo>
                  <a:lnTo>
                    <a:pt x="11" y="35"/>
                  </a:lnTo>
                  <a:lnTo>
                    <a:pt x="15" y="31"/>
                  </a:lnTo>
                  <a:lnTo>
                    <a:pt x="20" y="27"/>
                  </a:lnTo>
                  <a:lnTo>
                    <a:pt x="25" y="23"/>
                  </a:lnTo>
                  <a:lnTo>
                    <a:pt x="29" y="17"/>
                  </a:lnTo>
                  <a:lnTo>
                    <a:pt x="32" y="12"/>
                  </a:lnTo>
                  <a:lnTo>
                    <a:pt x="36" y="6"/>
                  </a:lnTo>
                  <a:lnTo>
                    <a:pt x="31" y="0"/>
                  </a:lnTo>
                  <a:close/>
                </a:path>
              </a:pathLst>
            </a:custGeom>
            <a:solidFill>
              <a:srgbClr val="CC6633"/>
            </a:solidFill>
            <a:ln w="9525">
              <a:noFill/>
              <a:round/>
              <a:headEnd/>
              <a:tailEnd/>
            </a:ln>
          </p:spPr>
          <p:txBody>
            <a:bodyPr/>
            <a:lstStyle/>
            <a:p>
              <a:endParaRPr lang="it-IT">
                <a:solidFill>
                  <a:srgbClr val="FFFFFF"/>
                </a:solidFill>
              </a:endParaRPr>
            </a:p>
          </p:txBody>
        </p:sp>
        <p:sp>
          <p:nvSpPr>
            <p:cNvPr id="28793" name="Freeform 119"/>
            <p:cNvSpPr>
              <a:spLocks/>
            </p:cNvSpPr>
            <p:nvPr/>
          </p:nvSpPr>
          <p:spPr bwMode="auto">
            <a:xfrm>
              <a:off x="2759" y="1949"/>
              <a:ext cx="16" cy="23"/>
            </a:xfrm>
            <a:custGeom>
              <a:avLst/>
              <a:gdLst>
                <a:gd name="T0" fmla="*/ 2 w 16"/>
                <a:gd name="T1" fmla="*/ 6 h 23"/>
                <a:gd name="T2" fmla="*/ 0 w 16"/>
                <a:gd name="T3" fmla="*/ 4 h 23"/>
                <a:gd name="T4" fmla="*/ 2 w 16"/>
                <a:gd name="T5" fmla="*/ 10 h 23"/>
                <a:gd name="T6" fmla="*/ 3 w 16"/>
                <a:gd name="T7" fmla="*/ 17 h 23"/>
                <a:gd name="T8" fmla="*/ 6 w 16"/>
                <a:gd name="T9" fmla="*/ 19 h 23"/>
                <a:gd name="T10" fmla="*/ 9 w 16"/>
                <a:gd name="T11" fmla="*/ 21 h 23"/>
                <a:gd name="T12" fmla="*/ 11 w 16"/>
                <a:gd name="T13" fmla="*/ 21 h 23"/>
                <a:gd name="T14" fmla="*/ 9 w 16"/>
                <a:gd name="T15" fmla="*/ 19 h 23"/>
                <a:gd name="T16" fmla="*/ 9 w 16"/>
                <a:gd name="T17" fmla="*/ 15 h 23"/>
                <a:gd name="T18" fmla="*/ 8 w 16"/>
                <a:gd name="T19" fmla="*/ 17 h 23"/>
                <a:gd name="T20" fmla="*/ 13 w 16"/>
                <a:gd name="T21" fmla="*/ 23 h 23"/>
                <a:gd name="T22" fmla="*/ 14 w 16"/>
                <a:gd name="T23" fmla="*/ 21 h 23"/>
                <a:gd name="T24" fmla="*/ 16 w 16"/>
                <a:gd name="T25" fmla="*/ 15 h 23"/>
                <a:gd name="T26" fmla="*/ 13 w 16"/>
                <a:gd name="T27" fmla="*/ 13 h 23"/>
                <a:gd name="T28" fmla="*/ 11 w 16"/>
                <a:gd name="T29" fmla="*/ 13 h 23"/>
                <a:gd name="T30" fmla="*/ 9 w 16"/>
                <a:gd name="T31" fmla="*/ 10 h 23"/>
                <a:gd name="T32" fmla="*/ 8 w 16"/>
                <a:gd name="T33" fmla="*/ 8 h 23"/>
                <a:gd name="T34" fmla="*/ 6 w 16"/>
                <a:gd name="T35" fmla="*/ 2 h 23"/>
                <a:gd name="T36" fmla="*/ 5 w 16"/>
                <a:gd name="T37" fmla="*/ 0 h 23"/>
                <a:gd name="T38" fmla="*/ 6 w 16"/>
                <a:gd name="T39" fmla="*/ 2 h 23"/>
                <a:gd name="T40" fmla="*/ 6 w 16"/>
                <a:gd name="T41" fmla="*/ 0 h 23"/>
                <a:gd name="T42" fmla="*/ 5 w 16"/>
                <a:gd name="T43" fmla="*/ 0 h 23"/>
                <a:gd name="T44" fmla="*/ 2 w 16"/>
                <a:gd name="T45" fmla="*/ 6 h 2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
                <a:gd name="T70" fmla="*/ 0 h 23"/>
                <a:gd name="T71" fmla="*/ 16 w 16"/>
                <a:gd name="T72" fmla="*/ 23 h 2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 h="23">
                  <a:moveTo>
                    <a:pt x="2" y="6"/>
                  </a:moveTo>
                  <a:lnTo>
                    <a:pt x="0" y="4"/>
                  </a:lnTo>
                  <a:lnTo>
                    <a:pt x="2" y="10"/>
                  </a:lnTo>
                  <a:lnTo>
                    <a:pt x="3" y="17"/>
                  </a:lnTo>
                  <a:lnTo>
                    <a:pt x="6" y="19"/>
                  </a:lnTo>
                  <a:lnTo>
                    <a:pt x="9" y="21"/>
                  </a:lnTo>
                  <a:lnTo>
                    <a:pt x="11" y="21"/>
                  </a:lnTo>
                  <a:lnTo>
                    <a:pt x="9" y="19"/>
                  </a:lnTo>
                  <a:lnTo>
                    <a:pt x="9" y="15"/>
                  </a:lnTo>
                  <a:lnTo>
                    <a:pt x="8" y="17"/>
                  </a:lnTo>
                  <a:lnTo>
                    <a:pt x="13" y="23"/>
                  </a:lnTo>
                  <a:lnTo>
                    <a:pt x="14" y="21"/>
                  </a:lnTo>
                  <a:lnTo>
                    <a:pt x="16" y="15"/>
                  </a:lnTo>
                  <a:lnTo>
                    <a:pt x="13" y="13"/>
                  </a:lnTo>
                  <a:lnTo>
                    <a:pt x="11" y="13"/>
                  </a:lnTo>
                  <a:lnTo>
                    <a:pt x="9" y="10"/>
                  </a:lnTo>
                  <a:lnTo>
                    <a:pt x="8" y="8"/>
                  </a:lnTo>
                  <a:lnTo>
                    <a:pt x="6" y="2"/>
                  </a:lnTo>
                  <a:lnTo>
                    <a:pt x="5" y="0"/>
                  </a:lnTo>
                  <a:lnTo>
                    <a:pt x="6" y="2"/>
                  </a:lnTo>
                  <a:lnTo>
                    <a:pt x="6" y="0"/>
                  </a:lnTo>
                  <a:lnTo>
                    <a:pt x="5" y="0"/>
                  </a:lnTo>
                  <a:lnTo>
                    <a:pt x="2" y="6"/>
                  </a:lnTo>
                  <a:close/>
                </a:path>
              </a:pathLst>
            </a:custGeom>
            <a:solidFill>
              <a:srgbClr val="CC6633"/>
            </a:solidFill>
            <a:ln w="9525">
              <a:noFill/>
              <a:round/>
              <a:headEnd/>
              <a:tailEnd/>
            </a:ln>
          </p:spPr>
          <p:txBody>
            <a:bodyPr/>
            <a:lstStyle/>
            <a:p>
              <a:endParaRPr lang="it-IT">
                <a:solidFill>
                  <a:srgbClr val="FFFFFF"/>
                </a:solidFill>
              </a:endParaRPr>
            </a:p>
          </p:txBody>
        </p:sp>
        <p:sp>
          <p:nvSpPr>
            <p:cNvPr id="28794" name="Freeform 120"/>
            <p:cNvSpPr>
              <a:spLocks/>
            </p:cNvSpPr>
            <p:nvPr/>
          </p:nvSpPr>
          <p:spPr bwMode="auto">
            <a:xfrm>
              <a:off x="2653" y="1882"/>
              <a:ext cx="34" cy="25"/>
            </a:xfrm>
            <a:custGeom>
              <a:avLst/>
              <a:gdLst>
                <a:gd name="T0" fmla="*/ 0 w 34"/>
                <a:gd name="T1" fmla="*/ 8 h 25"/>
                <a:gd name="T2" fmla="*/ 6 w 34"/>
                <a:gd name="T3" fmla="*/ 10 h 25"/>
                <a:gd name="T4" fmla="*/ 11 w 34"/>
                <a:gd name="T5" fmla="*/ 12 h 25"/>
                <a:gd name="T6" fmla="*/ 15 w 34"/>
                <a:gd name="T7" fmla="*/ 14 h 25"/>
                <a:gd name="T8" fmla="*/ 20 w 34"/>
                <a:gd name="T9" fmla="*/ 16 h 25"/>
                <a:gd name="T10" fmla="*/ 25 w 34"/>
                <a:gd name="T11" fmla="*/ 21 h 25"/>
                <a:gd name="T12" fmla="*/ 28 w 34"/>
                <a:gd name="T13" fmla="*/ 23 h 25"/>
                <a:gd name="T14" fmla="*/ 31 w 34"/>
                <a:gd name="T15" fmla="*/ 25 h 25"/>
                <a:gd name="T16" fmla="*/ 34 w 34"/>
                <a:gd name="T17" fmla="*/ 25 h 25"/>
                <a:gd name="T18" fmla="*/ 31 w 34"/>
                <a:gd name="T19" fmla="*/ 16 h 25"/>
                <a:gd name="T20" fmla="*/ 33 w 34"/>
                <a:gd name="T21" fmla="*/ 16 h 25"/>
                <a:gd name="T22" fmla="*/ 31 w 34"/>
                <a:gd name="T23" fmla="*/ 14 h 25"/>
                <a:gd name="T24" fmla="*/ 28 w 34"/>
                <a:gd name="T25" fmla="*/ 12 h 25"/>
                <a:gd name="T26" fmla="*/ 23 w 34"/>
                <a:gd name="T27" fmla="*/ 8 h 25"/>
                <a:gd name="T28" fmla="*/ 19 w 34"/>
                <a:gd name="T29" fmla="*/ 6 h 25"/>
                <a:gd name="T30" fmla="*/ 12 w 34"/>
                <a:gd name="T31" fmla="*/ 4 h 25"/>
                <a:gd name="T32" fmla="*/ 6 w 34"/>
                <a:gd name="T33" fmla="*/ 2 h 25"/>
                <a:gd name="T34" fmla="*/ 0 w 34"/>
                <a:gd name="T35" fmla="*/ 0 h 25"/>
                <a:gd name="T36" fmla="*/ 0 w 34"/>
                <a:gd name="T37" fmla="*/ 8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25"/>
                <a:gd name="T59" fmla="*/ 34 w 34"/>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25">
                  <a:moveTo>
                    <a:pt x="0" y="8"/>
                  </a:moveTo>
                  <a:lnTo>
                    <a:pt x="6" y="10"/>
                  </a:lnTo>
                  <a:lnTo>
                    <a:pt x="11" y="12"/>
                  </a:lnTo>
                  <a:lnTo>
                    <a:pt x="15" y="14"/>
                  </a:lnTo>
                  <a:lnTo>
                    <a:pt x="20" y="16"/>
                  </a:lnTo>
                  <a:lnTo>
                    <a:pt x="25" y="21"/>
                  </a:lnTo>
                  <a:lnTo>
                    <a:pt x="28" y="23"/>
                  </a:lnTo>
                  <a:lnTo>
                    <a:pt x="31" y="25"/>
                  </a:lnTo>
                  <a:lnTo>
                    <a:pt x="34" y="25"/>
                  </a:lnTo>
                  <a:lnTo>
                    <a:pt x="31" y="16"/>
                  </a:lnTo>
                  <a:lnTo>
                    <a:pt x="33" y="16"/>
                  </a:lnTo>
                  <a:lnTo>
                    <a:pt x="31" y="14"/>
                  </a:lnTo>
                  <a:lnTo>
                    <a:pt x="28" y="12"/>
                  </a:lnTo>
                  <a:lnTo>
                    <a:pt x="23" y="8"/>
                  </a:lnTo>
                  <a:lnTo>
                    <a:pt x="19" y="6"/>
                  </a:lnTo>
                  <a:lnTo>
                    <a:pt x="12" y="4"/>
                  </a:lnTo>
                  <a:lnTo>
                    <a:pt x="6" y="2"/>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795" name="Freeform 121"/>
            <p:cNvSpPr>
              <a:spLocks/>
            </p:cNvSpPr>
            <p:nvPr/>
          </p:nvSpPr>
          <p:spPr bwMode="auto">
            <a:xfrm>
              <a:off x="2634" y="1882"/>
              <a:ext cx="19" cy="77"/>
            </a:xfrm>
            <a:custGeom>
              <a:avLst/>
              <a:gdLst>
                <a:gd name="T0" fmla="*/ 14 w 19"/>
                <a:gd name="T1" fmla="*/ 71 h 77"/>
                <a:gd name="T2" fmla="*/ 11 w 19"/>
                <a:gd name="T3" fmla="*/ 63 h 77"/>
                <a:gd name="T4" fmla="*/ 8 w 19"/>
                <a:gd name="T5" fmla="*/ 54 h 77"/>
                <a:gd name="T6" fmla="*/ 6 w 19"/>
                <a:gd name="T7" fmla="*/ 44 h 77"/>
                <a:gd name="T8" fmla="*/ 6 w 19"/>
                <a:gd name="T9" fmla="*/ 31 h 77"/>
                <a:gd name="T10" fmla="*/ 8 w 19"/>
                <a:gd name="T11" fmla="*/ 23 h 77"/>
                <a:gd name="T12" fmla="*/ 9 w 19"/>
                <a:gd name="T13" fmla="*/ 14 h 77"/>
                <a:gd name="T14" fmla="*/ 11 w 19"/>
                <a:gd name="T15" fmla="*/ 12 h 77"/>
                <a:gd name="T16" fmla="*/ 14 w 19"/>
                <a:gd name="T17" fmla="*/ 10 h 77"/>
                <a:gd name="T18" fmla="*/ 16 w 19"/>
                <a:gd name="T19" fmla="*/ 10 h 77"/>
                <a:gd name="T20" fmla="*/ 19 w 19"/>
                <a:gd name="T21" fmla="*/ 8 h 77"/>
                <a:gd name="T22" fmla="*/ 19 w 19"/>
                <a:gd name="T23" fmla="*/ 0 h 77"/>
                <a:gd name="T24" fmla="*/ 14 w 19"/>
                <a:gd name="T25" fmla="*/ 2 h 77"/>
                <a:gd name="T26" fmla="*/ 11 w 19"/>
                <a:gd name="T27" fmla="*/ 2 h 77"/>
                <a:gd name="T28" fmla="*/ 6 w 19"/>
                <a:gd name="T29" fmla="*/ 6 h 77"/>
                <a:gd name="T30" fmla="*/ 5 w 19"/>
                <a:gd name="T31" fmla="*/ 10 h 77"/>
                <a:gd name="T32" fmla="*/ 0 w 19"/>
                <a:gd name="T33" fmla="*/ 21 h 77"/>
                <a:gd name="T34" fmla="*/ 0 w 19"/>
                <a:gd name="T35" fmla="*/ 31 h 77"/>
                <a:gd name="T36" fmla="*/ 0 w 19"/>
                <a:gd name="T37" fmla="*/ 44 h 77"/>
                <a:gd name="T38" fmla="*/ 2 w 19"/>
                <a:gd name="T39" fmla="*/ 56 h 77"/>
                <a:gd name="T40" fmla="*/ 5 w 19"/>
                <a:gd name="T41" fmla="*/ 67 h 77"/>
                <a:gd name="T42" fmla="*/ 9 w 19"/>
                <a:gd name="T43" fmla="*/ 77 h 77"/>
                <a:gd name="T44" fmla="*/ 14 w 19"/>
                <a:gd name="T45" fmla="*/ 71 h 7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9"/>
                <a:gd name="T70" fmla="*/ 0 h 77"/>
                <a:gd name="T71" fmla="*/ 19 w 19"/>
                <a:gd name="T72" fmla="*/ 77 h 7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9" h="77">
                  <a:moveTo>
                    <a:pt x="14" y="71"/>
                  </a:moveTo>
                  <a:lnTo>
                    <a:pt x="11" y="63"/>
                  </a:lnTo>
                  <a:lnTo>
                    <a:pt x="8" y="54"/>
                  </a:lnTo>
                  <a:lnTo>
                    <a:pt x="6" y="44"/>
                  </a:lnTo>
                  <a:lnTo>
                    <a:pt x="6" y="31"/>
                  </a:lnTo>
                  <a:lnTo>
                    <a:pt x="8" y="23"/>
                  </a:lnTo>
                  <a:lnTo>
                    <a:pt x="9" y="14"/>
                  </a:lnTo>
                  <a:lnTo>
                    <a:pt x="11" y="12"/>
                  </a:lnTo>
                  <a:lnTo>
                    <a:pt x="14" y="10"/>
                  </a:lnTo>
                  <a:lnTo>
                    <a:pt x="16" y="10"/>
                  </a:lnTo>
                  <a:lnTo>
                    <a:pt x="19" y="8"/>
                  </a:lnTo>
                  <a:lnTo>
                    <a:pt x="19" y="0"/>
                  </a:lnTo>
                  <a:lnTo>
                    <a:pt x="14" y="2"/>
                  </a:lnTo>
                  <a:lnTo>
                    <a:pt x="11" y="2"/>
                  </a:lnTo>
                  <a:lnTo>
                    <a:pt x="6" y="6"/>
                  </a:lnTo>
                  <a:lnTo>
                    <a:pt x="5" y="10"/>
                  </a:lnTo>
                  <a:lnTo>
                    <a:pt x="0" y="21"/>
                  </a:lnTo>
                  <a:lnTo>
                    <a:pt x="0" y="31"/>
                  </a:lnTo>
                  <a:lnTo>
                    <a:pt x="0" y="44"/>
                  </a:lnTo>
                  <a:lnTo>
                    <a:pt x="2" y="56"/>
                  </a:lnTo>
                  <a:lnTo>
                    <a:pt x="5" y="67"/>
                  </a:lnTo>
                  <a:lnTo>
                    <a:pt x="9" y="77"/>
                  </a:lnTo>
                  <a:lnTo>
                    <a:pt x="14" y="71"/>
                  </a:lnTo>
                  <a:close/>
                </a:path>
              </a:pathLst>
            </a:custGeom>
            <a:solidFill>
              <a:srgbClr val="CC6633"/>
            </a:solidFill>
            <a:ln w="9525">
              <a:noFill/>
              <a:round/>
              <a:headEnd/>
              <a:tailEnd/>
            </a:ln>
          </p:spPr>
          <p:txBody>
            <a:bodyPr/>
            <a:lstStyle/>
            <a:p>
              <a:endParaRPr lang="it-IT">
                <a:solidFill>
                  <a:srgbClr val="FFFFFF"/>
                </a:solidFill>
              </a:endParaRPr>
            </a:p>
          </p:txBody>
        </p:sp>
        <p:sp>
          <p:nvSpPr>
            <p:cNvPr id="28796" name="Freeform 122"/>
            <p:cNvSpPr>
              <a:spLocks/>
            </p:cNvSpPr>
            <p:nvPr/>
          </p:nvSpPr>
          <p:spPr bwMode="auto">
            <a:xfrm>
              <a:off x="2643" y="1953"/>
              <a:ext cx="57" cy="23"/>
            </a:xfrm>
            <a:custGeom>
              <a:avLst/>
              <a:gdLst>
                <a:gd name="T0" fmla="*/ 54 w 57"/>
                <a:gd name="T1" fmla="*/ 9 h 23"/>
                <a:gd name="T2" fmla="*/ 47 w 57"/>
                <a:gd name="T3" fmla="*/ 11 h 23"/>
                <a:gd name="T4" fmla="*/ 41 w 57"/>
                <a:gd name="T5" fmla="*/ 13 h 23"/>
                <a:gd name="T6" fmla="*/ 33 w 57"/>
                <a:gd name="T7" fmla="*/ 15 h 23"/>
                <a:gd name="T8" fmla="*/ 27 w 57"/>
                <a:gd name="T9" fmla="*/ 15 h 23"/>
                <a:gd name="T10" fmla="*/ 21 w 57"/>
                <a:gd name="T11" fmla="*/ 13 h 23"/>
                <a:gd name="T12" fmla="*/ 14 w 57"/>
                <a:gd name="T13" fmla="*/ 11 h 23"/>
                <a:gd name="T14" fmla="*/ 10 w 57"/>
                <a:gd name="T15" fmla="*/ 6 h 23"/>
                <a:gd name="T16" fmla="*/ 5 w 57"/>
                <a:gd name="T17" fmla="*/ 0 h 23"/>
                <a:gd name="T18" fmla="*/ 0 w 57"/>
                <a:gd name="T19" fmla="*/ 6 h 23"/>
                <a:gd name="T20" fmla="*/ 5 w 57"/>
                <a:gd name="T21" fmla="*/ 13 h 23"/>
                <a:gd name="T22" fmla="*/ 11 w 57"/>
                <a:gd name="T23" fmla="*/ 17 h 23"/>
                <a:gd name="T24" fmla="*/ 19 w 57"/>
                <a:gd name="T25" fmla="*/ 21 h 23"/>
                <a:gd name="T26" fmla="*/ 27 w 57"/>
                <a:gd name="T27" fmla="*/ 23 h 23"/>
                <a:gd name="T28" fmla="*/ 33 w 57"/>
                <a:gd name="T29" fmla="*/ 23 h 23"/>
                <a:gd name="T30" fmla="*/ 41 w 57"/>
                <a:gd name="T31" fmla="*/ 23 h 23"/>
                <a:gd name="T32" fmla="*/ 49 w 57"/>
                <a:gd name="T33" fmla="*/ 19 h 23"/>
                <a:gd name="T34" fmla="*/ 57 w 57"/>
                <a:gd name="T35" fmla="*/ 15 h 23"/>
                <a:gd name="T36" fmla="*/ 54 w 57"/>
                <a:gd name="T37" fmla="*/ 9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
                <a:gd name="T58" fmla="*/ 0 h 23"/>
                <a:gd name="T59" fmla="*/ 57 w 57"/>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 h="23">
                  <a:moveTo>
                    <a:pt x="54" y="9"/>
                  </a:moveTo>
                  <a:lnTo>
                    <a:pt x="47" y="11"/>
                  </a:lnTo>
                  <a:lnTo>
                    <a:pt x="41" y="13"/>
                  </a:lnTo>
                  <a:lnTo>
                    <a:pt x="33" y="15"/>
                  </a:lnTo>
                  <a:lnTo>
                    <a:pt x="27" y="15"/>
                  </a:lnTo>
                  <a:lnTo>
                    <a:pt x="21" y="13"/>
                  </a:lnTo>
                  <a:lnTo>
                    <a:pt x="14" y="11"/>
                  </a:lnTo>
                  <a:lnTo>
                    <a:pt x="10" y="6"/>
                  </a:lnTo>
                  <a:lnTo>
                    <a:pt x="5" y="0"/>
                  </a:lnTo>
                  <a:lnTo>
                    <a:pt x="0" y="6"/>
                  </a:lnTo>
                  <a:lnTo>
                    <a:pt x="5" y="13"/>
                  </a:lnTo>
                  <a:lnTo>
                    <a:pt x="11" y="17"/>
                  </a:lnTo>
                  <a:lnTo>
                    <a:pt x="19" y="21"/>
                  </a:lnTo>
                  <a:lnTo>
                    <a:pt x="27" y="23"/>
                  </a:lnTo>
                  <a:lnTo>
                    <a:pt x="33" y="23"/>
                  </a:lnTo>
                  <a:lnTo>
                    <a:pt x="41" y="23"/>
                  </a:lnTo>
                  <a:lnTo>
                    <a:pt x="49" y="19"/>
                  </a:lnTo>
                  <a:lnTo>
                    <a:pt x="57" y="15"/>
                  </a:lnTo>
                  <a:lnTo>
                    <a:pt x="54" y="9"/>
                  </a:lnTo>
                  <a:close/>
                </a:path>
              </a:pathLst>
            </a:custGeom>
            <a:solidFill>
              <a:srgbClr val="CC6633"/>
            </a:solidFill>
            <a:ln w="9525">
              <a:noFill/>
              <a:round/>
              <a:headEnd/>
              <a:tailEnd/>
            </a:ln>
          </p:spPr>
          <p:txBody>
            <a:bodyPr/>
            <a:lstStyle/>
            <a:p>
              <a:endParaRPr lang="it-IT">
                <a:solidFill>
                  <a:srgbClr val="FFFFFF"/>
                </a:solidFill>
              </a:endParaRPr>
            </a:p>
          </p:txBody>
        </p:sp>
        <p:sp>
          <p:nvSpPr>
            <p:cNvPr id="28797" name="Freeform 123"/>
            <p:cNvSpPr>
              <a:spLocks/>
            </p:cNvSpPr>
            <p:nvPr/>
          </p:nvSpPr>
          <p:spPr bwMode="auto">
            <a:xfrm>
              <a:off x="2697" y="1924"/>
              <a:ext cx="17" cy="44"/>
            </a:xfrm>
            <a:custGeom>
              <a:avLst/>
              <a:gdLst>
                <a:gd name="T0" fmla="*/ 10 w 17"/>
                <a:gd name="T1" fmla="*/ 2 h 44"/>
                <a:gd name="T2" fmla="*/ 10 w 17"/>
                <a:gd name="T3" fmla="*/ 8 h 44"/>
                <a:gd name="T4" fmla="*/ 10 w 17"/>
                <a:gd name="T5" fmla="*/ 12 h 44"/>
                <a:gd name="T6" fmla="*/ 9 w 17"/>
                <a:gd name="T7" fmla="*/ 19 h 44"/>
                <a:gd name="T8" fmla="*/ 9 w 17"/>
                <a:gd name="T9" fmla="*/ 23 h 44"/>
                <a:gd name="T10" fmla="*/ 6 w 17"/>
                <a:gd name="T11" fmla="*/ 27 h 44"/>
                <a:gd name="T12" fmla="*/ 4 w 17"/>
                <a:gd name="T13" fmla="*/ 31 h 44"/>
                <a:gd name="T14" fmla="*/ 1 w 17"/>
                <a:gd name="T15" fmla="*/ 33 h 44"/>
                <a:gd name="T16" fmla="*/ 0 w 17"/>
                <a:gd name="T17" fmla="*/ 38 h 44"/>
                <a:gd name="T18" fmla="*/ 3 w 17"/>
                <a:gd name="T19" fmla="*/ 44 h 44"/>
                <a:gd name="T20" fmla="*/ 6 w 17"/>
                <a:gd name="T21" fmla="*/ 42 h 44"/>
                <a:gd name="T22" fmla="*/ 9 w 17"/>
                <a:gd name="T23" fmla="*/ 38 h 44"/>
                <a:gd name="T24" fmla="*/ 12 w 17"/>
                <a:gd name="T25" fmla="*/ 31 h 44"/>
                <a:gd name="T26" fmla="*/ 14 w 17"/>
                <a:gd name="T27" fmla="*/ 27 h 44"/>
                <a:gd name="T28" fmla="*/ 15 w 17"/>
                <a:gd name="T29" fmla="*/ 21 h 44"/>
                <a:gd name="T30" fmla="*/ 17 w 17"/>
                <a:gd name="T31" fmla="*/ 14 h 44"/>
                <a:gd name="T32" fmla="*/ 17 w 17"/>
                <a:gd name="T33" fmla="*/ 6 h 44"/>
                <a:gd name="T34" fmla="*/ 17 w 17"/>
                <a:gd name="T35" fmla="*/ 0 h 44"/>
                <a:gd name="T36" fmla="*/ 10 w 17"/>
                <a:gd name="T37" fmla="*/ 2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4"/>
                <a:gd name="T59" fmla="*/ 17 w 17"/>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4">
                  <a:moveTo>
                    <a:pt x="10" y="2"/>
                  </a:moveTo>
                  <a:lnTo>
                    <a:pt x="10" y="8"/>
                  </a:lnTo>
                  <a:lnTo>
                    <a:pt x="10" y="12"/>
                  </a:lnTo>
                  <a:lnTo>
                    <a:pt x="9" y="19"/>
                  </a:lnTo>
                  <a:lnTo>
                    <a:pt x="9" y="23"/>
                  </a:lnTo>
                  <a:lnTo>
                    <a:pt x="6" y="27"/>
                  </a:lnTo>
                  <a:lnTo>
                    <a:pt x="4" y="31"/>
                  </a:lnTo>
                  <a:lnTo>
                    <a:pt x="1" y="33"/>
                  </a:lnTo>
                  <a:lnTo>
                    <a:pt x="0" y="38"/>
                  </a:lnTo>
                  <a:lnTo>
                    <a:pt x="3" y="44"/>
                  </a:lnTo>
                  <a:lnTo>
                    <a:pt x="6" y="42"/>
                  </a:lnTo>
                  <a:lnTo>
                    <a:pt x="9" y="38"/>
                  </a:lnTo>
                  <a:lnTo>
                    <a:pt x="12" y="31"/>
                  </a:lnTo>
                  <a:lnTo>
                    <a:pt x="14" y="27"/>
                  </a:lnTo>
                  <a:lnTo>
                    <a:pt x="15" y="21"/>
                  </a:lnTo>
                  <a:lnTo>
                    <a:pt x="17" y="14"/>
                  </a:lnTo>
                  <a:lnTo>
                    <a:pt x="17" y="6"/>
                  </a:lnTo>
                  <a:lnTo>
                    <a:pt x="17" y="0"/>
                  </a:lnTo>
                  <a:lnTo>
                    <a:pt x="10" y="2"/>
                  </a:lnTo>
                  <a:close/>
                </a:path>
              </a:pathLst>
            </a:custGeom>
            <a:solidFill>
              <a:srgbClr val="CC6633"/>
            </a:solidFill>
            <a:ln w="9525">
              <a:noFill/>
              <a:round/>
              <a:headEnd/>
              <a:tailEnd/>
            </a:ln>
          </p:spPr>
          <p:txBody>
            <a:bodyPr/>
            <a:lstStyle/>
            <a:p>
              <a:endParaRPr lang="it-IT">
                <a:solidFill>
                  <a:srgbClr val="FFFFFF"/>
                </a:solidFill>
              </a:endParaRPr>
            </a:p>
          </p:txBody>
        </p:sp>
        <p:sp>
          <p:nvSpPr>
            <p:cNvPr id="28798" name="Freeform 124"/>
            <p:cNvSpPr>
              <a:spLocks/>
            </p:cNvSpPr>
            <p:nvPr/>
          </p:nvSpPr>
          <p:spPr bwMode="auto">
            <a:xfrm>
              <a:off x="2684" y="1898"/>
              <a:ext cx="30" cy="28"/>
            </a:xfrm>
            <a:custGeom>
              <a:avLst/>
              <a:gdLst>
                <a:gd name="T0" fmla="*/ 0 w 30"/>
                <a:gd name="T1" fmla="*/ 7 h 28"/>
                <a:gd name="T2" fmla="*/ 5 w 30"/>
                <a:gd name="T3" fmla="*/ 11 h 28"/>
                <a:gd name="T4" fmla="*/ 8 w 30"/>
                <a:gd name="T5" fmla="*/ 13 h 28"/>
                <a:gd name="T6" fmla="*/ 11 w 30"/>
                <a:gd name="T7" fmla="*/ 15 h 28"/>
                <a:gd name="T8" fmla="*/ 14 w 30"/>
                <a:gd name="T9" fmla="*/ 17 h 28"/>
                <a:gd name="T10" fmla="*/ 17 w 30"/>
                <a:gd name="T11" fmla="*/ 19 h 28"/>
                <a:gd name="T12" fmla="*/ 20 w 30"/>
                <a:gd name="T13" fmla="*/ 21 h 28"/>
                <a:gd name="T14" fmla="*/ 22 w 30"/>
                <a:gd name="T15" fmla="*/ 24 h 28"/>
                <a:gd name="T16" fmla="*/ 23 w 30"/>
                <a:gd name="T17" fmla="*/ 28 h 28"/>
                <a:gd name="T18" fmla="*/ 30 w 30"/>
                <a:gd name="T19" fmla="*/ 26 h 28"/>
                <a:gd name="T20" fmla="*/ 27 w 30"/>
                <a:gd name="T21" fmla="*/ 19 h 28"/>
                <a:gd name="T22" fmla="*/ 25 w 30"/>
                <a:gd name="T23" fmla="*/ 15 h 28"/>
                <a:gd name="T24" fmla="*/ 22 w 30"/>
                <a:gd name="T25" fmla="*/ 11 h 28"/>
                <a:gd name="T26" fmla="*/ 17 w 30"/>
                <a:gd name="T27" fmla="*/ 9 h 28"/>
                <a:gd name="T28" fmla="*/ 14 w 30"/>
                <a:gd name="T29" fmla="*/ 7 h 28"/>
                <a:gd name="T30" fmla="*/ 11 w 30"/>
                <a:gd name="T31" fmla="*/ 5 h 28"/>
                <a:gd name="T32" fmla="*/ 6 w 30"/>
                <a:gd name="T33" fmla="*/ 3 h 28"/>
                <a:gd name="T34" fmla="*/ 5 w 30"/>
                <a:gd name="T35" fmla="*/ 0 h 28"/>
                <a:gd name="T36" fmla="*/ 0 w 30"/>
                <a:gd name="T37" fmla="*/ 7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
                <a:gd name="T58" fmla="*/ 0 h 28"/>
                <a:gd name="T59" fmla="*/ 30 w 30"/>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 h="28">
                  <a:moveTo>
                    <a:pt x="0" y="7"/>
                  </a:moveTo>
                  <a:lnTo>
                    <a:pt x="5" y="11"/>
                  </a:lnTo>
                  <a:lnTo>
                    <a:pt x="8" y="13"/>
                  </a:lnTo>
                  <a:lnTo>
                    <a:pt x="11" y="15"/>
                  </a:lnTo>
                  <a:lnTo>
                    <a:pt x="14" y="17"/>
                  </a:lnTo>
                  <a:lnTo>
                    <a:pt x="17" y="19"/>
                  </a:lnTo>
                  <a:lnTo>
                    <a:pt x="20" y="21"/>
                  </a:lnTo>
                  <a:lnTo>
                    <a:pt x="22" y="24"/>
                  </a:lnTo>
                  <a:lnTo>
                    <a:pt x="23" y="28"/>
                  </a:lnTo>
                  <a:lnTo>
                    <a:pt x="30" y="26"/>
                  </a:lnTo>
                  <a:lnTo>
                    <a:pt x="27" y="19"/>
                  </a:lnTo>
                  <a:lnTo>
                    <a:pt x="25" y="15"/>
                  </a:lnTo>
                  <a:lnTo>
                    <a:pt x="22" y="11"/>
                  </a:lnTo>
                  <a:lnTo>
                    <a:pt x="17" y="9"/>
                  </a:lnTo>
                  <a:lnTo>
                    <a:pt x="14" y="7"/>
                  </a:lnTo>
                  <a:lnTo>
                    <a:pt x="11" y="5"/>
                  </a:lnTo>
                  <a:lnTo>
                    <a:pt x="6" y="3"/>
                  </a:lnTo>
                  <a:lnTo>
                    <a:pt x="5" y="0"/>
                  </a:lnTo>
                  <a:lnTo>
                    <a:pt x="0" y="7"/>
                  </a:lnTo>
                  <a:close/>
                </a:path>
              </a:pathLst>
            </a:custGeom>
            <a:solidFill>
              <a:srgbClr val="CC6633"/>
            </a:solidFill>
            <a:ln w="9525">
              <a:noFill/>
              <a:round/>
              <a:headEnd/>
              <a:tailEnd/>
            </a:ln>
          </p:spPr>
          <p:txBody>
            <a:bodyPr/>
            <a:lstStyle/>
            <a:p>
              <a:endParaRPr lang="it-IT">
                <a:solidFill>
                  <a:srgbClr val="FFFFFF"/>
                </a:solidFill>
              </a:endParaRPr>
            </a:p>
          </p:txBody>
        </p:sp>
        <p:sp>
          <p:nvSpPr>
            <p:cNvPr id="28799" name="Freeform 125"/>
            <p:cNvSpPr>
              <a:spLocks/>
            </p:cNvSpPr>
            <p:nvPr/>
          </p:nvSpPr>
          <p:spPr bwMode="auto">
            <a:xfrm>
              <a:off x="2586" y="1703"/>
              <a:ext cx="48" cy="99"/>
            </a:xfrm>
            <a:custGeom>
              <a:avLst/>
              <a:gdLst>
                <a:gd name="T0" fmla="*/ 46 w 48"/>
                <a:gd name="T1" fmla="*/ 0 h 99"/>
                <a:gd name="T2" fmla="*/ 48 w 48"/>
                <a:gd name="T3" fmla="*/ 13 h 99"/>
                <a:gd name="T4" fmla="*/ 46 w 48"/>
                <a:gd name="T5" fmla="*/ 25 h 99"/>
                <a:gd name="T6" fmla="*/ 43 w 48"/>
                <a:gd name="T7" fmla="*/ 38 h 99"/>
                <a:gd name="T8" fmla="*/ 39 w 48"/>
                <a:gd name="T9" fmla="*/ 48 h 99"/>
                <a:gd name="T10" fmla="*/ 34 w 48"/>
                <a:gd name="T11" fmla="*/ 61 h 99"/>
                <a:gd name="T12" fmla="*/ 29 w 48"/>
                <a:gd name="T13" fmla="*/ 71 h 99"/>
                <a:gd name="T14" fmla="*/ 23 w 48"/>
                <a:gd name="T15" fmla="*/ 82 h 99"/>
                <a:gd name="T16" fmla="*/ 18 w 48"/>
                <a:gd name="T17" fmla="*/ 92 h 99"/>
                <a:gd name="T18" fmla="*/ 17 w 48"/>
                <a:gd name="T19" fmla="*/ 92 h 99"/>
                <a:gd name="T20" fmla="*/ 17 w 48"/>
                <a:gd name="T21" fmla="*/ 95 h 99"/>
                <a:gd name="T22" fmla="*/ 15 w 48"/>
                <a:gd name="T23" fmla="*/ 97 h 99"/>
                <a:gd name="T24" fmla="*/ 14 w 48"/>
                <a:gd name="T25" fmla="*/ 97 h 99"/>
                <a:gd name="T26" fmla="*/ 14 w 48"/>
                <a:gd name="T27" fmla="*/ 99 h 99"/>
                <a:gd name="T28" fmla="*/ 12 w 48"/>
                <a:gd name="T29" fmla="*/ 99 h 99"/>
                <a:gd name="T30" fmla="*/ 10 w 48"/>
                <a:gd name="T31" fmla="*/ 99 h 99"/>
                <a:gd name="T32" fmla="*/ 9 w 48"/>
                <a:gd name="T33" fmla="*/ 99 h 99"/>
                <a:gd name="T34" fmla="*/ 4 w 48"/>
                <a:gd name="T35" fmla="*/ 92 h 99"/>
                <a:gd name="T36" fmla="*/ 1 w 48"/>
                <a:gd name="T37" fmla="*/ 86 h 99"/>
                <a:gd name="T38" fmla="*/ 0 w 48"/>
                <a:gd name="T39" fmla="*/ 78 h 99"/>
                <a:gd name="T40" fmla="*/ 1 w 48"/>
                <a:gd name="T41" fmla="*/ 69 h 99"/>
                <a:gd name="T42" fmla="*/ 3 w 48"/>
                <a:gd name="T43" fmla="*/ 61 h 99"/>
                <a:gd name="T44" fmla="*/ 4 w 48"/>
                <a:gd name="T45" fmla="*/ 52 h 99"/>
                <a:gd name="T46" fmla="*/ 9 w 48"/>
                <a:gd name="T47" fmla="*/ 44 h 99"/>
                <a:gd name="T48" fmla="*/ 12 w 48"/>
                <a:gd name="T49" fmla="*/ 38 h 99"/>
                <a:gd name="T50" fmla="*/ 17 w 48"/>
                <a:gd name="T51" fmla="*/ 34 h 99"/>
                <a:gd name="T52" fmla="*/ 20 w 48"/>
                <a:gd name="T53" fmla="*/ 27 h 99"/>
                <a:gd name="T54" fmla="*/ 25 w 48"/>
                <a:gd name="T55" fmla="*/ 21 h 99"/>
                <a:gd name="T56" fmla="*/ 28 w 48"/>
                <a:gd name="T57" fmla="*/ 15 h 99"/>
                <a:gd name="T58" fmla="*/ 32 w 48"/>
                <a:gd name="T59" fmla="*/ 10 h 99"/>
                <a:gd name="T60" fmla="*/ 37 w 48"/>
                <a:gd name="T61" fmla="*/ 6 h 99"/>
                <a:gd name="T62" fmla="*/ 42 w 48"/>
                <a:gd name="T63" fmla="*/ 2 h 99"/>
                <a:gd name="T64" fmla="*/ 46 w 48"/>
                <a:gd name="T65" fmla="*/ 0 h 9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8"/>
                <a:gd name="T100" fmla="*/ 0 h 99"/>
                <a:gd name="T101" fmla="*/ 48 w 48"/>
                <a:gd name="T102" fmla="*/ 99 h 9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8" h="99">
                  <a:moveTo>
                    <a:pt x="46" y="0"/>
                  </a:moveTo>
                  <a:lnTo>
                    <a:pt x="48" y="13"/>
                  </a:lnTo>
                  <a:lnTo>
                    <a:pt x="46" y="25"/>
                  </a:lnTo>
                  <a:lnTo>
                    <a:pt x="43" y="38"/>
                  </a:lnTo>
                  <a:lnTo>
                    <a:pt x="39" y="48"/>
                  </a:lnTo>
                  <a:lnTo>
                    <a:pt x="34" y="61"/>
                  </a:lnTo>
                  <a:lnTo>
                    <a:pt x="29" y="71"/>
                  </a:lnTo>
                  <a:lnTo>
                    <a:pt x="23" y="82"/>
                  </a:lnTo>
                  <a:lnTo>
                    <a:pt x="18" y="92"/>
                  </a:lnTo>
                  <a:lnTo>
                    <a:pt x="17" y="92"/>
                  </a:lnTo>
                  <a:lnTo>
                    <a:pt x="17" y="95"/>
                  </a:lnTo>
                  <a:lnTo>
                    <a:pt x="15" y="97"/>
                  </a:lnTo>
                  <a:lnTo>
                    <a:pt x="14" y="97"/>
                  </a:lnTo>
                  <a:lnTo>
                    <a:pt x="14" y="99"/>
                  </a:lnTo>
                  <a:lnTo>
                    <a:pt x="12" y="99"/>
                  </a:lnTo>
                  <a:lnTo>
                    <a:pt x="10" y="99"/>
                  </a:lnTo>
                  <a:lnTo>
                    <a:pt x="9" y="99"/>
                  </a:lnTo>
                  <a:lnTo>
                    <a:pt x="4" y="92"/>
                  </a:lnTo>
                  <a:lnTo>
                    <a:pt x="1" y="86"/>
                  </a:lnTo>
                  <a:lnTo>
                    <a:pt x="0" y="78"/>
                  </a:lnTo>
                  <a:lnTo>
                    <a:pt x="1" y="69"/>
                  </a:lnTo>
                  <a:lnTo>
                    <a:pt x="3" y="61"/>
                  </a:lnTo>
                  <a:lnTo>
                    <a:pt x="4" y="52"/>
                  </a:lnTo>
                  <a:lnTo>
                    <a:pt x="9" y="44"/>
                  </a:lnTo>
                  <a:lnTo>
                    <a:pt x="12" y="38"/>
                  </a:lnTo>
                  <a:lnTo>
                    <a:pt x="17" y="34"/>
                  </a:lnTo>
                  <a:lnTo>
                    <a:pt x="20" y="27"/>
                  </a:lnTo>
                  <a:lnTo>
                    <a:pt x="25" y="21"/>
                  </a:lnTo>
                  <a:lnTo>
                    <a:pt x="28" y="15"/>
                  </a:lnTo>
                  <a:lnTo>
                    <a:pt x="32" y="10"/>
                  </a:lnTo>
                  <a:lnTo>
                    <a:pt x="37" y="6"/>
                  </a:lnTo>
                  <a:lnTo>
                    <a:pt x="42" y="2"/>
                  </a:lnTo>
                  <a:lnTo>
                    <a:pt x="46" y="0"/>
                  </a:lnTo>
                  <a:close/>
                </a:path>
              </a:pathLst>
            </a:custGeom>
            <a:solidFill>
              <a:srgbClr val="F7AB8C"/>
            </a:solidFill>
            <a:ln w="9525">
              <a:noFill/>
              <a:round/>
              <a:headEnd/>
              <a:tailEnd/>
            </a:ln>
          </p:spPr>
          <p:txBody>
            <a:bodyPr/>
            <a:lstStyle/>
            <a:p>
              <a:endParaRPr lang="it-IT">
                <a:solidFill>
                  <a:srgbClr val="FFFFFF"/>
                </a:solidFill>
              </a:endParaRPr>
            </a:p>
          </p:txBody>
        </p:sp>
        <p:sp>
          <p:nvSpPr>
            <p:cNvPr id="28800" name="Freeform 126"/>
            <p:cNvSpPr>
              <a:spLocks/>
            </p:cNvSpPr>
            <p:nvPr/>
          </p:nvSpPr>
          <p:spPr bwMode="auto">
            <a:xfrm>
              <a:off x="2601" y="1703"/>
              <a:ext cx="36" cy="95"/>
            </a:xfrm>
            <a:custGeom>
              <a:avLst/>
              <a:gdLst>
                <a:gd name="T0" fmla="*/ 6 w 36"/>
                <a:gd name="T1" fmla="*/ 95 h 95"/>
                <a:gd name="T2" fmla="*/ 11 w 36"/>
                <a:gd name="T3" fmla="*/ 84 h 95"/>
                <a:gd name="T4" fmla="*/ 17 w 36"/>
                <a:gd name="T5" fmla="*/ 74 h 95"/>
                <a:gd name="T6" fmla="*/ 22 w 36"/>
                <a:gd name="T7" fmla="*/ 63 h 95"/>
                <a:gd name="T8" fmla="*/ 27 w 36"/>
                <a:gd name="T9" fmla="*/ 50 h 95"/>
                <a:gd name="T10" fmla="*/ 31 w 36"/>
                <a:gd name="T11" fmla="*/ 40 h 95"/>
                <a:gd name="T12" fmla="*/ 35 w 36"/>
                <a:gd name="T13" fmla="*/ 27 h 95"/>
                <a:gd name="T14" fmla="*/ 36 w 36"/>
                <a:gd name="T15" fmla="*/ 13 h 95"/>
                <a:gd name="T16" fmla="*/ 36 w 36"/>
                <a:gd name="T17" fmla="*/ 0 h 95"/>
                <a:gd name="T18" fmla="*/ 28 w 36"/>
                <a:gd name="T19" fmla="*/ 0 h 95"/>
                <a:gd name="T20" fmla="*/ 28 w 36"/>
                <a:gd name="T21" fmla="*/ 13 h 95"/>
                <a:gd name="T22" fmla="*/ 28 w 36"/>
                <a:gd name="T23" fmla="*/ 25 h 95"/>
                <a:gd name="T24" fmla="*/ 25 w 36"/>
                <a:gd name="T25" fmla="*/ 36 h 95"/>
                <a:gd name="T26" fmla="*/ 20 w 36"/>
                <a:gd name="T27" fmla="*/ 46 h 95"/>
                <a:gd name="T28" fmla="*/ 17 w 36"/>
                <a:gd name="T29" fmla="*/ 59 h 95"/>
                <a:gd name="T30" fmla="*/ 11 w 36"/>
                <a:gd name="T31" fmla="*/ 69 h 95"/>
                <a:gd name="T32" fmla="*/ 6 w 36"/>
                <a:gd name="T33" fmla="*/ 78 h 95"/>
                <a:gd name="T34" fmla="*/ 0 w 36"/>
                <a:gd name="T35" fmla="*/ 88 h 95"/>
                <a:gd name="T36" fmla="*/ 0 w 36"/>
                <a:gd name="T37" fmla="*/ 90 h 95"/>
                <a:gd name="T38" fmla="*/ 6 w 36"/>
                <a:gd name="T39" fmla="*/ 95 h 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
                <a:gd name="T61" fmla="*/ 0 h 95"/>
                <a:gd name="T62" fmla="*/ 36 w 36"/>
                <a:gd name="T63" fmla="*/ 95 h 9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 h="95">
                  <a:moveTo>
                    <a:pt x="6" y="95"/>
                  </a:moveTo>
                  <a:lnTo>
                    <a:pt x="11" y="84"/>
                  </a:lnTo>
                  <a:lnTo>
                    <a:pt x="17" y="74"/>
                  </a:lnTo>
                  <a:lnTo>
                    <a:pt x="22" y="63"/>
                  </a:lnTo>
                  <a:lnTo>
                    <a:pt x="27" y="50"/>
                  </a:lnTo>
                  <a:lnTo>
                    <a:pt x="31" y="40"/>
                  </a:lnTo>
                  <a:lnTo>
                    <a:pt x="35" y="27"/>
                  </a:lnTo>
                  <a:lnTo>
                    <a:pt x="36" y="13"/>
                  </a:lnTo>
                  <a:lnTo>
                    <a:pt x="36" y="0"/>
                  </a:lnTo>
                  <a:lnTo>
                    <a:pt x="28" y="0"/>
                  </a:lnTo>
                  <a:lnTo>
                    <a:pt x="28" y="13"/>
                  </a:lnTo>
                  <a:lnTo>
                    <a:pt x="28" y="25"/>
                  </a:lnTo>
                  <a:lnTo>
                    <a:pt x="25" y="36"/>
                  </a:lnTo>
                  <a:lnTo>
                    <a:pt x="20" y="46"/>
                  </a:lnTo>
                  <a:lnTo>
                    <a:pt x="17" y="59"/>
                  </a:lnTo>
                  <a:lnTo>
                    <a:pt x="11" y="69"/>
                  </a:lnTo>
                  <a:lnTo>
                    <a:pt x="6" y="78"/>
                  </a:lnTo>
                  <a:lnTo>
                    <a:pt x="0" y="88"/>
                  </a:lnTo>
                  <a:lnTo>
                    <a:pt x="0" y="90"/>
                  </a:lnTo>
                  <a:lnTo>
                    <a:pt x="6" y="95"/>
                  </a:lnTo>
                  <a:close/>
                </a:path>
              </a:pathLst>
            </a:custGeom>
            <a:solidFill>
              <a:srgbClr val="CC6633"/>
            </a:solidFill>
            <a:ln w="9525">
              <a:noFill/>
              <a:round/>
              <a:headEnd/>
              <a:tailEnd/>
            </a:ln>
          </p:spPr>
          <p:txBody>
            <a:bodyPr/>
            <a:lstStyle/>
            <a:p>
              <a:endParaRPr lang="it-IT">
                <a:solidFill>
                  <a:srgbClr val="FFFFFF"/>
                </a:solidFill>
              </a:endParaRPr>
            </a:p>
          </p:txBody>
        </p:sp>
        <p:sp>
          <p:nvSpPr>
            <p:cNvPr id="28801" name="Freeform 127"/>
            <p:cNvSpPr>
              <a:spLocks/>
            </p:cNvSpPr>
            <p:nvPr/>
          </p:nvSpPr>
          <p:spPr bwMode="auto">
            <a:xfrm>
              <a:off x="2593" y="1793"/>
              <a:ext cx="14" cy="13"/>
            </a:xfrm>
            <a:custGeom>
              <a:avLst/>
              <a:gdLst>
                <a:gd name="T0" fmla="*/ 0 w 14"/>
                <a:gd name="T1" fmla="*/ 13 h 13"/>
                <a:gd name="T2" fmla="*/ 3 w 14"/>
                <a:gd name="T3" fmla="*/ 13 h 13"/>
                <a:gd name="T4" fmla="*/ 5 w 14"/>
                <a:gd name="T5" fmla="*/ 13 h 13"/>
                <a:gd name="T6" fmla="*/ 7 w 14"/>
                <a:gd name="T7" fmla="*/ 13 h 13"/>
                <a:gd name="T8" fmla="*/ 8 w 14"/>
                <a:gd name="T9" fmla="*/ 11 h 13"/>
                <a:gd name="T10" fmla="*/ 10 w 14"/>
                <a:gd name="T11" fmla="*/ 9 h 13"/>
                <a:gd name="T12" fmla="*/ 11 w 14"/>
                <a:gd name="T13" fmla="*/ 9 h 13"/>
                <a:gd name="T14" fmla="*/ 13 w 14"/>
                <a:gd name="T15" fmla="*/ 7 h 13"/>
                <a:gd name="T16" fmla="*/ 14 w 14"/>
                <a:gd name="T17" fmla="*/ 5 h 13"/>
                <a:gd name="T18" fmla="*/ 8 w 14"/>
                <a:gd name="T19" fmla="*/ 0 h 13"/>
                <a:gd name="T20" fmla="*/ 7 w 14"/>
                <a:gd name="T21" fmla="*/ 2 h 13"/>
                <a:gd name="T22" fmla="*/ 5 w 14"/>
                <a:gd name="T23" fmla="*/ 5 h 13"/>
                <a:gd name="T24" fmla="*/ 3 w 14"/>
                <a:gd name="T25" fmla="*/ 5 h 13"/>
                <a:gd name="T26" fmla="*/ 0 w 14"/>
                <a:gd name="T27" fmla="*/ 13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
                <a:gd name="T43" fmla="*/ 0 h 13"/>
                <a:gd name="T44" fmla="*/ 14 w 14"/>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 h="13">
                  <a:moveTo>
                    <a:pt x="0" y="13"/>
                  </a:moveTo>
                  <a:lnTo>
                    <a:pt x="3" y="13"/>
                  </a:lnTo>
                  <a:lnTo>
                    <a:pt x="5" y="13"/>
                  </a:lnTo>
                  <a:lnTo>
                    <a:pt x="7" y="13"/>
                  </a:lnTo>
                  <a:lnTo>
                    <a:pt x="8" y="11"/>
                  </a:lnTo>
                  <a:lnTo>
                    <a:pt x="10" y="9"/>
                  </a:lnTo>
                  <a:lnTo>
                    <a:pt x="11" y="9"/>
                  </a:lnTo>
                  <a:lnTo>
                    <a:pt x="13" y="7"/>
                  </a:lnTo>
                  <a:lnTo>
                    <a:pt x="14" y="5"/>
                  </a:lnTo>
                  <a:lnTo>
                    <a:pt x="8" y="0"/>
                  </a:lnTo>
                  <a:lnTo>
                    <a:pt x="7" y="2"/>
                  </a:lnTo>
                  <a:lnTo>
                    <a:pt x="5" y="5"/>
                  </a:lnTo>
                  <a:lnTo>
                    <a:pt x="3" y="5"/>
                  </a:lnTo>
                  <a:lnTo>
                    <a:pt x="0" y="13"/>
                  </a:lnTo>
                  <a:close/>
                </a:path>
              </a:pathLst>
            </a:custGeom>
            <a:solidFill>
              <a:srgbClr val="CC6633"/>
            </a:solidFill>
            <a:ln w="9525">
              <a:noFill/>
              <a:round/>
              <a:headEnd/>
              <a:tailEnd/>
            </a:ln>
          </p:spPr>
          <p:txBody>
            <a:bodyPr/>
            <a:lstStyle/>
            <a:p>
              <a:endParaRPr lang="it-IT">
                <a:solidFill>
                  <a:srgbClr val="FFFFFF"/>
                </a:solidFill>
              </a:endParaRPr>
            </a:p>
          </p:txBody>
        </p:sp>
        <p:sp>
          <p:nvSpPr>
            <p:cNvPr id="28802" name="Freeform 128"/>
            <p:cNvSpPr>
              <a:spLocks/>
            </p:cNvSpPr>
            <p:nvPr/>
          </p:nvSpPr>
          <p:spPr bwMode="auto">
            <a:xfrm>
              <a:off x="2582" y="1739"/>
              <a:ext cx="19" cy="67"/>
            </a:xfrm>
            <a:custGeom>
              <a:avLst/>
              <a:gdLst>
                <a:gd name="T0" fmla="*/ 14 w 19"/>
                <a:gd name="T1" fmla="*/ 0 h 67"/>
                <a:gd name="T2" fmla="*/ 10 w 19"/>
                <a:gd name="T3" fmla="*/ 6 h 67"/>
                <a:gd name="T4" fmla="*/ 7 w 19"/>
                <a:gd name="T5" fmla="*/ 14 h 67"/>
                <a:gd name="T6" fmla="*/ 4 w 19"/>
                <a:gd name="T7" fmla="*/ 23 h 67"/>
                <a:gd name="T8" fmla="*/ 0 w 19"/>
                <a:gd name="T9" fmla="*/ 33 h 67"/>
                <a:gd name="T10" fmla="*/ 0 w 19"/>
                <a:gd name="T11" fmla="*/ 42 h 67"/>
                <a:gd name="T12" fmla="*/ 2 w 19"/>
                <a:gd name="T13" fmla="*/ 52 h 67"/>
                <a:gd name="T14" fmla="*/ 5 w 19"/>
                <a:gd name="T15" fmla="*/ 61 h 67"/>
                <a:gd name="T16" fmla="*/ 11 w 19"/>
                <a:gd name="T17" fmla="*/ 67 h 67"/>
                <a:gd name="T18" fmla="*/ 14 w 19"/>
                <a:gd name="T19" fmla="*/ 59 h 67"/>
                <a:gd name="T20" fmla="*/ 10 w 19"/>
                <a:gd name="T21" fmla="*/ 54 h 67"/>
                <a:gd name="T22" fmla="*/ 8 w 19"/>
                <a:gd name="T23" fmla="*/ 48 h 67"/>
                <a:gd name="T24" fmla="*/ 7 w 19"/>
                <a:gd name="T25" fmla="*/ 42 h 67"/>
                <a:gd name="T26" fmla="*/ 8 w 19"/>
                <a:gd name="T27" fmla="*/ 33 h 67"/>
                <a:gd name="T28" fmla="*/ 10 w 19"/>
                <a:gd name="T29" fmla="*/ 25 h 67"/>
                <a:gd name="T30" fmla="*/ 11 w 19"/>
                <a:gd name="T31" fmla="*/ 19 h 67"/>
                <a:gd name="T32" fmla="*/ 14 w 19"/>
                <a:gd name="T33" fmla="*/ 10 h 67"/>
                <a:gd name="T34" fmla="*/ 19 w 19"/>
                <a:gd name="T35" fmla="*/ 6 h 67"/>
                <a:gd name="T36" fmla="*/ 14 w 19"/>
                <a:gd name="T37" fmla="*/ 0 h 6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67"/>
                <a:gd name="T59" fmla="*/ 19 w 19"/>
                <a:gd name="T60" fmla="*/ 67 h 6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67">
                  <a:moveTo>
                    <a:pt x="14" y="0"/>
                  </a:moveTo>
                  <a:lnTo>
                    <a:pt x="10" y="6"/>
                  </a:lnTo>
                  <a:lnTo>
                    <a:pt x="7" y="14"/>
                  </a:lnTo>
                  <a:lnTo>
                    <a:pt x="4" y="23"/>
                  </a:lnTo>
                  <a:lnTo>
                    <a:pt x="0" y="33"/>
                  </a:lnTo>
                  <a:lnTo>
                    <a:pt x="0" y="42"/>
                  </a:lnTo>
                  <a:lnTo>
                    <a:pt x="2" y="52"/>
                  </a:lnTo>
                  <a:lnTo>
                    <a:pt x="5" y="61"/>
                  </a:lnTo>
                  <a:lnTo>
                    <a:pt x="11" y="67"/>
                  </a:lnTo>
                  <a:lnTo>
                    <a:pt x="14" y="59"/>
                  </a:lnTo>
                  <a:lnTo>
                    <a:pt x="10" y="54"/>
                  </a:lnTo>
                  <a:lnTo>
                    <a:pt x="8" y="48"/>
                  </a:lnTo>
                  <a:lnTo>
                    <a:pt x="7" y="42"/>
                  </a:lnTo>
                  <a:lnTo>
                    <a:pt x="8" y="33"/>
                  </a:lnTo>
                  <a:lnTo>
                    <a:pt x="10" y="25"/>
                  </a:lnTo>
                  <a:lnTo>
                    <a:pt x="11" y="19"/>
                  </a:lnTo>
                  <a:lnTo>
                    <a:pt x="14" y="10"/>
                  </a:lnTo>
                  <a:lnTo>
                    <a:pt x="19" y="6"/>
                  </a:lnTo>
                  <a:lnTo>
                    <a:pt x="14" y="0"/>
                  </a:lnTo>
                  <a:close/>
                </a:path>
              </a:pathLst>
            </a:custGeom>
            <a:solidFill>
              <a:srgbClr val="CC6633"/>
            </a:solidFill>
            <a:ln w="9525">
              <a:noFill/>
              <a:round/>
              <a:headEnd/>
              <a:tailEnd/>
            </a:ln>
          </p:spPr>
          <p:txBody>
            <a:bodyPr/>
            <a:lstStyle/>
            <a:p>
              <a:endParaRPr lang="it-IT">
                <a:solidFill>
                  <a:srgbClr val="FFFFFF"/>
                </a:solidFill>
              </a:endParaRPr>
            </a:p>
          </p:txBody>
        </p:sp>
        <p:sp>
          <p:nvSpPr>
            <p:cNvPr id="28803" name="Freeform 129"/>
            <p:cNvSpPr>
              <a:spLocks/>
            </p:cNvSpPr>
            <p:nvPr/>
          </p:nvSpPr>
          <p:spPr bwMode="auto">
            <a:xfrm>
              <a:off x="2596" y="1697"/>
              <a:ext cx="41" cy="48"/>
            </a:xfrm>
            <a:custGeom>
              <a:avLst/>
              <a:gdLst>
                <a:gd name="T0" fmla="*/ 41 w 41"/>
                <a:gd name="T1" fmla="*/ 6 h 48"/>
                <a:gd name="T2" fmla="*/ 36 w 41"/>
                <a:gd name="T3" fmla="*/ 2 h 48"/>
                <a:gd name="T4" fmla="*/ 30 w 41"/>
                <a:gd name="T5" fmla="*/ 4 h 48"/>
                <a:gd name="T6" fmla="*/ 25 w 41"/>
                <a:gd name="T7" fmla="*/ 8 h 48"/>
                <a:gd name="T8" fmla="*/ 19 w 41"/>
                <a:gd name="T9" fmla="*/ 12 h 48"/>
                <a:gd name="T10" fmla="*/ 16 w 41"/>
                <a:gd name="T11" fmla="*/ 19 h 48"/>
                <a:gd name="T12" fmla="*/ 11 w 41"/>
                <a:gd name="T13" fmla="*/ 25 h 48"/>
                <a:gd name="T14" fmla="*/ 8 w 41"/>
                <a:gd name="T15" fmla="*/ 31 h 48"/>
                <a:gd name="T16" fmla="*/ 4 w 41"/>
                <a:gd name="T17" fmla="*/ 35 h 48"/>
                <a:gd name="T18" fmla="*/ 0 w 41"/>
                <a:gd name="T19" fmla="*/ 42 h 48"/>
                <a:gd name="T20" fmla="*/ 5 w 41"/>
                <a:gd name="T21" fmla="*/ 48 h 48"/>
                <a:gd name="T22" fmla="*/ 8 w 41"/>
                <a:gd name="T23" fmla="*/ 42 h 48"/>
                <a:gd name="T24" fmla="*/ 13 w 41"/>
                <a:gd name="T25" fmla="*/ 35 h 48"/>
                <a:gd name="T26" fmla="*/ 16 w 41"/>
                <a:gd name="T27" fmla="*/ 29 h 48"/>
                <a:gd name="T28" fmla="*/ 21 w 41"/>
                <a:gd name="T29" fmla="*/ 25 h 48"/>
                <a:gd name="T30" fmla="*/ 24 w 41"/>
                <a:gd name="T31" fmla="*/ 19 h 48"/>
                <a:gd name="T32" fmla="*/ 29 w 41"/>
                <a:gd name="T33" fmla="*/ 14 h 48"/>
                <a:gd name="T34" fmla="*/ 33 w 41"/>
                <a:gd name="T35" fmla="*/ 12 h 48"/>
                <a:gd name="T36" fmla="*/ 38 w 41"/>
                <a:gd name="T37" fmla="*/ 10 h 48"/>
                <a:gd name="T38" fmla="*/ 33 w 41"/>
                <a:gd name="T39" fmla="*/ 6 h 48"/>
                <a:gd name="T40" fmla="*/ 41 w 41"/>
                <a:gd name="T41" fmla="*/ 6 h 48"/>
                <a:gd name="T42" fmla="*/ 40 w 41"/>
                <a:gd name="T43" fmla="*/ 0 h 48"/>
                <a:gd name="T44" fmla="*/ 36 w 41"/>
                <a:gd name="T45" fmla="*/ 2 h 48"/>
                <a:gd name="T46" fmla="*/ 41 w 41"/>
                <a:gd name="T47" fmla="*/ 6 h 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1"/>
                <a:gd name="T73" fmla="*/ 0 h 48"/>
                <a:gd name="T74" fmla="*/ 41 w 41"/>
                <a:gd name="T75" fmla="*/ 48 h 4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1" h="48">
                  <a:moveTo>
                    <a:pt x="41" y="6"/>
                  </a:moveTo>
                  <a:lnTo>
                    <a:pt x="36" y="2"/>
                  </a:lnTo>
                  <a:lnTo>
                    <a:pt x="30" y="4"/>
                  </a:lnTo>
                  <a:lnTo>
                    <a:pt x="25" y="8"/>
                  </a:lnTo>
                  <a:lnTo>
                    <a:pt x="19" y="12"/>
                  </a:lnTo>
                  <a:lnTo>
                    <a:pt x="16" y="19"/>
                  </a:lnTo>
                  <a:lnTo>
                    <a:pt x="11" y="25"/>
                  </a:lnTo>
                  <a:lnTo>
                    <a:pt x="8" y="31"/>
                  </a:lnTo>
                  <a:lnTo>
                    <a:pt x="4" y="35"/>
                  </a:lnTo>
                  <a:lnTo>
                    <a:pt x="0" y="42"/>
                  </a:lnTo>
                  <a:lnTo>
                    <a:pt x="5" y="48"/>
                  </a:lnTo>
                  <a:lnTo>
                    <a:pt x="8" y="42"/>
                  </a:lnTo>
                  <a:lnTo>
                    <a:pt x="13" y="35"/>
                  </a:lnTo>
                  <a:lnTo>
                    <a:pt x="16" y="29"/>
                  </a:lnTo>
                  <a:lnTo>
                    <a:pt x="21" y="25"/>
                  </a:lnTo>
                  <a:lnTo>
                    <a:pt x="24" y="19"/>
                  </a:lnTo>
                  <a:lnTo>
                    <a:pt x="29" y="14"/>
                  </a:lnTo>
                  <a:lnTo>
                    <a:pt x="33" y="12"/>
                  </a:lnTo>
                  <a:lnTo>
                    <a:pt x="38" y="10"/>
                  </a:lnTo>
                  <a:lnTo>
                    <a:pt x="33" y="6"/>
                  </a:lnTo>
                  <a:lnTo>
                    <a:pt x="41" y="6"/>
                  </a:lnTo>
                  <a:lnTo>
                    <a:pt x="40" y="0"/>
                  </a:lnTo>
                  <a:lnTo>
                    <a:pt x="36" y="2"/>
                  </a:lnTo>
                  <a:lnTo>
                    <a:pt x="41" y="6"/>
                  </a:lnTo>
                  <a:close/>
                </a:path>
              </a:pathLst>
            </a:custGeom>
            <a:solidFill>
              <a:srgbClr val="CC6633"/>
            </a:solidFill>
            <a:ln w="9525">
              <a:noFill/>
              <a:round/>
              <a:headEnd/>
              <a:tailEnd/>
            </a:ln>
          </p:spPr>
          <p:txBody>
            <a:bodyPr/>
            <a:lstStyle/>
            <a:p>
              <a:endParaRPr lang="it-IT">
                <a:solidFill>
                  <a:srgbClr val="FFFFFF"/>
                </a:solidFill>
              </a:endParaRPr>
            </a:p>
          </p:txBody>
        </p:sp>
        <p:sp>
          <p:nvSpPr>
            <p:cNvPr id="28804" name="Freeform 130"/>
            <p:cNvSpPr>
              <a:spLocks/>
            </p:cNvSpPr>
            <p:nvPr/>
          </p:nvSpPr>
          <p:spPr bwMode="auto">
            <a:xfrm>
              <a:off x="2636" y="1673"/>
              <a:ext cx="57" cy="74"/>
            </a:xfrm>
            <a:custGeom>
              <a:avLst/>
              <a:gdLst>
                <a:gd name="T0" fmla="*/ 53 w 57"/>
                <a:gd name="T1" fmla="*/ 24 h 74"/>
                <a:gd name="T2" fmla="*/ 50 w 57"/>
                <a:gd name="T3" fmla="*/ 17 h 74"/>
                <a:gd name="T4" fmla="*/ 46 w 57"/>
                <a:gd name="T5" fmla="*/ 13 h 74"/>
                <a:gd name="T6" fmla="*/ 43 w 57"/>
                <a:gd name="T7" fmla="*/ 9 h 74"/>
                <a:gd name="T8" fmla="*/ 39 w 57"/>
                <a:gd name="T9" fmla="*/ 5 h 74"/>
                <a:gd name="T10" fmla="*/ 34 w 57"/>
                <a:gd name="T11" fmla="*/ 3 h 74"/>
                <a:gd name="T12" fmla="*/ 29 w 57"/>
                <a:gd name="T13" fmla="*/ 0 h 74"/>
                <a:gd name="T14" fmla="*/ 25 w 57"/>
                <a:gd name="T15" fmla="*/ 0 h 74"/>
                <a:gd name="T16" fmla="*/ 20 w 57"/>
                <a:gd name="T17" fmla="*/ 3 h 74"/>
                <a:gd name="T18" fmla="*/ 15 w 57"/>
                <a:gd name="T19" fmla="*/ 7 h 74"/>
                <a:gd name="T20" fmla="*/ 11 w 57"/>
                <a:gd name="T21" fmla="*/ 13 h 74"/>
                <a:gd name="T22" fmla="*/ 6 w 57"/>
                <a:gd name="T23" fmla="*/ 19 h 74"/>
                <a:gd name="T24" fmla="*/ 3 w 57"/>
                <a:gd name="T25" fmla="*/ 28 h 74"/>
                <a:gd name="T26" fmla="*/ 1 w 57"/>
                <a:gd name="T27" fmla="*/ 36 h 74"/>
                <a:gd name="T28" fmla="*/ 0 w 57"/>
                <a:gd name="T29" fmla="*/ 43 h 74"/>
                <a:gd name="T30" fmla="*/ 1 w 57"/>
                <a:gd name="T31" fmla="*/ 51 h 74"/>
                <a:gd name="T32" fmla="*/ 3 w 57"/>
                <a:gd name="T33" fmla="*/ 57 h 74"/>
                <a:gd name="T34" fmla="*/ 7 w 57"/>
                <a:gd name="T35" fmla="*/ 64 h 74"/>
                <a:gd name="T36" fmla="*/ 12 w 57"/>
                <a:gd name="T37" fmla="*/ 68 h 74"/>
                <a:gd name="T38" fmla="*/ 18 w 57"/>
                <a:gd name="T39" fmla="*/ 72 h 74"/>
                <a:gd name="T40" fmla="*/ 26 w 57"/>
                <a:gd name="T41" fmla="*/ 74 h 74"/>
                <a:gd name="T42" fmla="*/ 32 w 57"/>
                <a:gd name="T43" fmla="*/ 74 h 74"/>
                <a:gd name="T44" fmla="*/ 39 w 57"/>
                <a:gd name="T45" fmla="*/ 72 h 74"/>
                <a:gd name="T46" fmla="*/ 45 w 57"/>
                <a:gd name="T47" fmla="*/ 68 h 74"/>
                <a:gd name="T48" fmla="*/ 51 w 57"/>
                <a:gd name="T49" fmla="*/ 61 h 74"/>
                <a:gd name="T50" fmla="*/ 54 w 57"/>
                <a:gd name="T51" fmla="*/ 57 h 74"/>
                <a:gd name="T52" fmla="*/ 56 w 57"/>
                <a:gd name="T53" fmla="*/ 53 h 74"/>
                <a:gd name="T54" fmla="*/ 56 w 57"/>
                <a:gd name="T55" fmla="*/ 49 h 74"/>
                <a:gd name="T56" fmla="*/ 57 w 57"/>
                <a:gd name="T57" fmla="*/ 43 h 74"/>
                <a:gd name="T58" fmla="*/ 56 w 57"/>
                <a:gd name="T59" fmla="*/ 38 h 74"/>
                <a:gd name="T60" fmla="*/ 56 w 57"/>
                <a:gd name="T61" fmla="*/ 34 h 74"/>
                <a:gd name="T62" fmla="*/ 54 w 57"/>
                <a:gd name="T63" fmla="*/ 28 h 74"/>
                <a:gd name="T64" fmla="*/ 53 w 57"/>
                <a:gd name="T65" fmla="*/ 24 h 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7"/>
                <a:gd name="T100" fmla="*/ 0 h 74"/>
                <a:gd name="T101" fmla="*/ 57 w 57"/>
                <a:gd name="T102" fmla="*/ 74 h 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7" h="74">
                  <a:moveTo>
                    <a:pt x="53" y="24"/>
                  </a:moveTo>
                  <a:lnTo>
                    <a:pt x="50" y="17"/>
                  </a:lnTo>
                  <a:lnTo>
                    <a:pt x="46" y="13"/>
                  </a:lnTo>
                  <a:lnTo>
                    <a:pt x="43" y="9"/>
                  </a:lnTo>
                  <a:lnTo>
                    <a:pt x="39" y="5"/>
                  </a:lnTo>
                  <a:lnTo>
                    <a:pt x="34" y="3"/>
                  </a:lnTo>
                  <a:lnTo>
                    <a:pt x="29" y="0"/>
                  </a:lnTo>
                  <a:lnTo>
                    <a:pt x="25" y="0"/>
                  </a:lnTo>
                  <a:lnTo>
                    <a:pt x="20" y="3"/>
                  </a:lnTo>
                  <a:lnTo>
                    <a:pt x="15" y="7"/>
                  </a:lnTo>
                  <a:lnTo>
                    <a:pt x="11" y="13"/>
                  </a:lnTo>
                  <a:lnTo>
                    <a:pt x="6" y="19"/>
                  </a:lnTo>
                  <a:lnTo>
                    <a:pt x="3" y="28"/>
                  </a:lnTo>
                  <a:lnTo>
                    <a:pt x="1" y="36"/>
                  </a:lnTo>
                  <a:lnTo>
                    <a:pt x="0" y="43"/>
                  </a:lnTo>
                  <a:lnTo>
                    <a:pt x="1" y="51"/>
                  </a:lnTo>
                  <a:lnTo>
                    <a:pt x="3" y="57"/>
                  </a:lnTo>
                  <a:lnTo>
                    <a:pt x="7" y="64"/>
                  </a:lnTo>
                  <a:lnTo>
                    <a:pt x="12" y="68"/>
                  </a:lnTo>
                  <a:lnTo>
                    <a:pt x="18" y="72"/>
                  </a:lnTo>
                  <a:lnTo>
                    <a:pt x="26" y="74"/>
                  </a:lnTo>
                  <a:lnTo>
                    <a:pt x="32" y="74"/>
                  </a:lnTo>
                  <a:lnTo>
                    <a:pt x="39" y="72"/>
                  </a:lnTo>
                  <a:lnTo>
                    <a:pt x="45" y="68"/>
                  </a:lnTo>
                  <a:lnTo>
                    <a:pt x="51" y="61"/>
                  </a:lnTo>
                  <a:lnTo>
                    <a:pt x="54" y="57"/>
                  </a:lnTo>
                  <a:lnTo>
                    <a:pt x="56" y="53"/>
                  </a:lnTo>
                  <a:lnTo>
                    <a:pt x="56" y="49"/>
                  </a:lnTo>
                  <a:lnTo>
                    <a:pt x="57" y="43"/>
                  </a:lnTo>
                  <a:lnTo>
                    <a:pt x="56" y="38"/>
                  </a:lnTo>
                  <a:lnTo>
                    <a:pt x="56" y="34"/>
                  </a:lnTo>
                  <a:lnTo>
                    <a:pt x="54" y="28"/>
                  </a:lnTo>
                  <a:lnTo>
                    <a:pt x="53" y="24"/>
                  </a:lnTo>
                  <a:close/>
                </a:path>
              </a:pathLst>
            </a:custGeom>
            <a:solidFill>
              <a:srgbClr val="F7AB8C"/>
            </a:solidFill>
            <a:ln w="9525">
              <a:noFill/>
              <a:round/>
              <a:headEnd/>
              <a:tailEnd/>
            </a:ln>
          </p:spPr>
          <p:txBody>
            <a:bodyPr/>
            <a:lstStyle/>
            <a:p>
              <a:endParaRPr lang="it-IT">
                <a:solidFill>
                  <a:srgbClr val="FFFFFF"/>
                </a:solidFill>
              </a:endParaRPr>
            </a:p>
          </p:txBody>
        </p:sp>
        <p:sp>
          <p:nvSpPr>
            <p:cNvPr id="28805" name="Freeform 131"/>
            <p:cNvSpPr>
              <a:spLocks/>
            </p:cNvSpPr>
            <p:nvPr/>
          </p:nvSpPr>
          <p:spPr bwMode="auto">
            <a:xfrm>
              <a:off x="2654" y="1669"/>
              <a:ext cx="38" cy="30"/>
            </a:xfrm>
            <a:custGeom>
              <a:avLst/>
              <a:gdLst>
                <a:gd name="T0" fmla="*/ 3 w 38"/>
                <a:gd name="T1" fmla="*/ 11 h 30"/>
                <a:gd name="T2" fmla="*/ 7 w 38"/>
                <a:gd name="T3" fmla="*/ 9 h 30"/>
                <a:gd name="T4" fmla="*/ 11 w 38"/>
                <a:gd name="T5" fmla="*/ 9 h 30"/>
                <a:gd name="T6" fmla="*/ 14 w 38"/>
                <a:gd name="T7" fmla="*/ 11 h 30"/>
                <a:gd name="T8" fmla="*/ 19 w 38"/>
                <a:gd name="T9" fmla="*/ 13 h 30"/>
                <a:gd name="T10" fmla="*/ 22 w 38"/>
                <a:gd name="T11" fmla="*/ 15 h 30"/>
                <a:gd name="T12" fmla="*/ 27 w 38"/>
                <a:gd name="T13" fmla="*/ 19 h 30"/>
                <a:gd name="T14" fmla="*/ 30 w 38"/>
                <a:gd name="T15" fmla="*/ 26 h 30"/>
                <a:gd name="T16" fmla="*/ 32 w 38"/>
                <a:gd name="T17" fmla="*/ 30 h 30"/>
                <a:gd name="T18" fmla="*/ 38 w 38"/>
                <a:gd name="T19" fmla="*/ 26 h 30"/>
                <a:gd name="T20" fmla="*/ 35 w 38"/>
                <a:gd name="T21" fmla="*/ 19 h 30"/>
                <a:gd name="T22" fmla="*/ 32 w 38"/>
                <a:gd name="T23" fmla="*/ 13 h 30"/>
                <a:gd name="T24" fmla="*/ 27 w 38"/>
                <a:gd name="T25" fmla="*/ 9 h 30"/>
                <a:gd name="T26" fmla="*/ 22 w 38"/>
                <a:gd name="T27" fmla="*/ 4 h 30"/>
                <a:gd name="T28" fmla="*/ 16 w 38"/>
                <a:gd name="T29" fmla="*/ 2 h 30"/>
                <a:gd name="T30" fmla="*/ 11 w 38"/>
                <a:gd name="T31" fmla="*/ 0 h 30"/>
                <a:gd name="T32" fmla="*/ 5 w 38"/>
                <a:gd name="T33" fmla="*/ 0 h 30"/>
                <a:gd name="T34" fmla="*/ 0 w 38"/>
                <a:gd name="T35" fmla="*/ 2 h 30"/>
                <a:gd name="T36" fmla="*/ 3 w 38"/>
                <a:gd name="T37" fmla="*/ 11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30"/>
                <a:gd name="T59" fmla="*/ 38 w 38"/>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30">
                  <a:moveTo>
                    <a:pt x="3" y="11"/>
                  </a:moveTo>
                  <a:lnTo>
                    <a:pt x="7" y="9"/>
                  </a:lnTo>
                  <a:lnTo>
                    <a:pt x="11" y="9"/>
                  </a:lnTo>
                  <a:lnTo>
                    <a:pt x="14" y="11"/>
                  </a:lnTo>
                  <a:lnTo>
                    <a:pt x="19" y="13"/>
                  </a:lnTo>
                  <a:lnTo>
                    <a:pt x="22" y="15"/>
                  </a:lnTo>
                  <a:lnTo>
                    <a:pt x="27" y="19"/>
                  </a:lnTo>
                  <a:lnTo>
                    <a:pt x="30" y="26"/>
                  </a:lnTo>
                  <a:lnTo>
                    <a:pt x="32" y="30"/>
                  </a:lnTo>
                  <a:lnTo>
                    <a:pt x="38" y="26"/>
                  </a:lnTo>
                  <a:lnTo>
                    <a:pt x="35" y="19"/>
                  </a:lnTo>
                  <a:lnTo>
                    <a:pt x="32" y="13"/>
                  </a:lnTo>
                  <a:lnTo>
                    <a:pt x="27" y="9"/>
                  </a:lnTo>
                  <a:lnTo>
                    <a:pt x="22" y="4"/>
                  </a:lnTo>
                  <a:lnTo>
                    <a:pt x="16" y="2"/>
                  </a:lnTo>
                  <a:lnTo>
                    <a:pt x="11" y="0"/>
                  </a:lnTo>
                  <a:lnTo>
                    <a:pt x="5" y="0"/>
                  </a:lnTo>
                  <a:lnTo>
                    <a:pt x="0" y="2"/>
                  </a:lnTo>
                  <a:lnTo>
                    <a:pt x="3" y="11"/>
                  </a:lnTo>
                  <a:close/>
                </a:path>
              </a:pathLst>
            </a:custGeom>
            <a:solidFill>
              <a:srgbClr val="CC6633"/>
            </a:solidFill>
            <a:ln w="9525">
              <a:noFill/>
              <a:round/>
              <a:headEnd/>
              <a:tailEnd/>
            </a:ln>
          </p:spPr>
          <p:txBody>
            <a:bodyPr/>
            <a:lstStyle/>
            <a:p>
              <a:endParaRPr lang="it-IT">
                <a:solidFill>
                  <a:srgbClr val="FFFFFF"/>
                </a:solidFill>
              </a:endParaRPr>
            </a:p>
          </p:txBody>
        </p:sp>
        <p:sp>
          <p:nvSpPr>
            <p:cNvPr id="28806" name="Freeform 132"/>
            <p:cNvSpPr>
              <a:spLocks/>
            </p:cNvSpPr>
            <p:nvPr/>
          </p:nvSpPr>
          <p:spPr bwMode="auto">
            <a:xfrm>
              <a:off x="2632" y="1671"/>
              <a:ext cx="25" cy="61"/>
            </a:xfrm>
            <a:custGeom>
              <a:avLst/>
              <a:gdLst>
                <a:gd name="T0" fmla="*/ 10 w 25"/>
                <a:gd name="T1" fmla="*/ 57 h 61"/>
                <a:gd name="T2" fmla="*/ 8 w 25"/>
                <a:gd name="T3" fmla="*/ 51 h 61"/>
                <a:gd name="T4" fmla="*/ 8 w 25"/>
                <a:gd name="T5" fmla="*/ 45 h 61"/>
                <a:gd name="T6" fmla="*/ 8 w 25"/>
                <a:gd name="T7" fmla="*/ 38 h 61"/>
                <a:gd name="T8" fmla="*/ 10 w 25"/>
                <a:gd name="T9" fmla="*/ 32 h 61"/>
                <a:gd name="T10" fmla="*/ 13 w 25"/>
                <a:gd name="T11" fmla="*/ 24 h 61"/>
                <a:gd name="T12" fmla="*/ 16 w 25"/>
                <a:gd name="T13" fmla="*/ 17 h 61"/>
                <a:gd name="T14" fmla="*/ 21 w 25"/>
                <a:gd name="T15" fmla="*/ 13 h 61"/>
                <a:gd name="T16" fmla="*/ 25 w 25"/>
                <a:gd name="T17" fmla="*/ 9 h 61"/>
                <a:gd name="T18" fmla="*/ 22 w 25"/>
                <a:gd name="T19" fmla="*/ 0 h 61"/>
                <a:gd name="T20" fmla="*/ 16 w 25"/>
                <a:gd name="T21" fmla="*/ 7 h 61"/>
                <a:gd name="T22" fmla="*/ 11 w 25"/>
                <a:gd name="T23" fmla="*/ 13 h 61"/>
                <a:gd name="T24" fmla="*/ 7 w 25"/>
                <a:gd name="T25" fmla="*/ 19 h 61"/>
                <a:gd name="T26" fmla="*/ 4 w 25"/>
                <a:gd name="T27" fmla="*/ 28 h 61"/>
                <a:gd name="T28" fmla="*/ 2 w 25"/>
                <a:gd name="T29" fmla="*/ 36 h 61"/>
                <a:gd name="T30" fmla="*/ 0 w 25"/>
                <a:gd name="T31" fmla="*/ 45 h 61"/>
                <a:gd name="T32" fmla="*/ 2 w 25"/>
                <a:gd name="T33" fmla="*/ 53 h 61"/>
                <a:gd name="T34" fmla="*/ 5 w 25"/>
                <a:gd name="T35" fmla="*/ 61 h 61"/>
                <a:gd name="T36" fmla="*/ 10 w 25"/>
                <a:gd name="T37" fmla="*/ 57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61"/>
                <a:gd name="T59" fmla="*/ 25 w 25"/>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61">
                  <a:moveTo>
                    <a:pt x="10" y="57"/>
                  </a:moveTo>
                  <a:lnTo>
                    <a:pt x="8" y="51"/>
                  </a:lnTo>
                  <a:lnTo>
                    <a:pt x="8" y="45"/>
                  </a:lnTo>
                  <a:lnTo>
                    <a:pt x="8" y="38"/>
                  </a:lnTo>
                  <a:lnTo>
                    <a:pt x="10" y="32"/>
                  </a:lnTo>
                  <a:lnTo>
                    <a:pt x="13" y="24"/>
                  </a:lnTo>
                  <a:lnTo>
                    <a:pt x="16" y="17"/>
                  </a:lnTo>
                  <a:lnTo>
                    <a:pt x="21" y="13"/>
                  </a:lnTo>
                  <a:lnTo>
                    <a:pt x="25" y="9"/>
                  </a:lnTo>
                  <a:lnTo>
                    <a:pt x="22" y="0"/>
                  </a:lnTo>
                  <a:lnTo>
                    <a:pt x="16" y="7"/>
                  </a:lnTo>
                  <a:lnTo>
                    <a:pt x="11" y="13"/>
                  </a:lnTo>
                  <a:lnTo>
                    <a:pt x="7" y="19"/>
                  </a:lnTo>
                  <a:lnTo>
                    <a:pt x="4" y="28"/>
                  </a:lnTo>
                  <a:lnTo>
                    <a:pt x="2" y="36"/>
                  </a:lnTo>
                  <a:lnTo>
                    <a:pt x="0" y="45"/>
                  </a:lnTo>
                  <a:lnTo>
                    <a:pt x="2" y="53"/>
                  </a:lnTo>
                  <a:lnTo>
                    <a:pt x="5" y="61"/>
                  </a:lnTo>
                  <a:lnTo>
                    <a:pt x="10" y="57"/>
                  </a:lnTo>
                  <a:close/>
                </a:path>
              </a:pathLst>
            </a:custGeom>
            <a:solidFill>
              <a:srgbClr val="CC6633"/>
            </a:solidFill>
            <a:ln w="9525">
              <a:noFill/>
              <a:round/>
              <a:headEnd/>
              <a:tailEnd/>
            </a:ln>
          </p:spPr>
          <p:txBody>
            <a:bodyPr/>
            <a:lstStyle/>
            <a:p>
              <a:endParaRPr lang="it-IT">
                <a:solidFill>
                  <a:srgbClr val="FFFFFF"/>
                </a:solidFill>
              </a:endParaRPr>
            </a:p>
          </p:txBody>
        </p:sp>
        <p:sp>
          <p:nvSpPr>
            <p:cNvPr id="28807" name="Freeform 133"/>
            <p:cNvSpPr>
              <a:spLocks/>
            </p:cNvSpPr>
            <p:nvPr/>
          </p:nvSpPr>
          <p:spPr bwMode="auto">
            <a:xfrm>
              <a:off x="2637" y="1728"/>
              <a:ext cx="52" cy="23"/>
            </a:xfrm>
            <a:custGeom>
              <a:avLst/>
              <a:gdLst>
                <a:gd name="T0" fmla="*/ 49 w 52"/>
                <a:gd name="T1" fmla="*/ 2 h 23"/>
                <a:gd name="T2" fmla="*/ 42 w 52"/>
                <a:gd name="T3" fmla="*/ 9 h 23"/>
                <a:gd name="T4" fmla="*/ 38 w 52"/>
                <a:gd name="T5" fmla="*/ 13 h 23"/>
                <a:gd name="T6" fmla="*/ 31 w 52"/>
                <a:gd name="T7" fmla="*/ 15 h 23"/>
                <a:gd name="T8" fmla="*/ 25 w 52"/>
                <a:gd name="T9" fmla="*/ 15 h 23"/>
                <a:gd name="T10" fmla="*/ 19 w 52"/>
                <a:gd name="T11" fmla="*/ 13 h 23"/>
                <a:gd name="T12" fmla="*/ 13 w 52"/>
                <a:gd name="T13" fmla="*/ 9 h 23"/>
                <a:gd name="T14" fmla="*/ 8 w 52"/>
                <a:gd name="T15" fmla="*/ 4 h 23"/>
                <a:gd name="T16" fmla="*/ 5 w 52"/>
                <a:gd name="T17" fmla="*/ 0 h 23"/>
                <a:gd name="T18" fmla="*/ 0 w 52"/>
                <a:gd name="T19" fmla="*/ 4 h 23"/>
                <a:gd name="T20" fmla="*/ 5 w 52"/>
                <a:gd name="T21" fmla="*/ 13 h 23"/>
                <a:gd name="T22" fmla="*/ 10 w 52"/>
                <a:gd name="T23" fmla="*/ 17 h 23"/>
                <a:gd name="T24" fmla="*/ 17 w 52"/>
                <a:gd name="T25" fmla="*/ 21 h 23"/>
                <a:gd name="T26" fmla="*/ 24 w 52"/>
                <a:gd name="T27" fmla="*/ 23 h 23"/>
                <a:gd name="T28" fmla="*/ 31 w 52"/>
                <a:gd name="T29" fmla="*/ 23 h 23"/>
                <a:gd name="T30" fmla="*/ 39 w 52"/>
                <a:gd name="T31" fmla="*/ 21 h 23"/>
                <a:gd name="T32" fmla="*/ 45 w 52"/>
                <a:gd name="T33" fmla="*/ 17 h 23"/>
                <a:gd name="T34" fmla="*/ 52 w 52"/>
                <a:gd name="T35" fmla="*/ 9 h 23"/>
                <a:gd name="T36" fmla="*/ 49 w 52"/>
                <a:gd name="T37" fmla="*/ 2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
                <a:gd name="T58" fmla="*/ 0 h 23"/>
                <a:gd name="T59" fmla="*/ 52 w 52"/>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 h="23">
                  <a:moveTo>
                    <a:pt x="49" y="2"/>
                  </a:moveTo>
                  <a:lnTo>
                    <a:pt x="42" y="9"/>
                  </a:lnTo>
                  <a:lnTo>
                    <a:pt x="38" y="13"/>
                  </a:lnTo>
                  <a:lnTo>
                    <a:pt x="31" y="15"/>
                  </a:lnTo>
                  <a:lnTo>
                    <a:pt x="25" y="15"/>
                  </a:lnTo>
                  <a:lnTo>
                    <a:pt x="19" y="13"/>
                  </a:lnTo>
                  <a:lnTo>
                    <a:pt x="13" y="9"/>
                  </a:lnTo>
                  <a:lnTo>
                    <a:pt x="8" y="4"/>
                  </a:lnTo>
                  <a:lnTo>
                    <a:pt x="5" y="0"/>
                  </a:lnTo>
                  <a:lnTo>
                    <a:pt x="0" y="4"/>
                  </a:lnTo>
                  <a:lnTo>
                    <a:pt x="5" y="13"/>
                  </a:lnTo>
                  <a:lnTo>
                    <a:pt x="10" y="17"/>
                  </a:lnTo>
                  <a:lnTo>
                    <a:pt x="17" y="21"/>
                  </a:lnTo>
                  <a:lnTo>
                    <a:pt x="24" y="23"/>
                  </a:lnTo>
                  <a:lnTo>
                    <a:pt x="31" y="23"/>
                  </a:lnTo>
                  <a:lnTo>
                    <a:pt x="39" y="21"/>
                  </a:lnTo>
                  <a:lnTo>
                    <a:pt x="45" y="17"/>
                  </a:lnTo>
                  <a:lnTo>
                    <a:pt x="52" y="9"/>
                  </a:lnTo>
                  <a:lnTo>
                    <a:pt x="49" y="2"/>
                  </a:lnTo>
                  <a:close/>
                </a:path>
              </a:pathLst>
            </a:custGeom>
            <a:solidFill>
              <a:srgbClr val="CC6633"/>
            </a:solidFill>
            <a:ln w="9525">
              <a:noFill/>
              <a:round/>
              <a:headEnd/>
              <a:tailEnd/>
            </a:ln>
          </p:spPr>
          <p:txBody>
            <a:bodyPr/>
            <a:lstStyle/>
            <a:p>
              <a:endParaRPr lang="it-IT">
                <a:solidFill>
                  <a:srgbClr val="FFFFFF"/>
                </a:solidFill>
              </a:endParaRPr>
            </a:p>
          </p:txBody>
        </p:sp>
        <p:sp>
          <p:nvSpPr>
            <p:cNvPr id="28808" name="Freeform 134"/>
            <p:cNvSpPr>
              <a:spLocks/>
            </p:cNvSpPr>
            <p:nvPr/>
          </p:nvSpPr>
          <p:spPr bwMode="auto">
            <a:xfrm>
              <a:off x="2686" y="1695"/>
              <a:ext cx="11" cy="42"/>
            </a:xfrm>
            <a:custGeom>
              <a:avLst/>
              <a:gdLst>
                <a:gd name="T0" fmla="*/ 0 w 11"/>
                <a:gd name="T1" fmla="*/ 4 h 42"/>
                <a:gd name="T2" fmla="*/ 1 w 11"/>
                <a:gd name="T3" fmla="*/ 8 h 42"/>
                <a:gd name="T4" fmla="*/ 3 w 11"/>
                <a:gd name="T5" fmla="*/ 12 h 42"/>
                <a:gd name="T6" fmla="*/ 3 w 11"/>
                <a:gd name="T7" fmla="*/ 16 h 42"/>
                <a:gd name="T8" fmla="*/ 3 w 11"/>
                <a:gd name="T9" fmla="*/ 21 h 42"/>
                <a:gd name="T10" fmla="*/ 3 w 11"/>
                <a:gd name="T11" fmla="*/ 25 h 42"/>
                <a:gd name="T12" fmla="*/ 3 w 11"/>
                <a:gd name="T13" fmla="*/ 29 h 42"/>
                <a:gd name="T14" fmla="*/ 1 w 11"/>
                <a:gd name="T15" fmla="*/ 33 h 42"/>
                <a:gd name="T16" fmla="*/ 0 w 11"/>
                <a:gd name="T17" fmla="*/ 35 h 42"/>
                <a:gd name="T18" fmla="*/ 3 w 11"/>
                <a:gd name="T19" fmla="*/ 42 h 42"/>
                <a:gd name="T20" fmla="*/ 6 w 11"/>
                <a:gd name="T21" fmla="*/ 37 h 42"/>
                <a:gd name="T22" fmla="*/ 9 w 11"/>
                <a:gd name="T23" fmla="*/ 33 h 42"/>
                <a:gd name="T24" fmla="*/ 9 w 11"/>
                <a:gd name="T25" fmla="*/ 27 h 42"/>
                <a:gd name="T26" fmla="*/ 11 w 11"/>
                <a:gd name="T27" fmla="*/ 21 h 42"/>
                <a:gd name="T28" fmla="*/ 11 w 11"/>
                <a:gd name="T29" fmla="*/ 16 h 42"/>
                <a:gd name="T30" fmla="*/ 9 w 11"/>
                <a:gd name="T31" fmla="*/ 10 h 42"/>
                <a:gd name="T32" fmla="*/ 7 w 11"/>
                <a:gd name="T33" fmla="*/ 6 h 42"/>
                <a:gd name="T34" fmla="*/ 6 w 11"/>
                <a:gd name="T35" fmla="*/ 0 h 42"/>
                <a:gd name="T36" fmla="*/ 0 w 11"/>
                <a:gd name="T37" fmla="*/ 4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42"/>
                <a:gd name="T59" fmla="*/ 11 w 11"/>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42">
                  <a:moveTo>
                    <a:pt x="0" y="4"/>
                  </a:moveTo>
                  <a:lnTo>
                    <a:pt x="1" y="8"/>
                  </a:lnTo>
                  <a:lnTo>
                    <a:pt x="3" y="12"/>
                  </a:lnTo>
                  <a:lnTo>
                    <a:pt x="3" y="16"/>
                  </a:lnTo>
                  <a:lnTo>
                    <a:pt x="3" y="21"/>
                  </a:lnTo>
                  <a:lnTo>
                    <a:pt x="3" y="25"/>
                  </a:lnTo>
                  <a:lnTo>
                    <a:pt x="3" y="29"/>
                  </a:lnTo>
                  <a:lnTo>
                    <a:pt x="1" y="33"/>
                  </a:lnTo>
                  <a:lnTo>
                    <a:pt x="0" y="35"/>
                  </a:lnTo>
                  <a:lnTo>
                    <a:pt x="3" y="42"/>
                  </a:lnTo>
                  <a:lnTo>
                    <a:pt x="6" y="37"/>
                  </a:lnTo>
                  <a:lnTo>
                    <a:pt x="9" y="33"/>
                  </a:lnTo>
                  <a:lnTo>
                    <a:pt x="9" y="27"/>
                  </a:lnTo>
                  <a:lnTo>
                    <a:pt x="11" y="21"/>
                  </a:lnTo>
                  <a:lnTo>
                    <a:pt x="11" y="16"/>
                  </a:lnTo>
                  <a:lnTo>
                    <a:pt x="9" y="10"/>
                  </a:lnTo>
                  <a:lnTo>
                    <a:pt x="7" y="6"/>
                  </a:lnTo>
                  <a:lnTo>
                    <a:pt x="6" y="0"/>
                  </a:lnTo>
                  <a:lnTo>
                    <a:pt x="0" y="4"/>
                  </a:lnTo>
                  <a:close/>
                </a:path>
              </a:pathLst>
            </a:custGeom>
            <a:solidFill>
              <a:srgbClr val="CC6633"/>
            </a:solidFill>
            <a:ln w="9525">
              <a:noFill/>
              <a:round/>
              <a:headEnd/>
              <a:tailEnd/>
            </a:ln>
          </p:spPr>
          <p:txBody>
            <a:bodyPr/>
            <a:lstStyle/>
            <a:p>
              <a:endParaRPr lang="it-IT">
                <a:solidFill>
                  <a:srgbClr val="FFFFFF"/>
                </a:solidFill>
              </a:endParaRPr>
            </a:p>
          </p:txBody>
        </p:sp>
        <p:sp>
          <p:nvSpPr>
            <p:cNvPr id="28809" name="Freeform 135"/>
            <p:cNvSpPr>
              <a:spLocks/>
            </p:cNvSpPr>
            <p:nvPr/>
          </p:nvSpPr>
          <p:spPr bwMode="auto">
            <a:xfrm>
              <a:off x="2647" y="1753"/>
              <a:ext cx="21" cy="17"/>
            </a:xfrm>
            <a:custGeom>
              <a:avLst/>
              <a:gdLst>
                <a:gd name="T0" fmla="*/ 0 w 21"/>
                <a:gd name="T1" fmla="*/ 11 h 17"/>
                <a:gd name="T2" fmla="*/ 1 w 21"/>
                <a:gd name="T3" fmla="*/ 11 h 17"/>
                <a:gd name="T4" fmla="*/ 4 w 21"/>
                <a:gd name="T5" fmla="*/ 13 h 17"/>
                <a:gd name="T6" fmla="*/ 6 w 21"/>
                <a:gd name="T7" fmla="*/ 13 h 17"/>
                <a:gd name="T8" fmla="*/ 9 w 21"/>
                <a:gd name="T9" fmla="*/ 15 h 17"/>
                <a:gd name="T10" fmla="*/ 12 w 21"/>
                <a:gd name="T11" fmla="*/ 15 h 17"/>
                <a:gd name="T12" fmla="*/ 15 w 21"/>
                <a:gd name="T13" fmla="*/ 17 h 17"/>
                <a:gd name="T14" fmla="*/ 18 w 21"/>
                <a:gd name="T15" fmla="*/ 17 h 17"/>
                <a:gd name="T16" fmla="*/ 21 w 21"/>
                <a:gd name="T17" fmla="*/ 17 h 17"/>
                <a:gd name="T18" fmla="*/ 20 w 21"/>
                <a:gd name="T19" fmla="*/ 9 h 17"/>
                <a:gd name="T20" fmla="*/ 18 w 21"/>
                <a:gd name="T21" fmla="*/ 9 h 17"/>
                <a:gd name="T22" fmla="*/ 15 w 21"/>
                <a:gd name="T23" fmla="*/ 9 h 17"/>
                <a:gd name="T24" fmla="*/ 14 w 21"/>
                <a:gd name="T25" fmla="*/ 7 h 17"/>
                <a:gd name="T26" fmla="*/ 12 w 21"/>
                <a:gd name="T27" fmla="*/ 7 h 17"/>
                <a:gd name="T28" fmla="*/ 9 w 21"/>
                <a:gd name="T29" fmla="*/ 5 h 17"/>
                <a:gd name="T30" fmla="*/ 6 w 21"/>
                <a:gd name="T31" fmla="*/ 5 h 17"/>
                <a:gd name="T32" fmla="*/ 4 w 21"/>
                <a:gd name="T33" fmla="*/ 2 h 17"/>
                <a:gd name="T34" fmla="*/ 1 w 21"/>
                <a:gd name="T35" fmla="*/ 0 h 17"/>
                <a:gd name="T36" fmla="*/ 1 w 21"/>
                <a:gd name="T37" fmla="*/ 2 h 17"/>
                <a:gd name="T38" fmla="*/ 0 w 21"/>
                <a:gd name="T39" fmla="*/ 11 h 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1"/>
                <a:gd name="T61" fmla="*/ 0 h 17"/>
                <a:gd name="T62" fmla="*/ 21 w 21"/>
                <a:gd name="T63" fmla="*/ 17 h 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1" h="17">
                  <a:moveTo>
                    <a:pt x="0" y="11"/>
                  </a:moveTo>
                  <a:lnTo>
                    <a:pt x="1" y="11"/>
                  </a:lnTo>
                  <a:lnTo>
                    <a:pt x="4" y="13"/>
                  </a:lnTo>
                  <a:lnTo>
                    <a:pt x="6" y="13"/>
                  </a:lnTo>
                  <a:lnTo>
                    <a:pt x="9" y="15"/>
                  </a:lnTo>
                  <a:lnTo>
                    <a:pt x="12" y="15"/>
                  </a:lnTo>
                  <a:lnTo>
                    <a:pt x="15" y="17"/>
                  </a:lnTo>
                  <a:lnTo>
                    <a:pt x="18" y="17"/>
                  </a:lnTo>
                  <a:lnTo>
                    <a:pt x="21" y="17"/>
                  </a:lnTo>
                  <a:lnTo>
                    <a:pt x="20" y="9"/>
                  </a:lnTo>
                  <a:lnTo>
                    <a:pt x="18" y="9"/>
                  </a:lnTo>
                  <a:lnTo>
                    <a:pt x="15" y="9"/>
                  </a:lnTo>
                  <a:lnTo>
                    <a:pt x="14" y="7"/>
                  </a:lnTo>
                  <a:lnTo>
                    <a:pt x="12" y="7"/>
                  </a:lnTo>
                  <a:lnTo>
                    <a:pt x="9" y="5"/>
                  </a:lnTo>
                  <a:lnTo>
                    <a:pt x="6" y="5"/>
                  </a:lnTo>
                  <a:lnTo>
                    <a:pt x="4" y="2"/>
                  </a:lnTo>
                  <a:lnTo>
                    <a:pt x="1" y="0"/>
                  </a:lnTo>
                  <a:lnTo>
                    <a:pt x="1" y="2"/>
                  </a:lnTo>
                  <a:lnTo>
                    <a:pt x="0" y="11"/>
                  </a:lnTo>
                  <a:close/>
                </a:path>
              </a:pathLst>
            </a:custGeom>
            <a:solidFill>
              <a:srgbClr val="CC6633"/>
            </a:solidFill>
            <a:ln w="9525">
              <a:noFill/>
              <a:round/>
              <a:headEnd/>
              <a:tailEnd/>
            </a:ln>
          </p:spPr>
          <p:txBody>
            <a:bodyPr/>
            <a:lstStyle/>
            <a:p>
              <a:endParaRPr lang="it-IT">
                <a:solidFill>
                  <a:srgbClr val="FFFFFF"/>
                </a:solidFill>
              </a:endParaRPr>
            </a:p>
          </p:txBody>
        </p:sp>
        <p:sp>
          <p:nvSpPr>
            <p:cNvPr id="28810" name="Freeform 136"/>
            <p:cNvSpPr>
              <a:spLocks/>
            </p:cNvSpPr>
            <p:nvPr/>
          </p:nvSpPr>
          <p:spPr bwMode="auto">
            <a:xfrm>
              <a:off x="2607" y="1753"/>
              <a:ext cx="41" cy="51"/>
            </a:xfrm>
            <a:custGeom>
              <a:avLst/>
              <a:gdLst>
                <a:gd name="T0" fmla="*/ 7 w 41"/>
                <a:gd name="T1" fmla="*/ 51 h 51"/>
                <a:gd name="T2" fmla="*/ 7 w 41"/>
                <a:gd name="T3" fmla="*/ 45 h 51"/>
                <a:gd name="T4" fmla="*/ 10 w 41"/>
                <a:gd name="T5" fmla="*/ 36 h 51"/>
                <a:gd name="T6" fmla="*/ 13 w 41"/>
                <a:gd name="T7" fmla="*/ 28 h 51"/>
                <a:gd name="T8" fmla="*/ 18 w 41"/>
                <a:gd name="T9" fmla="*/ 21 h 51"/>
                <a:gd name="T10" fmla="*/ 22 w 41"/>
                <a:gd name="T11" fmla="*/ 15 h 51"/>
                <a:gd name="T12" fmla="*/ 27 w 41"/>
                <a:gd name="T13" fmla="*/ 11 h 51"/>
                <a:gd name="T14" fmla="*/ 33 w 41"/>
                <a:gd name="T15" fmla="*/ 9 h 51"/>
                <a:gd name="T16" fmla="*/ 40 w 41"/>
                <a:gd name="T17" fmla="*/ 11 h 51"/>
                <a:gd name="T18" fmla="*/ 41 w 41"/>
                <a:gd name="T19" fmla="*/ 2 h 51"/>
                <a:gd name="T20" fmla="*/ 33 w 41"/>
                <a:gd name="T21" fmla="*/ 0 h 51"/>
                <a:gd name="T22" fmla="*/ 25 w 41"/>
                <a:gd name="T23" fmla="*/ 2 h 51"/>
                <a:gd name="T24" fmla="*/ 18 w 41"/>
                <a:gd name="T25" fmla="*/ 9 h 51"/>
                <a:gd name="T26" fmla="*/ 13 w 41"/>
                <a:gd name="T27" fmla="*/ 15 h 51"/>
                <a:gd name="T28" fmla="*/ 8 w 41"/>
                <a:gd name="T29" fmla="*/ 24 h 51"/>
                <a:gd name="T30" fmla="*/ 4 w 41"/>
                <a:gd name="T31" fmla="*/ 32 h 51"/>
                <a:gd name="T32" fmla="*/ 0 w 41"/>
                <a:gd name="T33" fmla="*/ 42 h 51"/>
                <a:gd name="T34" fmla="*/ 0 w 41"/>
                <a:gd name="T35" fmla="*/ 51 h 51"/>
                <a:gd name="T36" fmla="*/ 7 w 41"/>
                <a:gd name="T37" fmla="*/ 51 h 5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51"/>
                <a:gd name="T59" fmla="*/ 41 w 41"/>
                <a:gd name="T60" fmla="*/ 51 h 5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51">
                  <a:moveTo>
                    <a:pt x="7" y="51"/>
                  </a:moveTo>
                  <a:lnTo>
                    <a:pt x="7" y="45"/>
                  </a:lnTo>
                  <a:lnTo>
                    <a:pt x="10" y="36"/>
                  </a:lnTo>
                  <a:lnTo>
                    <a:pt x="13" y="28"/>
                  </a:lnTo>
                  <a:lnTo>
                    <a:pt x="18" y="21"/>
                  </a:lnTo>
                  <a:lnTo>
                    <a:pt x="22" y="15"/>
                  </a:lnTo>
                  <a:lnTo>
                    <a:pt x="27" y="11"/>
                  </a:lnTo>
                  <a:lnTo>
                    <a:pt x="33" y="9"/>
                  </a:lnTo>
                  <a:lnTo>
                    <a:pt x="40" y="11"/>
                  </a:lnTo>
                  <a:lnTo>
                    <a:pt x="41" y="2"/>
                  </a:lnTo>
                  <a:lnTo>
                    <a:pt x="33" y="0"/>
                  </a:lnTo>
                  <a:lnTo>
                    <a:pt x="25" y="2"/>
                  </a:lnTo>
                  <a:lnTo>
                    <a:pt x="18" y="9"/>
                  </a:lnTo>
                  <a:lnTo>
                    <a:pt x="13" y="15"/>
                  </a:lnTo>
                  <a:lnTo>
                    <a:pt x="8" y="24"/>
                  </a:lnTo>
                  <a:lnTo>
                    <a:pt x="4" y="32"/>
                  </a:lnTo>
                  <a:lnTo>
                    <a:pt x="0" y="42"/>
                  </a:lnTo>
                  <a:lnTo>
                    <a:pt x="0" y="51"/>
                  </a:lnTo>
                  <a:lnTo>
                    <a:pt x="7" y="51"/>
                  </a:lnTo>
                  <a:close/>
                </a:path>
              </a:pathLst>
            </a:custGeom>
            <a:solidFill>
              <a:srgbClr val="CC6633"/>
            </a:solidFill>
            <a:ln w="9525">
              <a:noFill/>
              <a:round/>
              <a:headEnd/>
              <a:tailEnd/>
            </a:ln>
          </p:spPr>
          <p:txBody>
            <a:bodyPr/>
            <a:lstStyle/>
            <a:p>
              <a:endParaRPr lang="it-IT">
                <a:solidFill>
                  <a:srgbClr val="FFFFFF"/>
                </a:solidFill>
              </a:endParaRPr>
            </a:p>
          </p:txBody>
        </p:sp>
        <p:sp>
          <p:nvSpPr>
            <p:cNvPr id="28811" name="Freeform 137"/>
            <p:cNvSpPr>
              <a:spLocks/>
            </p:cNvSpPr>
            <p:nvPr/>
          </p:nvSpPr>
          <p:spPr bwMode="auto">
            <a:xfrm>
              <a:off x="2607" y="1804"/>
              <a:ext cx="30" cy="46"/>
            </a:xfrm>
            <a:custGeom>
              <a:avLst/>
              <a:gdLst>
                <a:gd name="T0" fmla="*/ 30 w 30"/>
                <a:gd name="T1" fmla="*/ 38 h 46"/>
                <a:gd name="T2" fmla="*/ 25 w 30"/>
                <a:gd name="T3" fmla="*/ 36 h 46"/>
                <a:gd name="T4" fmla="*/ 21 w 30"/>
                <a:gd name="T5" fmla="*/ 31 h 46"/>
                <a:gd name="T6" fmla="*/ 16 w 30"/>
                <a:gd name="T7" fmla="*/ 27 h 46"/>
                <a:gd name="T8" fmla="*/ 13 w 30"/>
                <a:gd name="T9" fmla="*/ 23 h 46"/>
                <a:gd name="T10" fmla="*/ 10 w 30"/>
                <a:gd name="T11" fmla="*/ 17 h 46"/>
                <a:gd name="T12" fmla="*/ 8 w 30"/>
                <a:gd name="T13" fmla="*/ 10 h 46"/>
                <a:gd name="T14" fmla="*/ 7 w 30"/>
                <a:gd name="T15" fmla="*/ 6 h 46"/>
                <a:gd name="T16" fmla="*/ 7 w 30"/>
                <a:gd name="T17" fmla="*/ 0 h 46"/>
                <a:gd name="T18" fmla="*/ 0 w 30"/>
                <a:gd name="T19" fmla="*/ 0 h 46"/>
                <a:gd name="T20" fmla="*/ 0 w 30"/>
                <a:gd name="T21" fmla="*/ 6 h 46"/>
                <a:gd name="T22" fmla="*/ 2 w 30"/>
                <a:gd name="T23" fmla="*/ 15 h 46"/>
                <a:gd name="T24" fmla="*/ 4 w 30"/>
                <a:gd name="T25" fmla="*/ 21 h 46"/>
                <a:gd name="T26" fmla="*/ 8 w 30"/>
                <a:gd name="T27" fmla="*/ 27 h 46"/>
                <a:gd name="T28" fmla="*/ 13 w 30"/>
                <a:gd name="T29" fmla="*/ 33 h 46"/>
                <a:gd name="T30" fmla="*/ 18 w 30"/>
                <a:gd name="T31" fmla="*/ 38 h 46"/>
                <a:gd name="T32" fmla="*/ 22 w 30"/>
                <a:gd name="T33" fmla="*/ 44 h 46"/>
                <a:gd name="T34" fmla="*/ 27 w 30"/>
                <a:gd name="T35" fmla="*/ 46 h 46"/>
                <a:gd name="T36" fmla="*/ 30 w 30"/>
                <a:gd name="T37" fmla="*/ 38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
                <a:gd name="T58" fmla="*/ 0 h 46"/>
                <a:gd name="T59" fmla="*/ 30 w 30"/>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 h="46">
                  <a:moveTo>
                    <a:pt x="30" y="38"/>
                  </a:moveTo>
                  <a:lnTo>
                    <a:pt x="25" y="36"/>
                  </a:lnTo>
                  <a:lnTo>
                    <a:pt x="21" y="31"/>
                  </a:lnTo>
                  <a:lnTo>
                    <a:pt x="16" y="27"/>
                  </a:lnTo>
                  <a:lnTo>
                    <a:pt x="13" y="23"/>
                  </a:lnTo>
                  <a:lnTo>
                    <a:pt x="10" y="17"/>
                  </a:lnTo>
                  <a:lnTo>
                    <a:pt x="8" y="10"/>
                  </a:lnTo>
                  <a:lnTo>
                    <a:pt x="7" y="6"/>
                  </a:lnTo>
                  <a:lnTo>
                    <a:pt x="7" y="0"/>
                  </a:lnTo>
                  <a:lnTo>
                    <a:pt x="0" y="0"/>
                  </a:lnTo>
                  <a:lnTo>
                    <a:pt x="0" y="6"/>
                  </a:lnTo>
                  <a:lnTo>
                    <a:pt x="2" y="15"/>
                  </a:lnTo>
                  <a:lnTo>
                    <a:pt x="4" y="21"/>
                  </a:lnTo>
                  <a:lnTo>
                    <a:pt x="8" y="27"/>
                  </a:lnTo>
                  <a:lnTo>
                    <a:pt x="13" y="33"/>
                  </a:lnTo>
                  <a:lnTo>
                    <a:pt x="18" y="38"/>
                  </a:lnTo>
                  <a:lnTo>
                    <a:pt x="22" y="44"/>
                  </a:lnTo>
                  <a:lnTo>
                    <a:pt x="27" y="46"/>
                  </a:lnTo>
                  <a:lnTo>
                    <a:pt x="30" y="38"/>
                  </a:lnTo>
                  <a:close/>
                </a:path>
              </a:pathLst>
            </a:custGeom>
            <a:solidFill>
              <a:srgbClr val="CC6633"/>
            </a:solidFill>
            <a:ln w="9525">
              <a:noFill/>
              <a:round/>
              <a:headEnd/>
              <a:tailEnd/>
            </a:ln>
          </p:spPr>
          <p:txBody>
            <a:bodyPr/>
            <a:lstStyle/>
            <a:p>
              <a:endParaRPr lang="it-IT">
                <a:solidFill>
                  <a:srgbClr val="FFFFFF"/>
                </a:solidFill>
              </a:endParaRPr>
            </a:p>
          </p:txBody>
        </p:sp>
        <p:sp>
          <p:nvSpPr>
            <p:cNvPr id="28812" name="Freeform 138"/>
            <p:cNvSpPr>
              <a:spLocks/>
            </p:cNvSpPr>
            <p:nvPr/>
          </p:nvSpPr>
          <p:spPr bwMode="auto">
            <a:xfrm>
              <a:off x="2634" y="1835"/>
              <a:ext cx="28" cy="17"/>
            </a:xfrm>
            <a:custGeom>
              <a:avLst/>
              <a:gdLst>
                <a:gd name="T0" fmla="*/ 23 w 28"/>
                <a:gd name="T1" fmla="*/ 0 h 17"/>
                <a:gd name="T2" fmla="*/ 22 w 28"/>
                <a:gd name="T3" fmla="*/ 2 h 17"/>
                <a:gd name="T4" fmla="*/ 19 w 28"/>
                <a:gd name="T5" fmla="*/ 5 h 17"/>
                <a:gd name="T6" fmla="*/ 17 w 28"/>
                <a:gd name="T7" fmla="*/ 7 h 17"/>
                <a:gd name="T8" fmla="*/ 14 w 28"/>
                <a:gd name="T9" fmla="*/ 7 h 17"/>
                <a:gd name="T10" fmla="*/ 11 w 28"/>
                <a:gd name="T11" fmla="*/ 9 h 17"/>
                <a:gd name="T12" fmla="*/ 8 w 28"/>
                <a:gd name="T13" fmla="*/ 9 h 17"/>
                <a:gd name="T14" fmla="*/ 5 w 28"/>
                <a:gd name="T15" fmla="*/ 9 h 17"/>
                <a:gd name="T16" fmla="*/ 3 w 28"/>
                <a:gd name="T17" fmla="*/ 7 h 17"/>
                <a:gd name="T18" fmla="*/ 0 w 28"/>
                <a:gd name="T19" fmla="*/ 15 h 17"/>
                <a:gd name="T20" fmla="*/ 3 w 28"/>
                <a:gd name="T21" fmla="*/ 17 h 17"/>
                <a:gd name="T22" fmla="*/ 8 w 28"/>
                <a:gd name="T23" fmla="*/ 17 h 17"/>
                <a:gd name="T24" fmla="*/ 11 w 28"/>
                <a:gd name="T25" fmla="*/ 17 h 17"/>
                <a:gd name="T26" fmla="*/ 16 w 28"/>
                <a:gd name="T27" fmla="*/ 17 h 17"/>
                <a:gd name="T28" fmla="*/ 19 w 28"/>
                <a:gd name="T29" fmla="*/ 15 h 17"/>
                <a:gd name="T30" fmla="*/ 23 w 28"/>
                <a:gd name="T31" fmla="*/ 13 h 17"/>
                <a:gd name="T32" fmla="*/ 27 w 28"/>
                <a:gd name="T33" fmla="*/ 9 h 17"/>
                <a:gd name="T34" fmla="*/ 28 w 28"/>
                <a:gd name="T35" fmla="*/ 5 h 17"/>
                <a:gd name="T36" fmla="*/ 23 w 28"/>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17"/>
                <a:gd name="T59" fmla="*/ 28 w 28"/>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17">
                  <a:moveTo>
                    <a:pt x="23" y="0"/>
                  </a:moveTo>
                  <a:lnTo>
                    <a:pt x="22" y="2"/>
                  </a:lnTo>
                  <a:lnTo>
                    <a:pt x="19" y="5"/>
                  </a:lnTo>
                  <a:lnTo>
                    <a:pt x="17" y="7"/>
                  </a:lnTo>
                  <a:lnTo>
                    <a:pt x="14" y="7"/>
                  </a:lnTo>
                  <a:lnTo>
                    <a:pt x="11" y="9"/>
                  </a:lnTo>
                  <a:lnTo>
                    <a:pt x="8" y="9"/>
                  </a:lnTo>
                  <a:lnTo>
                    <a:pt x="5" y="9"/>
                  </a:lnTo>
                  <a:lnTo>
                    <a:pt x="3" y="7"/>
                  </a:lnTo>
                  <a:lnTo>
                    <a:pt x="0" y="15"/>
                  </a:lnTo>
                  <a:lnTo>
                    <a:pt x="3" y="17"/>
                  </a:lnTo>
                  <a:lnTo>
                    <a:pt x="8" y="17"/>
                  </a:lnTo>
                  <a:lnTo>
                    <a:pt x="11" y="17"/>
                  </a:lnTo>
                  <a:lnTo>
                    <a:pt x="16" y="17"/>
                  </a:lnTo>
                  <a:lnTo>
                    <a:pt x="19" y="15"/>
                  </a:lnTo>
                  <a:lnTo>
                    <a:pt x="23" y="13"/>
                  </a:lnTo>
                  <a:lnTo>
                    <a:pt x="27" y="9"/>
                  </a:lnTo>
                  <a:lnTo>
                    <a:pt x="28" y="5"/>
                  </a:lnTo>
                  <a:lnTo>
                    <a:pt x="23" y="0"/>
                  </a:lnTo>
                  <a:close/>
                </a:path>
              </a:pathLst>
            </a:custGeom>
            <a:solidFill>
              <a:srgbClr val="CC6633"/>
            </a:solidFill>
            <a:ln w="9525">
              <a:noFill/>
              <a:round/>
              <a:headEnd/>
              <a:tailEnd/>
            </a:ln>
          </p:spPr>
          <p:txBody>
            <a:bodyPr/>
            <a:lstStyle/>
            <a:p>
              <a:endParaRPr lang="it-IT">
                <a:solidFill>
                  <a:srgbClr val="FFFFFF"/>
                </a:solidFill>
              </a:endParaRPr>
            </a:p>
          </p:txBody>
        </p:sp>
        <p:sp>
          <p:nvSpPr>
            <p:cNvPr id="28813" name="Freeform 139"/>
            <p:cNvSpPr>
              <a:spLocks/>
            </p:cNvSpPr>
            <p:nvPr/>
          </p:nvSpPr>
          <p:spPr bwMode="auto">
            <a:xfrm>
              <a:off x="2657" y="1764"/>
              <a:ext cx="19" cy="76"/>
            </a:xfrm>
            <a:custGeom>
              <a:avLst/>
              <a:gdLst>
                <a:gd name="T0" fmla="*/ 8 w 19"/>
                <a:gd name="T1" fmla="*/ 4 h 76"/>
                <a:gd name="T2" fmla="*/ 11 w 19"/>
                <a:gd name="T3" fmla="*/ 15 h 76"/>
                <a:gd name="T4" fmla="*/ 13 w 19"/>
                <a:gd name="T5" fmla="*/ 23 h 76"/>
                <a:gd name="T6" fmla="*/ 13 w 19"/>
                <a:gd name="T7" fmla="*/ 34 h 76"/>
                <a:gd name="T8" fmla="*/ 11 w 19"/>
                <a:gd name="T9" fmla="*/ 42 h 76"/>
                <a:gd name="T10" fmla="*/ 10 w 19"/>
                <a:gd name="T11" fmla="*/ 48 h 76"/>
                <a:gd name="T12" fmla="*/ 7 w 19"/>
                <a:gd name="T13" fmla="*/ 57 h 76"/>
                <a:gd name="T14" fmla="*/ 4 w 19"/>
                <a:gd name="T15" fmla="*/ 63 h 76"/>
                <a:gd name="T16" fmla="*/ 0 w 19"/>
                <a:gd name="T17" fmla="*/ 71 h 76"/>
                <a:gd name="T18" fmla="*/ 5 w 19"/>
                <a:gd name="T19" fmla="*/ 76 h 76"/>
                <a:gd name="T20" fmla="*/ 10 w 19"/>
                <a:gd name="T21" fmla="*/ 69 h 76"/>
                <a:gd name="T22" fmla="*/ 13 w 19"/>
                <a:gd name="T23" fmla="*/ 61 h 76"/>
                <a:gd name="T24" fmla="*/ 16 w 19"/>
                <a:gd name="T25" fmla="*/ 52 h 76"/>
                <a:gd name="T26" fmla="*/ 18 w 19"/>
                <a:gd name="T27" fmla="*/ 44 h 76"/>
                <a:gd name="T28" fmla="*/ 19 w 19"/>
                <a:gd name="T29" fmla="*/ 34 h 76"/>
                <a:gd name="T30" fmla="*/ 19 w 19"/>
                <a:gd name="T31" fmla="*/ 23 h 76"/>
                <a:gd name="T32" fmla="*/ 18 w 19"/>
                <a:gd name="T33" fmla="*/ 10 h 76"/>
                <a:gd name="T34" fmla="*/ 13 w 19"/>
                <a:gd name="T35" fmla="*/ 0 h 76"/>
                <a:gd name="T36" fmla="*/ 8 w 19"/>
                <a:gd name="T37" fmla="*/ 4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76"/>
                <a:gd name="T59" fmla="*/ 19 w 19"/>
                <a:gd name="T60" fmla="*/ 76 h 7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76">
                  <a:moveTo>
                    <a:pt x="8" y="4"/>
                  </a:moveTo>
                  <a:lnTo>
                    <a:pt x="11" y="15"/>
                  </a:lnTo>
                  <a:lnTo>
                    <a:pt x="13" y="23"/>
                  </a:lnTo>
                  <a:lnTo>
                    <a:pt x="13" y="34"/>
                  </a:lnTo>
                  <a:lnTo>
                    <a:pt x="11" y="42"/>
                  </a:lnTo>
                  <a:lnTo>
                    <a:pt x="10" y="48"/>
                  </a:lnTo>
                  <a:lnTo>
                    <a:pt x="7" y="57"/>
                  </a:lnTo>
                  <a:lnTo>
                    <a:pt x="4" y="63"/>
                  </a:lnTo>
                  <a:lnTo>
                    <a:pt x="0" y="71"/>
                  </a:lnTo>
                  <a:lnTo>
                    <a:pt x="5" y="76"/>
                  </a:lnTo>
                  <a:lnTo>
                    <a:pt x="10" y="69"/>
                  </a:lnTo>
                  <a:lnTo>
                    <a:pt x="13" y="61"/>
                  </a:lnTo>
                  <a:lnTo>
                    <a:pt x="16" y="52"/>
                  </a:lnTo>
                  <a:lnTo>
                    <a:pt x="18" y="44"/>
                  </a:lnTo>
                  <a:lnTo>
                    <a:pt x="19" y="34"/>
                  </a:lnTo>
                  <a:lnTo>
                    <a:pt x="19" y="23"/>
                  </a:lnTo>
                  <a:lnTo>
                    <a:pt x="18" y="10"/>
                  </a:lnTo>
                  <a:lnTo>
                    <a:pt x="13" y="0"/>
                  </a:lnTo>
                  <a:lnTo>
                    <a:pt x="8" y="4"/>
                  </a:lnTo>
                  <a:close/>
                </a:path>
              </a:pathLst>
            </a:custGeom>
            <a:solidFill>
              <a:srgbClr val="CC6633"/>
            </a:solidFill>
            <a:ln w="9525">
              <a:noFill/>
              <a:round/>
              <a:headEnd/>
              <a:tailEnd/>
            </a:ln>
          </p:spPr>
          <p:txBody>
            <a:bodyPr/>
            <a:lstStyle/>
            <a:p>
              <a:endParaRPr lang="it-IT">
                <a:solidFill>
                  <a:srgbClr val="FFFFFF"/>
                </a:solidFill>
              </a:endParaRPr>
            </a:p>
          </p:txBody>
        </p:sp>
        <p:sp>
          <p:nvSpPr>
            <p:cNvPr id="28814" name="Freeform 140"/>
            <p:cNvSpPr>
              <a:spLocks/>
            </p:cNvSpPr>
            <p:nvPr/>
          </p:nvSpPr>
          <p:spPr bwMode="auto">
            <a:xfrm>
              <a:off x="2647" y="1859"/>
              <a:ext cx="39" cy="33"/>
            </a:xfrm>
            <a:custGeom>
              <a:avLst/>
              <a:gdLst>
                <a:gd name="T0" fmla="*/ 31 w 39"/>
                <a:gd name="T1" fmla="*/ 12 h 33"/>
                <a:gd name="T2" fmla="*/ 29 w 39"/>
                <a:gd name="T3" fmla="*/ 10 h 33"/>
                <a:gd name="T4" fmla="*/ 26 w 39"/>
                <a:gd name="T5" fmla="*/ 8 h 33"/>
                <a:gd name="T6" fmla="*/ 23 w 39"/>
                <a:gd name="T7" fmla="*/ 6 h 33"/>
                <a:gd name="T8" fmla="*/ 21 w 39"/>
                <a:gd name="T9" fmla="*/ 4 h 33"/>
                <a:gd name="T10" fmla="*/ 18 w 39"/>
                <a:gd name="T11" fmla="*/ 2 h 33"/>
                <a:gd name="T12" fmla="*/ 15 w 39"/>
                <a:gd name="T13" fmla="*/ 2 h 33"/>
                <a:gd name="T14" fmla="*/ 12 w 39"/>
                <a:gd name="T15" fmla="*/ 0 h 33"/>
                <a:gd name="T16" fmla="*/ 9 w 39"/>
                <a:gd name="T17" fmla="*/ 0 h 33"/>
                <a:gd name="T18" fmla="*/ 7 w 39"/>
                <a:gd name="T19" fmla="*/ 2 h 33"/>
                <a:gd name="T20" fmla="*/ 6 w 39"/>
                <a:gd name="T21" fmla="*/ 2 h 33"/>
                <a:gd name="T22" fmla="*/ 3 w 39"/>
                <a:gd name="T23" fmla="*/ 4 h 33"/>
                <a:gd name="T24" fmla="*/ 1 w 39"/>
                <a:gd name="T25" fmla="*/ 6 h 33"/>
                <a:gd name="T26" fmla="*/ 0 w 39"/>
                <a:gd name="T27" fmla="*/ 8 h 33"/>
                <a:gd name="T28" fmla="*/ 0 w 39"/>
                <a:gd name="T29" fmla="*/ 10 h 33"/>
                <a:gd name="T30" fmla="*/ 0 w 39"/>
                <a:gd name="T31" fmla="*/ 12 h 33"/>
                <a:gd name="T32" fmla="*/ 3 w 39"/>
                <a:gd name="T33" fmla="*/ 14 h 33"/>
                <a:gd name="T34" fmla="*/ 7 w 39"/>
                <a:gd name="T35" fmla="*/ 16 h 33"/>
                <a:gd name="T36" fmla="*/ 12 w 39"/>
                <a:gd name="T37" fmla="*/ 18 h 33"/>
                <a:gd name="T38" fmla="*/ 15 w 39"/>
                <a:gd name="T39" fmla="*/ 23 h 33"/>
                <a:gd name="T40" fmla="*/ 20 w 39"/>
                <a:gd name="T41" fmla="*/ 27 h 33"/>
                <a:gd name="T42" fmla="*/ 23 w 39"/>
                <a:gd name="T43" fmla="*/ 29 h 33"/>
                <a:gd name="T44" fmla="*/ 28 w 39"/>
                <a:gd name="T45" fmla="*/ 31 h 33"/>
                <a:gd name="T46" fmla="*/ 32 w 39"/>
                <a:gd name="T47" fmla="*/ 33 h 33"/>
                <a:gd name="T48" fmla="*/ 35 w 39"/>
                <a:gd name="T49" fmla="*/ 33 h 33"/>
                <a:gd name="T50" fmla="*/ 37 w 39"/>
                <a:gd name="T51" fmla="*/ 31 h 33"/>
                <a:gd name="T52" fmla="*/ 39 w 39"/>
                <a:gd name="T53" fmla="*/ 29 h 33"/>
                <a:gd name="T54" fmla="*/ 39 w 39"/>
                <a:gd name="T55" fmla="*/ 27 h 33"/>
                <a:gd name="T56" fmla="*/ 39 w 39"/>
                <a:gd name="T57" fmla="*/ 23 h 33"/>
                <a:gd name="T58" fmla="*/ 37 w 39"/>
                <a:gd name="T59" fmla="*/ 18 h 33"/>
                <a:gd name="T60" fmla="*/ 35 w 39"/>
                <a:gd name="T61" fmla="*/ 16 h 33"/>
                <a:gd name="T62" fmla="*/ 34 w 39"/>
                <a:gd name="T63" fmla="*/ 14 h 33"/>
                <a:gd name="T64" fmla="*/ 31 w 39"/>
                <a:gd name="T65" fmla="*/ 12 h 3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
                <a:gd name="T100" fmla="*/ 0 h 33"/>
                <a:gd name="T101" fmla="*/ 39 w 39"/>
                <a:gd name="T102" fmla="*/ 33 h 3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 h="33">
                  <a:moveTo>
                    <a:pt x="31" y="12"/>
                  </a:moveTo>
                  <a:lnTo>
                    <a:pt x="29" y="10"/>
                  </a:lnTo>
                  <a:lnTo>
                    <a:pt x="26" y="8"/>
                  </a:lnTo>
                  <a:lnTo>
                    <a:pt x="23" y="6"/>
                  </a:lnTo>
                  <a:lnTo>
                    <a:pt x="21" y="4"/>
                  </a:lnTo>
                  <a:lnTo>
                    <a:pt x="18" y="2"/>
                  </a:lnTo>
                  <a:lnTo>
                    <a:pt x="15" y="2"/>
                  </a:lnTo>
                  <a:lnTo>
                    <a:pt x="12" y="0"/>
                  </a:lnTo>
                  <a:lnTo>
                    <a:pt x="9" y="0"/>
                  </a:lnTo>
                  <a:lnTo>
                    <a:pt x="7" y="2"/>
                  </a:lnTo>
                  <a:lnTo>
                    <a:pt x="6" y="2"/>
                  </a:lnTo>
                  <a:lnTo>
                    <a:pt x="3" y="4"/>
                  </a:lnTo>
                  <a:lnTo>
                    <a:pt x="1" y="6"/>
                  </a:lnTo>
                  <a:lnTo>
                    <a:pt x="0" y="8"/>
                  </a:lnTo>
                  <a:lnTo>
                    <a:pt x="0" y="10"/>
                  </a:lnTo>
                  <a:lnTo>
                    <a:pt x="0" y="12"/>
                  </a:lnTo>
                  <a:lnTo>
                    <a:pt x="3" y="14"/>
                  </a:lnTo>
                  <a:lnTo>
                    <a:pt x="7" y="16"/>
                  </a:lnTo>
                  <a:lnTo>
                    <a:pt x="12" y="18"/>
                  </a:lnTo>
                  <a:lnTo>
                    <a:pt x="15" y="23"/>
                  </a:lnTo>
                  <a:lnTo>
                    <a:pt x="20" y="27"/>
                  </a:lnTo>
                  <a:lnTo>
                    <a:pt x="23" y="29"/>
                  </a:lnTo>
                  <a:lnTo>
                    <a:pt x="28" y="31"/>
                  </a:lnTo>
                  <a:lnTo>
                    <a:pt x="32" y="33"/>
                  </a:lnTo>
                  <a:lnTo>
                    <a:pt x="35" y="33"/>
                  </a:lnTo>
                  <a:lnTo>
                    <a:pt x="37" y="31"/>
                  </a:lnTo>
                  <a:lnTo>
                    <a:pt x="39" y="29"/>
                  </a:lnTo>
                  <a:lnTo>
                    <a:pt x="39" y="27"/>
                  </a:lnTo>
                  <a:lnTo>
                    <a:pt x="39" y="23"/>
                  </a:lnTo>
                  <a:lnTo>
                    <a:pt x="37" y="18"/>
                  </a:lnTo>
                  <a:lnTo>
                    <a:pt x="35" y="16"/>
                  </a:lnTo>
                  <a:lnTo>
                    <a:pt x="34" y="14"/>
                  </a:lnTo>
                  <a:lnTo>
                    <a:pt x="31" y="12"/>
                  </a:lnTo>
                  <a:close/>
                </a:path>
              </a:pathLst>
            </a:custGeom>
            <a:solidFill>
              <a:srgbClr val="F7AB8C"/>
            </a:solidFill>
            <a:ln w="9525">
              <a:noFill/>
              <a:round/>
              <a:headEnd/>
              <a:tailEnd/>
            </a:ln>
          </p:spPr>
          <p:txBody>
            <a:bodyPr/>
            <a:lstStyle/>
            <a:p>
              <a:endParaRPr lang="it-IT">
                <a:solidFill>
                  <a:srgbClr val="FFFFFF"/>
                </a:solidFill>
              </a:endParaRPr>
            </a:p>
          </p:txBody>
        </p:sp>
        <p:sp>
          <p:nvSpPr>
            <p:cNvPr id="28815" name="Freeform 141"/>
            <p:cNvSpPr>
              <a:spLocks/>
            </p:cNvSpPr>
            <p:nvPr/>
          </p:nvSpPr>
          <p:spPr bwMode="auto">
            <a:xfrm>
              <a:off x="2656" y="1854"/>
              <a:ext cx="23" cy="21"/>
            </a:xfrm>
            <a:custGeom>
              <a:avLst/>
              <a:gdLst>
                <a:gd name="T0" fmla="*/ 1 w 23"/>
                <a:gd name="T1" fmla="*/ 9 h 21"/>
                <a:gd name="T2" fmla="*/ 3 w 23"/>
                <a:gd name="T3" fmla="*/ 9 h 21"/>
                <a:gd name="T4" fmla="*/ 6 w 23"/>
                <a:gd name="T5" fmla="*/ 11 h 21"/>
                <a:gd name="T6" fmla="*/ 8 w 23"/>
                <a:gd name="T7" fmla="*/ 11 h 21"/>
                <a:gd name="T8" fmla="*/ 9 w 23"/>
                <a:gd name="T9" fmla="*/ 13 h 21"/>
                <a:gd name="T10" fmla="*/ 12 w 23"/>
                <a:gd name="T11" fmla="*/ 15 h 21"/>
                <a:gd name="T12" fmla="*/ 16 w 23"/>
                <a:gd name="T13" fmla="*/ 17 h 21"/>
                <a:gd name="T14" fmla="*/ 19 w 23"/>
                <a:gd name="T15" fmla="*/ 19 h 21"/>
                <a:gd name="T16" fmla="*/ 22 w 23"/>
                <a:gd name="T17" fmla="*/ 21 h 21"/>
                <a:gd name="T18" fmla="*/ 23 w 23"/>
                <a:gd name="T19" fmla="*/ 13 h 21"/>
                <a:gd name="T20" fmla="*/ 22 w 23"/>
                <a:gd name="T21" fmla="*/ 11 h 21"/>
                <a:gd name="T22" fmla="*/ 19 w 23"/>
                <a:gd name="T23" fmla="*/ 9 h 21"/>
                <a:gd name="T24" fmla="*/ 16 w 23"/>
                <a:gd name="T25" fmla="*/ 7 h 21"/>
                <a:gd name="T26" fmla="*/ 14 w 23"/>
                <a:gd name="T27" fmla="*/ 5 h 21"/>
                <a:gd name="T28" fmla="*/ 11 w 23"/>
                <a:gd name="T29" fmla="*/ 2 h 21"/>
                <a:gd name="T30" fmla="*/ 8 w 23"/>
                <a:gd name="T31" fmla="*/ 0 h 21"/>
                <a:gd name="T32" fmla="*/ 3 w 23"/>
                <a:gd name="T33" fmla="*/ 0 h 21"/>
                <a:gd name="T34" fmla="*/ 0 w 23"/>
                <a:gd name="T35" fmla="*/ 0 h 21"/>
                <a:gd name="T36" fmla="*/ 1 w 23"/>
                <a:gd name="T37" fmla="*/ 9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21"/>
                <a:gd name="T59" fmla="*/ 23 w 23"/>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21">
                  <a:moveTo>
                    <a:pt x="1" y="9"/>
                  </a:moveTo>
                  <a:lnTo>
                    <a:pt x="3" y="9"/>
                  </a:lnTo>
                  <a:lnTo>
                    <a:pt x="6" y="11"/>
                  </a:lnTo>
                  <a:lnTo>
                    <a:pt x="8" y="11"/>
                  </a:lnTo>
                  <a:lnTo>
                    <a:pt x="9" y="13"/>
                  </a:lnTo>
                  <a:lnTo>
                    <a:pt x="12" y="15"/>
                  </a:lnTo>
                  <a:lnTo>
                    <a:pt x="16" y="17"/>
                  </a:lnTo>
                  <a:lnTo>
                    <a:pt x="19" y="19"/>
                  </a:lnTo>
                  <a:lnTo>
                    <a:pt x="22" y="21"/>
                  </a:lnTo>
                  <a:lnTo>
                    <a:pt x="23" y="13"/>
                  </a:lnTo>
                  <a:lnTo>
                    <a:pt x="22" y="11"/>
                  </a:lnTo>
                  <a:lnTo>
                    <a:pt x="19" y="9"/>
                  </a:lnTo>
                  <a:lnTo>
                    <a:pt x="16" y="7"/>
                  </a:lnTo>
                  <a:lnTo>
                    <a:pt x="14" y="5"/>
                  </a:lnTo>
                  <a:lnTo>
                    <a:pt x="11" y="2"/>
                  </a:lnTo>
                  <a:lnTo>
                    <a:pt x="8" y="0"/>
                  </a:lnTo>
                  <a:lnTo>
                    <a:pt x="3" y="0"/>
                  </a:lnTo>
                  <a:lnTo>
                    <a:pt x="0" y="0"/>
                  </a:lnTo>
                  <a:lnTo>
                    <a:pt x="1" y="9"/>
                  </a:lnTo>
                  <a:close/>
                </a:path>
              </a:pathLst>
            </a:custGeom>
            <a:solidFill>
              <a:srgbClr val="CC6633"/>
            </a:solidFill>
            <a:ln w="9525">
              <a:noFill/>
              <a:round/>
              <a:headEnd/>
              <a:tailEnd/>
            </a:ln>
          </p:spPr>
          <p:txBody>
            <a:bodyPr/>
            <a:lstStyle/>
            <a:p>
              <a:endParaRPr lang="it-IT">
                <a:solidFill>
                  <a:srgbClr val="FFFFFF"/>
                </a:solidFill>
              </a:endParaRPr>
            </a:p>
          </p:txBody>
        </p:sp>
        <p:sp>
          <p:nvSpPr>
            <p:cNvPr id="28816" name="Freeform 142"/>
            <p:cNvSpPr>
              <a:spLocks/>
            </p:cNvSpPr>
            <p:nvPr/>
          </p:nvSpPr>
          <p:spPr bwMode="auto">
            <a:xfrm>
              <a:off x="2643" y="1854"/>
              <a:ext cx="14" cy="23"/>
            </a:xfrm>
            <a:custGeom>
              <a:avLst/>
              <a:gdLst>
                <a:gd name="T0" fmla="*/ 7 w 14"/>
                <a:gd name="T1" fmla="*/ 15 h 23"/>
                <a:gd name="T2" fmla="*/ 7 w 14"/>
                <a:gd name="T3" fmla="*/ 13 h 23"/>
                <a:gd name="T4" fmla="*/ 7 w 14"/>
                <a:gd name="T5" fmla="*/ 15 h 23"/>
                <a:gd name="T6" fmla="*/ 7 w 14"/>
                <a:gd name="T7" fmla="*/ 13 h 23"/>
                <a:gd name="T8" fmla="*/ 8 w 14"/>
                <a:gd name="T9" fmla="*/ 13 h 23"/>
                <a:gd name="T10" fmla="*/ 10 w 14"/>
                <a:gd name="T11" fmla="*/ 11 h 23"/>
                <a:gd name="T12" fmla="*/ 13 w 14"/>
                <a:gd name="T13" fmla="*/ 11 h 23"/>
                <a:gd name="T14" fmla="*/ 14 w 14"/>
                <a:gd name="T15" fmla="*/ 9 h 23"/>
                <a:gd name="T16" fmla="*/ 13 w 14"/>
                <a:gd name="T17" fmla="*/ 0 h 23"/>
                <a:gd name="T18" fmla="*/ 10 w 14"/>
                <a:gd name="T19" fmla="*/ 2 h 23"/>
                <a:gd name="T20" fmla="*/ 8 w 14"/>
                <a:gd name="T21" fmla="*/ 2 h 23"/>
                <a:gd name="T22" fmla="*/ 5 w 14"/>
                <a:gd name="T23" fmla="*/ 5 h 23"/>
                <a:gd name="T24" fmla="*/ 2 w 14"/>
                <a:gd name="T25" fmla="*/ 9 h 23"/>
                <a:gd name="T26" fmla="*/ 0 w 14"/>
                <a:gd name="T27" fmla="*/ 11 h 23"/>
                <a:gd name="T28" fmla="*/ 0 w 14"/>
                <a:gd name="T29" fmla="*/ 15 h 23"/>
                <a:gd name="T30" fmla="*/ 2 w 14"/>
                <a:gd name="T31" fmla="*/ 21 h 23"/>
                <a:gd name="T32" fmla="*/ 5 w 14"/>
                <a:gd name="T33" fmla="*/ 23 h 23"/>
                <a:gd name="T34" fmla="*/ 7 w 14"/>
                <a:gd name="T35" fmla="*/ 15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23"/>
                <a:gd name="T56" fmla="*/ 14 w 14"/>
                <a:gd name="T57" fmla="*/ 23 h 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23">
                  <a:moveTo>
                    <a:pt x="7" y="15"/>
                  </a:moveTo>
                  <a:lnTo>
                    <a:pt x="7" y="13"/>
                  </a:lnTo>
                  <a:lnTo>
                    <a:pt x="7" y="15"/>
                  </a:lnTo>
                  <a:lnTo>
                    <a:pt x="7" y="13"/>
                  </a:lnTo>
                  <a:lnTo>
                    <a:pt x="8" y="13"/>
                  </a:lnTo>
                  <a:lnTo>
                    <a:pt x="10" y="11"/>
                  </a:lnTo>
                  <a:lnTo>
                    <a:pt x="13" y="11"/>
                  </a:lnTo>
                  <a:lnTo>
                    <a:pt x="14" y="9"/>
                  </a:lnTo>
                  <a:lnTo>
                    <a:pt x="13" y="0"/>
                  </a:lnTo>
                  <a:lnTo>
                    <a:pt x="10" y="2"/>
                  </a:lnTo>
                  <a:lnTo>
                    <a:pt x="8" y="2"/>
                  </a:lnTo>
                  <a:lnTo>
                    <a:pt x="5" y="5"/>
                  </a:lnTo>
                  <a:lnTo>
                    <a:pt x="2" y="9"/>
                  </a:lnTo>
                  <a:lnTo>
                    <a:pt x="0" y="11"/>
                  </a:lnTo>
                  <a:lnTo>
                    <a:pt x="0" y="15"/>
                  </a:lnTo>
                  <a:lnTo>
                    <a:pt x="2" y="21"/>
                  </a:lnTo>
                  <a:lnTo>
                    <a:pt x="5" y="23"/>
                  </a:lnTo>
                  <a:lnTo>
                    <a:pt x="7" y="15"/>
                  </a:lnTo>
                  <a:close/>
                </a:path>
              </a:pathLst>
            </a:custGeom>
            <a:solidFill>
              <a:srgbClr val="CC6633"/>
            </a:solidFill>
            <a:ln w="9525">
              <a:noFill/>
              <a:round/>
              <a:headEnd/>
              <a:tailEnd/>
            </a:ln>
          </p:spPr>
          <p:txBody>
            <a:bodyPr/>
            <a:lstStyle/>
            <a:p>
              <a:endParaRPr lang="it-IT">
                <a:solidFill>
                  <a:srgbClr val="FFFFFF"/>
                </a:solidFill>
              </a:endParaRPr>
            </a:p>
          </p:txBody>
        </p:sp>
        <p:sp>
          <p:nvSpPr>
            <p:cNvPr id="28817" name="Freeform 143"/>
            <p:cNvSpPr>
              <a:spLocks/>
            </p:cNvSpPr>
            <p:nvPr/>
          </p:nvSpPr>
          <p:spPr bwMode="auto">
            <a:xfrm>
              <a:off x="2648" y="1869"/>
              <a:ext cx="36" cy="27"/>
            </a:xfrm>
            <a:custGeom>
              <a:avLst/>
              <a:gdLst>
                <a:gd name="T0" fmla="*/ 34 w 36"/>
                <a:gd name="T1" fmla="*/ 19 h 27"/>
                <a:gd name="T2" fmla="*/ 31 w 36"/>
                <a:gd name="T3" fmla="*/ 19 h 27"/>
                <a:gd name="T4" fmla="*/ 28 w 36"/>
                <a:gd name="T5" fmla="*/ 17 h 27"/>
                <a:gd name="T6" fmla="*/ 24 w 36"/>
                <a:gd name="T7" fmla="*/ 15 h 27"/>
                <a:gd name="T8" fmla="*/ 20 w 36"/>
                <a:gd name="T9" fmla="*/ 13 h 27"/>
                <a:gd name="T10" fmla="*/ 16 w 36"/>
                <a:gd name="T11" fmla="*/ 8 h 27"/>
                <a:gd name="T12" fmla="*/ 13 w 36"/>
                <a:gd name="T13" fmla="*/ 6 h 27"/>
                <a:gd name="T14" fmla="*/ 8 w 36"/>
                <a:gd name="T15" fmla="*/ 2 h 27"/>
                <a:gd name="T16" fmla="*/ 2 w 36"/>
                <a:gd name="T17" fmla="*/ 0 h 27"/>
                <a:gd name="T18" fmla="*/ 0 w 36"/>
                <a:gd name="T19" fmla="*/ 8 h 27"/>
                <a:gd name="T20" fmla="*/ 5 w 36"/>
                <a:gd name="T21" fmla="*/ 11 h 27"/>
                <a:gd name="T22" fmla="*/ 9 w 36"/>
                <a:gd name="T23" fmla="*/ 13 h 27"/>
                <a:gd name="T24" fmla="*/ 13 w 36"/>
                <a:gd name="T25" fmla="*/ 17 h 27"/>
                <a:gd name="T26" fmla="*/ 17 w 36"/>
                <a:gd name="T27" fmla="*/ 21 h 27"/>
                <a:gd name="T28" fmla="*/ 20 w 36"/>
                <a:gd name="T29" fmla="*/ 23 h 27"/>
                <a:gd name="T30" fmla="*/ 25 w 36"/>
                <a:gd name="T31" fmla="*/ 25 h 27"/>
                <a:gd name="T32" fmla="*/ 30 w 36"/>
                <a:gd name="T33" fmla="*/ 27 h 27"/>
                <a:gd name="T34" fmla="*/ 36 w 36"/>
                <a:gd name="T35" fmla="*/ 27 h 27"/>
                <a:gd name="T36" fmla="*/ 34 w 36"/>
                <a:gd name="T37" fmla="*/ 19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27"/>
                <a:gd name="T59" fmla="*/ 36 w 36"/>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27">
                  <a:moveTo>
                    <a:pt x="34" y="19"/>
                  </a:moveTo>
                  <a:lnTo>
                    <a:pt x="31" y="19"/>
                  </a:lnTo>
                  <a:lnTo>
                    <a:pt x="28" y="17"/>
                  </a:lnTo>
                  <a:lnTo>
                    <a:pt x="24" y="15"/>
                  </a:lnTo>
                  <a:lnTo>
                    <a:pt x="20" y="13"/>
                  </a:lnTo>
                  <a:lnTo>
                    <a:pt x="16" y="8"/>
                  </a:lnTo>
                  <a:lnTo>
                    <a:pt x="13" y="6"/>
                  </a:lnTo>
                  <a:lnTo>
                    <a:pt x="8" y="2"/>
                  </a:lnTo>
                  <a:lnTo>
                    <a:pt x="2" y="0"/>
                  </a:lnTo>
                  <a:lnTo>
                    <a:pt x="0" y="8"/>
                  </a:lnTo>
                  <a:lnTo>
                    <a:pt x="5" y="11"/>
                  </a:lnTo>
                  <a:lnTo>
                    <a:pt x="9" y="13"/>
                  </a:lnTo>
                  <a:lnTo>
                    <a:pt x="13" y="17"/>
                  </a:lnTo>
                  <a:lnTo>
                    <a:pt x="17" y="21"/>
                  </a:lnTo>
                  <a:lnTo>
                    <a:pt x="20" y="23"/>
                  </a:lnTo>
                  <a:lnTo>
                    <a:pt x="25" y="25"/>
                  </a:lnTo>
                  <a:lnTo>
                    <a:pt x="30" y="27"/>
                  </a:lnTo>
                  <a:lnTo>
                    <a:pt x="36" y="27"/>
                  </a:lnTo>
                  <a:lnTo>
                    <a:pt x="34" y="19"/>
                  </a:lnTo>
                  <a:close/>
                </a:path>
              </a:pathLst>
            </a:custGeom>
            <a:solidFill>
              <a:srgbClr val="CC6633"/>
            </a:solidFill>
            <a:ln w="9525">
              <a:noFill/>
              <a:round/>
              <a:headEnd/>
              <a:tailEnd/>
            </a:ln>
          </p:spPr>
          <p:txBody>
            <a:bodyPr/>
            <a:lstStyle/>
            <a:p>
              <a:endParaRPr lang="it-IT">
                <a:solidFill>
                  <a:srgbClr val="FFFFFF"/>
                </a:solidFill>
              </a:endParaRPr>
            </a:p>
          </p:txBody>
        </p:sp>
        <p:sp>
          <p:nvSpPr>
            <p:cNvPr id="28818" name="Freeform 144"/>
            <p:cNvSpPr>
              <a:spLocks/>
            </p:cNvSpPr>
            <p:nvPr/>
          </p:nvSpPr>
          <p:spPr bwMode="auto">
            <a:xfrm>
              <a:off x="2678" y="1867"/>
              <a:ext cx="11" cy="29"/>
            </a:xfrm>
            <a:custGeom>
              <a:avLst/>
              <a:gdLst>
                <a:gd name="T0" fmla="*/ 0 w 11"/>
                <a:gd name="T1" fmla="*/ 8 h 29"/>
                <a:gd name="T2" fmla="*/ 1 w 11"/>
                <a:gd name="T3" fmla="*/ 10 h 29"/>
                <a:gd name="T4" fmla="*/ 3 w 11"/>
                <a:gd name="T5" fmla="*/ 13 h 29"/>
                <a:gd name="T6" fmla="*/ 4 w 11"/>
                <a:gd name="T7" fmla="*/ 17 h 29"/>
                <a:gd name="T8" fmla="*/ 4 w 11"/>
                <a:gd name="T9" fmla="*/ 19 h 29"/>
                <a:gd name="T10" fmla="*/ 4 w 11"/>
                <a:gd name="T11" fmla="*/ 21 h 29"/>
                <a:gd name="T12" fmla="*/ 6 w 11"/>
                <a:gd name="T13" fmla="*/ 29 h 29"/>
                <a:gd name="T14" fmla="*/ 9 w 11"/>
                <a:gd name="T15" fmla="*/ 27 h 29"/>
                <a:gd name="T16" fmla="*/ 11 w 11"/>
                <a:gd name="T17" fmla="*/ 23 h 29"/>
                <a:gd name="T18" fmla="*/ 11 w 11"/>
                <a:gd name="T19" fmla="*/ 17 h 29"/>
                <a:gd name="T20" fmla="*/ 11 w 11"/>
                <a:gd name="T21" fmla="*/ 13 h 29"/>
                <a:gd name="T22" fmla="*/ 9 w 11"/>
                <a:gd name="T23" fmla="*/ 8 h 29"/>
                <a:gd name="T24" fmla="*/ 8 w 11"/>
                <a:gd name="T25" fmla="*/ 6 h 29"/>
                <a:gd name="T26" fmla="*/ 4 w 11"/>
                <a:gd name="T27" fmla="*/ 2 h 29"/>
                <a:gd name="T28" fmla="*/ 1 w 11"/>
                <a:gd name="T29" fmla="*/ 0 h 29"/>
                <a:gd name="T30" fmla="*/ 0 w 11"/>
                <a:gd name="T31" fmla="*/ 8 h 2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29"/>
                <a:gd name="T50" fmla="*/ 11 w 11"/>
                <a:gd name="T51" fmla="*/ 29 h 2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29">
                  <a:moveTo>
                    <a:pt x="0" y="8"/>
                  </a:moveTo>
                  <a:lnTo>
                    <a:pt x="1" y="10"/>
                  </a:lnTo>
                  <a:lnTo>
                    <a:pt x="3" y="13"/>
                  </a:lnTo>
                  <a:lnTo>
                    <a:pt x="4" y="17"/>
                  </a:lnTo>
                  <a:lnTo>
                    <a:pt x="4" y="19"/>
                  </a:lnTo>
                  <a:lnTo>
                    <a:pt x="4" y="21"/>
                  </a:lnTo>
                  <a:lnTo>
                    <a:pt x="6" y="29"/>
                  </a:lnTo>
                  <a:lnTo>
                    <a:pt x="9" y="27"/>
                  </a:lnTo>
                  <a:lnTo>
                    <a:pt x="11" y="23"/>
                  </a:lnTo>
                  <a:lnTo>
                    <a:pt x="11" y="17"/>
                  </a:lnTo>
                  <a:lnTo>
                    <a:pt x="11" y="13"/>
                  </a:lnTo>
                  <a:lnTo>
                    <a:pt x="9" y="8"/>
                  </a:lnTo>
                  <a:lnTo>
                    <a:pt x="8" y="6"/>
                  </a:lnTo>
                  <a:lnTo>
                    <a:pt x="4" y="2"/>
                  </a:lnTo>
                  <a:lnTo>
                    <a:pt x="1"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819" name="Freeform 145"/>
            <p:cNvSpPr>
              <a:spLocks/>
            </p:cNvSpPr>
            <p:nvPr/>
          </p:nvSpPr>
          <p:spPr bwMode="auto">
            <a:xfrm>
              <a:off x="2668" y="1814"/>
              <a:ext cx="71" cy="97"/>
            </a:xfrm>
            <a:custGeom>
              <a:avLst/>
              <a:gdLst>
                <a:gd name="T0" fmla="*/ 63 w 71"/>
                <a:gd name="T1" fmla="*/ 19 h 97"/>
                <a:gd name="T2" fmla="*/ 57 w 71"/>
                <a:gd name="T3" fmla="*/ 17 h 97"/>
                <a:gd name="T4" fmla="*/ 50 w 71"/>
                <a:gd name="T5" fmla="*/ 13 h 97"/>
                <a:gd name="T6" fmla="*/ 44 w 71"/>
                <a:gd name="T7" fmla="*/ 9 h 97"/>
                <a:gd name="T8" fmla="*/ 36 w 71"/>
                <a:gd name="T9" fmla="*/ 5 h 97"/>
                <a:gd name="T10" fmla="*/ 29 w 71"/>
                <a:gd name="T11" fmla="*/ 2 h 97"/>
                <a:gd name="T12" fmla="*/ 21 w 71"/>
                <a:gd name="T13" fmla="*/ 0 h 97"/>
                <a:gd name="T14" fmla="*/ 13 w 71"/>
                <a:gd name="T15" fmla="*/ 0 h 97"/>
                <a:gd name="T16" fmla="*/ 5 w 71"/>
                <a:gd name="T17" fmla="*/ 5 h 97"/>
                <a:gd name="T18" fmla="*/ 0 w 71"/>
                <a:gd name="T19" fmla="*/ 11 h 97"/>
                <a:gd name="T20" fmla="*/ 0 w 71"/>
                <a:gd name="T21" fmla="*/ 17 h 97"/>
                <a:gd name="T22" fmla="*/ 2 w 71"/>
                <a:gd name="T23" fmla="*/ 23 h 97"/>
                <a:gd name="T24" fmla="*/ 5 w 71"/>
                <a:gd name="T25" fmla="*/ 30 h 97"/>
                <a:gd name="T26" fmla="*/ 10 w 71"/>
                <a:gd name="T27" fmla="*/ 38 h 97"/>
                <a:gd name="T28" fmla="*/ 14 w 71"/>
                <a:gd name="T29" fmla="*/ 45 h 97"/>
                <a:gd name="T30" fmla="*/ 19 w 71"/>
                <a:gd name="T31" fmla="*/ 53 h 97"/>
                <a:gd name="T32" fmla="*/ 22 w 71"/>
                <a:gd name="T33" fmla="*/ 59 h 97"/>
                <a:gd name="T34" fmla="*/ 22 w 71"/>
                <a:gd name="T35" fmla="*/ 63 h 97"/>
                <a:gd name="T36" fmla="*/ 22 w 71"/>
                <a:gd name="T37" fmla="*/ 68 h 97"/>
                <a:gd name="T38" fmla="*/ 24 w 71"/>
                <a:gd name="T39" fmla="*/ 70 h 97"/>
                <a:gd name="T40" fmla="*/ 24 w 71"/>
                <a:gd name="T41" fmla="*/ 74 h 97"/>
                <a:gd name="T42" fmla="*/ 25 w 71"/>
                <a:gd name="T43" fmla="*/ 76 h 97"/>
                <a:gd name="T44" fmla="*/ 25 w 71"/>
                <a:gd name="T45" fmla="*/ 78 h 97"/>
                <a:gd name="T46" fmla="*/ 27 w 71"/>
                <a:gd name="T47" fmla="*/ 82 h 97"/>
                <a:gd name="T48" fmla="*/ 29 w 71"/>
                <a:gd name="T49" fmla="*/ 84 h 97"/>
                <a:gd name="T50" fmla="*/ 33 w 71"/>
                <a:gd name="T51" fmla="*/ 91 h 97"/>
                <a:gd name="T52" fmla="*/ 38 w 71"/>
                <a:gd name="T53" fmla="*/ 93 h 97"/>
                <a:gd name="T54" fmla="*/ 43 w 71"/>
                <a:gd name="T55" fmla="*/ 97 h 97"/>
                <a:gd name="T56" fmla="*/ 47 w 71"/>
                <a:gd name="T57" fmla="*/ 97 h 97"/>
                <a:gd name="T58" fmla="*/ 52 w 71"/>
                <a:gd name="T59" fmla="*/ 95 h 97"/>
                <a:gd name="T60" fmla="*/ 57 w 71"/>
                <a:gd name="T61" fmla="*/ 93 h 97"/>
                <a:gd name="T62" fmla="*/ 61 w 71"/>
                <a:gd name="T63" fmla="*/ 89 h 97"/>
                <a:gd name="T64" fmla="*/ 66 w 71"/>
                <a:gd name="T65" fmla="*/ 82 h 97"/>
                <a:gd name="T66" fmla="*/ 69 w 71"/>
                <a:gd name="T67" fmla="*/ 76 h 97"/>
                <a:gd name="T68" fmla="*/ 71 w 71"/>
                <a:gd name="T69" fmla="*/ 70 h 97"/>
                <a:gd name="T70" fmla="*/ 71 w 71"/>
                <a:gd name="T71" fmla="*/ 61 h 97"/>
                <a:gd name="T72" fmla="*/ 69 w 71"/>
                <a:gd name="T73" fmla="*/ 53 h 97"/>
                <a:gd name="T74" fmla="*/ 69 w 71"/>
                <a:gd name="T75" fmla="*/ 45 h 97"/>
                <a:gd name="T76" fmla="*/ 68 w 71"/>
                <a:gd name="T77" fmla="*/ 38 h 97"/>
                <a:gd name="T78" fmla="*/ 65 w 71"/>
                <a:gd name="T79" fmla="*/ 30 h 97"/>
                <a:gd name="T80" fmla="*/ 63 w 71"/>
                <a:gd name="T81" fmla="*/ 21 h 97"/>
                <a:gd name="T82" fmla="*/ 63 w 71"/>
                <a:gd name="T83" fmla="*/ 19 h 9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1"/>
                <a:gd name="T127" fmla="*/ 0 h 97"/>
                <a:gd name="T128" fmla="*/ 71 w 71"/>
                <a:gd name="T129" fmla="*/ 97 h 9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1" h="97">
                  <a:moveTo>
                    <a:pt x="63" y="19"/>
                  </a:moveTo>
                  <a:lnTo>
                    <a:pt x="57" y="17"/>
                  </a:lnTo>
                  <a:lnTo>
                    <a:pt x="50" y="13"/>
                  </a:lnTo>
                  <a:lnTo>
                    <a:pt x="44" y="9"/>
                  </a:lnTo>
                  <a:lnTo>
                    <a:pt x="36" y="5"/>
                  </a:lnTo>
                  <a:lnTo>
                    <a:pt x="29" y="2"/>
                  </a:lnTo>
                  <a:lnTo>
                    <a:pt x="21" y="0"/>
                  </a:lnTo>
                  <a:lnTo>
                    <a:pt x="13" y="0"/>
                  </a:lnTo>
                  <a:lnTo>
                    <a:pt x="5" y="5"/>
                  </a:lnTo>
                  <a:lnTo>
                    <a:pt x="0" y="11"/>
                  </a:lnTo>
                  <a:lnTo>
                    <a:pt x="0" y="17"/>
                  </a:lnTo>
                  <a:lnTo>
                    <a:pt x="2" y="23"/>
                  </a:lnTo>
                  <a:lnTo>
                    <a:pt x="5" y="30"/>
                  </a:lnTo>
                  <a:lnTo>
                    <a:pt x="10" y="38"/>
                  </a:lnTo>
                  <a:lnTo>
                    <a:pt x="14" y="45"/>
                  </a:lnTo>
                  <a:lnTo>
                    <a:pt x="19" y="53"/>
                  </a:lnTo>
                  <a:lnTo>
                    <a:pt x="22" y="59"/>
                  </a:lnTo>
                  <a:lnTo>
                    <a:pt x="22" y="63"/>
                  </a:lnTo>
                  <a:lnTo>
                    <a:pt x="22" y="68"/>
                  </a:lnTo>
                  <a:lnTo>
                    <a:pt x="24" y="70"/>
                  </a:lnTo>
                  <a:lnTo>
                    <a:pt x="24" y="74"/>
                  </a:lnTo>
                  <a:lnTo>
                    <a:pt x="25" y="76"/>
                  </a:lnTo>
                  <a:lnTo>
                    <a:pt x="25" y="78"/>
                  </a:lnTo>
                  <a:lnTo>
                    <a:pt x="27" y="82"/>
                  </a:lnTo>
                  <a:lnTo>
                    <a:pt x="29" y="84"/>
                  </a:lnTo>
                  <a:lnTo>
                    <a:pt x="33" y="91"/>
                  </a:lnTo>
                  <a:lnTo>
                    <a:pt x="38" y="93"/>
                  </a:lnTo>
                  <a:lnTo>
                    <a:pt x="43" y="97"/>
                  </a:lnTo>
                  <a:lnTo>
                    <a:pt x="47" y="97"/>
                  </a:lnTo>
                  <a:lnTo>
                    <a:pt x="52" y="95"/>
                  </a:lnTo>
                  <a:lnTo>
                    <a:pt x="57" y="93"/>
                  </a:lnTo>
                  <a:lnTo>
                    <a:pt x="61" y="89"/>
                  </a:lnTo>
                  <a:lnTo>
                    <a:pt x="66" y="82"/>
                  </a:lnTo>
                  <a:lnTo>
                    <a:pt x="69" y="76"/>
                  </a:lnTo>
                  <a:lnTo>
                    <a:pt x="71" y="70"/>
                  </a:lnTo>
                  <a:lnTo>
                    <a:pt x="71" y="61"/>
                  </a:lnTo>
                  <a:lnTo>
                    <a:pt x="69" y="53"/>
                  </a:lnTo>
                  <a:lnTo>
                    <a:pt x="69" y="45"/>
                  </a:lnTo>
                  <a:lnTo>
                    <a:pt x="68" y="38"/>
                  </a:lnTo>
                  <a:lnTo>
                    <a:pt x="65" y="30"/>
                  </a:lnTo>
                  <a:lnTo>
                    <a:pt x="63" y="21"/>
                  </a:lnTo>
                  <a:lnTo>
                    <a:pt x="63" y="19"/>
                  </a:lnTo>
                  <a:close/>
                </a:path>
              </a:pathLst>
            </a:custGeom>
            <a:solidFill>
              <a:srgbClr val="F7AB8C"/>
            </a:solidFill>
            <a:ln w="9525">
              <a:noFill/>
              <a:round/>
              <a:headEnd/>
              <a:tailEnd/>
            </a:ln>
          </p:spPr>
          <p:txBody>
            <a:bodyPr/>
            <a:lstStyle/>
            <a:p>
              <a:endParaRPr lang="it-IT">
                <a:solidFill>
                  <a:srgbClr val="FFFFFF"/>
                </a:solidFill>
              </a:endParaRPr>
            </a:p>
          </p:txBody>
        </p:sp>
        <p:sp>
          <p:nvSpPr>
            <p:cNvPr id="28820" name="Freeform 146"/>
            <p:cNvSpPr>
              <a:spLocks/>
            </p:cNvSpPr>
            <p:nvPr/>
          </p:nvSpPr>
          <p:spPr bwMode="auto">
            <a:xfrm>
              <a:off x="2670" y="1810"/>
              <a:ext cx="61" cy="27"/>
            </a:xfrm>
            <a:custGeom>
              <a:avLst/>
              <a:gdLst>
                <a:gd name="T0" fmla="*/ 5 w 61"/>
                <a:gd name="T1" fmla="*/ 13 h 27"/>
                <a:gd name="T2" fmla="*/ 11 w 61"/>
                <a:gd name="T3" fmla="*/ 9 h 27"/>
                <a:gd name="T4" fmla="*/ 19 w 61"/>
                <a:gd name="T5" fmla="*/ 9 h 27"/>
                <a:gd name="T6" fmla="*/ 27 w 61"/>
                <a:gd name="T7" fmla="*/ 11 h 27"/>
                <a:gd name="T8" fmla="*/ 33 w 61"/>
                <a:gd name="T9" fmla="*/ 13 h 27"/>
                <a:gd name="T10" fmla="*/ 41 w 61"/>
                <a:gd name="T11" fmla="*/ 17 h 27"/>
                <a:gd name="T12" fmla="*/ 48 w 61"/>
                <a:gd name="T13" fmla="*/ 21 h 27"/>
                <a:gd name="T14" fmla="*/ 55 w 61"/>
                <a:gd name="T15" fmla="*/ 25 h 27"/>
                <a:gd name="T16" fmla="*/ 59 w 61"/>
                <a:gd name="T17" fmla="*/ 27 h 27"/>
                <a:gd name="T18" fmla="*/ 61 w 61"/>
                <a:gd name="T19" fmla="*/ 19 h 27"/>
                <a:gd name="T20" fmla="*/ 56 w 61"/>
                <a:gd name="T21" fmla="*/ 17 h 27"/>
                <a:gd name="T22" fmla="*/ 50 w 61"/>
                <a:gd name="T23" fmla="*/ 13 h 27"/>
                <a:gd name="T24" fmla="*/ 44 w 61"/>
                <a:gd name="T25" fmla="*/ 9 h 27"/>
                <a:gd name="T26" fmla="*/ 36 w 61"/>
                <a:gd name="T27" fmla="*/ 4 h 27"/>
                <a:gd name="T28" fmla="*/ 27 w 61"/>
                <a:gd name="T29" fmla="*/ 0 h 27"/>
                <a:gd name="T30" fmla="*/ 19 w 61"/>
                <a:gd name="T31" fmla="*/ 0 h 27"/>
                <a:gd name="T32" fmla="*/ 9 w 61"/>
                <a:gd name="T33" fmla="*/ 0 h 27"/>
                <a:gd name="T34" fmla="*/ 0 w 61"/>
                <a:gd name="T35" fmla="*/ 6 h 27"/>
                <a:gd name="T36" fmla="*/ 5 w 61"/>
                <a:gd name="T37" fmla="*/ 13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1"/>
                <a:gd name="T58" fmla="*/ 0 h 27"/>
                <a:gd name="T59" fmla="*/ 61 w 61"/>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1" h="27">
                  <a:moveTo>
                    <a:pt x="5" y="13"/>
                  </a:moveTo>
                  <a:lnTo>
                    <a:pt x="11" y="9"/>
                  </a:lnTo>
                  <a:lnTo>
                    <a:pt x="19" y="9"/>
                  </a:lnTo>
                  <a:lnTo>
                    <a:pt x="27" y="11"/>
                  </a:lnTo>
                  <a:lnTo>
                    <a:pt x="33" y="13"/>
                  </a:lnTo>
                  <a:lnTo>
                    <a:pt x="41" y="17"/>
                  </a:lnTo>
                  <a:lnTo>
                    <a:pt x="48" y="21"/>
                  </a:lnTo>
                  <a:lnTo>
                    <a:pt x="55" y="25"/>
                  </a:lnTo>
                  <a:lnTo>
                    <a:pt x="59" y="27"/>
                  </a:lnTo>
                  <a:lnTo>
                    <a:pt x="61" y="19"/>
                  </a:lnTo>
                  <a:lnTo>
                    <a:pt x="56" y="17"/>
                  </a:lnTo>
                  <a:lnTo>
                    <a:pt x="50" y="13"/>
                  </a:lnTo>
                  <a:lnTo>
                    <a:pt x="44" y="9"/>
                  </a:lnTo>
                  <a:lnTo>
                    <a:pt x="36" y="4"/>
                  </a:lnTo>
                  <a:lnTo>
                    <a:pt x="27" y="0"/>
                  </a:lnTo>
                  <a:lnTo>
                    <a:pt x="19" y="0"/>
                  </a:lnTo>
                  <a:lnTo>
                    <a:pt x="9" y="0"/>
                  </a:lnTo>
                  <a:lnTo>
                    <a:pt x="0" y="6"/>
                  </a:lnTo>
                  <a:lnTo>
                    <a:pt x="5" y="13"/>
                  </a:lnTo>
                  <a:close/>
                </a:path>
              </a:pathLst>
            </a:custGeom>
            <a:solidFill>
              <a:srgbClr val="A6A6A6"/>
            </a:solidFill>
            <a:ln w="9525">
              <a:noFill/>
              <a:round/>
              <a:headEnd/>
              <a:tailEnd/>
            </a:ln>
          </p:spPr>
          <p:txBody>
            <a:bodyPr/>
            <a:lstStyle/>
            <a:p>
              <a:endParaRPr lang="it-IT">
                <a:solidFill>
                  <a:srgbClr val="FFFFFF"/>
                </a:solidFill>
              </a:endParaRPr>
            </a:p>
          </p:txBody>
        </p:sp>
        <p:sp>
          <p:nvSpPr>
            <p:cNvPr id="28821" name="Freeform 147"/>
            <p:cNvSpPr>
              <a:spLocks/>
            </p:cNvSpPr>
            <p:nvPr/>
          </p:nvSpPr>
          <p:spPr bwMode="auto">
            <a:xfrm>
              <a:off x="2665" y="1816"/>
              <a:ext cx="28" cy="59"/>
            </a:xfrm>
            <a:custGeom>
              <a:avLst/>
              <a:gdLst>
                <a:gd name="T0" fmla="*/ 28 w 28"/>
                <a:gd name="T1" fmla="*/ 57 h 59"/>
                <a:gd name="T2" fmla="*/ 25 w 28"/>
                <a:gd name="T3" fmla="*/ 49 h 59"/>
                <a:gd name="T4" fmla="*/ 21 w 28"/>
                <a:gd name="T5" fmla="*/ 40 h 59"/>
                <a:gd name="T6" fmla="*/ 16 w 28"/>
                <a:gd name="T7" fmla="*/ 32 h 59"/>
                <a:gd name="T8" fmla="*/ 11 w 28"/>
                <a:gd name="T9" fmla="*/ 26 h 59"/>
                <a:gd name="T10" fmla="*/ 8 w 28"/>
                <a:gd name="T11" fmla="*/ 19 h 59"/>
                <a:gd name="T12" fmla="*/ 7 w 28"/>
                <a:gd name="T13" fmla="*/ 13 h 59"/>
                <a:gd name="T14" fmla="*/ 7 w 28"/>
                <a:gd name="T15" fmla="*/ 11 h 59"/>
                <a:gd name="T16" fmla="*/ 10 w 28"/>
                <a:gd name="T17" fmla="*/ 7 h 59"/>
                <a:gd name="T18" fmla="*/ 5 w 28"/>
                <a:gd name="T19" fmla="*/ 0 h 59"/>
                <a:gd name="T20" fmla="*/ 0 w 28"/>
                <a:gd name="T21" fmla="*/ 7 h 59"/>
                <a:gd name="T22" fmla="*/ 0 w 28"/>
                <a:gd name="T23" fmla="*/ 15 h 59"/>
                <a:gd name="T24" fmla="*/ 2 w 28"/>
                <a:gd name="T25" fmla="*/ 24 h 59"/>
                <a:gd name="T26" fmla="*/ 7 w 28"/>
                <a:gd name="T27" fmla="*/ 30 h 59"/>
                <a:gd name="T28" fmla="*/ 11 w 28"/>
                <a:gd name="T29" fmla="*/ 38 h 59"/>
                <a:gd name="T30" fmla="*/ 16 w 28"/>
                <a:gd name="T31" fmla="*/ 45 h 59"/>
                <a:gd name="T32" fmla="*/ 19 w 28"/>
                <a:gd name="T33" fmla="*/ 53 h 59"/>
                <a:gd name="T34" fmla="*/ 22 w 28"/>
                <a:gd name="T35" fmla="*/ 59 h 59"/>
                <a:gd name="T36" fmla="*/ 28 w 28"/>
                <a:gd name="T37" fmla="*/ 57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59"/>
                <a:gd name="T59" fmla="*/ 28 w 28"/>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59">
                  <a:moveTo>
                    <a:pt x="28" y="57"/>
                  </a:moveTo>
                  <a:lnTo>
                    <a:pt x="25" y="49"/>
                  </a:lnTo>
                  <a:lnTo>
                    <a:pt x="21" y="40"/>
                  </a:lnTo>
                  <a:lnTo>
                    <a:pt x="16" y="32"/>
                  </a:lnTo>
                  <a:lnTo>
                    <a:pt x="11" y="26"/>
                  </a:lnTo>
                  <a:lnTo>
                    <a:pt x="8" y="19"/>
                  </a:lnTo>
                  <a:lnTo>
                    <a:pt x="7" y="13"/>
                  </a:lnTo>
                  <a:lnTo>
                    <a:pt x="7" y="11"/>
                  </a:lnTo>
                  <a:lnTo>
                    <a:pt x="10" y="7"/>
                  </a:lnTo>
                  <a:lnTo>
                    <a:pt x="5" y="0"/>
                  </a:lnTo>
                  <a:lnTo>
                    <a:pt x="0" y="7"/>
                  </a:lnTo>
                  <a:lnTo>
                    <a:pt x="0" y="15"/>
                  </a:lnTo>
                  <a:lnTo>
                    <a:pt x="2" y="24"/>
                  </a:lnTo>
                  <a:lnTo>
                    <a:pt x="7" y="30"/>
                  </a:lnTo>
                  <a:lnTo>
                    <a:pt x="11" y="38"/>
                  </a:lnTo>
                  <a:lnTo>
                    <a:pt x="16" y="45"/>
                  </a:lnTo>
                  <a:lnTo>
                    <a:pt x="19" y="53"/>
                  </a:lnTo>
                  <a:lnTo>
                    <a:pt x="22" y="59"/>
                  </a:lnTo>
                  <a:lnTo>
                    <a:pt x="28" y="57"/>
                  </a:lnTo>
                  <a:close/>
                </a:path>
              </a:pathLst>
            </a:custGeom>
            <a:solidFill>
              <a:srgbClr val="A6A6A6"/>
            </a:solidFill>
            <a:ln w="9525">
              <a:noFill/>
              <a:round/>
              <a:headEnd/>
              <a:tailEnd/>
            </a:ln>
          </p:spPr>
          <p:txBody>
            <a:bodyPr/>
            <a:lstStyle/>
            <a:p>
              <a:endParaRPr lang="it-IT">
                <a:solidFill>
                  <a:srgbClr val="FFFFFF"/>
                </a:solidFill>
              </a:endParaRPr>
            </a:p>
          </p:txBody>
        </p:sp>
        <p:sp>
          <p:nvSpPr>
            <p:cNvPr id="28822" name="Freeform 148"/>
            <p:cNvSpPr>
              <a:spLocks/>
            </p:cNvSpPr>
            <p:nvPr/>
          </p:nvSpPr>
          <p:spPr bwMode="auto">
            <a:xfrm>
              <a:off x="2687" y="1873"/>
              <a:ext cx="13" cy="28"/>
            </a:xfrm>
            <a:custGeom>
              <a:avLst/>
              <a:gdLst>
                <a:gd name="T0" fmla="*/ 13 w 13"/>
                <a:gd name="T1" fmla="*/ 23 h 28"/>
                <a:gd name="T2" fmla="*/ 11 w 13"/>
                <a:gd name="T3" fmla="*/ 21 h 28"/>
                <a:gd name="T4" fmla="*/ 10 w 13"/>
                <a:gd name="T5" fmla="*/ 17 h 28"/>
                <a:gd name="T6" fmla="*/ 10 w 13"/>
                <a:gd name="T7" fmla="*/ 15 h 28"/>
                <a:gd name="T8" fmla="*/ 8 w 13"/>
                <a:gd name="T9" fmla="*/ 13 h 28"/>
                <a:gd name="T10" fmla="*/ 8 w 13"/>
                <a:gd name="T11" fmla="*/ 9 h 28"/>
                <a:gd name="T12" fmla="*/ 6 w 13"/>
                <a:gd name="T13" fmla="*/ 7 h 28"/>
                <a:gd name="T14" fmla="*/ 6 w 13"/>
                <a:gd name="T15" fmla="*/ 2 h 28"/>
                <a:gd name="T16" fmla="*/ 6 w 13"/>
                <a:gd name="T17" fmla="*/ 0 h 28"/>
                <a:gd name="T18" fmla="*/ 0 w 13"/>
                <a:gd name="T19" fmla="*/ 2 h 28"/>
                <a:gd name="T20" fmla="*/ 0 w 13"/>
                <a:gd name="T21" fmla="*/ 4 h 28"/>
                <a:gd name="T22" fmla="*/ 0 w 13"/>
                <a:gd name="T23" fmla="*/ 9 h 28"/>
                <a:gd name="T24" fmla="*/ 2 w 13"/>
                <a:gd name="T25" fmla="*/ 13 h 28"/>
                <a:gd name="T26" fmla="*/ 2 w 13"/>
                <a:gd name="T27" fmla="*/ 15 h 28"/>
                <a:gd name="T28" fmla="*/ 3 w 13"/>
                <a:gd name="T29" fmla="*/ 19 h 28"/>
                <a:gd name="T30" fmla="*/ 3 w 13"/>
                <a:gd name="T31" fmla="*/ 21 h 28"/>
                <a:gd name="T32" fmla="*/ 5 w 13"/>
                <a:gd name="T33" fmla="*/ 25 h 28"/>
                <a:gd name="T34" fmla="*/ 6 w 13"/>
                <a:gd name="T35" fmla="*/ 28 h 28"/>
                <a:gd name="T36" fmla="*/ 13 w 13"/>
                <a:gd name="T37" fmla="*/ 23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
                <a:gd name="T58" fmla="*/ 0 h 28"/>
                <a:gd name="T59" fmla="*/ 13 w 13"/>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 h="28">
                  <a:moveTo>
                    <a:pt x="13" y="23"/>
                  </a:moveTo>
                  <a:lnTo>
                    <a:pt x="11" y="21"/>
                  </a:lnTo>
                  <a:lnTo>
                    <a:pt x="10" y="17"/>
                  </a:lnTo>
                  <a:lnTo>
                    <a:pt x="10" y="15"/>
                  </a:lnTo>
                  <a:lnTo>
                    <a:pt x="8" y="13"/>
                  </a:lnTo>
                  <a:lnTo>
                    <a:pt x="8" y="9"/>
                  </a:lnTo>
                  <a:lnTo>
                    <a:pt x="6" y="7"/>
                  </a:lnTo>
                  <a:lnTo>
                    <a:pt x="6" y="2"/>
                  </a:lnTo>
                  <a:lnTo>
                    <a:pt x="6" y="0"/>
                  </a:lnTo>
                  <a:lnTo>
                    <a:pt x="0" y="2"/>
                  </a:lnTo>
                  <a:lnTo>
                    <a:pt x="0" y="4"/>
                  </a:lnTo>
                  <a:lnTo>
                    <a:pt x="0" y="9"/>
                  </a:lnTo>
                  <a:lnTo>
                    <a:pt x="2" y="13"/>
                  </a:lnTo>
                  <a:lnTo>
                    <a:pt x="2" y="15"/>
                  </a:lnTo>
                  <a:lnTo>
                    <a:pt x="3" y="19"/>
                  </a:lnTo>
                  <a:lnTo>
                    <a:pt x="3" y="21"/>
                  </a:lnTo>
                  <a:lnTo>
                    <a:pt x="5" y="25"/>
                  </a:lnTo>
                  <a:lnTo>
                    <a:pt x="6" y="28"/>
                  </a:lnTo>
                  <a:lnTo>
                    <a:pt x="13" y="23"/>
                  </a:lnTo>
                  <a:close/>
                </a:path>
              </a:pathLst>
            </a:custGeom>
            <a:solidFill>
              <a:srgbClr val="A6A6A6"/>
            </a:solidFill>
            <a:ln w="9525">
              <a:noFill/>
              <a:round/>
              <a:headEnd/>
              <a:tailEnd/>
            </a:ln>
          </p:spPr>
          <p:txBody>
            <a:bodyPr/>
            <a:lstStyle/>
            <a:p>
              <a:endParaRPr lang="it-IT">
                <a:solidFill>
                  <a:srgbClr val="FFFFFF"/>
                </a:solidFill>
              </a:endParaRPr>
            </a:p>
          </p:txBody>
        </p:sp>
        <p:sp>
          <p:nvSpPr>
            <p:cNvPr id="28823" name="Freeform 149"/>
            <p:cNvSpPr>
              <a:spLocks/>
            </p:cNvSpPr>
            <p:nvPr/>
          </p:nvSpPr>
          <p:spPr bwMode="auto">
            <a:xfrm>
              <a:off x="2693" y="1894"/>
              <a:ext cx="44" cy="21"/>
            </a:xfrm>
            <a:custGeom>
              <a:avLst/>
              <a:gdLst>
                <a:gd name="T0" fmla="*/ 38 w 44"/>
                <a:gd name="T1" fmla="*/ 0 h 21"/>
                <a:gd name="T2" fmla="*/ 35 w 44"/>
                <a:gd name="T3" fmla="*/ 7 h 21"/>
                <a:gd name="T4" fmla="*/ 30 w 44"/>
                <a:gd name="T5" fmla="*/ 9 h 21"/>
                <a:gd name="T6" fmla="*/ 27 w 44"/>
                <a:gd name="T7" fmla="*/ 11 h 21"/>
                <a:gd name="T8" fmla="*/ 22 w 44"/>
                <a:gd name="T9" fmla="*/ 13 h 21"/>
                <a:gd name="T10" fmla="*/ 18 w 44"/>
                <a:gd name="T11" fmla="*/ 13 h 21"/>
                <a:gd name="T12" fmla="*/ 14 w 44"/>
                <a:gd name="T13" fmla="*/ 11 h 21"/>
                <a:gd name="T14" fmla="*/ 10 w 44"/>
                <a:gd name="T15" fmla="*/ 7 h 21"/>
                <a:gd name="T16" fmla="*/ 7 w 44"/>
                <a:gd name="T17" fmla="*/ 2 h 21"/>
                <a:gd name="T18" fmla="*/ 0 w 44"/>
                <a:gd name="T19" fmla="*/ 7 h 21"/>
                <a:gd name="T20" fmla="*/ 5 w 44"/>
                <a:gd name="T21" fmla="*/ 13 h 21"/>
                <a:gd name="T22" fmla="*/ 11 w 44"/>
                <a:gd name="T23" fmla="*/ 17 h 21"/>
                <a:gd name="T24" fmla="*/ 16 w 44"/>
                <a:gd name="T25" fmla="*/ 21 h 21"/>
                <a:gd name="T26" fmla="*/ 22 w 44"/>
                <a:gd name="T27" fmla="*/ 21 h 21"/>
                <a:gd name="T28" fmla="*/ 29 w 44"/>
                <a:gd name="T29" fmla="*/ 19 h 21"/>
                <a:gd name="T30" fmla="*/ 33 w 44"/>
                <a:gd name="T31" fmla="*/ 17 h 21"/>
                <a:gd name="T32" fmla="*/ 40 w 44"/>
                <a:gd name="T33" fmla="*/ 13 h 21"/>
                <a:gd name="T34" fmla="*/ 44 w 44"/>
                <a:gd name="T35" fmla="*/ 7 h 21"/>
                <a:gd name="T36" fmla="*/ 38 w 44"/>
                <a:gd name="T37" fmla="*/ 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21"/>
                <a:gd name="T59" fmla="*/ 44 w 44"/>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21">
                  <a:moveTo>
                    <a:pt x="38" y="0"/>
                  </a:moveTo>
                  <a:lnTo>
                    <a:pt x="35" y="7"/>
                  </a:lnTo>
                  <a:lnTo>
                    <a:pt x="30" y="9"/>
                  </a:lnTo>
                  <a:lnTo>
                    <a:pt x="27" y="11"/>
                  </a:lnTo>
                  <a:lnTo>
                    <a:pt x="22" y="13"/>
                  </a:lnTo>
                  <a:lnTo>
                    <a:pt x="18" y="13"/>
                  </a:lnTo>
                  <a:lnTo>
                    <a:pt x="14" y="11"/>
                  </a:lnTo>
                  <a:lnTo>
                    <a:pt x="10" y="7"/>
                  </a:lnTo>
                  <a:lnTo>
                    <a:pt x="7" y="2"/>
                  </a:lnTo>
                  <a:lnTo>
                    <a:pt x="0" y="7"/>
                  </a:lnTo>
                  <a:lnTo>
                    <a:pt x="5" y="13"/>
                  </a:lnTo>
                  <a:lnTo>
                    <a:pt x="11" y="17"/>
                  </a:lnTo>
                  <a:lnTo>
                    <a:pt x="16" y="21"/>
                  </a:lnTo>
                  <a:lnTo>
                    <a:pt x="22" y="21"/>
                  </a:lnTo>
                  <a:lnTo>
                    <a:pt x="29" y="19"/>
                  </a:lnTo>
                  <a:lnTo>
                    <a:pt x="33" y="17"/>
                  </a:lnTo>
                  <a:lnTo>
                    <a:pt x="40" y="13"/>
                  </a:lnTo>
                  <a:lnTo>
                    <a:pt x="44" y="7"/>
                  </a:lnTo>
                  <a:lnTo>
                    <a:pt x="38" y="0"/>
                  </a:lnTo>
                  <a:close/>
                </a:path>
              </a:pathLst>
            </a:custGeom>
            <a:solidFill>
              <a:srgbClr val="A6A6A6"/>
            </a:solidFill>
            <a:ln w="9525">
              <a:noFill/>
              <a:round/>
              <a:headEnd/>
              <a:tailEnd/>
            </a:ln>
          </p:spPr>
          <p:txBody>
            <a:bodyPr/>
            <a:lstStyle/>
            <a:p>
              <a:endParaRPr lang="it-IT">
                <a:solidFill>
                  <a:srgbClr val="FFFFFF"/>
                </a:solidFill>
              </a:endParaRPr>
            </a:p>
          </p:txBody>
        </p:sp>
        <p:sp>
          <p:nvSpPr>
            <p:cNvPr id="28824" name="Freeform 150"/>
            <p:cNvSpPr>
              <a:spLocks/>
            </p:cNvSpPr>
            <p:nvPr/>
          </p:nvSpPr>
          <p:spPr bwMode="auto">
            <a:xfrm>
              <a:off x="2728" y="1833"/>
              <a:ext cx="14" cy="68"/>
            </a:xfrm>
            <a:custGeom>
              <a:avLst/>
              <a:gdLst>
                <a:gd name="T0" fmla="*/ 1 w 14"/>
                <a:gd name="T1" fmla="*/ 4 h 68"/>
                <a:gd name="T2" fmla="*/ 0 w 14"/>
                <a:gd name="T3" fmla="*/ 4 h 68"/>
                <a:gd name="T4" fmla="*/ 1 w 14"/>
                <a:gd name="T5" fmla="*/ 11 h 68"/>
                <a:gd name="T6" fmla="*/ 5 w 14"/>
                <a:gd name="T7" fmla="*/ 19 h 68"/>
                <a:gd name="T8" fmla="*/ 6 w 14"/>
                <a:gd name="T9" fmla="*/ 28 h 68"/>
                <a:gd name="T10" fmla="*/ 6 w 14"/>
                <a:gd name="T11" fmla="*/ 36 h 68"/>
                <a:gd name="T12" fmla="*/ 8 w 14"/>
                <a:gd name="T13" fmla="*/ 42 h 68"/>
                <a:gd name="T14" fmla="*/ 6 w 14"/>
                <a:gd name="T15" fmla="*/ 51 h 68"/>
                <a:gd name="T16" fmla="*/ 6 w 14"/>
                <a:gd name="T17" fmla="*/ 57 h 68"/>
                <a:gd name="T18" fmla="*/ 3 w 14"/>
                <a:gd name="T19" fmla="*/ 61 h 68"/>
                <a:gd name="T20" fmla="*/ 9 w 14"/>
                <a:gd name="T21" fmla="*/ 68 h 68"/>
                <a:gd name="T22" fmla="*/ 12 w 14"/>
                <a:gd name="T23" fmla="*/ 59 h 68"/>
                <a:gd name="T24" fmla="*/ 14 w 14"/>
                <a:gd name="T25" fmla="*/ 51 h 68"/>
                <a:gd name="T26" fmla="*/ 14 w 14"/>
                <a:gd name="T27" fmla="*/ 42 h 68"/>
                <a:gd name="T28" fmla="*/ 12 w 14"/>
                <a:gd name="T29" fmla="*/ 34 h 68"/>
                <a:gd name="T30" fmla="*/ 12 w 14"/>
                <a:gd name="T31" fmla="*/ 26 h 68"/>
                <a:gd name="T32" fmla="*/ 11 w 14"/>
                <a:gd name="T33" fmla="*/ 17 h 68"/>
                <a:gd name="T34" fmla="*/ 8 w 14"/>
                <a:gd name="T35" fmla="*/ 9 h 68"/>
                <a:gd name="T36" fmla="*/ 6 w 14"/>
                <a:gd name="T37" fmla="*/ 2 h 68"/>
                <a:gd name="T38" fmla="*/ 6 w 14"/>
                <a:gd name="T39" fmla="*/ 0 h 68"/>
                <a:gd name="T40" fmla="*/ 1 w 14"/>
                <a:gd name="T41" fmla="*/ 4 h 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4"/>
                <a:gd name="T64" fmla="*/ 0 h 68"/>
                <a:gd name="T65" fmla="*/ 14 w 14"/>
                <a:gd name="T66" fmla="*/ 68 h 6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4" h="68">
                  <a:moveTo>
                    <a:pt x="1" y="4"/>
                  </a:moveTo>
                  <a:lnTo>
                    <a:pt x="0" y="4"/>
                  </a:lnTo>
                  <a:lnTo>
                    <a:pt x="1" y="11"/>
                  </a:lnTo>
                  <a:lnTo>
                    <a:pt x="5" y="19"/>
                  </a:lnTo>
                  <a:lnTo>
                    <a:pt x="6" y="28"/>
                  </a:lnTo>
                  <a:lnTo>
                    <a:pt x="6" y="36"/>
                  </a:lnTo>
                  <a:lnTo>
                    <a:pt x="8" y="42"/>
                  </a:lnTo>
                  <a:lnTo>
                    <a:pt x="6" y="51"/>
                  </a:lnTo>
                  <a:lnTo>
                    <a:pt x="6" y="57"/>
                  </a:lnTo>
                  <a:lnTo>
                    <a:pt x="3" y="61"/>
                  </a:lnTo>
                  <a:lnTo>
                    <a:pt x="9" y="68"/>
                  </a:lnTo>
                  <a:lnTo>
                    <a:pt x="12" y="59"/>
                  </a:lnTo>
                  <a:lnTo>
                    <a:pt x="14" y="51"/>
                  </a:lnTo>
                  <a:lnTo>
                    <a:pt x="14" y="42"/>
                  </a:lnTo>
                  <a:lnTo>
                    <a:pt x="12" y="34"/>
                  </a:lnTo>
                  <a:lnTo>
                    <a:pt x="12" y="26"/>
                  </a:lnTo>
                  <a:lnTo>
                    <a:pt x="11" y="17"/>
                  </a:lnTo>
                  <a:lnTo>
                    <a:pt x="8" y="9"/>
                  </a:lnTo>
                  <a:lnTo>
                    <a:pt x="6" y="2"/>
                  </a:lnTo>
                  <a:lnTo>
                    <a:pt x="6" y="0"/>
                  </a:lnTo>
                  <a:lnTo>
                    <a:pt x="1" y="4"/>
                  </a:lnTo>
                  <a:close/>
                </a:path>
              </a:pathLst>
            </a:custGeom>
            <a:solidFill>
              <a:srgbClr val="A6A6A6"/>
            </a:solidFill>
            <a:ln w="9525">
              <a:noFill/>
              <a:round/>
              <a:headEnd/>
              <a:tailEnd/>
            </a:ln>
          </p:spPr>
          <p:txBody>
            <a:bodyPr/>
            <a:lstStyle/>
            <a:p>
              <a:endParaRPr lang="it-IT">
                <a:solidFill>
                  <a:srgbClr val="FFFFFF"/>
                </a:solidFill>
              </a:endParaRPr>
            </a:p>
          </p:txBody>
        </p:sp>
        <p:sp>
          <p:nvSpPr>
            <p:cNvPr id="28825" name="Freeform 151"/>
            <p:cNvSpPr>
              <a:spLocks/>
            </p:cNvSpPr>
            <p:nvPr/>
          </p:nvSpPr>
          <p:spPr bwMode="auto">
            <a:xfrm>
              <a:off x="2728" y="1829"/>
              <a:ext cx="6" cy="8"/>
            </a:xfrm>
            <a:custGeom>
              <a:avLst/>
              <a:gdLst>
                <a:gd name="T0" fmla="*/ 1 w 6"/>
                <a:gd name="T1" fmla="*/ 8 h 8"/>
                <a:gd name="T2" fmla="*/ 0 w 6"/>
                <a:gd name="T3" fmla="*/ 6 h 8"/>
                <a:gd name="T4" fmla="*/ 1 w 6"/>
                <a:gd name="T5" fmla="*/ 8 h 8"/>
                <a:gd name="T6" fmla="*/ 6 w 6"/>
                <a:gd name="T7" fmla="*/ 4 h 8"/>
                <a:gd name="T8" fmla="*/ 5 w 6"/>
                <a:gd name="T9" fmla="*/ 2 h 8"/>
                <a:gd name="T10" fmla="*/ 3 w 6"/>
                <a:gd name="T11" fmla="*/ 0 h 8"/>
                <a:gd name="T12" fmla="*/ 5 w 6"/>
                <a:gd name="T13" fmla="*/ 2 h 8"/>
                <a:gd name="T14" fmla="*/ 5 w 6"/>
                <a:gd name="T15" fmla="*/ 0 h 8"/>
                <a:gd name="T16" fmla="*/ 3 w 6"/>
                <a:gd name="T17" fmla="*/ 0 h 8"/>
                <a:gd name="T18" fmla="*/ 1 w 6"/>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8"/>
                <a:gd name="T32" fmla="*/ 6 w 6"/>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8">
                  <a:moveTo>
                    <a:pt x="1" y="8"/>
                  </a:moveTo>
                  <a:lnTo>
                    <a:pt x="0" y="6"/>
                  </a:lnTo>
                  <a:lnTo>
                    <a:pt x="1" y="8"/>
                  </a:lnTo>
                  <a:lnTo>
                    <a:pt x="6" y="4"/>
                  </a:lnTo>
                  <a:lnTo>
                    <a:pt x="5" y="2"/>
                  </a:lnTo>
                  <a:lnTo>
                    <a:pt x="3" y="0"/>
                  </a:lnTo>
                  <a:lnTo>
                    <a:pt x="5" y="2"/>
                  </a:lnTo>
                  <a:lnTo>
                    <a:pt x="5" y="0"/>
                  </a:lnTo>
                  <a:lnTo>
                    <a:pt x="3" y="0"/>
                  </a:lnTo>
                  <a:lnTo>
                    <a:pt x="1" y="8"/>
                  </a:lnTo>
                  <a:close/>
                </a:path>
              </a:pathLst>
            </a:custGeom>
            <a:solidFill>
              <a:srgbClr val="A6A6A6"/>
            </a:solidFill>
            <a:ln w="9525">
              <a:noFill/>
              <a:round/>
              <a:headEnd/>
              <a:tailEnd/>
            </a:ln>
          </p:spPr>
          <p:txBody>
            <a:bodyPr/>
            <a:lstStyle/>
            <a:p>
              <a:endParaRPr lang="it-IT">
                <a:solidFill>
                  <a:srgbClr val="FFFFFF"/>
                </a:solidFill>
              </a:endParaRPr>
            </a:p>
          </p:txBody>
        </p:sp>
        <p:sp>
          <p:nvSpPr>
            <p:cNvPr id="28826" name="Freeform 152"/>
            <p:cNvSpPr>
              <a:spLocks/>
            </p:cNvSpPr>
            <p:nvPr/>
          </p:nvSpPr>
          <p:spPr bwMode="auto">
            <a:xfrm>
              <a:off x="2670" y="1810"/>
              <a:ext cx="61" cy="27"/>
            </a:xfrm>
            <a:custGeom>
              <a:avLst/>
              <a:gdLst>
                <a:gd name="T0" fmla="*/ 5 w 61"/>
                <a:gd name="T1" fmla="*/ 13 h 27"/>
                <a:gd name="T2" fmla="*/ 11 w 61"/>
                <a:gd name="T3" fmla="*/ 9 h 27"/>
                <a:gd name="T4" fmla="*/ 19 w 61"/>
                <a:gd name="T5" fmla="*/ 9 h 27"/>
                <a:gd name="T6" fmla="*/ 27 w 61"/>
                <a:gd name="T7" fmla="*/ 11 h 27"/>
                <a:gd name="T8" fmla="*/ 33 w 61"/>
                <a:gd name="T9" fmla="*/ 13 h 27"/>
                <a:gd name="T10" fmla="*/ 41 w 61"/>
                <a:gd name="T11" fmla="*/ 17 h 27"/>
                <a:gd name="T12" fmla="*/ 48 w 61"/>
                <a:gd name="T13" fmla="*/ 21 h 27"/>
                <a:gd name="T14" fmla="*/ 55 w 61"/>
                <a:gd name="T15" fmla="*/ 25 h 27"/>
                <a:gd name="T16" fmla="*/ 59 w 61"/>
                <a:gd name="T17" fmla="*/ 27 h 27"/>
                <a:gd name="T18" fmla="*/ 61 w 61"/>
                <a:gd name="T19" fmla="*/ 19 h 27"/>
                <a:gd name="T20" fmla="*/ 56 w 61"/>
                <a:gd name="T21" fmla="*/ 17 h 27"/>
                <a:gd name="T22" fmla="*/ 50 w 61"/>
                <a:gd name="T23" fmla="*/ 13 h 27"/>
                <a:gd name="T24" fmla="*/ 44 w 61"/>
                <a:gd name="T25" fmla="*/ 9 h 27"/>
                <a:gd name="T26" fmla="*/ 36 w 61"/>
                <a:gd name="T27" fmla="*/ 4 h 27"/>
                <a:gd name="T28" fmla="*/ 27 w 61"/>
                <a:gd name="T29" fmla="*/ 0 h 27"/>
                <a:gd name="T30" fmla="*/ 19 w 61"/>
                <a:gd name="T31" fmla="*/ 0 h 27"/>
                <a:gd name="T32" fmla="*/ 9 w 61"/>
                <a:gd name="T33" fmla="*/ 0 h 27"/>
                <a:gd name="T34" fmla="*/ 0 w 61"/>
                <a:gd name="T35" fmla="*/ 6 h 27"/>
                <a:gd name="T36" fmla="*/ 5 w 61"/>
                <a:gd name="T37" fmla="*/ 13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1"/>
                <a:gd name="T58" fmla="*/ 0 h 27"/>
                <a:gd name="T59" fmla="*/ 61 w 61"/>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1" h="27">
                  <a:moveTo>
                    <a:pt x="5" y="13"/>
                  </a:moveTo>
                  <a:lnTo>
                    <a:pt x="11" y="9"/>
                  </a:lnTo>
                  <a:lnTo>
                    <a:pt x="19" y="9"/>
                  </a:lnTo>
                  <a:lnTo>
                    <a:pt x="27" y="11"/>
                  </a:lnTo>
                  <a:lnTo>
                    <a:pt x="33" y="13"/>
                  </a:lnTo>
                  <a:lnTo>
                    <a:pt x="41" y="17"/>
                  </a:lnTo>
                  <a:lnTo>
                    <a:pt x="48" y="21"/>
                  </a:lnTo>
                  <a:lnTo>
                    <a:pt x="55" y="25"/>
                  </a:lnTo>
                  <a:lnTo>
                    <a:pt x="59" y="27"/>
                  </a:lnTo>
                  <a:lnTo>
                    <a:pt x="61" y="19"/>
                  </a:lnTo>
                  <a:lnTo>
                    <a:pt x="56" y="17"/>
                  </a:lnTo>
                  <a:lnTo>
                    <a:pt x="50" y="13"/>
                  </a:lnTo>
                  <a:lnTo>
                    <a:pt x="44" y="9"/>
                  </a:lnTo>
                  <a:lnTo>
                    <a:pt x="36" y="4"/>
                  </a:lnTo>
                  <a:lnTo>
                    <a:pt x="27" y="0"/>
                  </a:lnTo>
                  <a:lnTo>
                    <a:pt x="19" y="0"/>
                  </a:lnTo>
                  <a:lnTo>
                    <a:pt x="9" y="0"/>
                  </a:lnTo>
                  <a:lnTo>
                    <a:pt x="0" y="6"/>
                  </a:lnTo>
                  <a:lnTo>
                    <a:pt x="5" y="13"/>
                  </a:lnTo>
                  <a:close/>
                </a:path>
              </a:pathLst>
            </a:custGeom>
            <a:solidFill>
              <a:srgbClr val="CC6633"/>
            </a:solidFill>
            <a:ln w="9525">
              <a:noFill/>
              <a:round/>
              <a:headEnd/>
              <a:tailEnd/>
            </a:ln>
          </p:spPr>
          <p:txBody>
            <a:bodyPr/>
            <a:lstStyle/>
            <a:p>
              <a:endParaRPr lang="it-IT">
                <a:solidFill>
                  <a:srgbClr val="FFFFFF"/>
                </a:solidFill>
              </a:endParaRPr>
            </a:p>
          </p:txBody>
        </p:sp>
        <p:sp>
          <p:nvSpPr>
            <p:cNvPr id="28827" name="Freeform 153"/>
            <p:cNvSpPr>
              <a:spLocks/>
            </p:cNvSpPr>
            <p:nvPr/>
          </p:nvSpPr>
          <p:spPr bwMode="auto">
            <a:xfrm>
              <a:off x="2665" y="1816"/>
              <a:ext cx="28" cy="59"/>
            </a:xfrm>
            <a:custGeom>
              <a:avLst/>
              <a:gdLst>
                <a:gd name="T0" fmla="*/ 28 w 28"/>
                <a:gd name="T1" fmla="*/ 57 h 59"/>
                <a:gd name="T2" fmla="*/ 25 w 28"/>
                <a:gd name="T3" fmla="*/ 49 h 59"/>
                <a:gd name="T4" fmla="*/ 21 w 28"/>
                <a:gd name="T5" fmla="*/ 40 h 59"/>
                <a:gd name="T6" fmla="*/ 16 w 28"/>
                <a:gd name="T7" fmla="*/ 32 h 59"/>
                <a:gd name="T8" fmla="*/ 11 w 28"/>
                <a:gd name="T9" fmla="*/ 26 h 59"/>
                <a:gd name="T10" fmla="*/ 8 w 28"/>
                <a:gd name="T11" fmla="*/ 19 h 59"/>
                <a:gd name="T12" fmla="*/ 7 w 28"/>
                <a:gd name="T13" fmla="*/ 13 h 59"/>
                <a:gd name="T14" fmla="*/ 7 w 28"/>
                <a:gd name="T15" fmla="*/ 11 h 59"/>
                <a:gd name="T16" fmla="*/ 10 w 28"/>
                <a:gd name="T17" fmla="*/ 7 h 59"/>
                <a:gd name="T18" fmla="*/ 5 w 28"/>
                <a:gd name="T19" fmla="*/ 0 h 59"/>
                <a:gd name="T20" fmla="*/ 0 w 28"/>
                <a:gd name="T21" fmla="*/ 7 h 59"/>
                <a:gd name="T22" fmla="*/ 0 w 28"/>
                <a:gd name="T23" fmla="*/ 15 h 59"/>
                <a:gd name="T24" fmla="*/ 2 w 28"/>
                <a:gd name="T25" fmla="*/ 24 h 59"/>
                <a:gd name="T26" fmla="*/ 7 w 28"/>
                <a:gd name="T27" fmla="*/ 30 h 59"/>
                <a:gd name="T28" fmla="*/ 11 w 28"/>
                <a:gd name="T29" fmla="*/ 38 h 59"/>
                <a:gd name="T30" fmla="*/ 16 w 28"/>
                <a:gd name="T31" fmla="*/ 45 h 59"/>
                <a:gd name="T32" fmla="*/ 19 w 28"/>
                <a:gd name="T33" fmla="*/ 53 h 59"/>
                <a:gd name="T34" fmla="*/ 22 w 28"/>
                <a:gd name="T35" fmla="*/ 59 h 59"/>
                <a:gd name="T36" fmla="*/ 28 w 28"/>
                <a:gd name="T37" fmla="*/ 57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59"/>
                <a:gd name="T59" fmla="*/ 28 w 28"/>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59">
                  <a:moveTo>
                    <a:pt x="28" y="57"/>
                  </a:moveTo>
                  <a:lnTo>
                    <a:pt x="25" y="49"/>
                  </a:lnTo>
                  <a:lnTo>
                    <a:pt x="21" y="40"/>
                  </a:lnTo>
                  <a:lnTo>
                    <a:pt x="16" y="32"/>
                  </a:lnTo>
                  <a:lnTo>
                    <a:pt x="11" y="26"/>
                  </a:lnTo>
                  <a:lnTo>
                    <a:pt x="8" y="19"/>
                  </a:lnTo>
                  <a:lnTo>
                    <a:pt x="7" y="13"/>
                  </a:lnTo>
                  <a:lnTo>
                    <a:pt x="7" y="11"/>
                  </a:lnTo>
                  <a:lnTo>
                    <a:pt x="10" y="7"/>
                  </a:lnTo>
                  <a:lnTo>
                    <a:pt x="5" y="0"/>
                  </a:lnTo>
                  <a:lnTo>
                    <a:pt x="0" y="7"/>
                  </a:lnTo>
                  <a:lnTo>
                    <a:pt x="0" y="15"/>
                  </a:lnTo>
                  <a:lnTo>
                    <a:pt x="2" y="24"/>
                  </a:lnTo>
                  <a:lnTo>
                    <a:pt x="7" y="30"/>
                  </a:lnTo>
                  <a:lnTo>
                    <a:pt x="11" y="38"/>
                  </a:lnTo>
                  <a:lnTo>
                    <a:pt x="16" y="45"/>
                  </a:lnTo>
                  <a:lnTo>
                    <a:pt x="19" y="53"/>
                  </a:lnTo>
                  <a:lnTo>
                    <a:pt x="22" y="59"/>
                  </a:lnTo>
                  <a:lnTo>
                    <a:pt x="28" y="57"/>
                  </a:lnTo>
                  <a:close/>
                </a:path>
              </a:pathLst>
            </a:custGeom>
            <a:solidFill>
              <a:srgbClr val="CC6633"/>
            </a:solidFill>
            <a:ln w="9525">
              <a:noFill/>
              <a:round/>
              <a:headEnd/>
              <a:tailEnd/>
            </a:ln>
          </p:spPr>
          <p:txBody>
            <a:bodyPr/>
            <a:lstStyle/>
            <a:p>
              <a:endParaRPr lang="it-IT">
                <a:solidFill>
                  <a:srgbClr val="FFFFFF"/>
                </a:solidFill>
              </a:endParaRPr>
            </a:p>
          </p:txBody>
        </p:sp>
        <p:sp>
          <p:nvSpPr>
            <p:cNvPr id="28828" name="Freeform 154"/>
            <p:cNvSpPr>
              <a:spLocks/>
            </p:cNvSpPr>
            <p:nvPr/>
          </p:nvSpPr>
          <p:spPr bwMode="auto">
            <a:xfrm>
              <a:off x="2687" y="1873"/>
              <a:ext cx="13" cy="28"/>
            </a:xfrm>
            <a:custGeom>
              <a:avLst/>
              <a:gdLst>
                <a:gd name="T0" fmla="*/ 13 w 13"/>
                <a:gd name="T1" fmla="*/ 23 h 28"/>
                <a:gd name="T2" fmla="*/ 11 w 13"/>
                <a:gd name="T3" fmla="*/ 21 h 28"/>
                <a:gd name="T4" fmla="*/ 10 w 13"/>
                <a:gd name="T5" fmla="*/ 17 h 28"/>
                <a:gd name="T6" fmla="*/ 10 w 13"/>
                <a:gd name="T7" fmla="*/ 15 h 28"/>
                <a:gd name="T8" fmla="*/ 8 w 13"/>
                <a:gd name="T9" fmla="*/ 13 h 28"/>
                <a:gd name="T10" fmla="*/ 8 w 13"/>
                <a:gd name="T11" fmla="*/ 9 h 28"/>
                <a:gd name="T12" fmla="*/ 6 w 13"/>
                <a:gd name="T13" fmla="*/ 7 h 28"/>
                <a:gd name="T14" fmla="*/ 6 w 13"/>
                <a:gd name="T15" fmla="*/ 2 h 28"/>
                <a:gd name="T16" fmla="*/ 6 w 13"/>
                <a:gd name="T17" fmla="*/ 0 h 28"/>
                <a:gd name="T18" fmla="*/ 0 w 13"/>
                <a:gd name="T19" fmla="*/ 2 h 28"/>
                <a:gd name="T20" fmla="*/ 0 w 13"/>
                <a:gd name="T21" fmla="*/ 4 h 28"/>
                <a:gd name="T22" fmla="*/ 0 w 13"/>
                <a:gd name="T23" fmla="*/ 9 h 28"/>
                <a:gd name="T24" fmla="*/ 2 w 13"/>
                <a:gd name="T25" fmla="*/ 13 h 28"/>
                <a:gd name="T26" fmla="*/ 2 w 13"/>
                <a:gd name="T27" fmla="*/ 15 h 28"/>
                <a:gd name="T28" fmla="*/ 3 w 13"/>
                <a:gd name="T29" fmla="*/ 19 h 28"/>
                <a:gd name="T30" fmla="*/ 3 w 13"/>
                <a:gd name="T31" fmla="*/ 21 h 28"/>
                <a:gd name="T32" fmla="*/ 5 w 13"/>
                <a:gd name="T33" fmla="*/ 25 h 28"/>
                <a:gd name="T34" fmla="*/ 6 w 13"/>
                <a:gd name="T35" fmla="*/ 28 h 28"/>
                <a:gd name="T36" fmla="*/ 13 w 13"/>
                <a:gd name="T37" fmla="*/ 23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
                <a:gd name="T58" fmla="*/ 0 h 28"/>
                <a:gd name="T59" fmla="*/ 13 w 13"/>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 h="28">
                  <a:moveTo>
                    <a:pt x="13" y="23"/>
                  </a:moveTo>
                  <a:lnTo>
                    <a:pt x="11" y="21"/>
                  </a:lnTo>
                  <a:lnTo>
                    <a:pt x="10" y="17"/>
                  </a:lnTo>
                  <a:lnTo>
                    <a:pt x="10" y="15"/>
                  </a:lnTo>
                  <a:lnTo>
                    <a:pt x="8" y="13"/>
                  </a:lnTo>
                  <a:lnTo>
                    <a:pt x="8" y="9"/>
                  </a:lnTo>
                  <a:lnTo>
                    <a:pt x="6" y="7"/>
                  </a:lnTo>
                  <a:lnTo>
                    <a:pt x="6" y="2"/>
                  </a:lnTo>
                  <a:lnTo>
                    <a:pt x="6" y="0"/>
                  </a:lnTo>
                  <a:lnTo>
                    <a:pt x="0" y="2"/>
                  </a:lnTo>
                  <a:lnTo>
                    <a:pt x="0" y="4"/>
                  </a:lnTo>
                  <a:lnTo>
                    <a:pt x="0" y="9"/>
                  </a:lnTo>
                  <a:lnTo>
                    <a:pt x="2" y="13"/>
                  </a:lnTo>
                  <a:lnTo>
                    <a:pt x="2" y="15"/>
                  </a:lnTo>
                  <a:lnTo>
                    <a:pt x="3" y="19"/>
                  </a:lnTo>
                  <a:lnTo>
                    <a:pt x="3" y="21"/>
                  </a:lnTo>
                  <a:lnTo>
                    <a:pt x="5" y="25"/>
                  </a:lnTo>
                  <a:lnTo>
                    <a:pt x="6" y="28"/>
                  </a:lnTo>
                  <a:lnTo>
                    <a:pt x="13" y="23"/>
                  </a:lnTo>
                  <a:close/>
                </a:path>
              </a:pathLst>
            </a:custGeom>
            <a:solidFill>
              <a:srgbClr val="CC6633"/>
            </a:solidFill>
            <a:ln w="9525">
              <a:noFill/>
              <a:round/>
              <a:headEnd/>
              <a:tailEnd/>
            </a:ln>
          </p:spPr>
          <p:txBody>
            <a:bodyPr/>
            <a:lstStyle/>
            <a:p>
              <a:endParaRPr lang="it-IT">
                <a:solidFill>
                  <a:srgbClr val="FFFFFF"/>
                </a:solidFill>
              </a:endParaRPr>
            </a:p>
          </p:txBody>
        </p:sp>
        <p:sp>
          <p:nvSpPr>
            <p:cNvPr id="28829" name="Freeform 155"/>
            <p:cNvSpPr>
              <a:spLocks/>
            </p:cNvSpPr>
            <p:nvPr/>
          </p:nvSpPr>
          <p:spPr bwMode="auto">
            <a:xfrm>
              <a:off x="2693" y="1894"/>
              <a:ext cx="44" cy="21"/>
            </a:xfrm>
            <a:custGeom>
              <a:avLst/>
              <a:gdLst>
                <a:gd name="T0" fmla="*/ 38 w 44"/>
                <a:gd name="T1" fmla="*/ 0 h 21"/>
                <a:gd name="T2" fmla="*/ 35 w 44"/>
                <a:gd name="T3" fmla="*/ 7 h 21"/>
                <a:gd name="T4" fmla="*/ 30 w 44"/>
                <a:gd name="T5" fmla="*/ 9 h 21"/>
                <a:gd name="T6" fmla="*/ 27 w 44"/>
                <a:gd name="T7" fmla="*/ 11 h 21"/>
                <a:gd name="T8" fmla="*/ 22 w 44"/>
                <a:gd name="T9" fmla="*/ 13 h 21"/>
                <a:gd name="T10" fmla="*/ 18 w 44"/>
                <a:gd name="T11" fmla="*/ 13 h 21"/>
                <a:gd name="T12" fmla="*/ 14 w 44"/>
                <a:gd name="T13" fmla="*/ 11 h 21"/>
                <a:gd name="T14" fmla="*/ 10 w 44"/>
                <a:gd name="T15" fmla="*/ 7 h 21"/>
                <a:gd name="T16" fmla="*/ 7 w 44"/>
                <a:gd name="T17" fmla="*/ 2 h 21"/>
                <a:gd name="T18" fmla="*/ 0 w 44"/>
                <a:gd name="T19" fmla="*/ 7 h 21"/>
                <a:gd name="T20" fmla="*/ 5 w 44"/>
                <a:gd name="T21" fmla="*/ 13 h 21"/>
                <a:gd name="T22" fmla="*/ 11 w 44"/>
                <a:gd name="T23" fmla="*/ 17 h 21"/>
                <a:gd name="T24" fmla="*/ 16 w 44"/>
                <a:gd name="T25" fmla="*/ 21 h 21"/>
                <a:gd name="T26" fmla="*/ 22 w 44"/>
                <a:gd name="T27" fmla="*/ 21 h 21"/>
                <a:gd name="T28" fmla="*/ 29 w 44"/>
                <a:gd name="T29" fmla="*/ 19 h 21"/>
                <a:gd name="T30" fmla="*/ 33 w 44"/>
                <a:gd name="T31" fmla="*/ 17 h 21"/>
                <a:gd name="T32" fmla="*/ 40 w 44"/>
                <a:gd name="T33" fmla="*/ 13 h 21"/>
                <a:gd name="T34" fmla="*/ 44 w 44"/>
                <a:gd name="T35" fmla="*/ 7 h 21"/>
                <a:gd name="T36" fmla="*/ 38 w 44"/>
                <a:gd name="T37" fmla="*/ 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21"/>
                <a:gd name="T59" fmla="*/ 44 w 44"/>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21">
                  <a:moveTo>
                    <a:pt x="38" y="0"/>
                  </a:moveTo>
                  <a:lnTo>
                    <a:pt x="35" y="7"/>
                  </a:lnTo>
                  <a:lnTo>
                    <a:pt x="30" y="9"/>
                  </a:lnTo>
                  <a:lnTo>
                    <a:pt x="27" y="11"/>
                  </a:lnTo>
                  <a:lnTo>
                    <a:pt x="22" y="13"/>
                  </a:lnTo>
                  <a:lnTo>
                    <a:pt x="18" y="13"/>
                  </a:lnTo>
                  <a:lnTo>
                    <a:pt x="14" y="11"/>
                  </a:lnTo>
                  <a:lnTo>
                    <a:pt x="10" y="7"/>
                  </a:lnTo>
                  <a:lnTo>
                    <a:pt x="7" y="2"/>
                  </a:lnTo>
                  <a:lnTo>
                    <a:pt x="0" y="7"/>
                  </a:lnTo>
                  <a:lnTo>
                    <a:pt x="5" y="13"/>
                  </a:lnTo>
                  <a:lnTo>
                    <a:pt x="11" y="17"/>
                  </a:lnTo>
                  <a:lnTo>
                    <a:pt x="16" y="21"/>
                  </a:lnTo>
                  <a:lnTo>
                    <a:pt x="22" y="21"/>
                  </a:lnTo>
                  <a:lnTo>
                    <a:pt x="29" y="19"/>
                  </a:lnTo>
                  <a:lnTo>
                    <a:pt x="33" y="17"/>
                  </a:lnTo>
                  <a:lnTo>
                    <a:pt x="40" y="13"/>
                  </a:lnTo>
                  <a:lnTo>
                    <a:pt x="44" y="7"/>
                  </a:lnTo>
                  <a:lnTo>
                    <a:pt x="38" y="0"/>
                  </a:lnTo>
                  <a:close/>
                </a:path>
              </a:pathLst>
            </a:custGeom>
            <a:solidFill>
              <a:srgbClr val="CC6633"/>
            </a:solidFill>
            <a:ln w="9525">
              <a:noFill/>
              <a:round/>
              <a:headEnd/>
              <a:tailEnd/>
            </a:ln>
          </p:spPr>
          <p:txBody>
            <a:bodyPr/>
            <a:lstStyle/>
            <a:p>
              <a:endParaRPr lang="it-IT">
                <a:solidFill>
                  <a:srgbClr val="FFFFFF"/>
                </a:solidFill>
              </a:endParaRPr>
            </a:p>
          </p:txBody>
        </p:sp>
        <p:sp>
          <p:nvSpPr>
            <p:cNvPr id="28830" name="Freeform 156"/>
            <p:cNvSpPr>
              <a:spLocks/>
            </p:cNvSpPr>
            <p:nvPr/>
          </p:nvSpPr>
          <p:spPr bwMode="auto">
            <a:xfrm>
              <a:off x="2728" y="1835"/>
              <a:ext cx="14" cy="66"/>
            </a:xfrm>
            <a:custGeom>
              <a:avLst/>
              <a:gdLst>
                <a:gd name="T0" fmla="*/ 0 w 14"/>
                <a:gd name="T1" fmla="*/ 2 h 66"/>
                <a:gd name="T2" fmla="*/ 1 w 14"/>
                <a:gd name="T3" fmla="*/ 9 h 66"/>
                <a:gd name="T4" fmla="*/ 5 w 14"/>
                <a:gd name="T5" fmla="*/ 17 h 66"/>
                <a:gd name="T6" fmla="*/ 6 w 14"/>
                <a:gd name="T7" fmla="*/ 26 h 66"/>
                <a:gd name="T8" fmla="*/ 6 w 14"/>
                <a:gd name="T9" fmla="*/ 34 h 66"/>
                <a:gd name="T10" fmla="*/ 8 w 14"/>
                <a:gd name="T11" fmla="*/ 40 h 66"/>
                <a:gd name="T12" fmla="*/ 6 w 14"/>
                <a:gd name="T13" fmla="*/ 49 h 66"/>
                <a:gd name="T14" fmla="*/ 6 w 14"/>
                <a:gd name="T15" fmla="*/ 55 h 66"/>
                <a:gd name="T16" fmla="*/ 3 w 14"/>
                <a:gd name="T17" fmla="*/ 59 h 66"/>
                <a:gd name="T18" fmla="*/ 9 w 14"/>
                <a:gd name="T19" fmla="*/ 66 h 66"/>
                <a:gd name="T20" fmla="*/ 12 w 14"/>
                <a:gd name="T21" fmla="*/ 57 h 66"/>
                <a:gd name="T22" fmla="*/ 14 w 14"/>
                <a:gd name="T23" fmla="*/ 49 h 66"/>
                <a:gd name="T24" fmla="*/ 14 w 14"/>
                <a:gd name="T25" fmla="*/ 40 h 66"/>
                <a:gd name="T26" fmla="*/ 12 w 14"/>
                <a:gd name="T27" fmla="*/ 32 h 66"/>
                <a:gd name="T28" fmla="*/ 12 w 14"/>
                <a:gd name="T29" fmla="*/ 24 h 66"/>
                <a:gd name="T30" fmla="*/ 11 w 14"/>
                <a:gd name="T31" fmla="*/ 15 h 66"/>
                <a:gd name="T32" fmla="*/ 8 w 14"/>
                <a:gd name="T33" fmla="*/ 7 h 66"/>
                <a:gd name="T34" fmla="*/ 6 w 14"/>
                <a:gd name="T35" fmla="*/ 0 h 66"/>
                <a:gd name="T36" fmla="*/ 0 w 14"/>
                <a:gd name="T37" fmla="*/ 2 h 6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66"/>
                <a:gd name="T59" fmla="*/ 14 w 14"/>
                <a:gd name="T60" fmla="*/ 66 h 6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66">
                  <a:moveTo>
                    <a:pt x="0" y="2"/>
                  </a:moveTo>
                  <a:lnTo>
                    <a:pt x="1" y="9"/>
                  </a:lnTo>
                  <a:lnTo>
                    <a:pt x="5" y="17"/>
                  </a:lnTo>
                  <a:lnTo>
                    <a:pt x="6" y="26"/>
                  </a:lnTo>
                  <a:lnTo>
                    <a:pt x="6" y="34"/>
                  </a:lnTo>
                  <a:lnTo>
                    <a:pt x="8" y="40"/>
                  </a:lnTo>
                  <a:lnTo>
                    <a:pt x="6" y="49"/>
                  </a:lnTo>
                  <a:lnTo>
                    <a:pt x="6" y="55"/>
                  </a:lnTo>
                  <a:lnTo>
                    <a:pt x="3" y="59"/>
                  </a:lnTo>
                  <a:lnTo>
                    <a:pt x="9" y="66"/>
                  </a:lnTo>
                  <a:lnTo>
                    <a:pt x="12" y="57"/>
                  </a:lnTo>
                  <a:lnTo>
                    <a:pt x="14" y="49"/>
                  </a:lnTo>
                  <a:lnTo>
                    <a:pt x="14" y="40"/>
                  </a:lnTo>
                  <a:lnTo>
                    <a:pt x="12" y="32"/>
                  </a:lnTo>
                  <a:lnTo>
                    <a:pt x="12" y="24"/>
                  </a:lnTo>
                  <a:lnTo>
                    <a:pt x="11" y="15"/>
                  </a:lnTo>
                  <a:lnTo>
                    <a:pt x="8" y="7"/>
                  </a:lnTo>
                  <a:lnTo>
                    <a:pt x="6" y="0"/>
                  </a:lnTo>
                  <a:lnTo>
                    <a:pt x="0" y="2"/>
                  </a:lnTo>
                  <a:close/>
                </a:path>
              </a:pathLst>
            </a:custGeom>
            <a:solidFill>
              <a:srgbClr val="CC6633"/>
            </a:solidFill>
            <a:ln w="9525">
              <a:noFill/>
              <a:round/>
              <a:headEnd/>
              <a:tailEnd/>
            </a:ln>
          </p:spPr>
          <p:txBody>
            <a:bodyPr/>
            <a:lstStyle/>
            <a:p>
              <a:endParaRPr lang="it-IT">
                <a:solidFill>
                  <a:srgbClr val="FFFFFF"/>
                </a:solidFill>
              </a:endParaRPr>
            </a:p>
          </p:txBody>
        </p:sp>
        <p:sp>
          <p:nvSpPr>
            <p:cNvPr id="28831" name="Freeform 157"/>
            <p:cNvSpPr>
              <a:spLocks/>
            </p:cNvSpPr>
            <p:nvPr/>
          </p:nvSpPr>
          <p:spPr bwMode="auto">
            <a:xfrm>
              <a:off x="2703" y="1732"/>
              <a:ext cx="39" cy="38"/>
            </a:xfrm>
            <a:custGeom>
              <a:avLst/>
              <a:gdLst>
                <a:gd name="T0" fmla="*/ 0 w 39"/>
                <a:gd name="T1" fmla="*/ 9 h 38"/>
                <a:gd name="T2" fmla="*/ 4 w 39"/>
                <a:gd name="T3" fmla="*/ 9 h 38"/>
                <a:gd name="T4" fmla="*/ 9 w 39"/>
                <a:gd name="T5" fmla="*/ 13 h 38"/>
                <a:gd name="T6" fmla="*/ 12 w 39"/>
                <a:gd name="T7" fmla="*/ 15 h 38"/>
                <a:gd name="T8" fmla="*/ 17 w 39"/>
                <a:gd name="T9" fmla="*/ 19 h 38"/>
                <a:gd name="T10" fmla="*/ 22 w 39"/>
                <a:gd name="T11" fmla="*/ 23 h 38"/>
                <a:gd name="T12" fmla="*/ 26 w 39"/>
                <a:gd name="T13" fmla="*/ 28 h 38"/>
                <a:gd name="T14" fmla="*/ 31 w 39"/>
                <a:gd name="T15" fmla="*/ 32 h 38"/>
                <a:gd name="T16" fmla="*/ 34 w 39"/>
                <a:gd name="T17" fmla="*/ 38 h 38"/>
                <a:gd name="T18" fmla="*/ 39 w 39"/>
                <a:gd name="T19" fmla="*/ 32 h 38"/>
                <a:gd name="T20" fmla="*/ 34 w 39"/>
                <a:gd name="T21" fmla="*/ 26 h 38"/>
                <a:gd name="T22" fmla="*/ 31 w 39"/>
                <a:gd name="T23" fmla="*/ 21 h 38"/>
                <a:gd name="T24" fmla="*/ 26 w 39"/>
                <a:gd name="T25" fmla="*/ 17 h 38"/>
                <a:gd name="T26" fmla="*/ 22 w 39"/>
                <a:gd name="T27" fmla="*/ 11 h 38"/>
                <a:gd name="T28" fmla="*/ 17 w 39"/>
                <a:gd name="T29" fmla="*/ 7 h 38"/>
                <a:gd name="T30" fmla="*/ 11 w 39"/>
                <a:gd name="T31" fmla="*/ 5 h 38"/>
                <a:gd name="T32" fmla="*/ 6 w 39"/>
                <a:gd name="T33" fmla="*/ 0 h 38"/>
                <a:gd name="T34" fmla="*/ 1 w 39"/>
                <a:gd name="T35" fmla="*/ 0 h 38"/>
                <a:gd name="T36" fmla="*/ 0 w 39"/>
                <a:gd name="T37" fmla="*/ 9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38"/>
                <a:gd name="T59" fmla="*/ 39 w 39"/>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38">
                  <a:moveTo>
                    <a:pt x="0" y="9"/>
                  </a:moveTo>
                  <a:lnTo>
                    <a:pt x="4" y="9"/>
                  </a:lnTo>
                  <a:lnTo>
                    <a:pt x="9" y="13"/>
                  </a:lnTo>
                  <a:lnTo>
                    <a:pt x="12" y="15"/>
                  </a:lnTo>
                  <a:lnTo>
                    <a:pt x="17" y="19"/>
                  </a:lnTo>
                  <a:lnTo>
                    <a:pt x="22" y="23"/>
                  </a:lnTo>
                  <a:lnTo>
                    <a:pt x="26" y="28"/>
                  </a:lnTo>
                  <a:lnTo>
                    <a:pt x="31" y="32"/>
                  </a:lnTo>
                  <a:lnTo>
                    <a:pt x="34" y="38"/>
                  </a:lnTo>
                  <a:lnTo>
                    <a:pt x="39" y="32"/>
                  </a:lnTo>
                  <a:lnTo>
                    <a:pt x="34" y="26"/>
                  </a:lnTo>
                  <a:lnTo>
                    <a:pt x="31" y="21"/>
                  </a:lnTo>
                  <a:lnTo>
                    <a:pt x="26" y="17"/>
                  </a:lnTo>
                  <a:lnTo>
                    <a:pt x="22" y="11"/>
                  </a:lnTo>
                  <a:lnTo>
                    <a:pt x="17" y="7"/>
                  </a:lnTo>
                  <a:lnTo>
                    <a:pt x="11" y="5"/>
                  </a:lnTo>
                  <a:lnTo>
                    <a:pt x="6" y="0"/>
                  </a:lnTo>
                  <a:lnTo>
                    <a:pt x="1"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832" name="Freeform 158"/>
            <p:cNvSpPr>
              <a:spLocks/>
            </p:cNvSpPr>
            <p:nvPr/>
          </p:nvSpPr>
          <p:spPr bwMode="auto">
            <a:xfrm>
              <a:off x="2678" y="1730"/>
              <a:ext cx="26" cy="32"/>
            </a:xfrm>
            <a:custGeom>
              <a:avLst/>
              <a:gdLst>
                <a:gd name="T0" fmla="*/ 6 w 26"/>
                <a:gd name="T1" fmla="*/ 32 h 32"/>
                <a:gd name="T2" fmla="*/ 8 w 26"/>
                <a:gd name="T3" fmla="*/ 28 h 32"/>
                <a:gd name="T4" fmla="*/ 9 w 26"/>
                <a:gd name="T5" fmla="*/ 23 h 32"/>
                <a:gd name="T6" fmla="*/ 12 w 26"/>
                <a:gd name="T7" fmla="*/ 19 h 32"/>
                <a:gd name="T8" fmla="*/ 14 w 26"/>
                <a:gd name="T9" fmla="*/ 15 h 32"/>
                <a:gd name="T10" fmla="*/ 17 w 26"/>
                <a:gd name="T11" fmla="*/ 13 h 32"/>
                <a:gd name="T12" fmla="*/ 20 w 26"/>
                <a:gd name="T13" fmla="*/ 11 h 32"/>
                <a:gd name="T14" fmla="*/ 22 w 26"/>
                <a:gd name="T15" fmla="*/ 11 h 32"/>
                <a:gd name="T16" fmla="*/ 25 w 26"/>
                <a:gd name="T17" fmla="*/ 11 h 32"/>
                <a:gd name="T18" fmla="*/ 26 w 26"/>
                <a:gd name="T19" fmla="*/ 2 h 32"/>
                <a:gd name="T20" fmla="*/ 22 w 26"/>
                <a:gd name="T21" fmla="*/ 0 h 32"/>
                <a:gd name="T22" fmla="*/ 17 w 26"/>
                <a:gd name="T23" fmla="*/ 2 h 32"/>
                <a:gd name="T24" fmla="*/ 14 w 26"/>
                <a:gd name="T25" fmla="*/ 4 h 32"/>
                <a:gd name="T26" fmla="*/ 9 w 26"/>
                <a:gd name="T27" fmla="*/ 9 h 32"/>
                <a:gd name="T28" fmla="*/ 6 w 26"/>
                <a:gd name="T29" fmla="*/ 13 h 32"/>
                <a:gd name="T30" fmla="*/ 4 w 26"/>
                <a:gd name="T31" fmla="*/ 19 h 32"/>
                <a:gd name="T32" fmla="*/ 1 w 26"/>
                <a:gd name="T33" fmla="*/ 23 h 32"/>
                <a:gd name="T34" fmla="*/ 0 w 26"/>
                <a:gd name="T35" fmla="*/ 30 h 32"/>
                <a:gd name="T36" fmla="*/ 6 w 26"/>
                <a:gd name="T37" fmla="*/ 32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32"/>
                <a:gd name="T59" fmla="*/ 26 w 26"/>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32">
                  <a:moveTo>
                    <a:pt x="6" y="32"/>
                  </a:moveTo>
                  <a:lnTo>
                    <a:pt x="8" y="28"/>
                  </a:lnTo>
                  <a:lnTo>
                    <a:pt x="9" y="23"/>
                  </a:lnTo>
                  <a:lnTo>
                    <a:pt x="12" y="19"/>
                  </a:lnTo>
                  <a:lnTo>
                    <a:pt x="14" y="15"/>
                  </a:lnTo>
                  <a:lnTo>
                    <a:pt x="17" y="13"/>
                  </a:lnTo>
                  <a:lnTo>
                    <a:pt x="20" y="11"/>
                  </a:lnTo>
                  <a:lnTo>
                    <a:pt x="22" y="11"/>
                  </a:lnTo>
                  <a:lnTo>
                    <a:pt x="25" y="11"/>
                  </a:lnTo>
                  <a:lnTo>
                    <a:pt x="26" y="2"/>
                  </a:lnTo>
                  <a:lnTo>
                    <a:pt x="22" y="0"/>
                  </a:lnTo>
                  <a:lnTo>
                    <a:pt x="17" y="2"/>
                  </a:lnTo>
                  <a:lnTo>
                    <a:pt x="14" y="4"/>
                  </a:lnTo>
                  <a:lnTo>
                    <a:pt x="9" y="9"/>
                  </a:lnTo>
                  <a:lnTo>
                    <a:pt x="6" y="13"/>
                  </a:lnTo>
                  <a:lnTo>
                    <a:pt x="4" y="19"/>
                  </a:lnTo>
                  <a:lnTo>
                    <a:pt x="1" y="23"/>
                  </a:lnTo>
                  <a:lnTo>
                    <a:pt x="0" y="30"/>
                  </a:lnTo>
                  <a:lnTo>
                    <a:pt x="6" y="32"/>
                  </a:lnTo>
                  <a:close/>
                </a:path>
              </a:pathLst>
            </a:custGeom>
            <a:solidFill>
              <a:srgbClr val="CC6633"/>
            </a:solidFill>
            <a:ln w="9525">
              <a:noFill/>
              <a:round/>
              <a:headEnd/>
              <a:tailEnd/>
            </a:ln>
          </p:spPr>
          <p:txBody>
            <a:bodyPr/>
            <a:lstStyle/>
            <a:p>
              <a:endParaRPr lang="it-IT">
                <a:solidFill>
                  <a:srgbClr val="FFFFFF"/>
                </a:solidFill>
              </a:endParaRPr>
            </a:p>
          </p:txBody>
        </p:sp>
        <p:sp>
          <p:nvSpPr>
            <p:cNvPr id="28833" name="Freeform 159"/>
            <p:cNvSpPr>
              <a:spLocks/>
            </p:cNvSpPr>
            <p:nvPr/>
          </p:nvSpPr>
          <p:spPr bwMode="auto">
            <a:xfrm>
              <a:off x="2675" y="1760"/>
              <a:ext cx="17" cy="50"/>
            </a:xfrm>
            <a:custGeom>
              <a:avLst/>
              <a:gdLst>
                <a:gd name="T0" fmla="*/ 17 w 17"/>
                <a:gd name="T1" fmla="*/ 42 h 50"/>
                <a:gd name="T2" fmla="*/ 14 w 17"/>
                <a:gd name="T3" fmla="*/ 40 h 50"/>
                <a:gd name="T4" fmla="*/ 11 w 17"/>
                <a:gd name="T5" fmla="*/ 35 h 50"/>
                <a:gd name="T6" fmla="*/ 9 w 17"/>
                <a:gd name="T7" fmla="*/ 31 h 50"/>
                <a:gd name="T8" fmla="*/ 7 w 17"/>
                <a:gd name="T9" fmla="*/ 25 h 50"/>
                <a:gd name="T10" fmla="*/ 7 w 17"/>
                <a:gd name="T11" fmla="*/ 21 h 50"/>
                <a:gd name="T12" fmla="*/ 7 w 17"/>
                <a:gd name="T13" fmla="*/ 14 h 50"/>
                <a:gd name="T14" fmla="*/ 7 w 17"/>
                <a:gd name="T15" fmla="*/ 8 h 50"/>
                <a:gd name="T16" fmla="*/ 9 w 17"/>
                <a:gd name="T17" fmla="*/ 2 h 50"/>
                <a:gd name="T18" fmla="*/ 3 w 17"/>
                <a:gd name="T19" fmla="*/ 0 h 50"/>
                <a:gd name="T20" fmla="*/ 1 w 17"/>
                <a:gd name="T21" fmla="*/ 6 h 50"/>
                <a:gd name="T22" fmla="*/ 0 w 17"/>
                <a:gd name="T23" fmla="*/ 14 h 50"/>
                <a:gd name="T24" fmla="*/ 0 w 17"/>
                <a:gd name="T25" fmla="*/ 21 h 50"/>
                <a:gd name="T26" fmla="*/ 1 w 17"/>
                <a:gd name="T27" fmla="*/ 27 h 50"/>
                <a:gd name="T28" fmla="*/ 3 w 17"/>
                <a:gd name="T29" fmla="*/ 35 h 50"/>
                <a:gd name="T30" fmla="*/ 6 w 17"/>
                <a:gd name="T31" fmla="*/ 42 h 50"/>
                <a:gd name="T32" fmla="*/ 9 w 17"/>
                <a:gd name="T33" fmla="*/ 46 h 50"/>
                <a:gd name="T34" fmla="*/ 14 w 17"/>
                <a:gd name="T35" fmla="*/ 50 h 50"/>
                <a:gd name="T36" fmla="*/ 17 w 17"/>
                <a:gd name="T37" fmla="*/ 42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50"/>
                <a:gd name="T59" fmla="*/ 17 w 1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50">
                  <a:moveTo>
                    <a:pt x="17" y="42"/>
                  </a:moveTo>
                  <a:lnTo>
                    <a:pt x="14" y="40"/>
                  </a:lnTo>
                  <a:lnTo>
                    <a:pt x="11" y="35"/>
                  </a:lnTo>
                  <a:lnTo>
                    <a:pt x="9" y="31"/>
                  </a:lnTo>
                  <a:lnTo>
                    <a:pt x="7" y="25"/>
                  </a:lnTo>
                  <a:lnTo>
                    <a:pt x="7" y="21"/>
                  </a:lnTo>
                  <a:lnTo>
                    <a:pt x="7" y="14"/>
                  </a:lnTo>
                  <a:lnTo>
                    <a:pt x="7" y="8"/>
                  </a:lnTo>
                  <a:lnTo>
                    <a:pt x="9" y="2"/>
                  </a:lnTo>
                  <a:lnTo>
                    <a:pt x="3" y="0"/>
                  </a:lnTo>
                  <a:lnTo>
                    <a:pt x="1" y="6"/>
                  </a:lnTo>
                  <a:lnTo>
                    <a:pt x="0" y="14"/>
                  </a:lnTo>
                  <a:lnTo>
                    <a:pt x="0" y="21"/>
                  </a:lnTo>
                  <a:lnTo>
                    <a:pt x="1" y="27"/>
                  </a:lnTo>
                  <a:lnTo>
                    <a:pt x="3" y="35"/>
                  </a:lnTo>
                  <a:lnTo>
                    <a:pt x="6" y="42"/>
                  </a:lnTo>
                  <a:lnTo>
                    <a:pt x="9" y="46"/>
                  </a:lnTo>
                  <a:lnTo>
                    <a:pt x="14" y="50"/>
                  </a:lnTo>
                  <a:lnTo>
                    <a:pt x="17" y="42"/>
                  </a:lnTo>
                  <a:close/>
                </a:path>
              </a:pathLst>
            </a:custGeom>
            <a:solidFill>
              <a:srgbClr val="CC6633"/>
            </a:solidFill>
            <a:ln w="9525">
              <a:noFill/>
              <a:round/>
              <a:headEnd/>
              <a:tailEnd/>
            </a:ln>
          </p:spPr>
          <p:txBody>
            <a:bodyPr/>
            <a:lstStyle/>
            <a:p>
              <a:endParaRPr lang="it-IT">
                <a:solidFill>
                  <a:srgbClr val="FFFFFF"/>
                </a:solidFill>
              </a:endParaRPr>
            </a:p>
          </p:txBody>
        </p:sp>
        <p:sp>
          <p:nvSpPr>
            <p:cNvPr id="28834" name="Freeform 160"/>
            <p:cNvSpPr>
              <a:spLocks/>
            </p:cNvSpPr>
            <p:nvPr/>
          </p:nvSpPr>
          <p:spPr bwMode="auto">
            <a:xfrm>
              <a:off x="2689" y="1802"/>
              <a:ext cx="40" cy="23"/>
            </a:xfrm>
            <a:custGeom>
              <a:avLst/>
              <a:gdLst>
                <a:gd name="T0" fmla="*/ 39 w 40"/>
                <a:gd name="T1" fmla="*/ 12 h 23"/>
                <a:gd name="T2" fmla="*/ 34 w 40"/>
                <a:gd name="T3" fmla="*/ 14 h 23"/>
                <a:gd name="T4" fmla="*/ 31 w 40"/>
                <a:gd name="T5" fmla="*/ 12 h 23"/>
                <a:gd name="T6" fmla="*/ 26 w 40"/>
                <a:gd name="T7" fmla="*/ 12 h 23"/>
                <a:gd name="T8" fmla="*/ 22 w 40"/>
                <a:gd name="T9" fmla="*/ 10 h 23"/>
                <a:gd name="T10" fmla="*/ 17 w 40"/>
                <a:gd name="T11" fmla="*/ 8 h 23"/>
                <a:gd name="T12" fmla="*/ 12 w 40"/>
                <a:gd name="T13" fmla="*/ 6 h 23"/>
                <a:gd name="T14" fmla="*/ 8 w 40"/>
                <a:gd name="T15" fmla="*/ 2 h 23"/>
                <a:gd name="T16" fmla="*/ 3 w 40"/>
                <a:gd name="T17" fmla="*/ 0 h 23"/>
                <a:gd name="T18" fmla="*/ 0 w 40"/>
                <a:gd name="T19" fmla="*/ 8 h 23"/>
                <a:gd name="T20" fmla="*/ 4 w 40"/>
                <a:gd name="T21" fmla="*/ 10 h 23"/>
                <a:gd name="T22" fmla="*/ 9 w 40"/>
                <a:gd name="T23" fmla="*/ 14 h 23"/>
                <a:gd name="T24" fmla="*/ 14 w 40"/>
                <a:gd name="T25" fmla="*/ 17 h 23"/>
                <a:gd name="T26" fmla="*/ 20 w 40"/>
                <a:gd name="T27" fmla="*/ 19 h 23"/>
                <a:gd name="T28" fmla="*/ 25 w 40"/>
                <a:gd name="T29" fmla="*/ 21 h 23"/>
                <a:gd name="T30" fmla="*/ 29 w 40"/>
                <a:gd name="T31" fmla="*/ 23 h 23"/>
                <a:gd name="T32" fmla="*/ 36 w 40"/>
                <a:gd name="T33" fmla="*/ 23 h 23"/>
                <a:gd name="T34" fmla="*/ 40 w 40"/>
                <a:gd name="T35" fmla="*/ 21 h 23"/>
                <a:gd name="T36" fmla="*/ 39 w 40"/>
                <a:gd name="T37" fmla="*/ 12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23"/>
                <a:gd name="T59" fmla="*/ 40 w 40"/>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23">
                  <a:moveTo>
                    <a:pt x="39" y="12"/>
                  </a:moveTo>
                  <a:lnTo>
                    <a:pt x="34" y="14"/>
                  </a:lnTo>
                  <a:lnTo>
                    <a:pt x="31" y="12"/>
                  </a:lnTo>
                  <a:lnTo>
                    <a:pt x="26" y="12"/>
                  </a:lnTo>
                  <a:lnTo>
                    <a:pt x="22" y="10"/>
                  </a:lnTo>
                  <a:lnTo>
                    <a:pt x="17" y="8"/>
                  </a:lnTo>
                  <a:lnTo>
                    <a:pt x="12" y="6"/>
                  </a:lnTo>
                  <a:lnTo>
                    <a:pt x="8" y="2"/>
                  </a:lnTo>
                  <a:lnTo>
                    <a:pt x="3" y="0"/>
                  </a:lnTo>
                  <a:lnTo>
                    <a:pt x="0" y="8"/>
                  </a:lnTo>
                  <a:lnTo>
                    <a:pt x="4" y="10"/>
                  </a:lnTo>
                  <a:lnTo>
                    <a:pt x="9" y="14"/>
                  </a:lnTo>
                  <a:lnTo>
                    <a:pt x="14" y="17"/>
                  </a:lnTo>
                  <a:lnTo>
                    <a:pt x="20" y="19"/>
                  </a:lnTo>
                  <a:lnTo>
                    <a:pt x="25" y="21"/>
                  </a:lnTo>
                  <a:lnTo>
                    <a:pt x="29" y="23"/>
                  </a:lnTo>
                  <a:lnTo>
                    <a:pt x="36" y="23"/>
                  </a:lnTo>
                  <a:lnTo>
                    <a:pt x="40" y="21"/>
                  </a:lnTo>
                  <a:lnTo>
                    <a:pt x="39" y="12"/>
                  </a:lnTo>
                  <a:close/>
                </a:path>
              </a:pathLst>
            </a:custGeom>
            <a:solidFill>
              <a:srgbClr val="CC6633"/>
            </a:solidFill>
            <a:ln w="9525">
              <a:noFill/>
              <a:round/>
              <a:headEnd/>
              <a:tailEnd/>
            </a:ln>
          </p:spPr>
          <p:txBody>
            <a:bodyPr/>
            <a:lstStyle/>
            <a:p>
              <a:endParaRPr lang="it-IT">
                <a:solidFill>
                  <a:srgbClr val="FFFFFF"/>
                </a:solidFill>
              </a:endParaRPr>
            </a:p>
          </p:txBody>
        </p:sp>
        <p:sp>
          <p:nvSpPr>
            <p:cNvPr id="28835" name="Freeform 161"/>
            <p:cNvSpPr>
              <a:spLocks/>
            </p:cNvSpPr>
            <p:nvPr/>
          </p:nvSpPr>
          <p:spPr bwMode="auto">
            <a:xfrm>
              <a:off x="2728" y="1764"/>
              <a:ext cx="25" cy="59"/>
            </a:xfrm>
            <a:custGeom>
              <a:avLst/>
              <a:gdLst>
                <a:gd name="T0" fmla="*/ 9 w 25"/>
                <a:gd name="T1" fmla="*/ 6 h 59"/>
                <a:gd name="T2" fmla="*/ 15 w 25"/>
                <a:gd name="T3" fmla="*/ 15 h 59"/>
                <a:gd name="T4" fmla="*/ 17 w 25"/>
                <a:gd name="T5" fmla="*/ 23 h 59"/>
                <a:gd name="T6" fmla="*/ 19 w 25"/>
                <a:gd name="T7" fmla="*/ 29 h 59"/>
                <a:gd name="T8" fmla="*/ 17 w 25"/>
                <a:gd name="T9" fmla="*/ 36 h 59"/>
                <a:gd name="T10" fmla="*/ 14 w 25"/>
                <a:gd name="T11" fmla="*/ 40 h 59"/>
                <a:gd name="T12" fmla="*/ 11 w 25"/>
                <a:gd name="T13" fmla="*/ 44 h 59"/>
                <a:gd name="T14" fmla="*/ 6 w 25"/>
                <a:gd name="T15" fmla="*/ 48 h 59"/>
                <a:gd name="T16" fmla="*/ 0 w 25"/>
                <a:gd name="T17" fmla="*/ 50 h 59"/>
                <a:gd name="T18" fmla="*/ 1 w 25"/>
                <a:gd name="T19" fmla="*/ 59 h 59"/>
                <a:gd name="T20" fmla="*/ 8 w 25"/>
                <a:gd name="T21" fmla="*/ 57 h 59"/>
                <a:gd name="T22" fmla="*/ 14 w 25"/>
                <a:gd name="T23" fmla="*/ 52 h 59"/>
                <a:gd name="T24" fmla="*/ 19 w 25"/>
                <a:gd name="T25" fmla="*/ 46 h 59"/>
                <a:gd name="T26" fmla="*/ 23 w 25"/>
                <a:gd name="T27" fmla="*/ 40 h 59"/>
                <a:gd name="T28" fmla="*/ 25 w 25"/>
                <a:gd name="T29" fmla="*/ 29 h 59"/>
                <a:gd name="T30" fmla="*/ 23 w 25"/>
                <a:gd name="T31" fmla="*/ 21 h 59"/>
                <a:gd name="T32" fmla="*/ 20 w 25"/>
                <a:gd name="T33" fmla="*/ 10 h 59"/>
                <a:gd name="T34" fmla="*/ 14 w 25"/>
                <a:gd name="T35" fmla="*/ 0 h 59"/>
                <a:gd name="T36" fmla="*/ 9 w 25"/>
                <a:gd name="T37" fmla="*/ 6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59"/>
                <a:gd name="T59" fmla="*/ 25 w 25"/>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59">
                  <a:moveTo>
                    <a:pt x="9" y="6"/>
                  </a:moveTo>
                  <a:lnTo>
                    <a:pt x="15" y="15"/>
                  </a:lnTo>
                  <a:lnTo>
                    <a:pt x="17" y="23"/>
                  </a:lnTo>
                  <a:lnTo>
                    <a:pt x="19" y="29"/>
                  </a:lnTo>
                  <a:lnTo>
                    <a:pt x="17" y="36"/>
                  </a:lnTo>
                  <a:lnTo>
                    <a:pt x="14" y="40"/>
                  </a:lnTo>
                  <a:lnTo>
                    <a:pt x="11" y="44"/>
                  </a:lnTo>
                  <a:lnTo>
                    <a:pt x="6" y="48"/>
                  </a:lnTo>
                  <a:lnTo>
                    <a:pt x="0" y="50"/>
                  </a:lnTo>
                  <a:lnTo>
                    <a:pt x="1" y="59"/>
                  </a:lnTo>
                  <a:lnTo>
                    <a:pt x="8" y="57"/>
                  </a:lnTo>
                  <a:lnTo>
                    <a:pt x="14" y="52"/>
                  </a:lnTo>
                  <a:lnTo>
                    <a:pt x="19" y="46"/>
                  </a:lnTo>
                  <a:lnTo>
                    <a:pt x="23" y="40"/>
                  </a:lnTo>
                  <a:lnTo>
                    <a:pt x="25" y="29"/>
                  </a:lnTo>
                  <a:lnTo>
                    <a:pt x="23" y="21"/>
                  </a:lnTo>
                  <a:lnTo>
                    <a:pt x="20" y="10"/>
                  </a:lnTo>
                  <a:lnTo>
                    <a:pt x="14" y="0"/>
                  </a:lnTo>
                  <a:lnTo>
                    <a:pt x="9" y="6"/>
                  </a:lnTo>
                  <a:close/>
                </a:path>
              </a:pathLst>
            </a:custGeom>
            <a:solidFill>
              <a:srgbClr val="CC6633"/>
            </a:solidFill>
            <a:ln w="9525">
              <a:noFill/>
              <a:round/>
              <a:headEnd/>
              <a:tailEnd/>
            </a:ln>
          </p:spPr>
          <p:txBody>
            <a:bodyPr/>
            <a:lstStyle/>
            <a:p>
              <a:endParaRPr lang="it-IT">
                <a:solidFill>
                  <a:srgbClr val="FFFFFF"/>
                </a:solidFill>
              </a:endParaRPr>
            </a:p>
          </p:txBody>
        </p:sp>
        <p:sp>
          <p:nvSpPr>
            <p:cNvPr id="28836" name="Freeform 162"/>
            <p:cNvSpPr>
              <a:spLocks/>
            </p:cNvSpPr>
            <p:nvPr/>
          </p:nvSpPr>
          <p:spPr bwMode="auto">
            <a:xfrm>
              <a:off x="2690" y="1657"/>
              <a:ext cx="102" cy="90"/>
            </a:xfrm>
            <a:custGeom>
              <a:avLst/>
              <a:gdLst>
                <a:gd name="T0" fmla="*/ 86 w 102"/>
                <a:gd name="T1" fmla="*/ 27 h 90"/>
                <a:gd name="T2" fmla="*/ 78 w 102"/>
                <a:gd name="T3" fmla="*/ 25 h 90"/>
                <a:gd name="T4" fmla="*/ 71 w 102"/>
                <a:gd name="T5" fmla="*/ 23 h 90"/>
                <a:gd name="T6" fmla="*/ 63 w 102"/>
                <a:gd name="T7" fmla="*/ 21 h 90"/>
                <a:gd name="T8" fmla="*/ 53 w 102"/>
                <a:gd name="T9" fmla="*/ 14 h 90"/>
                <a:gd name="T10" fmla="*/ 44 w 102"/>
                <a:gd name="T11" fmla="*/ 8 h 90"/>
                <a:gd name="T12" fmla="*/ 35 w 102"/>
                <a:gd name="T13" fmla="*/ 4 h 90"/>
                <a:gd name="T14" fmla="*/ 24 w 102"/>
                <a:gd name="T15" fmla="*/ 0 h 90"/>
                <a:gd name="T16" fmla="*/ 16 w 102"/>
                <a:gd name="T17" fmla="*/ 0 h 90"/>
                <a:gd name="T18" fmla="*/ 11 w 102"/>
                <a:gd name="T19" fmla="*/ 2 h 90"/>
                <a:gd name="T20" fmla="*/ 7 w 102"/>
                <a:gd name="T21" fmla="*/ 4 h 90"/>
                <a:gd name="T22" fmla="*/ 2 w 102"/>
                <a:gd name="T23" fmla="*/ 8 h 90"/>
                <a:gd name="T24" fmla="*/ 0 w 102"/>
                <a:gd name="T25" fmla="*/ 16 h 90"/>
                <a:gd name="T26" fmla="*/ 2 w 102"/>
                <a:gd name="T27" fmla="*/ 27 h 90"/>
                <a:gd name="T28" fmla="*/ 5 w 102"/>
                <a:gd name="T29" fmla="*/ 38 h 90"/>
                <a:gd name="T30" fmla="*/ 8 w 102"/>
                <a:gd name="T31" fmla="*/ 48 h 90"/>
                <a:gd name="T32" fmla="*/ 10 w 102"/>
                <a:gd name="T33" fmla="*/ 56 h 90"/>
                <a:gd name="T34" fmla="*/ 11 w 102"/>
                <a:gd name="T35" fmla="*/ 61 h 90"/>
                <a:gd name="T36" fmla="*/ 14 w 102"/>
                <a:gd name="T37" fmla="*/ 65 h 90"/>
                <a:gd name="T38" fmla="*/ 17 w 102"/>
                <a:gd name="T39" fmla="*/ 69 h 90"/>
                <a:gd name="T40" fmla="*/ 22 w 102"/>
                <a:gd name="T41" fmla="*/ 75 h 90"/>
                <a:gd name="T42" fmla="*/ 32 w 102"/>
                <a:gd name="T43" fmla="*/ 82 h 90"/>
                <a:gd name="T44" fmla="*/ 41 w 102"/>
                <a:gd name="T45" fmla="*/ 86 h 90"/>
                <a:gd name="T46" fmla="*/ 50 w 102"/>
                <a:gd name="T47" fmla="*/ 88 h 90"/>
                <a:gd name="T48" fmla="*/ 60 w 102"/>
                <a:gd name="T49" fmla="*/ 90 h 90"/>
                <a:gd name="T50" fmla="*/ 71 w 102"/>
                <a:gd name="T51" fmla="*/ 86 h 90"/>
                <a:gd name="T52" fmla="*/ 80 w 102"/>
                <a:gd name="T53" fmla="*/ 80 h 90"/>
                <a:gd name="T54" fmla="*/ 89 w 102"/>
                <a:gd name="T55" fmla="*/ 71 h 90"/>
                <a:gd name="T56" fmla="*/ 97 w 102"/>
                <a:gd name="T57" fmla="*/ 65 h 90"/>
                <a:gd name="T58" fmla="*/ 99 w 102"/>
                <a:gd name="T59" fmla="*/ 61 h 90"/>
                <a:gd name="T60" fmla="*/ 100 w 102"/>
                <a:gd name="T61" fmla="*/ 56 h 90"/>
                <a:gd name="T62" fmla="*/ 102 w 102"/>
                <a:gd name="T63" fmla="*/ 52 h 90"/>
                <a:gd name="T64" fmla="*/ 102 w 102"/>
                <a:gd name="T65" fmla="*/ 46 h 90"/>
                <a:gd name="T66" fmla="*/ 100 w 102"/>
                <a:gd name="T67" fmla="*/ 40 h 90"/>
                <a:gd name="T68" fmla="*/ 97 w 102"/>
                <a:gd name="T69" fmla="*/ 33 h 90"/>
                <a:gd name="T70" fmla="*/ 93 w 102"/>
                <a:gd name="T71" fmla="*/ 29 h 9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2"/>
                <a:gd name="T109" fmla="*/ 0 h 90"/>
                <a:gd name="T110" fmla="*/ 102 w 102"/>
                <a:gd name="T111" fmla="*/ 90 h 9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2" h="90">
                  <a:moveTo>
                    <a:pt x="89" y="29"/>
                  </a:moveTo>
                  <a:lnTo>
                    <a:pt x="86" y="27"/>
                  </a:lnTo>
                  <a:lnTo>
                    <a:pt x="82" y="27"/>
                  </a:lnTo>
                  <a:lnTo>
                    <a:pt x="78" y="25"/>
                  </a:lnTo>
                  <a:lnTo>
                    <a:pt x="74" y="25"/>
                  </a:lnTo>
                  <a:lnTo>
                    <a:pt x="71" y="23"/>
                  </a:lnTo>
                  <a:lnTo>
                    <a:pt x="66" y="21"/>
                  </a:lnTo>
                  <a:lnTo>
                    <a:pt x="63" y="21"/>
                  </a:lnTo>
                  <a:lnTo>
                    <a:pt x="60" y="19"/>
                  </a:lnTo>
                  <a:lnTo>
                    <a:pt x="53" y="14"/>
                  </a:lnTo>
                  <a:lnTo>
                    <a:pt x="49" y="12"/>
                  </a:lnTo>
                  <a:lnTo>
                    <a:pt x="44" y="8"/>
                  </a:lnTo>
                  <a:lnTo>
                    <a:pt x="39" y="6"/>
                  </a:lnTo>
                  <a:lnTo>
                    <a:pt x="35" y="4"/>
                  </a:lnTo>
                  <a:lnTo>
                    <a:pt x="28" y="2"/>
                  </a:lnTo>
                  <a:lnTo>
                    <a:pt x="24" y="0"/>
                  </a:lnTo>
                  <a:lnTo>
                    <a:pt x="19" y="0"/>
                  </a:lnTo>
                  <a:lnTo>
                    <a:pt x="16" y="0"/>
                  </a:lnTo>
                  <a:lnTo>
                    <a:pt x="13" y="0"/>
                  </a:lnTo>
                  <a:lnTo>
                    <a:pt x="11" y="2"/>
                  </a:lnTo>
                  <a:lnTo>
                    <a:pt x="8" y="2"/>
                  </a:lnTo>
                  <a:lnTo>
                    <a:pt x="7" y="4"/>
                  </a:lnTo>
                  <a:lnTo>
                    <a:pt x="3" y="4"/>
                  </a:lnTo>
                  <a:lnTo>
                    <a:pt x="2" y="8"/>
                  </a:lnTo>
                  <a:lnTo>
                    <a:pt x="0" y="10"/>
                  </a:lnTo>
                  <a:lnTo>
                    <a:pt x="0" y="16"/>
                  </a:lnTo>
                  <a:lnTo>
                    <a:pt x="0" y="23"/>
                  </a:lnTo>
                  <a:lnTo>
                    <a:pt x="2" y="27"/>
                  </a:lnTo>
                  <a:lnTo>
                    <a:pt x="3" y="33"/>
                  </a:lnTo>
                  <a:lnTo>
                    <a:pt x="5" y="38"/>
                  </a:lnTo>
                  <a:lnTo>
                    <a:pt x="7" y="44"/>
                  </a:lnTo>
                  <a:lnTo>
                    <a:pt x="8" y="48"/>
                  </a:lnTo>
                  <a:lnTo>
                    <a:pt x="10" y="54"/>
                  </a:lnTo>
                  <a:lnTo>
                    <a:pt x="10" y="56"/>
                  </a:lnTo>
                  <a:lnTo>
                    <a:pt x="10" y="59"/>
                  </a:lnTo>
                  <a:lnTo>
                    <a:pt x="11" y="61"/>
                  </a:lnTo>
                  <a:lnTo>
                    <a:pt x="13" y="63"/>
                  </a:lnTo>
                  <a:lnTo>
                    <a:pt x="14" y="65"/>
                  </a:lnTo>
                  <a:lnTo>
                    <a:pt x="16" y="67"/>
                  </a:lnTo>
                  <a:lnTo>
                    <a:pt x="17" y="69"/>
                  </a:lnTo>
                  <a:lnTo>
                    <a:pt x="19" y="71"/>
                  </a:lnTo>
                  <a:lnTo>
                    <a:pt x="22" y="75"/>
                  </a:lnTo>
                  <a:lnTo>
                    <a:pt x="27" y="80"/>
                  </a:lnTo>
                  <a:lnTo>
                    <a:pt x="32" y="82"/>
                  </a:lnTo>
                  <a:lnTo>
                    <a:pt x="36" y="84"/>
                  </a:lnTo>
                  <a:lnTo>
                    <a:pt x="41" y="86"/>
                  </a:lnTo>
                  <a:lnTo>
                    <a:pt x="46" y="88"/>
                  </a:lnTo>
                  <a:lnTo>
                    <a:pt x="50" y="88"/>
                  </a:lnTo>
                  <a:lnTo>
                    <a:pt x="55" y="90"/>
                  </a:lnTo>
                  <a:lnTo>
                    <a:pt x="60" y="90"/>
                  </a:lnTo>
                  <a:lnTo>
                    <a:pt x="66" y="88"/>
                  </a:lnTo>
                  <a:lnTo>
                    <a:pt x="71" y="86"/>
                  </a:lnTo>
                  <a:lnTo>
                    <a:pt x="75" y="82"/>
                  </a:lnTo>
                  <a:lnTo>
                    <a:pt x="80" y="80"/>
                  </a:lnTo>
                  <a:lnTo>
                    <a:pt x="85" y="75"/>
                  </a:lnTo>
                  <a:lnTo>
                    <a:pt x="89" y="71"/>
                  </a:lnTo>
                  <a:lnTo>
                    <a:pt x="96" y="67"/>
                  </a:lnTo>
                  <a:lnTo>
                    <a:pt x="97" y="65"/>
                  </a:lnTo>
                  <a:lnTo>
                    <a:pt x="97" y="63"/>
                  </a:lnTo>
                  <a:lnTo>
                    <a:pt x="99" y="61"/>
                  </a:lnTo>
                  <a:lnTo>
                    <a:pt x="100" y="59"/>
                  </a:lnTo>
                  <a:lnTo>
                    <a:pt x="100" y="56"/>
                  </a:lnTo>
                  <a:lnTo>
                    <a:pt x="102" y="54"/>
                  </a:lnTo>
                  <a:lnTo>
                    <a:pt x="102" y="52"/>
                  </a:lnTo>
                  <a:lnTo>
                    <a:pt x="102" y="50"/>
                  </a:lnTo>
                  <a:lnTo>
                    <a:pt x="102" y="46"/>
                  </a:lnTo>
                  <a:lnTo>
                    <a:pt x="102" y="42"/>
                  </a:lnTo>
                  <a:lnTo>
                    <a:pt x="100" y="40"/>
                  </a:lnTo>
                  <a:lnTo>
                    <a:pt x="99" y="35"/>
                  </a:lnTo>
                  <a:lnTo>
                    <a:pt x="97" y="33"/>
                  </a:lnTo>
                  <a:lnTo>
                    <a:pt x="94" y="31"/>
                  </a:lnTo>
                  <a:lnTo>
                    <a:pt x="93" y="29"/>
                  </a:lnTo>
                  <a:lnTo>
                    <a:pt x="89" y="29"/>
                  </a:lnTo>
                  <a:close/>
                </a:path>
              </a:pathLst>
            </a:custGeom>
            <a:solidFill>
              <a:srgbClr val="F7AB8C"/>
            </a:solidFill>
            <a:ln w="9525">
              <a:noFill/>
              <a:round/>
              <a:headEnd/>
              <a:tailEnd/>
            </a:ln>
          </p:spPr>
          <p:txBody>
            <a:bodyPr/>
            <a:lstStyle/>
            <a:p>
              <a:endParaRPr lang="it-IT">
                <a:solidFill>
                  <a:srgbClr val="FFFFFF"/>
                </a:solidFill>
              </a:endParaRPr>
            </a:p>
          </p:txBody>
        </p:sp>
        <p:sp>
          <p:nvSpPr>
            <p:cNvPr id="28837" name="Freeform 163"/>
            <p:cNvSpPr>
              <a:spLocks/>
            </p:cNvSpPr>
            <p:nvPr/>
          </p:nvSpPr>
          <p:spPr bwMode="auto">
            <a:xfrm>
              <a:off x="2748" y="1671"/>
              <a:ext cx="31" cy="19"/>
            </a:xfrm>
            <a:custGeom>
              <a:avLst/>
              <a:gdLst>
                <a:gd name="T0" fmla="*/ 0 w 31"/>
                <a:gd name="T1" fmla="*/ 9 h 19"/>
                <a:gd name="T2" fmla="*/ 3 w 31"/>
                <a:gd name="T3" fmla="*/ 11 h 19"/>
                <a:gd name="T4" fmla="*/ 8 w 31"/>
                <a:gd name="T5" fmla="*/ 11 h 19"/>
                <a:gd name="T6" fmla="*/ 11 w 31"/>
                <a:gd name="T7" fmla="*/ 13 h 19"/>
                <a:gd name="T8" fmla="*/ 16 w 31"/>
                <a:gd name="T9" fmla="*/ 15 h 19"/>
                <a:gd name="T10" fmla="*/ 19 w 31"/>
                <a:gd name="T11" fmla="*/ 15 h 19"/>
                <a:gd name="T12" fmla="*/ 24 w 31"/>
                <a:gd name="T13" fmla="*/ 17 h 19"/>
                <a:gd name="T14" fmla="*/ 27 w 31"/>
                <a:gd name="T15" fmla="*/ 17 h 19"/>
                <a:gd name="T16" fmla="*/ 31 w 31"/>
                <a:gd name="T17" fmla="*/ 19 h 19"/>
                <a:gd name="T18" fmla="*/ 31 w 31"/>
                <a:gd name="T19" fmla="*/ 11 h 19"/>
                <a:gd name="T20" fmla="*/ 28 w 31"/>
                <a:gd name="T21" fmla="*/ 9 h 19"/>
                <a:gd name="T22" fmla="*/ 25 w 31"/>
                <a:gd name="T23" fmla="*/ 9 h 19"/>
                <a:gd name="T24" fmla="*/ 20 w 31"/>
                <a:gd name="T25" fmla="*/ 7 h 19"/>
                <a:gd name="T26" fmla="*/ 17 w 31"/>
                <a:gd name="T27" fmla="*/ 5 h 19"/>
                <a:gd name="T28" fmla="*/ 13 w 31"/>
                <a:gd name="T29" fmla="*/ 5 h 19"/>
                <a:gd name="T30" fmla="*/ 10 w 31"/>
                <a:gd name="T31" fmla="*/ 2 h 19"/>
                <a:gd name="T32" fmla="*/ 6 w 31"/>
                <a:gd name="T33" fmla="*/ 2 h 19"/>
                <a:gd name="T34" fmla="*/ 2 w 31"/>
                <a:gd name="T35" fmla="*/ 0 h 19"/>
                <a:gd name="T36" fmla="*/ 0 w 31"/>
                <a:gd name="T37" fmla="*/ 9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19"/>
                <a:gd name="T59" fmla="*/ 31 w 31"/>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19">
                  <a:moveTo>
                    <a:pt x="0" y="9"/>
                  </a:moveTo>
                  <a:lnTo>
                    <a:pt x="3" y="11"/>
                  </a:lnTo>
                  <a:lnTo>
                    <a:pt x="8" y="11"/>
                  </a:lnTo>
                  <a:lnTo>
                    <a:pt x="11" y="13"/>
                  </a:lnTo>
                  <a:lnTo>
                    <a:pt x="16" y="15"/>
                  </a:lnTo>
                  <a:lnTo>
                    <a:pt x="19" y="15"/>
                  </a:lnTo>
                  <a:lnTo>
                    <a:pt x="24" y="17"/>
                  </a:lnTo>
                  <a:lnTo>
                    <a:pt x="27" y="17"/>
                  </a:lnTo>
                  <a:lnTo>
                    <a:pt x="31" y="19"/>
                  </a:lnTo>
                  <a:lnTo>
                    <a:pt x="31" y="11"/>
                  </a:lnTo>
                  <a:lnTo>
                    <a:pt x="28" y="9"/>
                  </a:lnTo>
                  <a:lnTo>
                    <a:pt x="25" y="9"/>
                  </a:lnTo>
                  <a:lnTo>
                    <a:pt x="20" y="7"/>
                  </a:lnTo>
                  <a:lnTo>
                    <a:pt x="17" y="5"/>
                  </a:lnTo>
                  <a:lnTo>
                    <a:pt x="13" y="5"/>
                  </a:lnTo>
                  <a:lnTo>
                    <a:pt x="10" y="2"/>
                  </a:lnTo>
                  <a:lnTo>
                    <a:pt x="6" y="2"/>
                  </a:lnTo>
                  <a:lnTo>
                    <a:pt x="2"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838" name="Freeform 164"/>
            <p:cNvSpPr>
              <a:spLocks/>
            </p:cNvSpPr>
            <p:nvPr/>
          </p:nvSpPr>
          <p:spPr bwMode="auto">
            <a:xfrm>
              <a:off x="2707" y="1652"/>
              <a:ext cx="43" cy="28"/>
            </a:xfrm>
            <a:custGeom>
              <a:avLst/>
              <a:gdLst>
                <a:gd name="T0" fmla="*/ 2 w 43"/>
                <a:gd name="T1" fmla="*/ 9 h 28"/>
                <a:gd name="T2" fmla="*/ 7 w 43"/>
                <a:gd name="T3" fmla="*/ 9 h 28"/>
                <a:gd name="T4" fmla="*/ 11 w 43"/>
                <a:gd name="T5" fmla="*/ 11 h 28"/>
                <a:gd name="T6" fmla="*/ 16 w 43"/>
                <a:gd name="T7" fmla="*/ 13 h 28"/>
                <a:gd name="T8" fmla="*/ 21 w 43"/>
                <a:gd name="T9" fmla="*/ 15 h 28"/>
                <a:gd name="T10" fmla="*/ 26 w 43"/>
                <a:gd name="T11" fmla="*/ 17 h 28"/>
                <a:gd name="T12" fmla="*/ 30 w 43"/>
                <a:gd name="T13" fmla="*/ 21 h 28"/>
                <a:gd name="T14" fmla="*/ 35 w 43"/>
                <a:gd name="T15" fmla="*/ 24 h 28"/>
                <a:gd name="T16" fmla="*/ 41 w 43"/>
                <a:gd name="T17" fmla="*/ 28 h 28"/>
                <a:gd name="T18" fmla="*/ 43 w 43"/>
                <a:gd name="T19" fmla="*/ 19 h 28"/>
                <a:gd name="T20" fmla="*/ 38 w 43"/>
                <a:gd name="T21" fmla="*/ 17 h 28"/>
                <a:gd name="T22" fmla="*/ 33 w 43"/>
                <a:gd name="T23" fmla="*/ 13 h 28"/>
                <a:gd name="T24" fmla="*/ 29 w 43"/>
                <a:gd name="T25" fmla="*/ 11 h 28"/>
                <a:gd name="T26" fmla="*/ 24 w 43"/>
                <a:gd name="T27" fmla="*/ 7 h 28"/>
                <a:gd name="T28" fmla="*/ 18 w 43"/>
                <a:gd name="T29" fmla="*/ 5 h 28"/>
                <a:gd name="T30" fmla="*/ 13 w 43"/>
                <a:gd name="T31" fmla="*/ 3 h 28"/>
                <a:gd name="T32" fmla="*/ 7 w 43"/>
                <a:gd name="T33" fmla="*/ 0 h 28"/>
                <a:gd name="T34" fmla="*/ 0 w 43"/>
                <a:gd name="T35" fmla="*/ 0 h 28"/>
                <a:gd name="T36" fmla="*/ 2 w 43"/>
                <a:gd name="T37" fmla="*/ 9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28"/>
                <a:gd name="T59" fmla="*/ 43 w 43"/>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28">
                  <a:moveTo>
                    <a:pt x="2" y="9"/>
                  </a:moveTo>
                  <a:lnTo>
                    <a:pt x="7" y="9"/>
                  </a:lnTo>
                  <a:lnTo>
                    <a:pt x="11" y="11"/>
                  </a:lnTo>
                  <a:lnTo>
                    <a:pt x="16" y="13"/>
                  </a:lnTo>
                  <a:lnTo>
                    <a:pt x="21" y="15"/>
                  </a:lnTo>
                  <a:lnTo>
                    <a:pt x="26" y="17"/>
                  </a:lnTo>
                  <a:lnTo>
                    <a:pt x="30" y="21"/>
                  </a:lnTo>
                  <a:lnTo>
                    <a:pt x="35" y="24"/>
                  </a:lnTo>
                  <a:lnTo>
                    <a:pt x="41" y="28"/>
                  </a:lnTo>
                  <a:lnTo>
                    <a:pt x="43" y="19"/>
                  </a:lnTo>
                  <a:lnTo>
                    <a:pt x="38" y="17"/>
                  </a:lnTo>
                  <a:lnTo>
                    <a:pt x="33" y="13"/>
                  </a:lnTo>
                  <a:lnTo>
                    <a:pt x="29" y="11"/>
                  </a:lnTo>
                  <a:lnTo>
                    <a:pt x="24" y="7"/>
                  </a:lnTo>
                  <a:lnTo>
                    <a:pt x="18" y="5"/>
                  </a:lnTo>
                  <a:lnTo>
                    <a:pt x="13" y="3"/>
                  </a:lnTo>
                  <a:lnTo>
                    <a:pt x="7" y="0"/>
                  </a:lnTo>
                  <a:lnTo>
                    <a:pt x="0" y="0"/>
                  </a:lnTo>
                  <a:lnTo>
                    <a:pt x="2" y="9"/>
                  </a:lnTo>
                  <a:close/>
                </a:path>
              </a:pathLst>
            </a:custGeom>
            <a:solidFill>
              <a:srgbClr val="CC6633"/>
            </a:solidFill>
            <a:ln w="9525">
              <a:noFill/>
              <a:round/>
              <a:headEnd/>
              <a:tailEnd/>
            </a:ln>
          </p:spPr>
          <p:txBody>
            <a:bodyPr/>
            <a:lstStyle/>
            <a:p>
              <a:endParaRPr lang="it-IT">
                <a:solidFill>
                  <a:srgbClr val="FFFFFF"/>
                </a:solidFill>
              </a:endParaRPr>
            </a:p>
          </p:txBody>
        </p:sp>
        <p:sp>
          <p:nvSpPr>
            <p:cNvPr id="28839" name="Freeform 165"/>
            <p:cNvSpPr>
              <a:spLocks/>
            </p:cNvSpPr>
            <p:nvPr/>
          </p:nvSpPr>
          <p:spPr bwMode="auto">
            <a:xfrm>
              <a:off x="2687" y="1652"/>
              <a:ext cx="22" cy="17"/>
            </a:xfrm>
            <a:custGeom>
              <a:avLst/>
              <a:gdLst>
                <a:gd name="T0" fmla="*/ 6 w 22"/>
                <a:gd name="T1" fmla="*/ 17 h 17"/>
                <a:gd name="T2" fmla="*/ 8 w 22"/>
                <a:gd name="T3" fmla="*/ 15 h 17"/>
                <a:gd name="T4" fmla="*/ 8 w 22"/>
                <a:gd name="T5" fmla="*/ 13 h 17"/>
                <a:gd name="T6" fmla="*/ 10 w 22"/>
                <a:gd name="T7" fmla="*/ 11 h 17"/>
                <a:gd name="T8" fmla="*/ 13 w 22"/>
                <a:gd name="T9" fmla="*/ 11 h 17"/>
                <a:gd name="T10" fmla="*/ 14 w 22"/>
                <a:gd name="T11" fmla="*/ 11 h 17"/>
                <a:gd name="T12" fmla="*/ 17 w 22"/>
                <a:gd name="T13" fmla="*/ 11 h 17"/>
                <a:gd name="T14" fmla="*/ 19 w 22"/>
                <a:gd name="T15" fmla="*/ 9 h 17"/>
                <a:gd name="T16" fmla="*/ 22 w 22"/>
                <a:gd name="T17" fmla="*/ 9 h 17"/>
                <a:gd name="T18" fmla="*/ 20 w 22"/>
                <a:gd name="T19" fmla="*/ 0 h 17"/>
                <a:gd name="T20" fmla="*/ 19 w 22"/>
                <a:gd name="T21" fmla="*/ 0 h 17"/>
                <a:gd name="T22" fmla="*/ 16 w 22"/>
                <a:gd name="T23" fmla="*/ 0 h 17"/>
                <a:gd name="T24" fmla="*/ 13 w 22"/>
                <a:gd name="T25" fmla="*/ 3 h 17"/>
                <a:gd name="T26" fmla="*/ 10 w 22"/>
                <a:gd name="T27" fmla="*/ 3 h 17"/>
                <a:gd name="T28" fmla="*/ 8 w 22"/>
                <a:gd name="T29" fmla="*/ 5 h 17"/>
                <a:gd name="T30" fmla="*/ 5 w 22"/>
                <a:gd name="T31" fmla="*/ 7 h 17"/>
                <a:gd name="T32" fmla="*/ 2 w 22"/>
                <a:gd name="T33" fmla="*/ 9 h 17"/>
                <a:gd name="T34" fmla="*/ 0 w 22"/>
                <a:gd name="T35" fmla="*/ 13 h 17"/>
                <a:gd name="T36" fmla="*/ 6 w 22"/>
                <a:gd name="T37" fmla="*/ 17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7"/>
                <a:gd name="T59" fmla="*/ 22 w 22"/>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7">
                  <a:moveTo>
                    <a:pt x="6" y="17"/>
                  </a:moveTo>
                  <a:lnTo>
                    <a:pt x="8" y="15"/>
                  </a:lnTo>
                  <a:lnTo>
                    <a:pt x="8" y="13"/>
                  </a:lnTo>
                  <a:lnTo>
                    <a:pt x="10" y="11"/>
                  </a:lnTo>
                  <a:lnTo>
                    <a:pt x="13" y="11"/>
                  </a:lnTo>
                  <a:lnTo>
                    <a:pt x="14" y="11"/>
                  </a:lnTo>
                  <a:lnTo>
                    <a:pt x="17" y="11"/>
                  </a:lnTo>
                  <a:lnTo>
                    <a:pt x="19" y="9"/>
                  </a:lnTo>
                  <a:lnTo>
                    <a:pt x="22" y="9"/>
                  </a:lnTo>
                  <a:lnTo>
                    <a:pt x="20" y="0"/>
                  </a:lnTo>
                  <a:lnTo>
                    <a:pt x="19" y="0"/>
                  </a:lnTo>
                  <a:lnTo>
                    <a:pt x="16" y="0"/>
                  </a:lnTo>
                  <a:lnTo>
                    <a:pt x="13" y="3"/>
                  </a:lnTo>
                  <a:lnTo>
                    <a:pt x="10" y="3"/>
                  </a:lnTo>
                  <a:lnTo>
                    <a:pt x="8" y="5"/>
                  </a:lnTo>
                  <a:lnTo>
                    <a:pt x="5" y="7"/>
                  </a:lnTo>
                  <a:lnTo>
                    <a:pt x="2" y="9"/>
                  </a:lnTo>
                  <a:lnTo>
                    <a:pt x="0" y="13"/>
                  </a:lnTo>
                  <a:lnTo>
                    <a:pt x="6" y="17"/>
                  </a:lnTo>
                  <a:close/>
                </a:path>
              </a:pathLst>
            </a:custGeom>
            <a:solidFill>
              <a:srgbClr val="CC6633"/>
            </a:solidFill>
            <a:ln w="9525">
              <a:noFill/>
              <a:round/>
              <a:headEnd/>
              <a:tailEnd/>
            </a:ln>
          </p:spPr>
          <p:txBody>
            <a:bodyPr/>
            <a:lstStyle/>
            <a:p>
              <a:endParaRPr lang="it-IT">
                <a:solidFill>
                  <a:srgbClr val="FFFFFF"/>
                </a:solidFill>
              </a:endParaRPr>
            </a:p>
          </p:txBody>
        </p:sp>
        <p:sp>
          <p:nvSpPr>
            <p:cNvPr id="28840" name="Freeform 166"/>
            <p:cNvSpPr>
              <a:spLocks/>
            </p:cNvSpPr>
            <p:nvPr/>
          </p:nvSpPr>
          <p:spPr bwMode="auto">
            <a:xfrm>
              <a:off x="2686" y="1665"/>
              <a:ext cx="17" cy="46"/>
            </a:xfrm>
            <a:custGeom>
              <a:avLst/>
              <a:gdLst>
                <a:gd name="T0" fmla="*/ 17 w 17"/>
                <a:gd name="T1" fmla="*/ 46 h 46"/>
                <a:gd name="T2" fmla="*/ 15 w 17"/>
                <a:gd name="T3" fmla="*/ 40 h 46"/>
                <a:gd name="T4" fmla="*/ 14 w 17"/>
                <a:gd name="T5" fmla="*/ 34 h 46"/>
                <a:gd name="T6" fmla="*/ 12 w 17"/>
                <a:gd name="T7" fmla="*/ 27 h 46"/>
                <a:gd name="T8" fmla="*/ 11 w 17"/>
                <a:gd name="T9" fmla="*/ 23 h 46"/>
                <a:gd name="T10" fmla="*/ 9 w 17"/>
                <a:gd name="T11" fmla="*/ 17 h 46"/>
                <a:gd name="T12" fmla="*/ 7 w 17"/>
                <a:gd name="T13" fmla="*/ 13 h 46"/>
                <a:gd name="T14" fmla="*/ 7 w 17"/>
                <a:gd name="T15" fmla="*/ 8 h 46"/>
                <a:gd name="T16" fmla="*/ 7 w 17"/>
                <a:gd name="T17" fmla="*/ 4 h 46"/>
                <a:gd name="T18" fmla="*/ 1 w 17"/>
                <a:gd name="T19" fmla="*/ 0 h 46"/>
                <a:gd name="T20" fmla="*/ 0 w 17"/>
                <a:gd name="T21" fmla="*/ 8 h 46"/>
                <a:gd name="T22" fmla="*/ 1 w 17"/>
                <a:gd name="T23" fmla="*/ 15 h 46"/>
                <a:gd name="T24" fmla="*/ 3 w 17"/>
                <a:gd name="T25" fmla="*/ 21 h 46"/>
                <a:gd name="T26" fmla="*/ 4 w 17"/>
                <a:gd name="T27" fmla="*/ 27 h 46"/>
                <a:gd name="T28" fmla="*/ 6 w 17"/>
                <a:gd name="T29" fmla="*/ 32 h 46"/>
                <a:gd name="T30" fmla="*/ 7 w 17"/>
                <a:gd name="T31" fmla="*/ 36 h 46"/>
                <a:gd name="T32" fmla="*/ 9 w 17"/>
                <a:gd name="T33" fmla="*/ 42 h 46"/>
                <a:gd name="T34" fmla="*/ 9 w 17"/>
                <a:gd name="T35" fmla="*/ 46 h 46"/>
                <a:gd name="T36" fmla="*/ 17 w 17"/>
                <a:gd name="T37" fmla="*/ 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6"/>
                <a:gd name="T59" fmla="*/ 17 w 17"/>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6">
                  <a:moveTo>
                    <a:pt x="17" y="46"/>
                  </a:moveTo>
                  <a:lnTo>
                    <a:pt x="15" y="40"/>
                  </a:lnTo>
                  <a:lnTo>
                    <a:pt x="14" y="34"/>
                  </a:lnTo>
                  <a:lnTo>
                    <a:pt x="12" y="27"/>
                  </a:lnTo>
                  <a:lnTo>
                    <a:pt x="11" y="23"/>
                  </a:lnTo>
                  <a:lnTo>
                    <a:pt x="9" y="17"/>
                  </a:lnTo>
                  <a:lnTo>
                    <a:pt x="7" y="13"/>
                  </a:lnTo>
                  <a:lnTo>
                    <a:pt x="7" y="8"/>
                  </a:lnTo>
                  <a:lnTo>
                    <a:pt x="7" y="4"/>
                  </a:lnTo>
                  <a:lnTo>
                    <a:pt x="1" y="0"/>
                  </a:lnTo>
                  <a:lnTo>
                    <a:pt x="0" y="8"/>
                  </a:lnTo>
                  <a:lnTo>
                    <a:pt x="1" y="15"/>
                  </a:lnTo>
                  <a:lnTo>
                    <a:pt x="3" y="21"/>
                  </a:lnTo>
                  <a:lnTo>
                    <a:pt x="4" y="27"/>
                  </a:lnTo>
                  <a:lnTo>
                    <a:pt x="6" y="32"/>
                  </a:lnTo>
                  <a:lnTo>
                    <a:pt x="7" y="36"/>
                  </a:lnTo>
                  <a:lnTo>
                    <a:pt x="9" y="42"/>
                  </a:lnTo>
                  <a:lnTo>
                    <a:pt x="9" y="46"/>
                  </a:lnTo>
                  <a:lnTo>
                    <a:pt x="17" y="46"/>
                  </a:lnTo>
                  <a:close/>
                </a:path>
              </a:pathLst>
            </a:custGeom>
            <a:solidFill>
              <a:srgbClr val="CC6633"/>
            </a:solidFill>
            <a:ln w="9525">
              <a:noFill/>
              <a:round/>
              <a:headEnd/>
              <a:tailEnd/>
            </a:ln>
          </p:spPr>
          <p:txBody>
            <a:bodyPr/>
            <a:lstStyle/>
            <a:p>
              <a:endParaRPr lang="it-IT">
                <a:solidFill>
                  <a:srgbClr val="FFFFFF"/>
                </a:solidFill>
              </a:endParaRPr>
            </a:p>
          </p:txBody>
        </p:sp>
        <p:sp>
          <p:nvSpPr>
            <p:cNvPr id="28841" name="Freeform 167"/>
            <p:cNvSpPr>
              <a:spLocks/>
            </p:cNvSpPr>
            <p:nvPr/>
          </p:nvSpPr>
          <p:spPr bwMode="auto">
            <a:xfrm>
              <a:off x="2695" y="1711"/>
              <a:ext cx="16" cy="19"/>
            </a:xfrm>
            <a:custGeom>
              <a:avLst/>
              <a:gdLst>
                <a:gd name="T0" fmla="*/ 16 w 16"/>
                <a:gd name="T1" fmla="*/ 13 h 19"/>
                <a:gd name="T2" fmla="*/ 14 w 16"/>
                <a:gd name="T3" fmla="*/ 11 h 19"/>
                <a:gd name="T4" fmla="*/ 12 w 16"/>
                <a:gd name="T5" fmla="*/ 9 h 19"/>
                <a:gd name="T6" fmla="*/ 11 w 16"/>
                <a:gd name="T7" fmla="*/ 9 h 19"/>
                <a:gd name="T8" fmla="*/ 9 w 16"/>
                <a:gd name="T9" fmla="*/ 7 h 19"/>
                <a:gd name="T10" fmla="*/ 9 w 16"/>
                <a:gd name="T11" fmla="*/ 5 h 19"/>
                <a:gd name="T12" fmla="*/ 8 w 16"/>
                <a:gd name="T13" fmla="*/ 2 h 19"/>
                <a:gd name="T14" fmla="*/ 8 w 16"/>
                <a:gd name="T15" fmla="*/ 0 h 19"/>
                <a:gd name="T16" fmla="*/ 0 w 16"/>
                <a:gd name="T17" fmla="*/ 0 h 19"/>
                <a:gd name="T18" fmla="*/ 2 w 16"/>
                <a:gd name="T19" fmla="*/ 5 h 19"/>
                <a:gd name="T20" fmla="*/ 2 w 16"/>
                <a:gd name="T21" fmla="*/ 7 h 19"/>
                <a:gd name="T22" fmla="*/ 3 w 16"/>
                <a:gd name="T23" fmla="*/ 11 h 19"/>
                <a:gd name="T24" fmla="*/ 5 w 16"/>
                <a:gd name="T25" fmla="*/ 13 h 19"/>
                <a:gd name="T26" fmla="*/ 6 w 16"/>
                <a:gd name="T27" fmla="*/ 15 h 19"/>
                <a:gd name="T28" fmla="*/ 8 w 16"/>
                <a:gd name="T29" fmla="*/ 17 h 19"/>
                <a:gd name="T30" fmla="*/ 9 w 16"/>
                <a:gd name="T31" fmla="*/ 19 h 19"/>
                <a:gd name="T32" fmla="*/ 11 w 16"/>
                <a:gd name="T33" fmla="*/ 19 h 19"/>
                <a:gd name="T34" fmla="*/ 16 w 16"/>
                <a:gd name="T35" fmla="*/ 13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6"/>
                <a:gd name="T55" fmla="*/ 0 h 19"/>
                <a:gd name="T56" fmla="*/ 16 w 16"/>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6" h="19">
                  <a:moveTo>
                    <a:pt x="16" y="13"/>
                  </a:moveTo>
                  <a:lnTo>
                    <a:pt x="14" y="11"/>
                  </a:lnTo>
                  <a:lnTo>
                    <a:pt x="12" y="9"/>
                  </a:lnTo>
                  <a:lnTo>
                    <a:pt x="11" y="9"/>
                  </a:lnTo>
                  <a:lnTo>
                    <a:pt x="9" y="7"/>
                  </a:lnTo>
                  <a:lnTo>
                    <a:pt x="9" y="5"/>
                  </a:lnTo>
                  <a:lnTo>
                    <a:pt x="8" y="2"/>
                  </a:lnTo>
                  <a:lnTo>
                    <a:pt x="8" y="0"/>
                  </a:lnTo>
                  <a:lnTo>
                    <a:pt x="0" y="0"/>
                  </a:lnTo>
                  <a:lnTo>
                    <a:pt x="2" y="5"/>
                  </a:lnTo>
                  <a:lnTo>
                    <a:pt x="2" y="7"/>
                  </a:lnTo>
                  <a:lnTo>
                    <a:pt x="3" y="11"/>
                  </a:lnTo>
                  <a:lnTo>
                    <a:pt x="5" y="13"/>
                  </a:lnTo>
                  <a:lnTo>
                    <a:pt x="6" y="15"/>
                  </a:lnTo>
                  <a:lnTo>
                    <a:pt x="8" y="17"/>
                  </a:lnTo>
                  <a:lnTo>
                    <a:pt x="9" y="19"/>
                  </a:lnTo>
                  <a:lnTo>
                    <a:pt x="11" y="19"/>
                  </a:lnTo>
                  <a:lnTo>
                    <a:pt x="16" y="13"/>
                  </a:lnTo>
                  <a:close/>
                </a:path>
              </a:pathLst>
            </a:custGeom>
            <a:solidFill>
              <a:srgbClr val="CC6633"/>
            </a:solidFill>
            <a:ln w="9525">
              <a:noFill/>
              <a:round/>
              <a:headEnd/>
              <a:tailEnd/>
            </a:ln>
          </p:spPr>
          <p:txBody>
            <a:bodyPr/>
            <a:lstStyle/>
            <a:p>
              <a:endParaRPr lang="it-IT">
                <a:solidFill>
                  <a:srgbClr val="FFFFFF"/>
                </a:solidFill>
              </a:endParaRPr>
            </a:p>
          </p:txBody>
        </p:sp>
        <p:sp>
          <p:nvSpPr>
            <p:cNvPr id="28842" name="Freeform 168"/>
            <p:cNvSpPr>
              <a:spLocks/>
            </p:cNvSpPr>
            <p:nvPr/>
          </p:nvSpPr>
          <p:spPr bwMode="auto">
            <a:xfrm>
              <a:off x="2706" y="1724"/>
              <a:ext cx="39" cy="27"/>
            </a:xfrm>
            <a:custGeom>
              <a:avLst/>
              <a:gdLst>
                <a:gd name="T0" fmla="*/ 39 w 39"/>
                <a:gd name="T1" fmla="*/ 19 h 27"/>
                <a:gd name="T2" fmla="*/ 34 w 39"/>
                <a:gd name="T3" fmla="*/ 17 h 27"/>
                <a:gd name="T4" fmla="*/ 30 w 39"/>
                <a:gd name="T5" fmla="*/ 17 h 27"/>
                <a:gd name="T6" fmla="*/ 25 w 39"/>
                <a:gd name="T7" fmla="*/ 15 h 27"/>
                <a:gd name="T8" fmla="*/ 20 w 39"/>
                <a:gd name="T9" fmla="*/ 13 h 27"/>
                <a:gd name="T10" fmla="*/ 17 w 39"/>
                <a:gd name="T11" fmla="*/ 10 h 27"/>
                <a:gd name="T12" fmla="*/ 12 w 39"/>
                <a:gd name="T13" fmla="*/ 8 h 27"/>
                <a:gd name="T14" fmla="*/ 8 w 39"/>
                <a:gd name="T15" fmla="*/ 4 h 27"/>
                <a:gd name="T16" fmla="*/ 5 w 39"/>
                <a:gd name="T17" fmla="*/ 0 h 27"/>
                <a:gd name="T18" fmla="*/ 0 w 39"/>
                <a:gd name="T19" fmla="*/ 6 h 27"/>
                <a:gd name="T20" fmla="*/ 5 w 39"/>
                <a:gd name="T21" fmla="*/ 10 h 27"/>
                <a:gd name="T22" fmla="*/ 9 w 39"/>
                <a:gd name="T23" fmla="*/ 15 h 27"/>
                <a:gd name="T24" fmla="*/ 14 w 39"/>
                <a:gd name="T25" fmla="*/ 19 h 27"/>
                <a:gd name="T26" fmla="*/ 19 w 39"/>
                <a:gd name="T27" fmla="*/ 21 h 27"/>
                <a:gd name="T28" fmla="*/ 23 w 39"/>
                <a:gd name="T29" fmla="*/ 23 h 27"/>
                <a:gd name="T30" fmla="*/ 28 w 39"/>
                <a:gd name="T31" fmla="*/ 25 h 27"/>
                <a:gd name="T32" fmla="*/ 33 w 39"/>
                <a:gd name="T33" fmla="*/ 25 h 27"/>
                <a:gd name="T34" fmla="*/ 37 w 39"/>
                <a:gd name="T35" fmla="*/ 27 h 27"/>
                <a:gd name="T36" fmla="*/ 39 w 39"/>
                <a:gd name="T37" fmla="*/ 19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27"/>
                <a:gd name="T59" fmla="*/ 39 w 39"/>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27">
                  <a:moveTo>
                    <a:pt x="39" y="19"/>
                  </a:moveTo>
                  <a:lnTo>
                    <a:pt x="34" y="17"/>
                  </a:lnTo>
                  <a:lnTo>
                    <a:pt x="30" y="17"/>
                  </a:lnTo>
                  <a:lnTo>
                    <a:pt x="25" y="15"/>
                  </a:lnTo>
                  <a:lnTo>
                    <a:pt x="20" y="13"/>
                  </a:lnTo>
                  <a:lnTo>
                    <a:pt x="17" y="10"/>
                  </a:lnTo>
                  <a:lnTo>
                    <a:pt x="12" y="8"/>
                  </a:lnTo>
                  <a:lnTo>
                    <a:pt x="8" y="4"/>
                  </a:lnTo>
                  <a:lnTo>
                    <a:pt x="5" y="0"/>
                  </a:lnTo>
                  <a:lnTo>
                    <a:pt x="0" y="6"/>
                  </a:lnTo>
                  <a:lnTo>
                    <a:pt x="5" y="10"/>
                  </a:lnTo>
                  <a:lnTo>
                    <a:pt x="9" y="15"/>
                  </a:lnTo>
                  <a:lnTo>
                    <a:pt x="14" y="19"/>
                  </a:lnTo>
                  <a:lnTo>
                    <a:pt x="19" y="21"/>
                  </a:lnTo>
                  <a:lnTo>
                    <a:pt x="23" y="23"/>
                  </a:lnTo>
                  <a:lnTo>
                    <a:pt x="28" y="25"/>
                  </a:lnTo>
                  <a:lnTo>
                    <a:pt x="33" y="25"/>
                  </a:lnTo>
                  <a:lnTo>
                    <a:pt x="37" y="27"/>
                  </a:lnTo>
                  <a:lnTo>
                    <a:pt x="39" y="19"/>
                  </a:lnTo>
                  <a:close/>
                </a:path>
              </a:pathLst>
            </a:custGeom>
            <a:solidFill>
              <a:srgbClr val="CC6633"/>
            </a:solidFill>
            <a:ln w="9525">
              <a:noFill/>
              <a:round/>
              <a:headEnd/>
              <a:tailEnd/>
            </a:ln>
          </p:spPr>
          <p:txBody>
            <a:bodyPr/>
            <a:lstStyle/>
            <a:p>
              <a:endParaRPr lang="it-IT">
                <a:solidFill>
                  <a:srgbClr val="FFFFFF"/>
                </a:solidFill>
              </a:endParaRPr>
            </a:p>
          </p:txBody>
        </p:sp>
        <p:sp>
          <p:nvSpPr>
            <p:cNvPr id="28843" name="Freeform 169"/>
            <p:cNvSpPr>
              <a:spLocks/>
            </p:cNvSpPr>
            <p:nvPr/>
          </p:nvSpPr>
          <p:spPr bwMode="auto">
            <a:xfrm>
              <a:off x="2743" y="1720"/>
              <a:ext cx="44" cy="31"/>
            </a:xfrm>
            <a:custGeom>
              <a:avLst/>
              <a:gdLst>
                <a:gd name="T0" fmla="*/ 41 w 44"/>
                <a:gd name="T1" fmla="*/ 0 h 31"/>
                <a:gd name="T2" fmla="*/ 35 w 44"/>
                <a:gd name="T3" fmla="*/ 4 h 31"/>
                <a:gd name="T4" fmla="*/ 30 w 44"/>
                <a:gd name="T5" fmla="*/ 8 h 31"/>
                <a:gd name="T6" fmla="*/ 25 w 44"/>
                <a:gd name="T7" fmla="*/ 12 h 31"/>
                <a:gd name="T8" fmla="*/ 21 w 44"/>
                <a:gd name="T9" fmla="*/ 17 h 31"/>
                <a:gd name="T10" fmla="*/ 16 w 44"/>
                <a:gd name="T11" fmla="*/ 19 h 31"/>
                <a:gd name="T12" fmla="*/ 11 w 44"/>
                <a:gd name="T13" fmla="*/ 21 h 31"/>
                <a:gd name="T14" fmla="*/ 7 w 44"/>
                <a:gd name="T15" fmla="*/ 23 h 31"/>
                <a:gd name="T16" fmla="*/ 2 w 44"/>
                <a:gd name="T17" fmla="*/ 23 h 31"/>
                <a:gd name="T18" fmla="*/ 0 w 44"/>
                <a:gd name="T19" fmla="*/ 31 h 31"/>
                <a:gd name="T20" fmla="*/ 7 w 44"/>
                <a:gd name="T21" fmla="*/ 31 h 31"/>
                <a:gd name="T22" fmla="*/ 13 w 44"/>
                <a:gd name="T23" fmla="*/ 29 h 31"/>
                <a:gd name="T24" fmla="*/ 19 w 44"/>
                <a:gd name="T25" fmla="*/ 27 h 31"/>
                <a:gd name="T26" fmla="*/ 24 w 44"/>
                <a:gd name="T27" fmla="*/ 23 h 31"/>
                <a:gd name="T28" fmla="*/ 29 w 44"/>
                <a:gd name="T29" fmla="*/ 19 h 31"/>
                <a:gd name="T30" fmla="*/ 33 w 44"/>
                <a:gd name="T31" fmla="*/ 14 h 31"/>
                <a:gd name="T32" fmla="*/ 38 w 44"/>
                <a:gd name="T33" fmla="*/ 10 h 31"/>
                <a:gd name="T34" fmla="*/ 44 w 44"/>
                <a:gd name="T35" fmla="*/ 6 h 31"/>
                <a:gd name="T36" fmla="*/ 41 w 44"/>
                <a:gd name="T37" fmla="*/ 0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31"/>
                <a:gd name="T59" fmla="*/ 44 w 44"/>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31">
                  <a:moveTo>
                    <a:pt x="41" y="0"/>
                  </a:moveTo>
                  <a:lnTo>
                    <a:pt x="35" y="4"/>
                  </a:lnTo>
                  <a:lnTo>
                    <a:pt x="30" y="8"/>
                  </a:lnTo>
                  <a:lnTo>
                    <a:pt x="25" y="12"/>
                  </a:lnTo>
                  <a:lnTo>
                    <a:pt x="21" y="17"/>
                  </a:lnTo>
                  <a:lnTo>
                    <a:pt x="16" y="19"/>
                  </a:lnTo>
                  <a:lnTo>
                    <a:pt x="11" y="21"/>
                  </a:lnTo>
                  <a:lnTo>
                    <a:pt x="7" y="23"/>
                  </a:lnTo>
                  <a:lnTo>
                    <a:pt x="2" y="23"/>
                  </a:lnTo>
                  <a:lnTo>
                    <a:pt x="0" y="31"/>
                  </a:lnTo>
                  <a:lnTo>
                    <a:pt x="7" y="31"/>
                  </a:lnTo>
                  <a:lnTo>
                    <a:pt x="13" y="29"/>
                  </a:lnTo>
                  <a:lnTo>
                    <a:pt x="19" y="27"/>
                  </a:lnTo>
                  <a:lnTo>
                    <a:pt x="24" y="23"/>
                  </a:lnTo>
                  <a:lnTo>
                    <a:pt x="29" y="19"/>
                  </a:lnTo>
                  <a:lnTo>
                    <a:pt x="33" y="14"/>
                  </a:lnTo>
                  <a:lnTo>
                    <a:pt x="38" y="10"/>
                  </a:lnTo>
                  <a:lnTo>
                    <a:pt x="44" y="6"/>
                  </a:lnTo>
                  <a:lnTo>
                    <a:pt x="41" y="0"/>
                  </a:lnTo>
                  <a:close/>
                </a:path>
              </a:pathLst>
            </a:custGeom>
            <a:solidFill>
              <a:srgbClr val="CC6633"/>
            </a:solidFill>
            <a:ln w="9525">
              <a:noFill/>
              <a:round/>
              <a:headEnd/>
              <a:tailEnd/>
            </a:ln>
          </p:spPr>
          <p:txBody>
            <a:bodyPr/>
            <a:lstStyle/>
            <a:p>
              <a:endParaRPr lang="it-IT">
                <a:solidFill>
                  <a:srgbClr val="FFFFFF"/>
                </a:solidFill>
              </a:endParaRPr>
            </a:p>
          </p:txBody>
        </p:sp>
        <p:sp>
          <p:nvSpPr>
            <p:cNvPr id="28844" name="Freeform 170"/>
            <p:cNvSpPr>
              <a:spLocks/>
            </p:cNvSpPr>
            <p:nvPr/>
          </p:nvSpPr>
          <p:spPr bwMode="auto">
            <a:xfrm>
              <a:off x="2784" y="1707"/>
              <a:ext cx="11" cy="19"/>
            </a:xfrm>
            <a:custGeom>
              <a:avLst/>
              <a:gdLst>
                <a:gd name="T0" fmla="*/ 5 w 11"/>
                <a:gd name="T1" fmla="*/ 0 h 19"/>
                <a:gd name="T2" fmla="*/ 5 w 11"/>
                <a:gd name="T3" fmla="*/ 2 h 19"/>
                <a:gd name="T4" fmla="*/ 5 w 11"/>
                <a:gd name="T5" fmla="*/ 4 h 19"/>
                <a:gd name="T6" fmla="*/ 3 w 11"/>
                <a:gd name="T7" fmla="*/ 4 h 19"/>
                <a:gd name="T8" fmla="*/ 3 w 11"/>
                <a:gd name="T9" fmla="*/ 6 h 19"/>
                <a:gd name="T10" fmla="*/ 2 w 11"/>
                <a:gd name="T11" fmla="*/ 9 h 19"/>
                <a:gd name="T12" fmla="*/ 2 w 11"/>
                <a:gd name="T13" fmla="*/ 11 h 19"/>
                <a:gd name="T14" fmla="*/ 0 w 11"/>
                <a:gd name="T15" fmla="*/ 11 h 19"/>
                <a:gd name="T16" fmla="*/ 0 w 11"/>
                <a:gd name="T17" fmla="*/ 13 h 19"/>
                <a:gd name="T18" fmla="*/ 3 w 11"/>
                <a:gd name="T19" fmla="*/ 19 h 19"/>
                <a:gd name="T20" fmla="*/ 5 w 11"/>
                <a:gd name="T21" fmla="*/ 19 h 19"/>
                <a:gd name="T22" fmla="*/ 6 w 11"/>
                <a:gd name="T23" fmla="*/ 17 h 19"/>
                <a:gd name="T24" fmla="*/ 8 w 11"/>
                <a:gd name="T25" fmla="*/ 15 h 19"/>
                <a:gd name="T26" fmla="*/ 9 w 11"/>
                <a:gd name="T27" fmla="*/ 11 h 19"/>
                <a:gd name="T28" fmla="*/ 9 w 11"/>
                <a:gd name="T29" fmla="*/ 9 h 19"/>
                <a:gd name="T30" fmla="*/ 11 w 11"/>
                <a:gd name="T31" fmla="*/ 6 h 19"/>
                <a:gd name="T32" fmla="*/ 11 w 11"/>
                <a:gd name="T33" fmla="*/ 2 h 19"/>
                <a:gd name="T34" fmla="*/ 11 w 11"/>
                <a:gd name="T35" fmla="*/ 0 h 19"/>
                <a:gd name="T36" fmla="*/ 5 w 11"/>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19"/>
                <a:gd name="T59" fmla="*/ 11 w 11"/>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19">
                  <a:moveTo>
                    <a:pt x="5" y="0"/>
                  </a:moveTo>
                  <a:lnTo>
                    <a:pt x="5" y="2"/>
                  </a:lnTo>
                  <a:lnTo>
                    <a:pt x="5" y="4"/>
                  </a:lnTo>
                  <a:lnTo>
                    <a:pt x="3" y="4"/>
                  </a:lnTo>
                  <a:lnTo>
                    <a:pt x="3" y="6"/>
                  </a:lnTo>
                  <a:lnTo>
                    <a:pt x="2" y="9"/>
                  </a:lnTo>
                  <a:lnTo>
                    <a:pt x="2" y="11"/>
                  </a:lnTo>
                  <a:lnTo>
                    <a:pt x="0" y="11"/>
                  </a:lnTo>
                  <a:lnTo>
                    <a:pt x="0" y="13"/>
                  </a:lnTo>
                  <a:lnTo>
                    <a:pt x="3" y="19"/>
                  </a:lnTo>
                  <a:lnTo>
                    <a:pt x="5" y="19"/>
                  </a:lnTo>
                  <a:lnTo>
                    <a:pt x="6" y="17"/>
                  </a:lnTo>
                  <a:lnTo>
                    <a:pt x="8" y="15"/>
                  </a:lnTo>
                  <a:lnTo>
                    <a:pt x="9" y="11"/>
                  </a:lnTo>
                  <a:lnTo>
                    <a:pt x="9" y="9"/>
                  </a:lnTo>
                  <a:lnTo>
                    <a:pt x="11" y="6"/>
                  </a:lnTo>
                  <a:lnTo>
                    <a:pt x="11" y="2"/>
                  </a:lnTo>
                  <a:lnTo>
                    <a:pt x="11" y="0"/>
                  </a:lnTo>
                  <a:lnTo>
                    <a:pt x="5" y="0"/>
                  </a:lnTo>
                  <a:close/>
                </a:path>
              </a:pathLst>
            </a:custGeom>
            <a:solidFill>
              <a:srgbClr val="CC6633"/>
            </a:solidFill>
            <a:ln w="9525">
              <a:noFill/>
              <a:round/>
              <a:headEnd/>
              <a:tailEnd/>
            </a:ln>
          </p:spPr>
          <p:txBody>
            <a:bodyPr/>
            <a:lstStyle/>
            <a:p>
              <a:endParaRPr lang="it-IT">
                <a:solidFill>
                  <a:srgbClr val="FFFFFF"/>
                </a:solidFill>
              </a:endParaRPr>
            </a:p>
          </p:txBody>
        </p:sp>
        <p:sp>
          <p:nvSpPr>
            <p:cNvPr id="28845" name="Freeform 171"/>
            <p:cNvSpPr>
              <a:spLocks/>
            </p:cNvSpPr>
            <p:nvPr/>
          </p:nvSpPr>
          <p:spPr bwMode="auto">
            <a:xfrm>
              <a:off x="2779" y="1682"/>
              <a:ext cx="16" cy="25"/>
            </a:xfrm>
            <a:custGeom>
              <a:avLst/>
              <a:gdLst>
                <a:gd name="T0" fmla="*/ 0 w 16"/>
                <a:gd name="T1" fmla="*/ 8 h 25"/>
                <a:gd name="T2" fmla="*/ 2 w 16"/>
                <a:gd name="T3" fmla="*/ 8 h 25"/>
                <a:gd name="T4" fmla="*/ 4 w 16"/>
                <a:gd name="T5" fmla="*/ 10 h 25"/>
                <a:gd name="T6" fmla="*/ 7 w 16"/>
                <a:gd name="T7" fmla="*/ 13 h 25"/>
                <a:gd name="T8" fmla="*/ 8 w 16"/>
                <a:gd name="T9" fmla="*/ 15 h 25"/>
                <a:gd name="T10" fmla="*/ 8 w 16"/>
                <a:gd name="T11" fmla="*/ 17 h 25"/>
                <a:gd name="T12" fmla="*/ 10 w 16"/>
                <a:gd name="T13" fmla="*/ 19 h 25"/>
                <a:gd name="T14" fmla="*/ 10 w 16"/>
                <a:gd name="T15" fmla="*/ 21 h 25"/>
                <a:gd name="T16" fmla="*/ 10 w 16"/>
                <a:gd name="T17" fmla="*/ 25 h 25"/>
                <a:gd name="T18" fmla="*/ 16 w 16"/>
                <a:gd name="T19" fmla="*/ 25 h 25"/>
                <a:gd name="T20" fmla="*/ 16 w 16"/>
                <a:gd name="T21" fmla="*/ 21 h 25"/>
                <a:gd name="T22" fmla="*/ 16 w 16"/>
                <a:gd name="T23" fmla="*/ 17 h 25"/>
                <a:gd name="T24" fmla="*/ 14 w 16"/>
                <a:gd name="T25" fmla="*/ 13 h 25"/>
                <a:gd name="T26" fmla="*/ 13 w 16"/>
                <a:gd name="T27" fmla="*/ 8 h 25"/>
                <a:gd name="T28" fmla="*/ 10 w 16"/>
                <a:gd name="T29" fmla="*/ 4 h 25"/>
                <a:gd name="T30" fmla="*/ 8 w 16"/>
                <a:gd name="T31" fmla="*/ 2 h 25"/>
                <a:gd name="T32" fmla="*/ 5 w 16"/>
                <a:gd name="T33" fmla="*/ 0 h 25"/>
                <a:gd name="T34" fmla="*/ 0 w 16"/>
                <a:gd name="T35" fmla="*/ 0 h 25"/>
                <a:gd name="T36" fmla="*/ 0 w 16"/>
                <a:gd name="T37" fmla="*/ 8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25"/>
                <a:gd name="T59" fmla="*/ 16 w 16"/>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25">
                  <a:moveTo>
                    <a:pt x="0" y="8"/>
                  </a:moveTo>
                  <a:lnTo>
                    <a:pt x="2" y="8"/>
                  </a:lnTo>
                  <a:lnTo>
                    <a:pt x="4" y="10"/>
                  </a:lnTo>
                  <a:lnTo>
                    <a:pt x="7" y="13"/>
                  </a:lnTo>
                  <a:lnTo>
                    <a:pt x="8" y="15"/>
                  </a:lnTo>
                  <a:lnTo>
                    <a:pt x="8" y="17"/>
                  </a:lnTo>
                  <a:lnTo>
                    <a:pt x="10" y="19"/>
                  </a:lnTo>
                  <a:lnTo>
                    <a:pt x="10" y="21"/>
                  </a:lnTo>
                  <a:lnTo>
                    <a:pt x="10" y="25"/>
                  </a:lnTo>
                  <a:lnTo>
                    <a:pt x="16" y="25"/>
                  </a:lnTo>
                  <a:lnTo>
                    <a:pt x="16" y="21"/>
                  </a:lnTo>
                  <a:lnTo>
                    <a:pt x="16" y="17"/>
                  </a:lnTo>
                  <a:lnTo>
                    <a:pt x="14" y="13"/>
                  </a:lnTo>
                  <a:lnTo>
                    <a:pt x="13" y="8"/>
                  </a:lnTo>
                  <a:lnTo>
                    <a:pt x="10" y="4"/>
                  </a:lnTo>
                  <a:lnTo>
                    <a:pt x="8" y="2"/>
                  </a:lnTo>
                  <a:lnTo>
                    <a:pt x="5" y="0"/>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846" name="Freeform 172"/>
            <p:cNvSpPr>
              <a:spLocks/>
            </p:cNvSpPr>
            <p:nvPr/>
          </p:nvSpPr>
          <p:spPr bwMode="auto">
            <a:xfrm>
              <a:off x="2737" y="1625"/>
              <a:ext cx="80" cy="63"/>
            </a:xfrm>
            <a:custGeom>
              <a:avLst/>
              <a:gdLst>
                <a:gd name="T0" fmla="*/ 78 w 80"/>
                <a:gd name="T1" fmla="*/ 34 h 63"/>
                <a:gd name="T2" fmla="*/ 77 w 80"/>
                <a:gd name="T3" fmla="*/ 25 h 63"/>
                <a:gd name="T4" fmla="*/ 74 w 80"/>
                <a:gd name="T5" fmla="*/ 17 h 63"/>
                <a:gd name="T6" fmla="*/ 71 w 80"/>
                <a:gd name="T7" fmla="*/ 11 h 63"/>
                <a:gd name="T8" fmla="*/ 67 w 80"/>
                <a:gd name="T9" fmla="*/ 6 h 63"/>
                <a:gd name="T10" fmla="*/ 63 w 80"/>
                <a:gd name="T11" fmla="*/ 2 h 63"/>
                <a:gd name="T12" fmla="*/ 56 w 80"/>
                <a:gd name="T13" fmla="*/ 0 h 63"/>
                <a:gd name="T14" fmla="*/ 52 w 80"/>
                <a:gd name="T15" fmla="*/ 0 h 63"/>
                <a:gd name="T16" fmla="*/ 46 w 80"/>
                <a:gd name="T17" fmla="*/ 2 h 63"/>
                <a:gd name="T18" fmla="*/ 41 w 80"/>
                <a:gd name="T19" fmla="*/ 4 h 63"/>
                <a:gd name="T20" fmla="*/ 36 w 80"/>
                <a:gd name="T21" fmla="*/ 6 h 63"/>
                <a:gd name="T22" fmla="*/ 30 w 80"/>
                <a:gd name="T23" fmla="*/ 9 h 63"/>
                <a:gd name="T24" fmla="*/ 25 w 80"/>
                <a:gd name="T25" fmla="*/ 11 h 63"/>
                <a:gd name="T26" fmla="*/ 21 w 80"/>
                <a:gd name="T27" fmla="*/ 13 h 63"/>
                <a:gd name="T28" fmla="*/ 16 w 80"/>
                <a:gd name="T29" fmla="*/ 13 h 63"/>
                <a:gd name="T30" fmla="*/ 11 w 80"/>
                <a:gd name="T31" fmla="*/ 15 h 63"/>
                <a:gd name="T32" fmla="*/ 5 w 80"/>
                <a:gd name="T33" fmla="*/ 19 h 63"/>
                <a:gd name="T34" fmla="*/ 2 w 80"/>
                <a:gd name="T35" fmla="*/ 19 h 63"/>
                <a:gd name="T36" fmla="*/ 0 w 80"/>
                <a:gd name="T37" fmla="*/ 23 h 63"/>
                <a:gd name="T38" fmla="*/ 0 w 80"/>
                <a:gd name="T39" fmla="*/ 25 h 63"/>
                <a:gd name="T40" fmla="*/ 0 w 80"/>
                <a:gd name="T41" fmla="*/ 27 h 63"/>
                <a:gd name="T42" fmla="*/ 0 w 80"/>
                <a:gd name="T43" fmla="*/ 30 h 63"/>
                <a:gd name="T44" fmla="*/ 2 w 80"/>
                <a:gd name="T45" fmla="*/ 34 h 63"/>
                <a:gd name="T46" fmla="*/ 3 w 80"/>
                <a:gd name="T47" fmla="*/ 34 h 63"/>
                <a:gd name="T48" fmla="*/ 5 w 80"/>
                <a:gd name="T49" fmla="*/ 36 h 63"/>
                <a:gd name="T50" fmla="*/ 13 w 80"/>
                <a:gd name="T51" fmla="*/ 40 h 63"/>
                <a:gd name="T52" fmla="*/ 21 w 80"/>
                <a:gd name="T53" fmla="*/ 44 h 63"/>
                <a:gd name="T54" fmla="*/ 28 w 80"/>
                <a:gd name="T55" fmla="*/ 48 h 63"/>
                <a:gd name="T56" fmla="*/ 36 w 80"/>
                <a:gd name="T57" fmla="*/ 53 h 63"/>
                <a:gd name="T58" fmla="*/ 44 w 80"/>
                <a:gd name="T59" fmla="*/ 57 h 63"/>
                <a:gd name="T60" fmla="*/ 52 w 80"/>
                <a:gd name="T61" fmla="*/ 59 h 63"/>
                <a:gd name="T62" fmla="*/ 60 w 80"/>
                <a:gd name="T63" fmla="*/ 61 h 63"/>
                <a:gd name="T64" fmla="*/ 67 w 80"/>
                <a:gd name="T65" fmla="*/ 63 h 63"/>
                <a:gd name="T66" fmla="*/ 71 w 80"/>
                <a:gd name="T67" fmla="*/ 63 h 63"/>
                <a:gd name="T68" fmla="*/ 74 w 80"/>
                <a:gd name="T69" fmla="*/ 61 h 63"/>
                <a:gd name="T70" fmla="*/ 75 w 80"/>
                <a:gd name="T71" fmla="*/ 59 h 63"/>
                <a:gd name="T72" fmla="*/ 77 w 80"/>
                <a:gd name="T73" fmla="*/ 55 h 63"/>
                <a:gd name="T74" fmla="*/ 78 w 80"/>
                <a:gd name="T75" fmla="*/ 48 h 63"/>
                <a:gd name="T76" fmla="*/ 78 w 80"/>
                <a:gd name="T77" fmla="*/ 44 h 63"/>
                <a:gd name="T78" fmla="*/ 80 w 80"/>
                <a:gd name="T79" fmla="*/ 38 h 63"/>
                <a:gd name="T80" fmla="*/ 78 w 80"/>
                <a:gd name="T81" fmla="*/ 34 h 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0"/>
                <a:gd name="T124" fmla="*/ 0 h 63"/>
                <a:gd name="T125" fmla="*/ 80 w 80"/>
                <a:gd name="T126" fmla="*/ 63 h 6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0" h="63">
                  <a:moveTo>
                    <a:pt x="78" y="34"/>
                  </a:moveTo>
                  <a:lnTo>
                    <a:pt x="77" y="25"/>
                  </a:lnTo>
                  <a:lnTo>
                    <a:pt x="74" y="17"/>
                  </a:lnTo>
                  <a:lnTo>
                    <a:pt x="71" y="11"/>
                  </a:lnTo>
                  <a:lnTo>
                    <a:pt x="67" y="6"/>
                  </a:lnTo>
                  <a:lnTo>
                    <a:pt x="63" y="2"/>
                  </a:lnTo>
                  <a:lnTo>
                    <a:pt x="56" y="0"/>
                  </a:lnTo>
                  <a:lnTo>
                    <a:pt x="52" y="0"/>
                  </a:lnTo>
                  <a:lnTo>
                    <a:pt x="46" y="2"/>
                  </a:lnTo>
                  <a:lnTo>
                    <a:pt x="41" y="4"/>
                  </a:lnTo>
                  <a:lnTo>
                    <a:pt x="36" y="6"/>
                  </a:lnTo>
                  <a:lnTo>
                    <a:pt x="30" y="9"/>
                  </a:lnTo>
                  <a:lnTo>
                    <a:pt x="25" y="11"/>
                  </a:lnTo>
                  <a:lnTo>
                    <a:pt x="21" y="13"/>
                  </a:lnTo>
                  <a:lnTo>
                    <a:pt x="16" y="13"/>
                  </a:lnTo>
                  <a:lnTo>
                    <a:pt x="11" y="15"/>
                  </a:lnTo>
                  <a:lnTo>
                    <a:pt x="5" y="19"/>
                  </a:lnTo>
                  <a:lnTo>
                    <a:pt x="2" y="19"/>
                  </a:lnTo>
                  <a:lnTo>
                    <a:pt x="0" y="23"/>
                  </a:lnTo>
                  <a:lnTo>
                    <a:pt x="0" y="25"/>
                  </a:lnTo>
                  <a:lnTo>
                    <a:pt x="0" y="27"/>
                  </a:lnTo>
                  <a:lnTo>
                    <a:pt x="0" y="30"/>
                  </a:lnTo>
                  <a:lnTo>
                    <a:pt x="2" y="34"/>
                  </a:lnTo>
                  <a:lnTo>
                    <a:pt x="3" y="34"/>
                  </a:lnTo>
                  <a:lnTo>
                    <a:pt x="5" y="36"/>
                  </a:lnTo>
                  <a:lnTo>
                    <a:pt x="13" y="40"/>
                  </a:lnTo>
                  <a:lnTo>
                    <a:pt x="21" y="44"/>
                  </a:lnTo>
                  <a:lnTo>
                    <a:pt x="28" y="48"/>
                  </a:lnTo>
                  <a:lnTo>
                    <a:pt x="36" y="53"/>
                  </a:lnTo>
                  <a:lnTo>
                    <a:pt x="44" y="57"/>
                  </a:lnTo>
                  <a:lnTo>
                    <a:pt x="52" y="59"/>
                  </a:lnTo>
                  <a:lnTo>
                    <a:pt x="60" y="61"/>
                  </a:lnTo>
                  <a:lnTo>
                    <a:pt x="67" y="63"/>
                  </a:lnTo>
                  <a:lnTo>
                    <a:pt x="71" y="63"/>
                  </a:lnTo>
                  <a:lnTo>
                    <a:pt x="74" y="61"/>
                  </a:lnTo>
                  <a:lnTo>
                    <a:pt x="75" y="59"/>
                  </a:lnTo>
                  <a:lnTo>
                    <a:pt x="77" y="55"/>
                  </a:lnTo>
                  <a:lnTo>
                    <a:pt x="78" y="48"/>
                  </a:lnTo>
                  <a:lnTo>
                    <a:pt x="78" y="44"/>
                  </a:lnTo>
                  <a:lnTo>
                    <a:pt x="80" y="38"/>
                  </a:lnTo>
                  <a:lnTo>
                    <a:pt x="78" y="34"/>
                  </a:lnTo>
                  <a:close/>
                </a:path>
              </a:pathLst>
            </a:custGeom>
            <a:solidFill>
              <a:srgbClr val="F7AB8C"/>
            </a:solidFill>
            <a:ln w="9525">
              <a:noFill/>
              <a:round/>
              <a:headEnd/>
              <a:tailEnd/>
            </a:ln>
          </p:spPr>
          <p:txBody>
            <a:bodyPr/>
            <a:lstStyle/>
            <a:p>
              <a:endParaRPr lang="it-IT">
                <a:solidFill>
                  <a:srgbClr val="FFFFFF"/>
                </a:solidFill>
              </a:endParaRPr>
            </a:p>
          </p:txBody>
        </p:sp>
        <p:sp>
          <p:nvSpPr>
            <p:cNvPr id="28847" name="Freeform 173"/>
            <p:cNvSpPr>
              <a:spLocks/>
            </p:cNvSpPr>
            <p:nvPr/>
          </p:nvSpPr>
          <p:spPr bwMode="auto">
            <a:xfrm>
              <a:off x="2781" y="1621"/>
              <a:ext cx="38" cy="38"/>
            </a:xfrm>
            <a:custGeom>
              <a:avLst/>
              <a:gdLst>
                <a:gd name="T0" fmla="*/ 3 w 38"/>
                <a:gd name="T1" fmla="*/ 10 h 38"/>
                <a:gd name="T2" fmla="*/ 8 w 38"/>
                <a:gd name="T3" fmla="*/ 8 h 38"/>
                <a:gd name="T4" fmla="*/ 12 w 38"/>
                <a:gd name="T5" fmla="*/ 8 h 38"/>
                <a:gd name="T6" fmla="*/ 17 w 38"/>
                <a:gd name="T7" fmla="*/ 10 h 38"/>
                <a:gd name="T8" fmla="*/ 20 w 38"/>
                <a:gd name="T9" fmla="*/ 13 h 38"/>
                <a:gd name="T10" fmla="*/ 25 w 38"/>
                <a:gd name="T11" fmla="*/ 17 h 38"/>
                <a:gd name="T12" fmla="*/ 28 w 38"/>
                <a:gd name="T13" fmla="*/ 23 h 38"/>
                <a:gd name="T14" fmla="*/ 30 w 38"/>
                <a:gd name="T15" fmla="*/ 29 h 38"/>
                <a:gd name="T16" fmla="*/ 31 w 38"/>
                <a:gd name="T17" fmla="*/ 38 h 38"/>
                <a:gd name="T18" fmla="*/ 38 w 38"/>
                <a:gd name="T19" fmla="*/ 36 h 38"/>
                <a:gd name="T20" fmla="*/ 36 w 38"/>
                <a:gd name="T21" fmla="*/ 27 h 38"/>
                <a:gd name="T22" fmla="*/ 33 w 38"/>
                <a:gd name="T23" fmla="*/ 19 h 38"/>
                <a:gd name="T24" fmla="*/ 30 w 38"/>
                <a:gd name="T25" fmla="*/ 13 h 38"/>
                <a:gd name="T26" fmla="*/ 25 w 38"/>
                <a:gd name="T27" fmla="*/ 6 h 38"/>
                <a:gd name="T28" fmla="*/ 19 w 38"/>
                <a:gd name="T29" fmla="*/ 2 h 38"/>
                <a:gd name="T30" fmla="*/ 14 w 38"/>
                <a:gd name="T31" fmla="*/ 0 h 38"/>
                <a:gd name="T32" fmla="*/ 6 w 38"/>
                <a:gd name="T33" fmla="*/ 0 h 38"/>
                <a:gd name="T34" fmla="*/ 0 w 38"/>
                <a:gd name="T35" fmla="*/ 2 h 38"/>
                <a:gd name="T36" fmla="*/ 3 w 38"/>
                <a:gd name="T37" fmla="*/ 10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38"/>
                <a:gd name="T59" fmla="*/ 38 w 38"/>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38">
                  <a:moveTo>
                    <a:pt x="3" y="10"/>
                  </a:moveTo>
                  <a:lnTo>
                    <a:pt x="8" y="8"/>
                  </a:lnTo>
                  <a:lnTo>
                    <a:pt x="12" y="8"/>
                  </a:lnTo>
                  <a:lnTo>
                    <a:pt x="17" y="10"/>
                  </a:lnTo>
                  <a:lnTo>
                    <a:pt x="20" y="13"/>
                  </a:lnTo>
                  <a:lnTo>
                    <a:pt x="25" y="17"/>
                  </a:lnTo>
                  <a:lnTo>
                    <a:pt x="28" y="23"/>
                  </a:lnTo>
                  <a:lnTo>
                    <a:pt x="30" y="29"/>
                  </a:lnTo>
                  <a:lnTo>
                    <a:pt x="31" y="38"/>
                  </a:lnTo>
                  <a:lnTo>
                    <a:pt x="38" y="36"/>
                  </a:lnTo>
                  <a:lnTo>
                    <a:pt x="36" y="27"/>
                  </a:lnTo>
                  <a:lnTo>
                    <a:pt x="33" y="19"/>
                  </a:lnTo>
                  <a:lnTo>
                    <a:pt x="30" y="13"/>
                  </a:lnTo>
                  <a:lnTo>
                    <a:pt x="25" y="6"/>
                  </a:lnTo>
                  <a:lnTo>
                    <a:pt x="19" y="2"/>
                  </a:lnTo>
                  <a:lnTo>
                    <a:pt x="14" y="0"/>
                  </a:lnTo>
                  <a:lnTo>
                    <a:pt x="6" y="0"/>
                  </a:lnTo>
                  <a:lnTo>
                    <a:pt x="0" y="2"/>
                  </a:lnTo>
                  <a:lnTo>
                    <a:pt x="3" y="10"/>
                  </a:lnTo>
                  <a:close/>
                </a:path>
              </a:pathLst>
            </a:custGeom>
            <a:solidFill>
              <a:srgbClr val="CC6633"/>
            </a:solidFill>
            <a:ln w="9525">
              <a:noFill/>
              <a:round/>
              <a:headEnd/>
              <a:tailEnd/>
            </a:ln>
          </p:spPr>
          <p:txBody>
            <a:bodyPr/>
            <a:lstStyle/>
            <a:p>
              <a:endParaRPr lang="it-IT">
                <a:solidFill>
                  <a:srgbClr val="FFFFFF"/>
                </a:solidFill>
              </a:endParaRPr>
            </a:p>
          </p:txBody>
        </p:sp>
        <p:sp>
          <p:nvSpPr>
            <p:cNvPr id="28848" name="Freeform 174"/>
            <p:cNvSpPr>
              <a:spLocks/>
            </p:cNvSpPr>
            <p:nvPr/>
          </p:nvSpPr>
          <p:spPr bwMode="auto">
            <a:xfrm>
              <a:off x="2742" y="1623"/>
              <a:ext cx="42" cy="25"/>
            </a:xfrm>
            <a:custGeom>
              <a:avLst/>
              <a:gdLst>
                <a:gd name="T0" fmla="*/ 1 w 42"/>
                <a:gd name="T1" fmla="*/ 25 h 25"/>
                <a:gd name="T2" fmla="*/ 6 w 42"/>
                <a:gd name="T3" fmla="*/ 21 h 25"/>
                <a:gd name="T4" fmla="*/ 11 w 42"/>
                <a:gd name="T5" fmla="*/ 19 h 25"/>
                <a:gd name="T6" fmla="*/ 17 w 42"/>
                <a:gd name="T7" fmla="*/ 19 h 25"/>
                <a:gd name="T8" fmla="*/ 22 w 42"/>
                <a:gd name="T9" fmla="*/ 17 h 25"/>
                <a:gd name="T10" fmla="*/ 26 w 42"/>
                <a:gd name="T11" fmla="*/ 15 h 25"/>
                <a:gd name="T12" fmla="*/ 31 w 42"/>
                <a:gd name="T13" fmla="*/ 13 h 25"/>
                <a:gd name="T14" fmla="*/ 36 w 42"/>
                <a:gd name="T15" fmla="*/ 11 h 25"/>
                <a:gd name="T16" fmla="*/ 42 w 42"/>
                <a:gd name="T17" fmla="*/ 8 h 25"/>
                <a:gd name="T18" fmla="*/ 39 w 42"/>
                <a:gd name="T19" fmla="*/ 0 h 25"/>
                <a:gd name="T20" fmla="*/ 34 w 42"/>
                <a:gd name="T21" fmla="*/ 2 h 25"/>
                <a:gd name="T22" fmla="*/ 30 w 42"/>
                <a:gd name="T23" fmla="*/ 4 h 25"/>
                <a:gd name="T24" fmla="*/ 25 w 42"/>
                <a:gd name="T25" fmla="*/ 6 h 25"/>
                <a:gd name="T26" fmla="*/ 20 w 42"/>
                <a:gd name="T27" fmla="*/ 8 h 25"/>
                <a:gd name="T28" fmla="*/ 14 w 42"/>
                <a:gd name="T29" fmla="*/ 11 h 25"/>
                <a:gd name="T30" fmla="*/ 9 w 42"/>
                <a:gd name="T31" fmla="*/ 11 h 25"/>
                <a:gd name="T32" fmla="*/ 5 w 42"/>
                <a:gd name="T33" fmla="*/ 13 h 25"/>
                <a:gd name="T34" fmla="*/ 0 w 42"/>
                <a:gd name="T35" fmla="*/ 17 h 25"/>
                <a:gd name="T36" fmla="*/ 1 w 42"/>
                <a:gd name="T37" fmla="*/ 25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25"/>
                <a:gd name="T59" fmla="*/ 42 w 42"/>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25">
                  <a:moveTo>
                    <a:pt x="1" y="25"/>
                  </a:moveTo>
                  <a:lnTo>
                    <a:pt x="6" y="21"/>
                  </a:lnTo>
                  <a:lnTo>
                    <a:pt x="11" y="19"/>
                  </a:lnTo>
                  <a:lnTo>
                    <a:pt x="17" y="19"/>
                  </a:lnTo>
                  <a:lnTo>
                    <a:pt x="22" y="17"/>
                  </a:lnTo>
                  <a:lnTo>
                    <a:pt x="26" y="15"/>
                  </a:lnTo>
                  <a:lnTo>
                    <a:pt x="31" y="13"/>
                  </a:lnTo>
                  <a:lnTo>
                    <a:pt x="36" y="11"/>
                  </a:lnTo>
                  <a:lnTo>
                    <a:pt x="42" y="8"/>
                  </a:lnTo>
                  <a:lnTo>
                    <a:pt x="39" y="0"/>
                  </a:lnTo>
                  <a:lnTo>
                    <a:pt x="34" y="2"/>
                  </a:lnTo>
                  <a:lnTo>
                    <a:pt x="30" y="4"/>
                  </a:lnTo>
                  <a:lnTo>
                    <a:pt x="25" y="6"/>
                  </a:lnTo>
                  <a:lnTo>
                    <a:pt x="20" y="8"/>
                  </a:lnTo>
                  <a:lnTo>
                    <a:pt x="14" y="11"/>
                  </a:lnTo>
                  <a:lnTo>
                    <a:pt x="9" y="11"/>
                  </a:lnTo>
                  <a:lnTo>
                    <a:pt x="5" y="13"/>
                  </a:lnTo>
                  <a:lnTo>
                    <a:pt x="0" y="17"/>
                  </a:lnTo>
                  <a:lnTo>
                    <a:pt x="1" y="25"/>
                  </a:lnTo>
                  <a:close/>
                </a:path>
              </a:pathLst>
            </a:custGeom>
            <a:solidFill>
              <a:srgbClr val="CC6633"/>
            </a:solidFill>
            <a:ln w="9525">
              <a:noFill/>
              <a:round/>
              <a:headEnd/>
              <a:tailEnd/>
            </a:ln>
          </p:spPr>
          <p:txBody>
            <a:bodyPr/>
            <a:lstStyle/>
            <a:p>
              <a:endParaRPr lang="it-IT">
                <a:solidFill>
                  <a:srgbClr val="FFFFFF"/>
                </a:solidFill>
              </a:endParaRPr>
            </a:p>
          </p:txBody>
        </p:sp>
        <p:sp>
          <p:nvSpPr>
            <p:cNvPr id="28849" name="Freeform 175"/>
            <p:cNvSpPr>
              <a:spLocks/>
            </p:cNvSpPr>
            <p:nvPr/>
          </p:nvSpPr>
          <p:spPr bwMode="auto">
            <a:xfrm>
              <a:off x="2733" y="1640"/>
              <a:ext cx="10" cy="25"/>
            </a:xfrm>
            <a:custGeom>
              <a:avLst/>
              <a:gdLst>
                <a:gd name="T0" fmla="*/ 10 w 10"/>
                <a:gd name="T1" fmla="*/ 17 h 25"/>
                <a:gd name="T2" fmla="*/ 9 w 10"/>
                <a:gd name="T3" fmla="*/ 17 h 25"/>
                <a:gd name="T4" fmla="*/ 7 w 10"/>
                <a:gd name="T5" fmla="*/ 15 h 25"/>
                <a:gd name="T6" fmla="*/ 7 w 10"/>
                <a:gd name="T7" fmla="*/ 12 h 25"/>
                <a:gd name="T8" fmla="*/ 7 w 10"/>
                <a:gd name="T9" fmla="*/ 10 h 25"/>
                <a:gd name="T10" fmla="*/ 7 w 10"/>
                <a:gd name="T11" fmla="*/ 8 h 25"/>
                <a:gd name="T12" fmla="*/ 10 w 10"/>
                <a:gd name="T13" fmla="*/ 8 h 25"/>
                <a:gd name="T14" fmla="*/ 9 w 10"/>
                <a:gd name="T15" fmla="*/ 0 h 25"/>
                <a:gd name="T16" fmla="*/ 4 w 10"/>
                <a:gd name="T17" fmla="*/ 2 h 25"/>
                <a:gd name="T18" fmla="*/ 1 w 10"/>
                <a:gd name="T19" fmla="*/ 4 h 25"/>
                <a:gd name="T20" fmla="*/ 0 w 10"/>
                <a:gd name="T21" fmla="*/ 8 h 25"/>
                <a:gd name="T22" fmla="*/ 0 w 10"/>
                <a:gd name="T23" fmla="*/ 15 h 25"/>
                <a:gd name="T24" fmla="*/ 1 w 10"/>
                <a:gd name="T25" fmla="*/ 17 h 25"/>
                <a:gd name="T26" fmla="*/ 3 w 10"/>
                <a:gd name="T27" fmla="*/ 21 h 25"/>
                <a:gd name="T28" fmla="*/ 6 w 10"/>
                <a:gd name="T29" fmla="*/ 23 h 25"/>
                <a:gd name="T30" fmla="*/ 7 w 10"/>
                <a:gd name="T31" fmla="*/ 25 h 25"/>
                <a:gd name="T32" fmla="*/ 10 w 10"/>
                <a:gd name="T33" fmla="*/ 17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
                <a:gd name="T52" fmla="*/ 0 h 25"/>
                <a:gd name="T53" fmla="*/ 10 w 10"/>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 h="25">
                  <a:moveTo>
                    <a:pt x="10" y="17"/>
                  </a:moveTo>
                  <a:lnTo>
                    <a:pt x="9" y="17"/>
                  </a:lnTo>
                  <a:lnTo>
                    <a:pt x="7" y="15"/>
                  </a:lnTo>
                  <a:lnTo>
                    <a:pt x="7" y="12"/>
                  </a:lnTo>
                  <a:lnTo>
                    <a:pt x="7" y="10"/>
                  </a:lnTo>
                  <a:lnTo>
                    <a:pt x="7" y="8"/>
                  </a:lnTo>
                  <a:lnTo>
                    <a:pt x="10" y="8"/>
                  </a:lnTo>
                  <a:lnTo>
                    <a:pt x="9" y="0"/>
                  </a:lnTo>
                  <a:lnTo>
                    <a:pt x="4" y="2"/>
                  </a:lnTo>
                  <a:lnTo>
                    <a:pt x="1" y="4"/>
                  </a:lnTo>
                  <a:lnTo>
                    <a:pt x="0" y="8"/>
                  </a:lnTo>
                  <a:lnTo>
                    <a:pt x="0" y="15"/>
                  </a:lnTo>
                  <a:lnTo>
                    <a:pt x="1" y="17"/>
                  </a:lnTo>
                  <a:lnTo>
                    <a:pt x="3" y="21"/>
                  </a:lnTo>
                  <a:lnTo>
                    <a:pt x="6" y="23"/>
                  </a:lnTo>
                  <a:lnTo>
                    <a:pt x="7" y="25"/>
                  </a:lnTo>
                  <a:lnTo>
                    <a:pt x="10" y="17"/>
                  </a:lnTo>
                  <a:close/>
                </a:path>
              </a:pathLst>
            </a:custGeom>
            <a:solidFill>
              <a:srgbClr val="CC6633"/>
            </a:solidFill>
            <a:ln w="9525">
              <a:noFill/>
              <a:round/>
              <a:headEnd/>
              <a:tailEnd/>
            </a:ln>
          </p:spPr>
          <p:txBody>
            <a:bodyPr/>
            <a:lstStyle/>
            <a:p>
              <a:endParaRPr lang="it-IT">
                <a:solidFill>
                  <a:srgbClr val="FFFFFF"/>
                </a:solidFill>
              </a:endParaRPr>
            </a:p>
          </p:txBody>
        </p:sp>
        <p:sp>
          <p:nvSpPr>
            <p:cNvPr id="28850" name="Freeform 176"/>
            <p:cNvSpPr>
              <a:spLocks/>
            </p:cNvSpPr>
            <p:nvPr/>
          </p:nvSpPr>
          <p:spPr bwMode="auto">
            <a:xfrm>
              <a:off x="2740" y="1657"/>
              <a:ext cx="66" cy="35"/>
            </a:xfrm>
            <a:custGeom>
              <a:avLst/>
              <a:gdLst>
                <a:gd name="T0" fmla="*/ 66 w 66"/>
                <a:gd name="T1" fmla="*/ 27 h 35"/>
                <a:gd name="T2" fmla="*/ 58 w 66"/>
                <a:gd name="T3" fmla="*/ 25 h 35"/>
                <a:gd name="T4" fmla="*/ 50 w 66"/>
                <a:gd name="T5" fmla="*/ 23 h 35"/>
                <a:gd name="T6" fmla="*/ 43 w 66"/>
                <a:gd name="T7" fmla="*/ 21 h 35"/>
                <a:gd name="T8" fmla="*/ 35 w 66"/>
                <a:gd name="T9" fmla="*/ 16 h 35"/>
                <a:gd name="T10" fmla="*/ 27 w 66"/>
                <a:gd name="T11" fmla="*/ 12 h 35"/>
                <a:gd name="T12" fmla="*/ 19 w 66"/>
                <a:gd name="T13" fmla="*/ 8 h 35"/>
                <a:gd name="T14" fmla="*/ 11 w 66"/>
                <a:gd name="T15" fmla="*/ 4 h 35"/>
                <a:gd name="T16" fmla="*/ 3 w 66"/>
                <a:gd name="T17" fmla="*/ 0 h 35"/>
                <a:gd name="T18" fmla="*/ 0 w 66"/>
                <a:gd name="T19" fmla="*/ 8 h 35"/>
                <a:gd name="T20" fmla="*/ 8 w 66"/>
                <a:gd name="T21" fmla="*/ 12 h 35"/>
                <a:gd name="T22" fmla="*/ 16 w 66"/>
                <a:gd name="T23" fmla="*/ 16 h 35"/>
                <a:gd name="T24" fmla="*/ 24 w 66"/>
                <a:gd name="T25" fmla="*/ 21 h 35"/>
                <a:gd name="T26" fmla="*/ 32 w 66"/>
                <a:gd name="T27" fmla="*/ 25 h 35"/>
                <a:gd name="T28" fmla="*/ 39 w 66"/>
                <a:gd name="T29" fmla="*/ 29 h 35"/>
                <a:gd name="T30" fmla="*/ 49 w 66"/>
                <a:gd name="T31" fmla="*/ 31 h 35"/>
                <a:gd name="T32" fmla="*/ 57 w 66"/>
                <a:gd name="T33" fmla="*/ 33 h 35"/>
                <a:gd name="T34" fmla="*/ 64 w 66"/>
                <a:gd name="T35" fmla="*/ 35 h 35"/>
                <a:gd name="T36" fmla="*/ 66 w 66"/>
                <a:gd name="T37" fmla="*/ 27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
                <a:gd name="T58" fmla="*/ 0 h 35"/>
                <a:gd name="T59" fmla="*/ 66 w 66"/>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 h="35">
                  <a:moveTo>
                    <a:pt x="66" y="27"/>
                  </a:moveTo>
                  <a:lnTo>
                    <a:pt x="58" y="25"/>
                  </a:lnTo>
                  <a:lnTo>
                    <a:pt x="50" y="23"/>
                  </a:lnTo>
                  <a:lnTo>
                    <a:pt x="43" y="21"/>
                  </a:lnTo>
                  <a:lnTo>
                    <a:pt x="35" y="16"/>
                  </a:lnTo>
                  <a:lnTo>
                    <a:pt x="27" y="12"/>
                  </a:lnTo>
                  <a:lnTo>
                    <a:pt x="19" y="8"/>
                  </a:lnTo>
                  <a:lnTo>
                    <a:pt x="11" y="4"/>
                  </a:lnTo>
                  <a:lnTo>
                    <a:pt x="3" y="0"/>
                  </a:lnTo>
                  <a:lnTo>
                    <a:pt x="0" y="8"/>
                  </a:lnTo>
                  <a:lnTo>
                    <a:pt x="8" y="12"/>
                  </a:lnTo>
                  <a:lnTo>
                    <a:pt x="16" y="16"/>
                  </a:lnTo>
                  <a:lnTo>
                    <a:pt x="24" y="21"/>
                  </a:lnTo>
                  <a:lnTo>
                    <a:pt x="32" y="25"/>
                  </a:lnTo>
                  <a:lnTo>
                    <a:pt x="39" y="29"/>
                  </a:lnTo>
                  <a:lnTo>
                    <a:pt x="49" y="31"/>
                  </a:lnTo>
                  <a:lnTo>
                    <a:pt x="57" y="33"/>
                  </a:lnTo>
                  <a:lnTo>
                    <a:pt x="64" y="35"/>
                  </a:lnTo>
                  <a:lnTo>
                    <a:pt x="66" y="27"/>
                  </a:lnTo>
                  <a:close/>
                </a:path>
              </a:pathLst>
            </a:custGeom>
            <a:solidFill>
              <a:srgbClr val="CC6633"/>
            </a:solidFill>
            <a:ln w="9525">
              <a:noFill/>
              <a:round/>
              <a:headEnd/>
              <a:tailEnd/>
            </a:ln>
          </p:spPr>
          <p:txBody>
            <a:bodyPr/>
            <a:lstStyle/>
            <a:p>
              <a:endParaRPr lang="it-IT">
                <a:solidFill>
                  <a:srgbClr val="FFFFFF"/>
                </a:solidFill>
              </a:endParaRPr>
            </a:p>
          </p:txBody>
        </p:sp>
        <p:sp>
          <p:nvSpPr>
            <p:cNvPr id="28851" name="Freeform 177"/>
            <p:cNvSpPr>
              <a:spLocks/>
            </p:cNvSpPr>
            <p:nvPr/>
          </p:nvSpPr>
          <p:spPr bwMode="auto">
            <a:xfrm>
              <a:off x="2804" y="1657"/>
              <a:ext cx="16" cy="35"/>
            </a:xfrm>
            <a:custGeom>
              <a:avLst/>
              <a:gdLst>
                <a:gd name="T0" fmla="*/ 8 w 16"/>
                <a:gd name="T1" fmla="*/ 2 h 35"/>
                <a:gd name="T2" fmla="*/ 8 w 16"/>
                <a:gd name="T3" fmla="*/ 6 h 35"/>
                <a:gd name="T4" fmla="*/ 8 w 16"/>
                <a:gd name="T5" fmla="*/ 12 h 35"/>
                <a:gd name="T6" fmla="*/ 8 w 16"/>
                <a:gd name="T7" fmla="*/ 16 h 35"/>
                <a:gd name="T8" fmla="*/ 8 w 16"/>
                <a:gd name="T9" fmla="*/ 21 h 35"/>
                <a:gd name="T10" fmla="*/ 7 w 16"/>
                <a:gd name="T11" fmla="*/ 23 h 35"/>
                <a:gd name="T12" fmla="*/ 5 w 16"/>
                <a:gd name="T13" fmla="*/ 25 h 35"/>
                <a:gd name="T14" fmla="*/ 4 w 16"/>
                <a:gd name="T15" fmla="*/ 27 h 35"/>
                <a:gd name="T16" fmla="*/ 2 w 16"/>
                <a:gd name="T17" fmla="*/ 27 h 35"/>
                <a:gd name="T18" fmla="*/ 0 w 16"/>
                <a:gd name="T19" fmla="*/ 35 h 35"/>
                <a:gd name="T20" fmla="*/ 5 w 16"/>
                <a:gd name="T21" fmla="*/ 35 h 35"/>
                <a:gd name="T22" fmla="*/ 8 w 16"/>
                <a:gd name="T23" fmla="*/ 33 h 35"/>
                <a:gd name="T24" fmla="*/ 11 w 16"/>
                <a:gd name="T25" fmla="*/ 29 h 35"/>
                <a:gd name="T26" fmla="*/ 13 w 16"/>
                <a:gd name="T27" fmla="*/ 23 h 35"/>
                <a:gd name="T28" fmla="*/ 15 w 16"/>
                <a:gd name="T29" fmla="*/ 19 h 35"/>
                <a:gd name="T30" fmla="*/ 16 w 16"/>
                <a:gd name="T31" fmla="*/ 12 h 35"/>
                <a:gd name="T32" fmla="*/ 16 w 16"/>
                <a:gd name="T33" fmla="*/ 6 h 35"/>
                <a:gd name="T34" fmla="*/ 15 w 16"/>
                <a:gd name="T35" fmla="*/ 0 h 35"/>
                <a:gd name="T36" fmla="*/ 8 w 16"/>
                <a:gd name="T37" fmla="*/ 2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35"/>
                <a:gd name="T59" fmla="*/ 16 w 16"/>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35">
                  <a:moveTo>
                    <a:pt x="8" y="2"/>
                  </a:moveTo>
                  <a:lnTo>
                    <a:pt x="8" y="6"/>
                  </a:lnTo>
                  <a:lnTo>
                    <a:pt x="8" y="12"/>
                  </a:lnTo>
                  <a:lnTo>
                    <a:pt x="8" y="16"/>
                  </a:lnTo>
                  <a:lnTo>
                    <a:pt x="8" y="21"/>
                  </a:lnTo>
                  <a:lnTo>
                    <a:pt x="7" y="23"/>
                  </a:lnTo>
                  <a:lnTo>
                    <a:pt x="5" y="25"/>
                  </a:lnTo>
                  <a:lnTo>
                    <a:pt x="4" y="27"/>
                  </a:lnTo>
                  <a:lnTo>
                    <a:pt x="2" y="27"/>
                  </a:lnTo>
                  <a:lnTo>
                    <a:pt x="0" y="35"/>
                  </a:lnTo>
                  <a:lnTo>
                    <a:pt x="5" y="35"/>
                  </a:lnTo>
                  <a:lnTo>
                    <a:pt x="8" y="33"/>
                  </a:lnTo>
                  <a:lnTo>
                    <a:pt x="11" y="29"/>
                  </a:lnTo>
                  <a:lnTo>
                    <a:pt x="13" y="23"/>
                  </a:lnTo>
                  <a:lnTo>
                    <a:pt x="15" y="19"/>
                  </a:lnTo>
                  <a:lnTo>
                    <a:pt x="16" y="12"/>
                  </a:lnTo>
                  <a:lnTo>
                    <a:pt x="16" y="6"/>
                  </a:lnTo>
                  <a:lnTo>
                    <a:pt x="15" y="0"/>
                  </a:lnTo>
                  <a:lnTo>
                    <a:pt x="8" y="2"/>
                  </a:lnTo>
                  <a:close/>
                </a:path>
              </a:pathLst>
            </a:custGeom>
            <a:solidFill>
              <a:srgbClr val="CC6633"/>
            </a:solidFill>
            <a:ln w="9525">
              <a:noFill/>
              <a:round/>
              <a:headEnd/>
              <a:tailEnd/>
            </a:ln>
          </p:spPr>
          <p:txBody>
            <a:bodyPr/>
            <a:lstStyle/>
            <a:p>
              <a:endParaRPr lang="it-IT">
                <a:solidFill>
                  <a:srgbClr val="FFFFFF"/>
                </a:solidFill>
              </a:endParaRPr>
            </a:p>
          </p:txBody>
        </p:sp>
        <p:sp>
          <p:nvSpPr>
            <p:cNvPr id="28852" name="Freeform 178"/>
            <p:cNvSpPr>
              <a:spLocks/>
            </p:cNvSpPr>
            <p:nvPr/>
          </p:nvSpPr>
          <p:spPr bwMode="auto">
            <a:xfrm>
              <a:off x="2815" y="1623"/>
              <a:ext cx="80" cy="78"/>
            </a:xfrm>
            <a:custGeom>
              <a:avLst/>
              <a:gdLst>
                <a:gd name="T0" fmla="*/ 75 w 80"/>
                <a:gd name="T1" fmla="*/ 36 h 78"/>
                <a:gd name="T2" fmla="*/ 69 w 80"/>
                <a:gd name="T3" fmla="*/ 25 h 78"/>
                <a:gd name="T4" fmla="*/ 60 w 80"/>
                <a:gd name="T5" fmla="*/ 17 h 78"/>
                <a:gd name="T6" fmla="*/ 52 w 80"/>
                <a:gd name="T7" fmla="*/ 11 h 78"/>
                <a:gd name="T8" fmla="*/ 41 w 80"/>
                <a:gd name="T9" fmla="*/ 4 h 78"/>
                <a:gd name="T10" fmla="*/ 32 w 80"/>
                <a:gd name="T11" fmla="*/ 2 h 78"/>
                <a:gd name="T12" fmla="*/ 22 w 80"/>
                <a:gd name="T13" fmla="*/ 0 h 78"/>
                <a:gd name="T14" fmla="*/ 13 w 80"/>
                <a:gd name="T15" fmla="*/ 2 h 78"/>
                <a:gd name="T16" fmla="*/ 4 w 80"/>
                <a:gd name="T17" fmla="*/ 8 h 78"/>
                <a:gd name="T18" fmla="*/ 2 w 80"/>
                <a:gd name="T19" fmla="*/ 11 h 78"/>
                <a:gd name="T20" fmla="*/ 0 w 80"/>
                <a:gd name="T21" fmla="*/ 15 h 78"/>
                <a:gd name="T22" fmla="*/ 0 w 80"/>
                <a:gd name="T23" fmla="*/ 19 h 78"/>
                <a:gd name="T24" fmla="*/ 2 w 80"/>
                <a:gd name="T25" fmla="*/ 23 h 78"/>
                <a:gd name="T26" fmla="*/ 4 w 80"/>
                <a:gd name="T27" fmla="*/ 29 h 78"/>
                <a:gd name="T28" fmla="*/ 5 w 80"/>
                <a:gd name="T29" fmla="*/ 34 h 78"/>
                <a:gd name="T30" fmla="*/ 5 w 80"/>
                <a:gd name="T31" fmla="*/ 40 h 78"/>
                <a:gd name="T32" fmla="*/ 5 w 80"/>
                <a:gd name="T33" fmla="*/ 44 h 78"/>
                <a:gd name="T34" fmla="*/ 7 w 80"/>
                <a:gd name="T35" fmla="*/ 48 h 78"/>
                <a:gd name="T36" fmla="*/ 7 w 80"/>
                <a:gd name="T37" fmla="*/ 53 h 78"/>
                <a:gd name="T38" fmla="*/ 7 w 80"/>
                <a:gd name="T39" fmla="*/ 57 h 78"/>
                <a:gd name="T40" fmla="*/ 8 w 80"/>
                <a:gd name="T41" fmla="*/ 61 h 78"/>
                <a:gd name="T42" fmla="*/ 10 w 80"/>
                <a:gd name="T43" fmla="*/ 63 h 78"/>
                <a:gd name="T44" fmla="*/ 11 w 80"/>
                <a:gd name="T45" fmla="*/ 67 h 78"/>
                <a:gd name="T46" fmla="*/ 13 w 80"/>
                <a:gd name="T47" fmla="*/ 69 h 78"/>
                <a:gd name="T48" fmla="*/ 16 w 80"/>
                <a:gd name="T49" fmla="*/ 72 h 78"/>
                <a:gd name="T50" fmla="*/ 22 w 80"/>
                <a:gd name="T51" fmla="*/ 76 h 78"/>
                <a:gd name="T52" fmla="*/ 30 w 80"/>
                <a:gd name="T53" fmla="*/ 78 h 78"/>
                <a:gd name="T54" fmla="*/ 36 w 80"/>
                <a:gd name="T55" fmla="*/ 78 h 78"/>
                <a:gd name="T56" fmla="*/ 44 w 80"/>
                <a:gd name="T57" fmla="*/ 76 h 78"/>
                <a:gd name="T58" fmla="*/ 52 w 80"/>
                <a:gd name="T59" fmla="*/ 74 h 78"/>
                <a:gd name="T60" fmla="*/ 58 w 80"/>
                <a:gd name="T61" fmla="*/ 72 h 78"/>
                <a:gd name="T62" fmla="*/ 66 w 80"/>
                <a:gd name="T63" fmla="*/ 67 h 78"/>
                <a:gd name="T64" fmla="*/ 72 w 80"/>
                <a:gd name="T65" fmla="*/ 63 h 78"/>
                <a:gd name="T66" fmla="*/ 77 w 80"/>
                <a:gd name="T67" fmla="*/ 61 h 78"/>
                <a:gd name="T68" fmla="*/ 80 w 80"/>
                <a:gd name="T69" fmla="*/ 57 h 78"/>
                <a:gd name="T70" fmla="*/ 80 w 80"/>
                <a:gd name="T71" fmla="*/ 50 h 78"/>
                <a:gd name="T72" fmla="*/ 80 w 80"/>
                <a:gd name="T73" fmla="*/ 44 h 78"/>
                <a:gd name="T74" fmla="*/ 79 w 80"/>
                <a:gd name="T75" fmla="*/ 40 h 78"/>
                <a:gd name="T76" fmla="*/ 77 w 80"/>
                <a:gd name="T77" fmla="*/ 34 h 78"/>
                <a:gd name="T78" fmla="*/ 74 w 80"/>
                <a:gd name="T79" fmla="*/ 29 h 78"/>
                <a:gd name="T80" fmla="*/ 69 w 80"/>
                <a:gd name="T81" fmla="*/ 27 h 78"/>
                <a:gd name="T82" fmla="*/ 75 w 80"/>
                <a:gd name="T83" fmla="*/ 36 h 7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0"/>
                <a:gd name="T127" fmla="*/ 0 h 78"/>
                <a:gd name="T128" fmla="*/ 80 w 80"/>
                <a:gd name="T129" fmla="*/ 78 h 7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0" h="78">
                  <a:moveTo>
                    <a:pt x="75" y="36"/>
                  </a:moveTo>
                  <a:lnTo>
                    <a:pt x="69" y="25"/>
                  </a:lnTo>
                  <a:lnTo>
                    <a:pt x="60" y="17"/>
                  </a:lnTo>
                  <a:lnTo>
                    <a:pt x="52" y="11"/>
                  </a:lnTo>
                  <a:lnTo>
                    <a:pt x="41" y="4"/>
                  </a:lnTo>
                  <a:lnTo>
                    <a:pt x="32" y="2"/>
                  </a:lnTo>
                  <a:lnTo>
                    <a:pt x="22" y="0"/>
                  </a:lnTo>
                  <a:lnTo>
                    <a:pt x="13" y="2"/>
                  </a:lnTo>
                  <a:lnTo>
                    <a:pt x="4" y="8"/>
                  </a:lnTo>
                  <a:lnTo>
                    <a:pt x="2" y="11"/>
                  </a:lnTo>
                  <a:lnTo>
                    <a:pt x="0" y="15"/>
                  </a:lnTo>
                  <a:lnTo>
                    <a:pt x="0" y="19"/>
                  </a:lnTo>
                  <a:lnTo>
                    <a:pt x="2" y="23"/>
                  </a:lnTo>
                  <a:lnTo>
                    <a:pt x="4" y="29"/>
                  </a:lnTo>
                  <a:lnTo>
                    <a:pt x="5" y="34"/>
                  </a:lnTo>
                  <a:lnTo>
                    <a:pt x="5" y="40"/>
                  </a:lnTo>
                  <a:lnTo>
                    <a:pt x="5" y="44"/>
                  </a:lnTo>
                  <a:lnTo>
                    <a:pt x="7" y="48"/>
                  </a:lnTo>
                  <a:lnTo>
                    <a:pt x="7" y="53"/>
                  </a:lnTo>
                  <a:lnTo>
                    <a:pt x="7" y="57"/>
                  </a:lnTo>
                  <a:lnTo>
                    <a:pt x="8" y="61"/>
                  </a:lnTo>
                  <a:lnTo>
                    <a:pt x="10" y="63"/>
                  </a:lnTo>
                  <a:lnTo>
                    <a:pt x="11" y="67"/>
                  </a:lnTo>
                  <a:lnTo>
                    <a:pt x="13" y="69"/>
                  </a:lnTo>
                  <a:lnTo>
                    <a:pt x="16" y="72"/>
                  </a:lnTo>
                  <a:lnTo>
                    <a:pt x="22" y="76"/>
                  </a:lnTo>
                  <a:lnTo>
                    <a:pt x="30" y="78"/>
                  </a:lnTo>
                  <a:lnTo>
                    <a:pt x="36" y="78"/>
                  </a:lnTo>
                  <a:lnTo>
                    <a:pt x="44" y="76"/>
                  </a:lnTo>
                  <a:lnTo>
                    <a:pt x="52" y="74"/>
                  </a:lnTo>
                  <a:lnTo>
                    <a:pt x="58" y="72"/>
                  </a:lnTo>
                  <a:lnTo>
                    <a:pt x="66" y="67"/>
                  </a:lnTo>
                  <a:lnTo>
                    <a:pt x="72" y="63"/>
                  </a:lnTo>
                  <a:lnTo>
                    <a:pt x="77" y="61"/>
                  </a:lnTo>
                  <a:lnTo>
                    <a:pt x="80" y="57"/>
                  </a:lnTo>
                  <a:lnTo>
                    <a:pt x="80" y="50"/>
                  </a:lnTo>
                  <a:lnTo>
                    <a:pt x="80" y="44"/>
                  </a:lnTo>
                  <a:lnTo>
                    <a:pt x="79" y="40"/>
                  </a:lnTo>
                  <a:lnTo>
                    <a:pt x="77" y="34"/>
                  </a:lnTo>
                  <a:lnTo>
                    <a:pt x="74" y="29"/>
                  </a:lnTo>
                  <a:lnTo>
                    <a:pt x="69" y="27"/>
                  </a:lnTo>
                  <a:lnTo>
                    <a:pt x="75" y="36"/>
                  </a:lnTo>
                  <a:close/>
                </a:path>
              </a:pathLst>
            </a:custGeom>
            <a:solidFill>
              <a:srgbClr val="F7AB8C"/>
            </a:solidFill>
            <a:ln w="9525">
              <a:noFill/>
              <a:round/>
              <a:headEnd/>
              <a:tailEnd/>
            </a:ln>
          </p:spPr>
          <p:txBody>
            <a:bodyPr/>
            <a:lstStyle/>
            <a:p>
              <a:endParaRPr lang="it-IT">
                <a:solidFill>
                  <a:srgbClr val="FFFFFF"/>
                </a:solidFill>
              </a:endParaRPr>
            </a:p>
          </p:txBody>
        </p:sp>
        <p:sp>
          <p:nvSpPr>
            <p:cNvPr id="28853" name="Freeform 179"/>
            <p:cNvSpPr>
              <a:spLocks/>
            </p:cNvSpPr>
            <p:nvPr/>
          </p:nvSpPr>
          <p:spPr bwMode="auto">
            <a:xfrm>
              <a:off x="2817" y="1619"/>
              <a:ext cx="77" cy="42"/>
            </a:xfrm>
            <a:custGeom>
              <a:avLst/>
              <a:gdLst>
                <a:gd name="T0" fmla="*/ 3 w 77"/>
                <a:gd name="T1" fmla="*/ 17 h 42"/>
                <a:gd name="T2" fmla="*/ 12 w 77"/>
                <a:gd name="T3" fmla="*/ 10 h 42"/>
                <a:gd name="T4" fmla="*/ 20 w 77"/>
                <a:gd name="T5" fmla="*/ 8 h 42"/>
                <a:gd name="T6" fmla="*/ 30 w 77"/>
                <a:gd name="T7" fmla="*/ 10 h 42"/>
                <a:gd name="T8" fmla="*/ 39 w 77"/>
                <a:gd name="T9" fmla="*/ 12 h 42"/>
                <a:gd name="T10" fmla="*/ 48 w 77"/>
                <a:gd name="T11" fmla="*/ 19 h 42"/>
                <a:gd name="T12" fmla="*/ 56 w 77"/>
                <a:gd name="T13" fmla="*/ 25 h 42"/>
                <a:gd name="T14" fmla="*/ 64 w 77"/>
                <a:gd name="T15" fmla="*/ 33 h 42"/>
                <a:gd name="T16" fmla="*/ 72 w 77"/>
                <a:gd name="T17" fmla="*/ 42 h 42"/>
                <a:gd name="T18" fmla="*/ 77 w 77"/>
                <a:gd name="T19" fmla="*/ 36 h 42"/>
                <a:gd name="T20" fmla="*/ 69 w 77"/>
                <a:gd name="T21" fmla="*/ 27 h 42"/>
                <a:gd name="T22" fmla="*/ 59 w 77"/>
                <a:gd name="T23" fmla="*/ 19 h 42"/>
                <a:gd name="T24" fmla="*/ 50 w 77"/>
                <a:gd name="T25" fmla="*/ 10 h 42"/>
                <a:gd name="T26" fmla="*/ 41 w 77"/>
                <a:gd name="T27" fmla="*/ 4 h 42"/>
                <a:gd name="T28" fmla="*/ 31 w 77"/>
                <a:gd name="T29" fmla="*/ 2 h 42"/>
                <a:gd name="T30" fmla="*/ 20 w 77"/>
                <a:gd name="T31" fmla="*/ 0 h 42"/>
                <a:gd name="T32" fmla="*/ 9 w 77"/>
                <a:gd name="T33" fmla="*/ 2 h 42"/>
                <a:gd name="T34" fmla="*/ 0 w 77"/>
                <a:gd name="T35" fmla="*/ 8 h 42"/>
                <a:gd name="T36" fmla="*/ 3 w 77"/>
                <a:gd name="T37" fmla="*/ 17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7"/>
                <a:gd name="T58" fmla="*/ 0 h 42"/>
                <a:gd name="T59" fmla="*/ 77 w 77"/>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7" h="42">
                  <a:moveTo>
                    <a:pt x="3" y="17"/>
                  </a:moveTo>
                  <a:lnTo>
                    <a:pt x="12" y="10"/>
                  </a:lnTo>
                  <a:lnTo>
                    <a:pt x="20" y="8"/>
                  </a:lnTo>
                  <a:lnTo>
                    <a:pt x="30" y="10"/>
                  </a:lnTo>
                  <a:lnTo>
                    <a:pt x="39" y="12"/>
                  </a:lnTo>
                  <a:lnTo>
                    <a:pt x="48" y="19"/>
                  </a:lnTo>
                  <a:lnTo>
                    <a:pt x="56" y="25"/>
                  </a:lnTo>
                  <a:lnTo>
                    <a:pt x="64" y="33"/>
                  </a:lnTo>
                  <a:lnTo>
                    <a:pt x="72" y="42"/>
                  </a:lnTo>
                  <a:lnTo>
                    <a:pt x="77" y="36"/>
                  </a:lnTo>
                  <a:lnTo>
                    <a:pt x="69" y="27"/>
                  </a:lnTo>
                  <a:lnTo>
                    <a:pt x="59" y="19"/>
                  </a:lnTo>
                  <a:lnTo>
                    <a:pt x="50" y="10"/>
                  </a:lnTo>
                  <a:lnTo>
                    <a:pt x="41" y="4"/>
                  </a:lnTo>
                  <a:lnTo>
                    <a:pt x="31" y="2"/>
                  </a:lnTo>
                  <a:lnTo>
                    <a:pt x="20" y="0"/>
                  </a:lnTo>
                  <a:lnTo>
                    <a:pt x="9" y="2"/>
                  </a:lnTo>
                  <a:lnTo>
                    <a:pt x="0" y="8"/>
                  </a:lnTo>
                  <a:lnTo>
                    <a:pt x="3" y="17"/>
                  </a:lnTo>
                  <a:close/>
                </a:path>
              </a:pathLst>
            </a:custGeom>
            <a:solidFill>
              <a:srgbClr val="A6A6A6"/>
            </a:solidFill>
            <a:ln w="9525">
              <a:noFill/>
              <a:round/>
              <a:headEnd/>
              <a:tailEnd/>
            </a:ln>
          </p:spPr>
          <p:txBody>
            <a:bodyPr/>
            <a:lstStyle/>
            <a:p>
              <a:endParaRPr lang="it-IT">
                <a:solidFill>
                  <a:srgbClr val="FFFFFF"/>
                </a:solidFill>
              </a:endParaRPr>
            </a:p>
          </p:txBody>
        </p:sp>
        <p:sp>
          <p:nvSpPr>
            <p:cNvPr id="28854" name="Freeform 180"/>
            <p:cNvSpPr>
              <a:spLocks/>
            </p:cNvSpPr>
            <p:nvPr/>
          </p:nvSpPr>
          <p:spPr bwMode="auto">
            <a:xfrm>
              <a:off x="2812" y="1627"/>
              <a:ext cx="13" cy="40"/>
            </a:xfrm>
            <a:custGeom>
              <a:avLst/>
              <a:gdLst>
                <a:gd name="T0" fmla="*/ 13 w 13"/>
                <a:gd name="T1" fmla="*/ 40 h 40"/>
                <a:gd name="T2" fmla="*/ 11 w 13"/>
                <a:gd name="T3" fmla="*/ 34 h 40"/>
                <a:gd name="T4" fmla="*/ 11 w 13"/>
                <a:gd name="T5" fmla="*/ 30 h 40"/>
                <a:gd name="T6" fmla="*/ 10 w 13"/>
                <a:gd name="T7" fmla="*/ 23 h 40"/>
                <a:gd name="T8" fmla="*/ 8 w 13"/>
                <a:gd name="T9" fmla="*/ 19 h 40"/>
                <a:gd name="T10" fmla="*/ 7 w 13"/>
                <a:gd name="T11" fmla="*/ 15 h 40"/>
                <a:gd name="T12" fmla="*/ 7 w 13"/>
                <a:gd name="T13" fmla="*/ 11 h 40"/>
                <a:gd name="T14" fmla="*/ 8 w 13"/>
                <a:gd name="T15" fmla="*/ 9 h 40"/>
                <a:gd name="T16" fmla="*/ 5 w 13"/>
                <a:gd name="T17" fmla="*/ 0 h 40"/>
                <a:gd name="T18" fmla="*/ 2 w 13"/>
                <a:gd name="T19" fmla="*/ 4 h 40"/>
                <a:gd name="T20" fmla="*/ 0 w 13"/>
                <a:gd name="T21" fmla="*/ 11 h 40"/>
                <a:gd name="T22" fmla="*/ 0 w 13"/>
                <a:gd name="T23" fmla="*/ 15 h 40"/>
                <a:gd name="T24" fmla="*/ 2 w 13"/>
                <a:gd name="T25" fmla="*/ 21 h 40"/>
                <a:gd name="T26" fmla="*/ 3 w 13"/>
                <a:gd name="T27" fmla="*/ 25 h 40"/>
                <a:gd name="T28" fmla="*/ 5 w 13"/>
                <a:gd name="T29" fmla="*/ 32 h 40"/>
                <a:gd name="T30" fmla="*/ 5 w 13"/>
                <a:gd name="T31" fmla="*/ 36 h 40"/>
                <a:gd name="T32" fmla="*/ 5 w 13"/>
                <a:gd name="T33" fmla="*/ 40 h 40"/>
                <a:gd name="T34" fmla="*/ 13 w 13"/>
                <a:gd name="T35" fmla="*/ 40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40"/>
                <a:gd name="T56" fmla="*/ 13 w 13"/>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40">
                  <a:moveTo>
                    <a:pt x="13" y="40"/>
                  </a:moveTo>
                  <a:lnTo>
                    <a:pt x="11" y="34"/>
                  </a:lnTo>
                  <a:lnTo>
                    <a:pt x="11" y="30"/>
                  </a:lnTo>
                  <a:lnTo>
                    <a:pt x="10" y="23"/>
                  </a:lnTo>
                  <a:lnTo>
                    <a:pt x="8" y="19"/>
                  </a:lnTo>
                  <a:lnTo>
                    <a:pt x="7" y="15"/>
                  </a:lnTo>
                  <a:lnTo>
                    <a:pt x="7" y="11"/>
                  </a:lnTo>
                  <a:lnTo>
                    <a:pt x="8" y="9"/>
                  </a:lnTo>
                  <a:lnTo>
                    <a:pt x="5" y="0"/>
                  </a:lnTo>
                  <a:lnTo>
                    <a:pt x="2" y="4"/>
                  </a:lnTo>
                  <a:lnTo>
                    <a:pt x="0" y="11"/>
                  </a:lnTo>
                  <a:lnTo>
                    <a:pt x="0" y="15"/>
                  </a:lnTo>
                  <a:lnTo>
                    <a:pt x="2" y="21"/>
                  </a:lnTo>
                  <a:lnTo>
                    <a:pt x="3" y="25"/>
                  </a:lnTo>
                  <a:lnTo>
                    <a:pt x="5" y="32"/>
                  </a:lnTo>
                  <a:lnTo>
                    <a:pt x="5" y="36"/>
                  </a:lnTo>
                  <a:lnTo>
                    <a:pt x="5" y="40"/>
                  </a:lnTo>
                  <a:lnTo>
                    <a:pt x="13" y="40"/>
                  </a:lnTo>
                  <a:close/>
                </a:path>
              </a:pathLst>
            </a:custGeom>
            <a:solidFill>
              <a:srgbClr val="A6A6A6"/>
            </a:solidFill>
            <a:ln w="9525">
              <a:noFill/>
              <a:round/>
              <a:headEnd/>
              <a:tailEnd/>
            </a:ln>
          </p:spPr>
          <p:txBody>
            <a:bodyPr/>
            <a:lstStyle/>
            <a:p>
              <a:endParaRPr lang="it-IT">
                <a:solidFill>
                  <a:srgbClr val="FFFFFF"/>
                </a:solidFill>
              </a:endParaRPr>
            </a:p>
          </p:txBody>
        </p:sp>
        <p:sp>
          <p:nvSpPr>
            <p:cNvPr id="28855" name="Freeform 181"/>
            <p:cNvSpPr>
              <a:spLocks/>
            </p:cNvSpPr>
            <p:nvPr/>
          </p:nvSpPr>
          <p:spPr bwMode="auto">
            <a:xfrm>
              <a:off x="2817" y="1667"/>
              <a:ext cx="16" cy="32"/>
            </a:xfrm>
            <a:custGeom>
              <a:avLst/>
              <a:gdLst>
                <a:gd name="T0" fmla="*/ 16 w 16"/>
                <a:gd name="T1" fmla="*/ 23 h 32"/>
                <a:gd name="T2" fmla="*/ 14 w 16"/>
                <a:gd name="T3" fmla="*/ 23 h 32"/>
                <a:gd name="T4" fmla="*/ 12 w 16"/>
                <a:gd name="T5" fmla="*/ 21 h 32"/>
                <a:gd name="T6" fmla="*/ 11 w 16"/>
                <a:gd name="T7" fmla="*/ 17 h 32"/>
                <a:gd name="T8" fmla="*/ 9 w 16"/>
                <a:gd name="T9" fmla="*/ 15 h 32"/>
                <a:gd name="T10" fmla="*/ 8 w 16"/>
                <a:gd name="T11" fmla="*/ 11 h 32"/>
                <a:gd name="T12" fmla="*/ 8 w 16"/>
                <a:gd name="T13" fmla="*/ 6 h 32"/>
                <a:gd name="T14" fmla="*/ 8 w 16"/>
                <a:gd name="T15" fmla="*/ 4 h 32"/>
                <a:gd name="T16" fmla="*/ 8 w 16"/>
                <a:gd name="T17" fmla="*/ 0 h 32"/>
                <a:gd name="T18" fmla="*/ 0 w 16"/>
                <a:gd name="T19" fmla="*/ 0 h 32"/>
                <a:gd name="T20" fmla="*/ 0 w 16"/>
                <a:gd name="T21" fmla="*/ 4 h 32"/>
                <a:gd name="T22" fmla="*/ 2 w 16"/>
                <a:gd name="T23" fmla="*/ 9 h 32"/>
                <a:gd name="T24" fmla="*/ 2 w 16"/>
                <a:gd name="T25" fmla="*/ 13 h 32"/>
                <a:gd name="T26" fmla="*/ 3 w 16"/>
                <a:gd name="T27" fmla="*/ 19 h 32"/>
                <a:gd name="T28" fmla="*/ 5 w 16"/>
                <a:gd name="T29" fmla="*/ 23 h 32"/>
                <a:gd name="T30" fmla="*/ 8 w 16"/>
                <a:gd name="T31" fmla="*/ 25 h 32"/>
                <a:gd name="T32" fmla="*/ 9 w 16"/>
                <a:gd name="T33" fmla="*/ 30 h 32"/>
                <a:gd name="T34" fmla="*/ 12 w 16"/>
                <a:gd name="T35" fmla="*/ 32 h 32"/>
                <a:gd name="T36" fmla="*/ 16 w 16"/>
                <a:gd name="T37" fmla="*/ 23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32"/>
                <a:gd name="T59" fmla="*/ 16 w 16"/>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32">
                  <a:moveTo>
                    <a:pt x="16" y="23"/>
                  </a:moveTo>
                  <a:lnTo>
                    <a:pt x="14" y="23"/>
                  </a:lnTo>
                  <a:lnTo>
                    <a:pt x="12" y="21"/>
                  </a:lnTo>
                  <a:lnTo>
                    <a:pt x="11" y="17"/>
                  </a:lnTo>
                  <a:lnTo>
                    <a:pt x="9" y="15"/>
                  </a:lnTo>
                  <a:lnTo>
                    <a:pt x="8" y="11"/>
                  </a:lnTo>
                  <a:lnTo>
                    <a:pt x="8" y="6"/>
                  </a:lnTo>
                  <a:lnTo>
                    <a:pt x="8" y="4"/>
                  </a:lnTo>
                  <a:lnTo>
                    <a:pt x="8" y="0"/>
                  </a:lnTo>
                  <a:lnTo>
                    <a:pt x="0" y="0"/>
                  </a:lnTo>
                  <a:lnTo>
                    <a:pt x="0" y="4"/>
                  </a:lnTo>
                  <a:lnTo>
                    <a:pt x="2" y="9"/>
                  </a:lnTo>
                  <a:lnTo>
                    <a:pt x="2" y="13"/>
                  </a:lnTo>
                  <a:lnTo>
                    <a:pt x="3" y="19"/>
                  </a:lnTo>
                  <a:lnTo>
                    <a:pt x="5" y="23"/>
                  </a:lnTo>
                  <a:lnTo>
                    <a:pt x="8" y="25"/>
                  </a:lnTo>
                  <a:lnTo>
                    <a:pt x="9" y="30"/>
                  </a:lnTo>
                  <a:lnTo>
                    <a:pt x="12" y="32"/>
                  </a:lnTo>
                  <a:lnTo>
                    <a:pt x="16" y="23"/>
                  </a:lnTo>
                  <a:close/>
                </a:path>
              </a:pathLst>
            </a:custGeom>
            <a:solidFill>
              <a:srgbClr val="A6A6A6"/>
            </a:solidFill>
            <a:ln w="9525">
              <a:noFill/>
              <a:round/>
              <a:headEnd/>
              <a:tailEnd/>
            </a:ln>
          </p:spPr>
          <p:txBody>
            <a:bodyPr/>
            <a:lstStyle/>
            <a:p>
              <a:endParaRPr lang="it-IT">
                <a:solidFill>
                  <a:srgbClr val="FFFFFF"/>
                </a:solidFill>
              </a:endParaRPr>
            </a:p>
          </p:txBody>
        </p:sp>
        <p:sp>
          <p:nvSpPr>
            <p:cNvPr id="28856" name="Freeform 182"/>
            <p:cNvSpPr>
              <a:spLocks/>
            </p:cNvSpPr>
            <p:nvPr/>
          </p:nvSpPr>
          <p:spPr bwMode="auto">
            <a:xfrm>
              <a:off x="2829" y="1684"/>
              <a:ext cx="60" cy="21"/>
            </a:xfrm>
            <a:custGeom>
              <a:avLst/>
              <a:gdLst>
                <a:gd name="T0" fmla="*/ 58 w 60"/>
                <a:gd name="T1" fmla="*/ 0 h 21"/>
                <a:gd name="T2" fmla="*/ 57 w 60"/>
                <a:gd name="T3" fmla="*/ 0 h 21"/>
                <a:gd name="T4" fmla="*/ 50 w 60"/>
                <a:gd name="T5" fmla="*/ 2 h 21"/>
                <a:gd name="T6" fmla="*/ 43 w 60"/>
                <a:gd name="T7" fmla="*/ 6 h 21"/>
                <a:gd name="T8" fmla="*/ 36 w 60"/>
                <a:gd name="T9" fmla="*/ 8 h 21"/>
                <a:gd name="T10" fmla="*/ 30 w 60"/>
                <a:gd name="T11" fmla="*/ 11 h 21"/>
                <a:gd name="T12" fmla="*/ 22 w 60"/>
                <a:gd name="T13" fmla="*/ 13 h 21"/>
                <a:gd name="T14" fmla="*/ 16 w 60"/>
                <a:gd name="T15" fmla="*/ 13 h 21"/>
                <a:gd name="T16" fmla="*/ 10 w 60"/>
                <a:gd name="T17" fmla="*/ 11 h 21"/>
                <a:gd name="T18" fmla="*/ 4 w 60"/>
                <a:gd name="T19" fmla="*/ 6 h 21"/>
                <a:gd name="T20" fmla="*/ 0 w 60"/>
                <a:gd name="T21" fmla="*/ 15 h 21"/>
                <a:gd name="T22" fmla="*/ 8 w 60"/>
                <a:gd name="T23" fmla="*/ 19 h 21"/>
                <a:gd name="T24" fmla="*/ 16 w 60"/>
                <a:gd name="T25" fmla="*/ 21 h 21"/>
                <a:gd name="T26" fmla="*/ 22 w 60"/>
                <a:gd name="T27" fmla="*/ 21 h 21"/>
                <a:gd name="T28" fmla="*/ 30 w 60"/>
                <a:gd name="T29" fmla="*/ 19 h 21"/>
                <a:gd name="T30" fmla="*/ 38 w 60"/>
                <a:gd name="T31" fmla="*/ 17 h 21"/>
                <a:gd name="T32" fmla="*/ 46 w 60"/>
                <a:gd name="T33" fmla="*/ 15 h 21"/>
                <a:gd name="T34" fmla="*/ 52 w 60"/>
                <a:gd name="T35" fmla="*/ 11 h 21"/>
                <a:gd name="T36" fmla="*/ 60 w 60"/>
                <a:gd name="T37" fmla="*/ 6 h 21"/>
                <a:gd name="T38" fmla="*/ 58 w 60"/>
                <a:gd name="T39" fmla="*/ 0 h 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0"/>
                <a:gd name="T61" fmla="*/ 0 h 21"/>
                <a:gd name="T62" fmla="*/ 60 w 60"/>
                <a:gd name="T63" fmla="*/ 21 h 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0" h="21">
                  <a:moveTo>
                    <a:pt x="58" y="0"/>
                  </a:moveTo>
                  <a:lnTo>
                    <a:pt x="57" y="0"/>
                  </a:lnTo>
                  <a:lnTo>
                    <a:pt x="50" y="2"/>
                  </a:lnTo>
                  <a:lnTo>
                    <a:pt x="43" y="6"/>
                  </a:lnTo>
                  <a:lnTo>
                    <a:pt x="36" y="8"/>
                  </a:lnTo>
                  <a:lnTo>
                    <a:pt x="30" y="11"/>
                  </a:lnTo>
                  <a:lnTo>
                    <a:pt x="22" y="13"/>
                  </a:lnTo>
                  <a:lnTo>
                    <a:pt x="16" y="13"/>
                  </a:lnTo>
                  <a:lnTo>
                    <a:pt x="10" y="11"/>
                  </a:lnTo>
                  <a:lnTo>
                    <a:pt x="4" y="6"/>
                  </a:lnTo>
                  <a:lnTo>
                    <a:pt x="0" y="15"/>
                  </a:lnTo>
                  <a:lnTo>
                    <a:pt x="8" y="19"/>
                  </a:lnTo>
                  <a:lnTo>
                    <a:pt x="16" y="21"/>
                  </a:lnTo>
                  <a:lnTo>
                    <a:pt x="22" y="21"/>
                  </a:lnTo>
                  <a:lnTo>
                    <a:pt x="30" y="19"/>
                  </a:lnTo>
                  <a:lnTo>
                    <a:pt x="38" y="17"/>
                  </a:lnTo>
                  <a:lnTo>
                    <a:pt x="46" y="15"/>
                  </a:lnTo>
                  <a:lnTo>
                    <a:pt x="52" y="11"/>
                  </a:lnTo>
                  <a:lnTo>
                    <a:pt x="60" y="6"/>
                  </a:lnTo>
                  <a:lnTo>
                    <a:pt x="58" y="0"/>
                  </a:lnTo>
                  <a:close/>
                </a:path>
              </a:pathLst>
            </a:custGeom>
            <a:solidFill>
              <a:srgbClr val="A6A6A6"/>
            </a:solidFill>
            <a:ln w="9525">
              <a:noFill/>
              <a:round/>
              <a:headEnd/>
              <a:tailEnd/>
            </a:ln>
          </p:spPr>
          <p:txBody>
            <a:bodyPr/>
            <a:lstStyle/>
            <a:p>
              <a:endParaRPr lang="it-IT">
                <a:solidFill>
                  <a:srgbClr val="FFFFFF"/>
                </a:solidFill>
              </a:endParaRPr>
            </a:p>
          </p:txBody>
        </p:sp>
        <p:sp>
          <p:nvSpPr>
            <p:cNvPr id="28857" name="Freeform 183"/>
            <p:cNvSpPr>
              <a:spLocks/>
            </p:cNvSpPr>
            <p:nvPr/>
          </p:nvSpPr>
          <p:spPr bwMode="auto">
            <a:xfrm>
              <a:off x="2881" y="1646"/>
              <a:ext cx="19" cy="44"/>
            </a:xfrm>
            <a:custGeom>
              <a:avLst/>
              <a:gdLst>
                <a:gd name="T0" fmla="*/ 5 w 19"/>
                <a:gd name="T1" fmla="*/ 0 h 44"/>
                <a:gd name="T2" fmla="*/ 2 w 19"/>
                <a:gd name="T3" fmla="*/ 9 h 44"/>
                <a:gd name="T4" fmla="*/ 5 w 19"/>
                <a:gd name="T5" fmla="*/ 11 h 44"/>
                <a:gd name="T6" fmla="*/ 8 w 19"/>
                <a:gd name="T7" fmla="*/ 13 h 44"/>
                <a:gd name="T8" fmla="*/ 11 w 19"/>
                <a:gd name="T9" fmla="*/ 17 h 44"/>
                <a:gd name="T10" fmla="*/ 11 w 19"/>
                <a:gd name="T11" fmla="*/ 23 h 44"/>
                <a:gd name="T12" fmla="*/ 11 w 19"/>
                <a:gd name="T13" fmla="*/ 27 h 44"/>
                <a:gd name="T14" fmla="*/ 11 w 19"/>
                <a:gd name="T15" fmla="*/ 32 h 44"/>
                <a:gd name="T16" fmla="*/ 9 w 19"/>
                <a:gd name="T17" fmla="*/ 34 h 44"/>
                <a:gd name="T18" fmla="*/ 6 w 19"/>
                <a:gd name="T19" fmla="*/ 38 h 44"/>
                <a:gd name="T20" fmla="*/ 8 w 19"/>
                <a:gd name="T21" fmla="*/ 44 h 44"/>
                <a:gd name="T22" fmla="*/ 13 w 19"/>
                <a:gd name="T23" fmla="*/ 40 h 44"/>
                <a:gd name="T24" fmla="*/ 17 w 19"/>
                <a:gd name="T25" fmla="*/ 36 h 44"/>
                <a:gd name="T26" fmla="*/ 19 w 19"/>
                <a:gd name="T27" fmla="*/ 27 h 44"/>
                <a:gd name="T28" fmla="*/ 17 w 19"/>
                <a:gd name="T29" fmla="*/ 21 h 44"/>
                <a:gd name="T30" fmla="*/ 16 w 19"/>
                <a:gd name="T31" fmla="*/ 15 h 44"/>
                <a:gd name="T32" fmla="*/ 13 w 19"/>
                <a:gd name="T33" fmla="*/ 9 h 44"/>
                <a:gd name="T34" fmla="*/ 9 w 19"/>
                <a:gd name="T35" fmla="*/ 2 h 44"/>
                <a:gd name="T36" fmla="*/ 3 w 19"/>
                <a:gd name="T37" fmla="*/ 0 h 44"/>
                <a:gd name="T38" fmla="*/ 0 w 19"/>
                <a:gd name="T39" fmla="*/ 6 h 44"/>
                <a:gd name="T40" fmla="*/ 5 w 19"/>
                <a:gd name="T41" fmla="*/ 0 h 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44"/>
                <a:gd name="T65" fmla="*/ 19 w 19"/>
                <a:gd name="T66" fmla="*/ 44 h 4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44">
                  <a:moveTo>
                    <a:pt x="5" y="0"/>
                  </a:moveTo>
                  <a:lnTo>
                    <a:pt x="2" y="9"/>
                  </a:lnTo>
                  <a:lnTo>
                    <a:pt x="5" y="11"/>
                  </a:lnTo>
                  <a:lnTo>
                    <a:pt x="8" y="13"/>
                  </a:lnTo>
                  <a:lnTo>
                    <a:pt x="11" y="17"/>
                  </a:lnTo>
                  <a:lnTo>
                    <a:pt x="11" y="23"/>
                  </a:lnTo>
                  <a:lnTo>
                    <a:pt x="11" y="27"/>
                  </a:lnTo>
                  <a:lnTo>
                    <a:pt x="11" y="32"/>
                  </a:lnTo>
                  <a:lnTo>
                    <a:pt x="9" y="34"/>
                  </a:lnTo>
                  <a:lnTo>
                    <a:pt x="6" y="38"/>
                  </a:lnTo>
                  <a:lnTo>
                    <a:pt x="8" y="44"/>
                  </a:lnTo>
                  <a:lnTo>
                    <a:pt x="13" y="40"/>
                  </a:lnTo>
                  <a:lnTo>
                    <a:pt x="17" y="36"/>
                  </a:lnTo>
                  <a:lnTo>
                    <a:pt x="19" y="27"/>
                  </a:lnTo>
                  <a:lnTo>
                    <a:pt x="17" y="21"/>
                  </a:lnTo>
                  <a:lnTo>
                    <a:pt x="16" y="15"/>
                  </a:lnTo>
                  <a:lnTo>
                    <a:pt x="13" y="9"/>
                  </a:lnTo>
                  <a:lnTo>
                    <a:pt x="9" y="2"/>
                  </a:lnTo>
                  <a:lnTo>
                    <a:pt x="3" y="0"/>
                  </a:lnTo>
                  <a:lnTo>
                    <a:pt x="0" y="6"/>
                  </a:lnTo>
                  <a:lnTo>
                    <a:pt x="5" y="0"/>
                  </a:lnTo>
                  <a:close/>
                </a:path>
              </a:pathLst>
            </a:custGeom>
            <a:solidFill>
              <a:srgbClr val="A6A6A6"/>
            </a:solidFill>
            <a:ln w="9525">
              <a:noFill/>
              <a:round/>
              <a:headEnd/>
              <a:tailEnd/>
            </a:ln>
          </p:spPr>
          <p:txBody>
            <a:bodyPr/>
            <a:lstStyle/>
            <a:p>
              <a:endParaRPr lang="it-IT">
                <a:solidFill>
                  <a:srgbClr val="FFFFFF"/>
                </a:solidFill>
              </a:endParaRPr>
            </a:p>
          </p:txBody>
        </p:sp>
        <p:sp>
          <p:nvSpPr>
            <p:cNvPr id="28858" name="Freeform 184"/>
            <p:cNvSpPr>
              <a:spLocks/>
            </p:cNvSpPr>
            <p:nvPr/>
          </p:nvSpPr>
          <p:spPr bwMode="auto">
            <a:xfrm>
              <a:off x="2881" y="1646"/>
              <a:ext cx="13" cy="15"/>
            </a:xfrm>
            <a:custGeom>
              <a:avLst/>
              <a:gdLst>
                <a:gd name="T0" fmla="*/ 8 w 13"/>
                <a:gd name="T1" fmla="*/ 15 h 15"/>
                <a:gd name="T2" fmla="*/ 13 w 13"/>
                <a:gd name="T3" fmla="*/ 9 h 15"/>
                <a:gd name="T4" fmla="*/ 5 w 13"/>
                <a:gd name="T5" fmla="*/ 0 h 15"/>
                <a:gd name="T6" fmla="*/ 0 w 13"/>
                <a:gd name="T7" fmla="*/ 6 h 15"/>
                <a:gd name="T8" fmla="*/ 8 w 13"/>
                <a:gd name="T9" fmla="*/ 15 h 15"/>
                <a:gd name="T10" fmla="*/ 13 w 13"/>
                <a:gd name="T11" fmla="*/ 9 h 15"/>
                <a:gd name="T12" fmla="*/ 8 w 13"/>
                <a:gd name="T13" fmla="*/ 15 h 15"/>
                <a:gd name="T14" fmla="*/ 0 60000 65536"/>
                <a:gd name="T15" fmla="*/ 0 60000 65536"/>
                <a:gd name="T16" fmla="*/ 0 60000 65536"/>
                <a:gd name="T17" fmla="*/ 0 60000 65536"/>
                <a:gd name="T18" fmla="*/ 0 60000 65536"/>
                <a:gd name="T19" fmla="*/ 0 60000 65536"/>
                <a:gd name="T20" fmla="*/ 0 60000 65536"/>
                <a:gd name="T21" fmla="*/ 0 w 13"/>
                <a:gd name="T22" fmla="*/ 0 h 15"/>
                <a:gd name="T23" fmla="*/ 13 w 13"/>
                <a:gd name="T24" fmla="*/ 15 h 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15">
                  <a:moveTo>
                    <a:pt x="8" y="15"/>
                  </a:moveTo>
                  <a:lnTo>
                    <a:pt x="13" y="9"/>
                  </a:lnTo>
                  <a:lnTo>
                    <a:pt x="5" y="0"/>
                  </a:lnTo>
                  <a:lnTo>
                    <a:pt x="0" y="6"/>
                  </a:lnTo>
                  <a:lnTo>
                    <a:pt x="8" y="15"/>
                  </a:lnTo>
                  <a:lnTo>
                    <a:pt x="13" y="9"/>
                  </a:lnTo>
                  <a:lnTo>
                    <a:pt x="8" y="15"/>
                  </a:lnTo>
                  <a:close/>
                </a:path>
              </a:pathLst>
            </a:custGeom>
            <a:solidFill>
              <a:srgbClr val="A6A6A6"/>
            </a:solidFill>
            <a:ln w="9525">
              <a:noFill/>
              <a:round/>
              <a:headEnd/>
              <a:tailEnd/>
            </a:ln>
          </p:spPr>
          <p:txBody>
            <a:bodyPr/>
            <a:lstStyle/>
            <a:p>
              <a:endParaRPr lang="it-IT">
                <a:solidFill>
                  <a:srgbClr val="FFFFFF"/>
                </a:solidFill>
              </a:endParaRPr>
            </a:p>
          </p:txBody>
        </p:sp>
        <p:sp>
          <p:nvSpPr>
            <p:cNvPr id="28859" name="Freeform 185"/>
            <p:cNvSpPr>
              <a:spLocks/>
            </p:cNvSpPr>
            <p:nvPr/>
          </p:nvSpPr>
          <p:spPr bwMode="auto">
            <a:xfrm>
              <a:off x="2817" y="1619"/>
              <a:ext cx="77" cy="42"/>
            </a:xfrm>
            <a:custGeom>
              <a:avLst/>
              <a:gdLst>
                <a:gd name="T0" fmla="*/ 3 w 77"/>
                <a:gd name="T1" fmla="*/ 17 h 42"/>
                <a:gd name="T2" fmla="*/ 12 w 77"/>
                <a:gd name="T3" fmla="*/ 10 h 42"/>
                <a:gd name="T4" fmla="*/ 20 w 77"/>
                <a:gd name="T5" fmla="*/ 8 h 42"/>
                <a:gd name="T6" fmla="*/ 30 w 77"/>
                <a:gd name="T7" fmla="*/ 10 h 42"/>
                <a:gd name="T8" fmla="*/ 39 w 77"/>
                <a:gd name="T9" fmla="*/ 12 h 42"/>
                <a:gd name="T10" fmla="*/ 48 w 77"/>
                <a:gd name="T11" fmla="*/ 19 h 42"/>
                <a:gd name="T12" fmla="*/ 56 w 77"/>
                <a:gd name="T13" fmla="*/ 25 h 42"/>
                <a:gd name="T14" fmla="*/ 64 w 77"/>
                <a:gd name="T15" fmla="*/ 33 h 42"/>
                <a:gd name="T16" fmla="*/ 72 w 77"/>
                <a:gd name="T17" fmla="*/ 42 h 42"/>
                <a:gd name="T18" fmla="*/ 77 w 77"/>
                <a:gd name="T19" fmla="*/ 36 h 42"/>
                <a:gd name="T20" fmla="*/ 69 w 77"/>
                <a:gd name="T21" fmla="*/ 27 h 42"/>
                <a:gd name="T22" fmla="*/ 59 w 77"/>
                <a:gd name="T23" fmla="*/ 19 h 42"/>
                <a:gd name="T24" fmla="*/ 50 w 77"/>
                <a:gd name="T25" fmla="*/ 10 h 42"/>
                <a:gd name="T26" fmla="*/ 41 w 77"/>
                <a:gd name="T27" fmla="*/ 4 h 42"/>
                <a:gd name="T28" fmla="*/ 31 w 77"/>
                <a:gd name="T29" fmla="*/ 2 h 42"/>
                <a:gd name="T30" fmla="*/ 20 w 77"/>
                <a:gd name="T31" fmla="*/ 0 h 42"/>
                <a:gd name="T32" fmla="*/ 9 w 77"/>
                <a:gd name="T33" fmla="*/ 2 h 42"/>
                <a:gd name="T34" fmla="*/ 0 w 77"/>
                <a:gd name="T35" fmla="*/ 8 h 42"/>
                <a:gd name="T36" fmla="*/ 3 w 77"/>
                <a:gd name="T37" fmla="*/ 17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77"/>
                <a:gd name="T58" fmla="*/ 0 h 42"/>
                <a:gd name="T59" fmla="*/ 77 w 77"/>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77" h="42">
                  <a:moveTo>
                    <a:pt x="3" y="17"/>
                  </a:moveTo>
                  <a:lnTo>
                    <a:pt x="12" y="10"/>
                  </a:lnTo>
                  <a:lnTo>
                    <a:pt x="20" y="8"/>
                  </a:lnTo>
                  <a:lnTo>
                    <a:pt x="30" y="10"/>
                  </a:lnTo>
                  <a:lnTo>
                    <a:pt x="39" y="12"/>
                  </a:lnTo>
                  <a:lnTo>
                    <a:pt x="48" y="19"/>
                  </a:lnTo>
                  <a:lnTo>
                    <a:pt x="56" y="25"/>
                  </a:lnTo>
                  <a:lnTo>
                    <a:pt x="64" y="33"/>
                  </a:lnTo>
                  <a:lnTo>
                    <a:pt x="72" y="42"/>
                  </a:lnTo>
                  <a:lnTo>
                    <a:pt x="77" y="36"/>
                  </a:lnTo>
                  <a:lnTo>
                    <a:pt x="69" y="27"/>
                  </a:lnTo>
                  <a:lnTo>
                    <a:pt x="59" y="19"/>
                  </a:lnTo>
                  <a:lnTo>
                    <a:pt x="50" y="10"/>
                  </a:lnTo>
                  <a:lnTo>
                    <a:pt x="41" y="4"/>
                  </a:lnTo>
                  <a:lnTo>
                    <a:pt x="31" y="2"/>
                  </a:lnTo>
                  <a:lnTo>
                    <a:pt x="20" y="0"/>
                  </a:lnTo>
                  <a:lnTo>
                    <a:pt x="9" y="2"/>
                  </a:lnTo>
                  <a:lnTo>
                    <a:pt x="0" y="8"/>
                  </a:lnTo>
                  <a:lnTo>
                    <a:pt x="3" y="17"/>
                  </a:lnTo>
                  <a:close/>
                </a:path>
              </a:pathLst>
            </a:custGeom>
            <a:solidFill>
              <a:srgbClr val="CC6633"/>
            </a:solidFill>
            <a:ln w="9525">
              <a:noFill/>
              <a:round/>
              <a:headEnd/>
              <a:tailEnd/>
            </a:ln>
          </p:spPr>
          <p:txBody>
            <a:bodyPr/>
            <a:lstStyle/>
            <a:p>
              <a:endParaRPr lang="it-IT">
                <a:solidFill>
                  <a:srgbClr val="FFFFFF"/>
                </a:solidFill>
              </a:endParaRPr>
            </a:p>
          </p:txBody>
        </p:sp>
        <p:sp>
          <p:nvSpPr>
            <p:cNvPr id="28860" name="Freeform 186"/>
            <p:cNvSpPr>
              <a:spLocks/>
            </p:cNvSpPr>
            <p:nvPr/>
          </p:nvSpPr>
          <p:spPr bwMode="auto">
            <a:xfrm>
              <a:off x="2812" y="1627"/>
              <a:ext cx="13" cy="40"/>
            </a:xfrm>
            <a:custGeom>
              <a:avLst/>
              <a:gdLst>
                <a:gd name="T0" fmla="*/ 13 w 13"/>
                <a:gd name="T1" fmla="*/ 40 h 40"/>
                <a:gd name="T2" fmla="*/ 11 w 13"/>
                <a:gd name="T3" fmla="*/ 34 h 40"/>
                <a:gd name="T4" fmla="*/ 11 w 13"/>
                <a:gd name="T5" fmla="*/ 30 h 40"/>
                <a:gd name="T6" fmla="*/ 10 w 13"/>
                <a:gd name="T7" fmla="*/ 23 h 40"/>
                <a:gd name="T8" fmla="*/ 8 w 13"/>
                <a:gd name="T9" fmla="*/ 19 h 40"/>
                <a:gd name="T10" fmla="*/ 7 w 13"/>
                <a:gd name="T11" fmla="*/ 15 h 40"/>
                <a:gd name="T12" fmla="*/ 7 w 13"/>
                <a:gd name="T13" fmla="*/ 11 h 40"/>
                <a:gd name="T14" fmla="*/ 8 w 13"/>
                <a:gd name="T15" fmla="*/ 9 h 40"/>
                <a:gd name="T16" fmla="*/ 5 w 13"/>
                <a:gd name="T17" fmla="*/ 0 h 40"/>
                <a:gd name="T18" fmla="*/ 2 w 13"/>
                <a:gd name="T19" fmla="*/ 4 h 40"/>
                <a:gd name="T20" fmla="*/ 0 w 13"/>
                <a:gd name="T21" fmla="*/ 11 h 40"/>
                <a:gd name="T22" fmla="*/ 0 w 13"/>
                <a:gd name="T23" fmla="*/ 15 h 40"/>
                <a:gd name="T24" fmla="*/ 2 w 13"/>
                <a:gd name="T25" fmla="*/ 21 h 40"/>
                <a:gd name="T26" fmla="*/ 3 w 13"/>
                <a:gd name="T27" fmla="*/ 25 h 40"/>
                <a:gd name="T28" fmla="*/ 5 w 13"/>
                <a:gd name="T29" fmla="*/ 32 h 40"/>
                <a:gd name="T30" fmla="*/ 5 w 13"/>
                <a:gd name="T31" fmla="*/ 36 h 40"/>
                <a:gd name="T32" fmla="*/ 5 w 13"/>
                <a:gd name="T33" fmla="*/ 40 h 40"/>
                <a:gd name="T34" fmla="*/ 13 w 13"/>
                <a:gd name="T35" fmla="*/ 40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40"/>
                <a:gd name="T56" fmla="*/ 13 w 13"/>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40">
                  <a:moveTo>
                    <a:pt x="13" y="40"/>
                  </a:moveTo>
                  <a:lnTo>
                    <a:pt x="11" y="34"/>
                  </a:lnTo>
                  <a:lnTo>
                    <a:pt x="11" y="30"/>
                  </a:lnTo>
                  <a:lnTo>
                    <a:pt x="10" y="23"/>
                  </a:lnTo>
                  <a:lnTo>
                    <a:pt x="8" y="19"/>
                  </a:lnTo>
                  <a:lnTo>
                    <a:pt x="7" y="15"/>
                  </a:lnTo>
                  <a:lnTo>
                    <a:pt x="7" y="11"/>
                  </a:lnTo>
                  <a:lnTo>
                    <a:pt x="8" y="9"/>
                  </a:lnTo>
                  <a:lnTo>
                    <a:pt x="5" y="0"/>
                  </a:lnTo>
                  <a:lnTo>
                    <a:pt x="2" y="4"/>
                  </a:lnTo>
                  <a:lnTo>
                    <a:pt x="0" y="11"/>
                  </a:lnTo>
                  <a:lnTo>
                    <a:pt x="0" y="15"/>
                  </a:lnTo>
                  <a:lnTo>
                    <a:pt x="2" y="21"/>
                  </a:lnTo>
                  <a:lnTo>
                    <a:pt x="3" y="25"/>
                  </a:lnTo>
                  <a:lnTo>
                    <a:pt x="5" y="32"/>
                  </a:lnTo>
                  <a:lnTo>
                    <a:pt x="5" y="36"/>
                  </a:lnTo>
                  <a:lnTo>
                    <a:pt x="5" y="40"/>
                  </a:lnTo>
                  <a:lnTo>
                    <a:pt x="13" y="40"/>
                  </a:lnTo>
                  <a:close/>
                </a:path>
              </a:pathLst>
            </a:custGeom>
            <a:solidFill>
              <a:srgbClr val="CC6633"/>
            </a:solidFill>
            <a:ln w="9525">
              <a:noFill/>
              <a:round/>
              <a:headEnd/>
              <a:tailEnd/>
            </a:ln>
          </p:spPr>
          <p:txBody>
            <a:bodyPr/>
            <a:lstStyle/>
            <a:p>
              <a:endParaRPr lang="it-IT">
                <a:solidFill>
                  <a:srgbClr val="FFFFFF"/>
                </a:solidFill>
              </a:endParaRPr>
            </a:p>
          </p:txBody>
        </p:sp>
        <p:sp>
          <p:nvSpPr>
            <p:cNvPr id="28861" name="Freeform 187"/>
            <p:cNvSpPr>
              <a:spLocks/>
            </p:cNvSpPr>
            <p:nvPr/>
          </p:nvSpPr>
          <p:spPr bwMode="auto">
            <a:xfrm>
              <a:off x="2817" y="1667"/>
              <a:ext cx="16" cy="32"/>
            </a:xfrm>
            <a:custGeom>
              <a:avLst/>
              <a:gdLst>
                <a:gd name="T0" fmla="*/ 16 w 16"/>
                <a:gd name="T1" fmla="*/ 23 h 32"/>
                <a:gd name="T2" fmla="*/ 14 w 16"/>
                <a:gd name="T3" fmla="*/ 23 h 32"/>
                <a:gd name="T4" fmla="*/ 12 w 16"/>
                <a:gd name="T5" fmla="*/ 21 h 32"/>
                <a:gd name="T6" fmla="*/ 11 w 16"/>
                <a:gd name="T7" fmla="*/ 17 h 32"/>
                <a:gd name="T8" fmla="*/ 9 w 16"/>
                <a:gd name="T9" fmla="*/ 15 h 32"/>
                <a:gd name="T10" fmla="*/ 8 w 16"/>
                <a:gd name="T11" fmla="*/ 11 h 32"/>
                <a:gd name="T12" fmla="*/ 8 w 16"/>
                <a:gd name="T13" fmla="*/ 6 h 32"/>
                <a:gd name="T14" fmla="*/ 8 w 16"/>
                <a:gd name="T15" fmla="*/ 4 h 32"/>
                <a:gd name="T16" fmla="*/ 8 w 16"/>
                <a:gd name="T17" fmla="*/ 0 h 32"/>
                <a:gd name="T18" fmla="*/ 0 w 16"/>
                <a:gd name="T19" fmla="*/ 0 h 32"/>
                <a:gd name="T20" fmla="*/ 0 w 16"/>
                <a:gd name="T21" fmla="*/ 4 h 32"/>
                <a:gd name="T22" fmla="*/ 2 w 16"/>
                <a:gd name="T23" fmla="*/ 9 h 32"/>
                <a:gd name="T24" fmla="*/ 2 w 16"/>
                <a:gd name="T25" fmla="*/ 13 h 32"/>
                <a:gd name="T26" fmla="*/ 3 w 16"/>
                <a:gd name="T27" fmla="*/ 19 h 32"/>
                <a:gd name="T28" fmla="*/ 5 w 16"/>
                <a:gd name="T29" fmla="*/ 23 h 32"/>
                <a:gd name="T30" fmla="*/ 8 w 16"/>
                <a:gd name="T31" fmla="*/ 25 h 32"/>
                <a:gd name="T32" fmla="*/ 9 w 16"/>
                <a:gd name="T33" fmla="*/ 30 h 32"/>
                <a:gd name="T34" fmla="*/ 12 w 16"/>
                <a:gd name="T35" fmla="*/ 32 h 32"/>
                <a:gd name="T36" fmla="*/ 16 w 16"/>
                <a:gd name="T37" fmla="*/ 23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32"/>
                <a:gd name="T59" fmla="*/ 16 w 16"/>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32">
                  <a:moveTo>
                    <a:pt x="16" y="23"/>
                  </a:moveTo>
                  <a:lnTo>
                    <a:pt x="14" y="23"/>
                  </a:lnTo>
                  <a:lnTo>
                    <a:pt x="12" y="21"/>
                  </a:lnTo>
                  <a:lnTo>
                    <a:pt x="11" y="17"/>
                  </a:lnTo>
                  <a:lnTo>
                    <a:pt x="9" y="15"/>
                  </a:lnTo>
                  <a:lnTo>
                    <a:pt x="8" y="11"/>
                  </a:lnTo>
                  <a:lnTo>
                    <a:pt x="8" y="6"/>
                  </a:lnTo>
                  <a:lnTo>
                    <a:pt x="8" y="4"/>
                  </a:lnTo>
                  <a:lnTo>
                    <a:pt x="8" y="0"/>
                  </a:lnTo>
                  <a:lnTo>
                    <a:pt x="0" y="0"/>
                  </a:lnTo>
                  <a:lnTo>
                    <a:pt x="0" y="4"/>
                  </a:lnTo>
                  <a:lnTo>
                    <a:pt x="2" y="9"/>
                  </a:lnTo>
                  <a:lnTo>
                    <a:pt x="2" y="13"/>
                  </a:lnTo>
                  <a:lnTo>
                    <a:pt x="3" y="19"/>
                  </a:lnTo>
                  <a:lnTo>
                    <a:pt x="5" y="23"/>
                  </a:lnTo>
                  <a:lnTo>
                    <a:pt x="8" y="25"/>
                  </a:lnTo>
                  <a:lnTo>
                    <a:pt x="9" y="30"/>
                  </a:lnTo>
                  <a:lnTo>
                    <a:pt x="12" y="32"/>
                  </a:lnTo>
                  <a:lnTo>
                    <a:pt x="16" y="23"/>
                  </a:lnTo>
                  <a:close/>
                </a:path>
              </a:pathLst>
            </a:custGeom>
            <a:solidFill>
              <a:srgbClr val="CC6633"/>
            </a:solidFill>
            <a:ln w="9525">
              <a:noFill/>
              <a:round/>
              <a:headEnd/>
              <a:tailEnd/>
            </a:ln>
          </p:spPr>
          <p:txBody>
            <a:bodyPr/>
            <a:lstStyle/>
            <a:p>
              <a:endParaRPr lang="it-IT">
                <a:solidFill>
                  <a:srgbClr val="FFFFFF"/>
                </a:solidFill>
              </a:endParaRPr>
            </a:p>
          </p:txBody>
        </p:sp>
        <p:sp>
          <p:nvSpPr>
            <p:cNvPr id="28862" name="Freeform 188"/>
            <p:cNvSpPr>
              <a:spLocks/>
            </p:cNvSpPr>
            <p:nvPr/>
          </p:nvSpPr>
          <p:spPr bwMode="auto">
            <a:xfrm>
              <a:off x="2829" y="1684"/>
              <a:ext cx="60" cy="21"/>
            </a:xfrm>
            <a:custGeom>
              <a:avLst/>
              <a:gdLst>
                <a:gd name="T0" fmla="*/ 58 w 60"/>
                <a:gd name="T1" fmla="*/ 0 h 21"/>
                <a:gd name="T2" fmla="*/ 57 w 60"/>
                <a:gd name="T3" fmla="*/ 0 h 21"/>
                <a:gd name="T4" fmla="*/ 50 w 60"/>
                <a:gd name="T5" fmla="*/ 2 h 21"/>
                <a:gd name="T6" fmla="*/ 43 w 60"/>
                <a:gd name="T7" fmla="*/ 6 h 21"/>
                <a:gd name="T8" fmla="*/ 36 w 60"/>
                <a:gd name="T9" fmla="*/ 8 h 21"/>
                <a:gd name="T10" fmla="*/ 30 w 60"/>
                <a:gd name="T11" fmla="*/ 11 h 21"/>
                <a:gd name="T12" fmla="*/ 22 w 60"/>
                <a:gd name="T13" fmla="*/ 13 h 21"/>
                <a:gd name="T14" fmla="*/ 16 w 60"/>
                <a:gd name="T15" fmla="*/ 13 h 21"/>
                <a:gd name="T16" fmla="*/ 10 w 60"/>
                <a:gd name="T17" fmla="*/ 11 h 21"/>
                <a:gd name="T18" fmla="*/ 4 w 60"/>
                <a:gd name="T19" fmla="*/ 6 h 21"/>
                <a:gd name="T20" fmla="*/ 0 w 60"/>
                <a:gd name="T21" fmla="*/ 15 h 21"/>
                <a:gd name="T22" fmla="*/ 8 w 60"/>
                <a:gd name="T23" fmla="*/ 19 h 21"/>
                <a:gd name="T24" fmla="*/ 16 w 60"/>
                <a:gd name="T25" fmla="*/ 21 h 21"/>
                <a:gd name="T26" fmla="*/ 22 w 60"/>
                <a:gd name="T27" fmla="*/ 21 h 21"/>
                <a:gd name="T28" fmla="*/ 30 w 60"/>
                <a:gd name="T29" fmla="*/ 19 h 21"/>
                <a:gd name="T30" fmla="*/ 38 w 60"/>
                <a:gd name="T31" fmla="*/ 17 h 21"/>
                <a:gd name="T32" fmla="*/ 46 w 60"/>
                <a:gd name="T33" fmla="*/ 15 h 21"/>
                <a:gd name="T34" fmla="*/ 52 w 60"/>
                <a:gd name="T35" fmla="*/ 11 h 21"/>
                <a:gd name="T36" fmla="*/ 60 w 60"/>
                <a:gd name="T37" fmla="*/ 6 h 21"/>
                <a:gd name="T38" fmla="*/ 58 w 60"/>
                <a:gd name="T39" fmla="*/ 0 h 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0"/>
                <a:gd name="T61" fmla="*/ 0 h 21"/>
                <a:gd name="T62" fmla="*/ 60 w 60"/>
                <a:gd name="T63" fmla="*/ 21 h 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0" h="21">
                  <a:moveTo>
                    <a:pt x="58" y="0"/>
                  </a:moveTo>
                  <a:lnTo>
                    <a:pt x="57" y="0"/>
                  </a:lnTo>
                  <a:lnTo>
                    <a:pt x="50" y="2"/>
                  </a:lnTo>
                  <a:lnTo>
                    <a:pt x="43" y="6"/>
                  </a:lnTo>
                  <a:lnTo>
                    <a:pt x="36" y="8"/>
                  </a:lnTo>
                  <a:lnTo>
                    <a:pt x="30" y="11"/>
                  </a:lnTo>
                  <a:lnTo>
                    <a:pt x="22" y="13"/>
                  </a:lnTo>
                  <a:lnTo>
                    <a:pt x="16" y="13"/>
                  </a:lnTo>
                  <a:lnTo>
                    <a:pt x="10" y="11"/>
                  </a:lnTo>
                  <a:lnTo>
                    <a:pt x="4" y="6"/>
                  </a:lnTo>
                  <a:lnTo>
                    <a:pt x="0" y="15"/>
                  </a:lnTo>
                  <a:lnTo>
                    <a:pt x="8" y="19"/>
                  </a:lnTo>
                  <a:lnTo>
                    <a:pt x="16" y="21"/>
                  </a:lnTo>
                  <a:lnTo>
                    <a:pt x="22" y="21"/>
                  </a:lnTo>
                  <a:lnTo>
                    <a:pt x="30" y="19"/>
                  </a:lnTo>
                  <a:lnTo>
                    <a:pt x="38" y="17"/>
                  </a:lnTo>
                  <a:lnTo>
                    <a:pt x="46" y="15"/>
                  </a:lnTo>
                  <a:lnTo>
                    <a:pt x="52" y="11"/>
                  </a:lnTo>
                  <a:lnTo>
                    <a:pt x="60" y="6"/>
                  </a:lnTo>
                  <a:lnTo>
                    <a:pt x="58" y="0"/>
                  </a:lnTo>
                  <a:close/>
                </a:path>
              </a:pathLst>
            </a:custGeom>
            <a:solidFill>
              <a:srgbClr val="CC6633"/>
            </a:solidFill>
            <a:ln w="9525">
              <a:noFill/>
              <a:round/>
              <a:headEnd/>
              <a:tailEnd/>
            </a:ln>
          </p:spPr>
          <p:txBody>
            <a:bodyPr/>
            <a:lstStyle/>
            <a:p>
              <a:endParaRPr lang="it-IT">
                <a:solidFill>
                  <a:srgbClr val="FFFFFF"/>
                </a:solidFill>
              </a:endParaRPr>
            </a:p>
          </p:txBody>
        </p:sp>
        <p:sp>
          <p:nvSpPr>
            <p:cNvPr id="28863" name="Freeform 189"/>
            <p:cNvSpPr>
              <a:spLocks/>
            </p:cNvSpPr>
            <p:nvPr/>
          </p:nvSpPr>
          <p:spPr bwMode="auto">
            <a:xfrm>
              <a:off x="2883" y="1646"/>
              <a:ext cx="17" cy="44"/>
            </a:xfrm>
            <a:custGeom>
              <a:avLst/>
              <a:gdLst>
                <a:gd name="T0" fmla="*/ 0 w 17"/>
                <a:gd name="T1" fmla="*/ 9 h 44"/>
                <a:gd name="T2" fmla="*/ 3 w 17"/>
                <a:gd name="T3" fmla="*/ 11 h 44"/>
                <a:gd name="T4" fmla="*/ 6 w 17"/>
                <a:gd name="T5" fmla="*/ 13 h 44"/>
                <a:gd name="T6" fmla="*/ 9 w 17"/>
                <a:gd name="T7" fmla="*/ 17 h 44"/>
                <a:gd name="T8" fmla="*/ 9 w 17"/>
                <a:gd name="T9" fmla="*/ 23 h 44"/>
                <a:gd name="T10" fmla="*/ 9 w 17"/>
                <a:gd name="T11" fmla="*/ 27 h 44"/>
                <a:gd name="T12" fmla="*/ 9 w 17"/>
                <a:gd name="T13" fmla="*/ 32 h 44"/>
                <a:gd name="T14" fmla="*/ 7 w 17"/>
                <a:gd name="T15" fmla="*/ 34 h 44"/>
                <a:gd name="T16" fmla="*/ 4 w 17"/>
                <a:gd name="T17" fmla="*/ 38 h 44"/>
                <a:gd name="T18" fmla="*/ 6 w 17"/>
                <a:gd name="T19" fmla="*/ 44 h 44"/>
                <a:gd name="T20" fmla="*/ 11 w 17"/>
                <a:gd name="T21" fmla="*/ 40 h 44"/>
                <a:gd name="T22" fmla="*/ 15 w 17"/>
                <a:gd name="T23" fmla="*/ 36 h 44"/>
                <a:gd name="T24" fmla="*/ 17 w 17"/>
                <a:gd name="T25" fmla="*/ 27 h 44"/>
                <a:gd name="T26" fmla="*/ 15 w 17"/>
                <a:gd name="T27" fmla="*/ 21 h 44"/>
                <a:gd name="T28" fmla="*/ 14 w 17"/>
                <a:gd name="T29" fmla="*/ 15 h 44"/>
                <a:gd name="T30" fmla="*/ 11 w 17"/>
                <a:gd name="T31" fmla="*/ 9 h 44"/>
                <a:gd name="T32" fmla="*/ 7 w 17"/>
                <a:gd name="T33" fmla="*/ 2 h 44"/>
                <a:gd name="T34" fmla="*/ 1 w 17"/>
                <a:gd name="T35" fmla="*/ 0 h 44"/>
                <a:gd name="T36" fmla="*/ 0 w 17"/>
                <a:gd name="T37" fmla="*/ 9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4"/>
                <a:gd name="T59" fmla="*/ 17 w 17"/>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4">
                  <a:moveTo>
                    <a:pt x="0" y="9"/>
                  </a:moveTo>
                  <a:lnTo>
                    <a:pt x="3" y="11"/>
                  </a:lnTo>
                  <a:lnTo>
                    <a:pt x="6" y="13"/>
                  </a:lnTo>
                  <a:lnTo>
                    <a:pt x="9" y="17"/>
                  </a:lnTo>
                  <a:lnTo>
                    <a:pt x="9" y="23"/>
                  </a:lnTo>
                  <a:lnTo>
                    <a:pt x="9" y="27"/>
                  </a:lnTo>
                  <a:lnTo>
                    <a:pt x="9" y="32"/>
                  </a:lnTo>
                  <a:lnTo>
                    <a:pt x="7" y="34"/>
                  </a:lnTo>
                  <a:lnTo>
                    <a:pt x="4" y="38"/>
                  </a:lnTo>
                  <a:lnTo>
                    <a:pt x="6" y="44"/>
                  </a:lnTo>
                  <a:lnTo>
                    <a:pt x="11" y="40"/>
                  </a:lnTo>
                  <a:lnTo>
                    <a:pt x="15" y="36"/>
                  </a:lnTo>
                  <a:lnTo>
                    <a:pt x="17" y="27"/>
                  </a:lnTo>
                  <a:lnTo>
                    <a:pt x="15" y="21"/>
                  </a:lnTo>
                  <a:lnTo>
                    <a:pt x="14" y="15"/>
                  </a:lnTo>
                  <a:lnTo>
                    <a:pt x="11" y="9"/>
                  </a:lnTo>
                  <a:lnTo>
                    <a:pt x="7" y="2"/>
                  </a:lnTo>
                  <a:lnTo>
                    <a:pt x="1"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864" name="Freeform 190"/>
            <p:cNvSpPr>
              <a:spLocks/>
            </p:cNvSpPr>
            <p:nvPr/>
          </p:nvSpPr>
          <p:spPr bwMode="auto">
            <a:xfrm>
              <a:off x="2909" y="1661"/>
              <a:ext cx="100" cy="69"/>
            </a:xfrm>
            <a:custGeom>
              <a:avLst/>
              <a:gdLst>
                <a:gd name="T0" fmla="*/ 97 w 100"/>
                <a:gd name="T1" fmla="*/ 31 h 69"/>
                <a:gd name="T2" fmla="*/ 89 w 100"/>
                <a:gd name="T3" fmla="*/ 23 h 69"/>
                <a:gd name="T4" fmla="*/ 82 w 100"/>
                <a:gd name="T5" fmla="*/ 15 h 69"/>
                <a:gd name="T6" fmla="*/ 74 w 100"/>
                <a:gd name="T7" fmla="*/ 8 h 69"/>
                <a:gd name="T8" fmla="*/ 66 w 100"/>
                <a:gd name="T9" fmla="*/ 4 h 69"/>
                <a:gd name="T10" fmla="*/ 61 w 100"/>
                <a:gd name="T11" fmla="*/ 2 h 69"/>
                <a:gd name="T12" fmla="*/ 56 w 100"/>
                <a:gd name="T13" fmla="*/ 0 h 69"/>
                <a:gd name="T14" fmla="*/ 50 w 100"/>
                <a:gd name="T15" fmla="*/ 0 h 69"/>
                <a:gd name="T16" fmla="*/ 44 w 100"/>
                <a:gd name="T17" fmla="*/ 0 h 69"/>
                <a:gd name="T18" fmla="*/ 38 w 100"/>
                <a:gd name="T19" fmla="*/ 2 h 69"/>
                <a:gd name="T20" fmla="*/ 31 w 100"/>
                <a:gd name="T21" fmla="*/ 4 h 69"/>
                <a:gd name="T22" fmla="*/ 25 w 100"/>
                <a:gd name="T23" fmla="*/ 4 h 69"/>
                <a:gd name="T24" fmla="*/ 21 w 100"/>
                <a:gd name="T25" fmla="*/ 2 h 69"/>
                <a:gd name="T26" fmla="*/ 17 w 100"/>
                <a:gd name="T27" fmla="*/ 2 h 69"/>
                <a:gd name="T28" fmla="*/ 13 w 100"/>
                <a:gd name="T29" fmla="*/ 2 h 69"/>
                <a:gd name="T30" fmla="*/ 10 w 100"/>
                <a:gd name="T31" fmla="*/ 2 h 69"/>
                <a:gd name="T32" fmla="*/ 6 w 100"/>
                <a:gd name="T33" fmla="*/ 2 h 69"/>
                <a:gd name="T34" fmla="*/ 5 w 100"/>
                <a:gd name="T35" fmla="*/ 2 h 69"/>
                <a:gd name="T36" fmla="*/ 2 w 100"/>
                <a:gd name="T37" fmla="*/ 4 h 69"/>
                <a:gd name="T38" fmla="*/ 0 w 100"/>
                <a:gd name="T39" fmla="*/ 8 h 69"/>
                <a:gd name="T40" fmla="*/ 2 w 100"/>
                <a:gd name="T41" fmla="*/ 15 h 69"/>
                <a:gd name="T42" fmla="*/ 3 w 100"/>
                <a:gd name="T43" fmla="*/ 25 h 69"/>
                <a:gd name="T44" fmla="*/ 6 w 100"/>
                <a:gd name="T45" fmla="*/ 34 h 69"/>
                <a:gd name="T46" fmla="*/ 10 w 100"/>
                <a:gd name="T47" fmla="*/ 42 h 69"/>
                <a:gd name="T48" fmla="*/ 16 w 100"/>
                <a:gd name="T49" fmla="*/ 50 h 69"/>
                <a:gd name="T50" fmla="*/ 22 w 100"/>
                <a:gd name="T51" fmla="*/ 59 h 69"/>
                <a:gd name="T52" fmla="*/ 30 w 100"/>
                <a:gd name="T53" fmla="*/ 65 h 69"/>
                <a:gd name="T54" fmla="*/ 39 w 100"/>
                <a:gd name="T55" fmla="*/ 69 h 69"/>
                <a:gd name="T56" fmla="*/ 52 w 100"/>
                <a:gd name="T57" fmla="*/ 67 h 69"/>
                <a:gd name="T58" fmla="*/ 67 w 100"/>
                <a:gd name="T59" fmla="*/ 63 h 69"/>
                <a:gd name="T60" fmla="*/ 83 w 100"/>
                <a:gd name="T61" fmla="*/ 59 h 69"/>
                <a:gd name="T62" fmla="*/ 96 w 100"/>
                <a:gd name="T63" fmla="*/ 46 h 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0"/>
                <a:gd name="T97" fmla="*/ 0 h 69"/>
                <a:gd name="T98" fmla="*/ 100 w 100"/>
                <a:gd name="T99" fmla="*/ 69 h 6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0" h="69">
                  <a:moveTo>
                    <a:pt x="100" y="36"/>
                  </a:moveTo>
                  <a:lnTo>
                    <a:pt x="97" y="31"/>
                  </a:lnTo>
                  <a:lnTo>
                    <a:pt x="92" y="27"/>
                  </a:lnTo>
                  <a:lnTo>
                    <a:pt x="89" y="23"/>
                  </a:lnTo>
                  <a:lnTo>
                    <a:pt x="85" y="19"/>
                  </a:lnTo>
                  <a:lnTo>
                    <a:pt x="82" y="15"/>
                  </a:lnTo>
                  <a:lnTo>
                    <a:pt x="77" y="10"/>
                  </a:lnTo>
                  <a:lnTo>
                    <a:pt x="74" y="8"/>
                  </a:lnTo>
                  <a:lnTo>
                    <a:pt x="69" y="6"/>
                  </a:lnTo>
                  <a:lnTo>
                    <a:pt x="66" y="4"/>
                  </a:lnTo>
                  <a:lnTo>
                    <a:pt x="64" y="4"/>
                  </a:lnTo>
                  <a:lnTo>
                    <a:pt x="61" y="2"/>
                  </a:lnTo>
                  <a:lnTo>
                    <a:pt x="58" y="2"/>
                  </a:lnTo>
                  <a:lnTo>
                    <a:pt x="56" y="0"/>
                  </a:lnTo>
                  <a:lnTo>
                    <a:pt x="53" y="0"/>
                  </a:lnTo>
                  <a:lnTo>
                    <a:pt x="50" y="0"/>
                  </a:lnTo>
                  <a:lnTo>
                    <a:pt x="49" y="0"/>
                  </a:lnTo>
                  <a:lnTo>
                    <a:pt x="44" y="0"/>
                  </a:lnTo>
                  <a:lnTo>
                    <a:pt x="41" y="0"/>
                  </a:lnTo>
                  <a:lnTo>
                    <a:pt x="38" y="2"/>
                  </a:lnTo>
                  <a:lnTo>
                    <a:pt x="35" y="2"/>
                  </a:lnTo>
                  <a:lnTo>
                    <a:pt x="31" y="4"/>
                  </a:lnTo>
                  <a:lnTo>
                    <a:pt x="28" y="4"/>
                  </a:lnTo>
                  <a:lnTo>
                    <a:pt x="25" y="4"/>
                  </a:lnTo>
                  <a:lnTo>
                    <a:pt x="22" y="2"/>
                  </a:lnTo>
                  <a:lnTo>
                    <a:pt x="21" y="2"/>
                  </a:lnTo>
                  <a:lnTo>
                    <a:pt x="19" y="2"/>
                  </a:lnTo>
                  <a:lnTo>
                    <a:pt x="17" y="2"/>
                  </a:lnTo>
                  <a:lnTo>
                    <a:pt x="14" y="2"/>
                  </a:lnTo>
                  <a:lnTo>
                    <a:pt x="13" y="2"/>
                  </a:lnTo>
                  <a:lnTo>
                    <a:pt x="11" y="2"/>
                  </a:lnTo>
                  <a:lnTo>
                    <a:pt x="10" y="2"/>
                  </a:lnTo>
                  <a:lnTo>
                    <a:pt x="8" y="2"/>
                  </a:lnTo>
                  <a:lnTo>
                    <a:pt x="6" y="2"/>
                  </a:lnTo>
                  <a:lnTo>
                    <a:pt x="5" y="2"/>
                  </a:lnTo>
                  <a:lnTo>
                    <a:pt x="3" y="4"/>
                  </a:lnTo>
                  <a:lnTo>
                    <a:pt x="2" y="4"/>
                  </a:lnTo>
                  <a:lnTo>
                    <a:pt x="2" y="6"/>
                  </a:lnTo>
                  <a:lnTo>
                    <a:pt x="0" y="8"/>
                  </a:lnTo>
                  <a:lnTo>
                    <a:pt x="2" y="15"/>
                  </a:lnTo>
                  <a:lnTo>
                    <a:pt x="2" y="19"/>
                  </a:lnTo>
                  <a:lnTo>
                    <a:pt x="3" y="25"/>
                  </a:lnTo>
                  <a:lnTo>
                    <a:pt x="5" y="29"/>
                  </a:lnTo>
                  <a:lnTo>
                    <a:pt x="6" y="34"/>
                  </a:lnTo>
                  <a:lnTo>
                    <a:pt x="8" y="38"/>
                  </a:lnTo>
                  <a:lnTo>
                    <a:pt x="10" y="42"/>
                  </a:lnTo>
                  <a:lnTo>
                    <a:pt x="13" y="46"/>
                  </a:lnTo>
                  <a:lnTo>
                    <a:pt x="16" y="50"/>
                  </a:lnTo>
                  <a:lnTo>
                    <a:pt x="19" y="55"/>
                  </a:lnTo>
                  <a:lnTo>
                    <a:pt x="22" y="59"/>
                  </a:lnTo>
                  <a:lnTo>
                    <a:pt x="27" y="63"/>
                  </a:lnTo>
                  <a:lnTo>
                    <a:pt x="30" y="65"/>
                  </a:lnTo>
                  <a:lnTo>
                    <a:pt x="35" y="67"/>
                  </a:lnTo>
                  <a:lnTo>
                    <a:pt x="39" y="69"/>
                  </a:lnTo>
                  <a:lnTo>
                    <a:pt x="44" y="67"/>
                  </a:lnTo>
                  <a:lnTo>
                    <a:pt x="52" y="67"/>
                  </a:lnTo>
                  <a:lnTo>
                    <a:pt x="60" y="65"/>
                  </a:lnTo>
                  <a:lnTo>
                    <a:pt x="67" y="63"/>
                  </a:lnTo>
                  <a:lnTo>
                    <a:pt x="77" y="61"/>
                  </a:lnTo>
                  <a:lnTo>
                    <a:pt x="83" y="59"/>
                  </a:lnTo>
                  <a:lnTo>
                    <a:pt x="91" y="52"/>
                  </a:lnTo>
                  <a:lnTo>
                    <a:pt x="96" y="46"/>
                  </a:lnTo>
                  <a:lnTo>
                    <a:pt x="100" y="36"/>
                  </a:lnTo>
                  <a:close/>
                </a:path>
              </a:pathLst>
            </a:custGeom>
            <a:solidFill>
              <a:srgbClr val="F7AB8C"/>
            </a:solidFill>
            <a:ln w="9525">
              <a:noFill/>
              <a:round/>
              <a:headEnd/>
              <a:tailEnd/>
            </a:ln>
          </p:spPr>
          <p:txBody>
            <a:bodyPr/>
            <a:lstStyle/>
            <a:p>
              <a:endParaRPr lang="it-IT">
                <a:solidFill>
                  <a:srgbClr val="FFFFFF"/>
                </a:solidFill>
              </a:endParaRPr>
            </a:p>
          </p:txBody>
        </p:sp>
        <p:sp>
          <p:nvSpPr>
            <p:cNvPr id="28865" name="Freeform 191"/>
            <p:cNvSpPr>
              <a:spLocks/>
            </p:cNvSpPr>
            <p:nvPr/>
          </p:nvSpPr>
          <p:spPr bwMode="auto">
            <a:xfrm>
              <a:off x="2976" y="1663"/>
              <a:ext cx="35" cy="38"/>
            </a:xfrm>
            <a:custGeom>
              <a:avLst/>
              <a:gdLst>
                <a:gd name="T0" fmla="*/ 0 w 35"/>
                <a:gd name="T1" fmla="*/ 8 h 38"/>
                <a:gd name="T2" fmla="*/ 5 w 35"/>
                <a:gd name="T3" fmla="*/ 10 h 38"/>
                <a:gd name="T4" fmla="*/ 8 w 35"/>
                <a:gd name="T5" fmla="*/ 13 h 38"/>
                <a:gd name="T6" fmla="*/ 13 w 35"/>
                <a:gd name="T7" fmla="*/ 17 h 38"/>
                <a:gd name="T8" fmla="*/ 16 w 35"/>
                <a:gd name="T9" fmla="*/ 21 h 38"/>
                <a:gd name="T10" fmla="*/ 19 w 35"/>
                <a:gd name="T11" fmla="*/ 25 h 38"/>
                <a:gd name="T12" fmla="*/ 24 w 35"/>
                <a:gd name="T13" fmla="*/ 29 h 38"/>
                <a:gd name="T14" fmla="*/ 27 w 35"/>
                <a:gd name="T15" fmla="*/ 34 h 38"/>
                <a:gd name="T16" fmla="*/ 32 w 35"/>
                <a:gd name="T17" fmla="*/ 38 h 38"/>
                <a:gd name="T18" fmla="*/ 35 w 35"/>
                <a:gd name="T19" fmla="*/ 29 h 38"/>
                <a:gd name="T20" fmla="*/ 32 w 35"/>
                <a:gd name="T21" fmla="*/ 25 h 38"/>
                <a:gd name="T22" fmla="*/ 27 w 35"/>
                <a:gd name="T23" fmla="*/ 23 h 38"/>
                <a:gd name="T24" fmla="*/ 24 w 35"/>
                <a:gd name="T25" fmla="*/ 19 h 38"/>
                <a:gd name="T26" fmla="*/ 21 w 35"/>
                <a:gd name="T27" fmla="*/ 13 h 38"/>
                <a:gd name="T28" fmla="*/ 16 w 35"/>
                <a:gd name="T29" fmla="*/ 8 h 38"/>
                <a:gd name="T30" fmla="*/ 13 w 35"/>
                <a:gd name="T31" fmla="*/ 6 h 38"/>
                <a:gd name="T32" fmla="*/ 8 w 35"/>
                <a:gd name="T33" fmla="*/ 2 h 38"/>
                <a:gd name="T34" fmla="*/ 4 w 35"/>
                <a:gd name="T35" fmla="*/ 0 h 38"/>
                <a:gd name="T36" fmla="*/ 2 w 35"/>
                <a:gd name="T37" fmla="*/ 0 h 38"/>
                <a:gd name="T38" fmla="*/ 0 w 35"/>
                <a:gd name="T39" fmla="*/ 8 h 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
                <a:gd name="T61" fmla="*/ 0 h 38"/>
                <a:gd name="T62" fmla="*/ 35 w 35"/>
                <a:gd name="T63" fmla="*/ 38 h 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 h="38">
                  <a:moveTo>
                    <a:pt x="0" y="8"/>
                  </a:moveTo>
                  <a:lnTo>
                    <a:pt x="5" y="10"/>
                  </a:lnTo>
                  <a:lnTo>
                    <a:pt x="8" y="13"/>
                  </a:lnTo>
                  <a:lnTo>
                    <a:pt x="13" y="17"/>
                  </a:lnTo>
                  <a:lnTo>
                    <a:pt x="16" y="21"/>
                  </a:lnTo>
                  <a:lnTo>
                    <a:pt x="19" y="25"/>
                  </a:lnTo>
                  <a:lnTo>
                    <a:pt x="24" y="29"/>
                  </a:lnTo>
                  <a:lnTo>
                    <a:pt x="27" y="34"/>
                  </a:lnTo>
                  <a:lnTo>
                    <a:pt x="32" y="38"/>
                  </a:lnTo>
                  <a:lnTo>
                    <a:pt x="35" y="29"/>
                  </a:lnTo>
                  <a:lnTo>
                    <a:pt x="32" y="25"/>
                  </a:lnTo>
                  <a:lnTo>
                    <a:pt x="27" y="23"/>
                  </a:lnTo>
                  <a:lnTo>
                    <a:pt x="24" y="19"/>
                  </a:lnTo>
                  <a:lnTo>
                    <a:pt x="21" y="13"/>
                  </a:lnTo>
                  <a:lnTo>
                    <a:pt x="16" y="8"/>
                  </a:lnTo>
                  <a:lnTo>
                    <a:pt x="13" y="6"/>
                  </a:lnTo>
                  <a:lnTo>
                    <a:pt x="8" y="2"/>
                  </a:lnTo>
                  <a:lnTo>
                    <a:pt x="4" y="0"/>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866" name="Freeform 192"/>
            <p:cNvSpPr>
              <a:spLocks/>
            </p:cNvSpPr>
            <p:nvPr/>
          </p:nvSpPr>
          <p:spPr bwMode="auto">
            <a:xfrm>
              <a:off x="2956" y="1657"/>
              <a:ext cx="22" cy="14"/>
            </a:xfrm>
            <a:custGeom>
              <a:avLst/>
              <a:gdLst>
                <a:gd name="T0" fmla="*/ 2 w 22"/>
                <a:gd name="T1" fmla="*/ 8 h 14"/>
                <a:gd name="T2" fmla="*/ 3 w 22"/>
                <a:gd name="T3" fmla="*/ 8 h 14"/>
                <a:gd name="T4" fmla="*/ 6 w 22"/>
                <a:gd name="T5" fmla="*/ 8 h 14"/>
                <a:gd name="T6" fmla="*/ 8 w 22"/>
                <a:gd name="T7" fmla="*/ 8 h 14"/>
                <a:gd name="T8" fmla="*/ 11 w 22"/>
                <a:gd name="T9" fmla="*/ 10 h 14"/>
                <a:gd name="T10" fmla="*/ 13 w 22"/>
                <a:gd name="T11" fmla="*/ 10 h 14"/>
                <a:gd name="T12" fmla="*/ 16 w 22"/>
                <a:gd name="T13" fmla="*/ 12 h 14"/>
                <a:gd name="T14" fmla="*/ 19 w 22"/>
                <a:gd name="T15" fmla="*/ 12 h 14"/>
                <a:gd name="T16" fmla="*/ 20 w 22"/>
                <a:gd name="T17" fmla="*/ 14 h 14"/>
                <a:gd name="T18" fmla="*/ 22 w 22"/>
                <a:gd name="T19" fmla="*/ 6 h 14"/>
                <a:gd name="T20" fmla="*/ 20 w 22"/>
                <a:gd name="T21" fmla="*/ 4 h 14"/>
                <a:gd name="T22" fmla="*/ 17 w 22"/>
                <a:gd name="T23" fmla="*/ 4 h 14"/>
                <a:gd name="T24" fmla="*/ 16 w 22"/>
                <a:gd name="T25" fmla="*/ 2 h 14"/>
                <a:gd name="T26" fmla="*/ 13 w 22"/>
                <a:gd name="T27" fmla="*/ 2 h 14"/>
                <a:gd name="T28" fmla="*/ 9 w 22"/>
                <a:gd name="T29" fmla="*/ 0 h 14"/>
                <a:gd name="T30" fmla="*/ 6 w 22"/>
                <a:gd name="T31" fmla="*/ 0 h 14"/>
                <a:gd name="T32" fmla="*/ 3 w 22"/>
                <a:gd name="T33" fmla="*/ 0 h 14"/>
                <a:gd name="T34" fmla="*/ 0 w 22"/>
                <a:gd name="T35" fmla="*/ 0 h 14"/>
                <a:gd name="T36" fmla="*/ 2 w 22"/>
                <a:gd name="T37" fmla="*/ 8 h 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4"/>
                <a:gd name="T59" fmla="*/ 22 w 22"/>
                <a:gd name="T60" fmla="*/ 14 h 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4">
                  <a:moveTo>
                    <a:pt x="2" y="8"/>
                  </a:moveTo>
                  <a:lnTo>
                    <a:pt x="3" y="8"/>
                  </a:lnTo>
                  <a:lnTo>
                    <a:pt x="6" y="8"/>
                  </a:lnTo>
                  <a:lnTo>
                    <a:pt x="8" y="8"/>
                  </a:lnTo>
                  <a:lnTo>
                    <a:pt x="11" y="10"/>
                  </a:lnTo>
                  <a:lnTo>
                    <a:pt x="13" y="10"/>
                  </a:lnTo>
                  <a:lnTo>
                    <a:pt x="16" y="12"/>
                  </a:lnTo>
                  <a:lnTo>
                    <a:pt x="19" y="12"/>
                  </a:lnTo>
                  <a:lnTo>
                    <a:pt x="20" y="14"/>
                  </a:lnTo>
                  <a:lnTo>
                    <a:pt x="22" y="6"/>
                  </a:lnTo>
                  <a:lnTo>
                    <a:pt x="20" y="4"/>
                  </a:lnTo>
                  <a:lnTo>
                    <a:pt x="17" y="4"/>
                  </a:lnTo>
                  <a:lnTo>
                    <a:pt x="16" y="2"/>
                  </a:lnTo>
                  <a:lnTo>
                    <a:pt x="13" y="2"/>
                  </a:lnTo>
                  <a:lnTo>
                    <a:pt x="9" y="0"/>
                  </a:lnTo>
                  <a:lnTo>
                    <a:pt x="6" y="0"/>
                  </a:lnTo>
                  <a:lnTo>
                    <a:pt x="3" y="0"/>
                  </a:lnTo>
                  <a:lnTo>
                    <a:pt x="0" y="0"/>
                  </a:lnTo>
                  <a:lnTo>
                    <a:pt x="2" y="8"/>
                  </a:lnTo>
                  <a:close/>
                </a:path>
              </a:pathLst>
            </a:custGeom>
            <a:solidFill>
              <a:srgbClr val="CC6633"/>
            </a:solidFill>
            <a:ln w="9525">
              <a:noFill/>
              <a:round/>
              <a:headEnd/>
              <a:tailEnd/>
            </a:ln>
          </p:spPr>
          <p:txBody>
            <a:bodyPr/>
            <a:lstStyle/>
            <a:p>
              <a:endParaRPr lang="it-IT">
                <a:solidFill>
                  <a:srgbClr val="FFFFFF"/>
                </a:solidFill>
              </a:endParaRPr>
            </a:p>
          </p:txBody>
        </p:sp>
        <p:sp>
          <p:nvSpPr>
            <p:cNvPr id="28867" name="Freeform 193"/>
            <p:cNvSpPr>
              <a:spLocks/>
            </p:cNvSpPr>
            <p:nvPr/>
          </p:nvSpPr>
          <p:spPr bwMode="auto">
            <a:xfrm>
              <a:off x="2931" y="1657"/>
              <a:ext cx="27" cy="12"/>
            </a:xfrm>
            <a:custGeom>
              <a:avLst/>
              <a:gdLst>
                <a:gd name="T0" fmla="*/ 0 w 27"/>
                <a:gd name="T1" fmla="*/ 10 h 12"/>
                <a:gd name="T2" fmla="*/ 3 w 27"/>
                <a:gd name="T3" fmla="*/ 12 h 12"/>
                <a:gd name="T4" fmla="*/ 6 w 27"/>
                <a:gd name="T5" fmla="*/ 12 h 12"/>
                <a:gd name="T6" fmla="*/ 9 w 27"/>
                <a:gd name="T7" fmla="*/ 12 h 12"/>
                <a:gd name="T8" fmla="*/ 13 w 27"/>
                <a:gd name="T9" fmla="*/ 10 h 12"/>
                <a:gd name="T10" fmla="*/ 17 w 27"/>
                <a:gd name="T11" fmla="*/ 10 h 12"/>
                <a:gd name="T12" fmla="*/ 20 w 27"/>
                <a:gd name="T13" fmla="*/ 10 h 12"/>
                <a:gd name="T14" fmla="*/ 24 w 27"/>
                <a:gd name="T15" fmla="*/ 8 h 12"/>
                <a:gd name="T16" fmla="*/ 27 w 27"/>
                <a:gd name="T17" fmla="*/ 8 h 12"/>
                <a:gd name="T18" fmla="*/ 25 w 27"/>
                <a:gd name="T19" fmla="*/ 0 h 12"/>
                <a:gd name="T20" fmla="*/ 22 w 27"/>
                <a:gd name="T21" fmla="*/ 0 h 12"/>
                <a:gd name="T22" fmla="*/ 19 w 27"/>
                <a:gd name="T23" fmla="*/ 0 h 12"/>
                <a:gd name="T24" fmla="*/ 16 w 27"/>
                <a:gd name="T25" fmla="*/ 2 h 12"/>
                <a:gd name="T26" fmla="*/ 13 w 27"/>
                <a:gd name="T27" fmla="*/ 2 h 12"/>
                <a:gd name="T28" fmla="*/ 9 w 27"/>
                <a:gd name="T29" fmla="*/ 2 h 12"/>
                <a:gd name="T30" fmla="*/ 6 w 27"/>
                <a:gd name="T31" fmla="*/ 4 h 12"/>
                <a:gd name="T32" fmla="*/ 3 w 27"/>
                <a:gd name="T33" fmla="*/ 4 h 12"/>
                <a:gd name="T34" fmla="*/ 2 w 27"/>
                <a:gd name="T35" fmla="*/ 2 h 12"/>
                <a:gd name="T36" fmla="*/ 0 w 27"/>
                <a:gd name="T37" fmla="*/ 10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12"/>
                <a:gd name="T59" fmla="*/ 27 w 27"/>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12">
                  <a:moveTo>
                    <a:pt x="0" y="10"/>
                  </a:moveTo>
                  <a:lnTo>
                    <a:pt x="3" y="12"/>
                  </a:lnTo>
                  <a:lnTo>
                    <a:pt x="6" y="12"/>
                  </a:lnTo>
                  <a:lnTo>
                    <a:pt x="9" y="12"/>
                  </a:lnTo>
                  <a:lnTo>
                    <a:pt x="13" y="10"/>
                  </a:lnTo>
                  <a:lnTo>
                    <a:pt x="17" y="10"/>
                  </a:lnTo>
                  <a:lnTo>
                    <a:pt x="20" y="10"/>
                  </a:lnTo>
                  <a:lnTo>
                    <a:pt x="24" y="8"/>
                  </a:lnTo>
                  <a:lnTo>
                    <a:pt x="27" y="8"/>
                  </a:lnTo>
                  <a:lnTo>
                    <a:pt x="25" y="0"/>
                  </a:lnTo>
                  <a:lnTo>
                    <a:pt x="22" y="0"/>
                  </a:lnTo>
                  <a:lnTo>
                    <a:pt x="19" y="0"/>
                  </a:lnTo>
                  <a:lnTo>
                    <a:pt x="16" y="2"/>
                  </a:lnTo>
                  <a:lnTo>
                    <a:pt x="13" y="2"/>
                  </a:lnTo>
                  <a:lnTo>
                    <a:pt x="9" y="2"/>
                  </a:lnTo>
                  <a:lnTo>
                    <a:pt x="6" y="4"/>
                  </a:lnTo>
                  <a:lnTo>
                    <a:pt x="3" y="4"/>
                  </a:lnTo>
                  <a:lnTo>
                    <a:pt x="2" y="2"/>
                  </a:lnTo>
                  <a:lnTo>
                    <a:pt x="0" y="10"/>
                  </a:lnTo>
                  <a:close/>
                </a:path>
              </a:pathLst>
            </a:custGeom>
            <a:solidFill>
              <a:srgbClr val="CC6633"/>
            </a:solidFill>
            <a:ln w="9525">
              <a:noFill/>
              <a:round/>
              <a:headEnd/>
              <a:tailEnd/>
            </a:ln>
          </p:spPr>
          <p:txBody>
            <a:bodyPr/>
            <a:lstStyle/>
            <a:p>
              <a:endParaRPr lang="it-IT">
                <a:solidFill>
                  <a:srgbClr val="FFFFFF"/>
                </a:solidFill>
              </a:endParaRPr>
            </a:p>
          </p:txBody>
        </p:sp>
        <p:sp>
          <p:nvSpPr>
            <p:cNvPr id="28868" name="Freeform 194"/>
            <p:cNvSpPr>
              <a:spLocks/>
            </p:cNvSpPr>
            <p:nvPr/>
          </p:nvSpPr>
          <p:spPr bwMode="auto">
            <a:xfrm>
              <a:off x="2917" y="1659"/>
              <a:ext cx="16" cy="8"/>
            </a:xfrm>
            <a:custGeom>
              <a:avLst/>
              <a:gdLst>
                <a:gd name="T0" fmla="*/ 0 w 16"/>
                <a:gd name="T1" fmla="*/ 8 h 8"/>
                <a:gd name="T2" fmla="*/ 2 w 16"/>
                <a:gd name="T3" fmla="*/ 8 h 8"/>
                <a:gd name="T4" fmla="*/ 3 w 16"/>
                <a:gd name="T5" fmla="*/ 8 h 8"/>
                <a:gd name="T6" fmla="*/ 5 w 16"/>
                <a:gd name="T7" fmla="*/ 8 h 8"/>
                <a:gd name="T8" fmla="*/ 6 w 16"/>
                <a:gd name="T9" fmla="*/ 8 h 8"/>
                <a:gd name="T10" fmla="*/ 9 w 16"/>
                <a:gd name="T11" fmla="*/ 8 h 8"/>
                <a:gd name="T12" fmla="*/ 11 w 16"/>
                <a:gd name="T13" fmla="*/ 8 h 8"/>
                <a:gd name="T14" fmla="*/ 13 w 16"/>
                <a:gd name="T15" fmla="*/ 8 h 8"/>
                <a:gd name="T16" fmla="*/ 14 w 16"/>
                <a:gd name="T17" fmla="*/ 8 h 8"/>
                <a:gd name="T18" fmla="*/ 16 w 16"/>
                <a:gd name="T19" fmla="*/ 0 h 8"/>
                <a:gd name="T20" fmla="*/ 13 w 16"/>
                <a:gd name="T21" fmla="*/ 0 h 8"/>
                <a:gd name="T22" fmla="*/ 11 w 16"/>
                <a:gd name="T23" fmla="*/ 0 h 8"/>
                <a:gd name="T24" fmla="*/ 9 w 16"/>
                <a:gd name="T25" fmla="*/ 0 h 8"/>
                <a:gd name="T26" fmla="*/ 6 w 16"/>
                <a:gd name="T27" fmla="*/ 0 h 8"/>
                <a:gd name="T28" fmla="*/ 5 w 16"/>
                <a:gd name="T29" fmla="*/ 0 h 8"/>
                <a:gd name="T30" fmla="*/ 3 w 16"/>
                <a:gd name="T31" fmla="*/ 0 h 8"/>
                <a:gd name="T32" fmla="*/ 2 w 16"/>
                <a:gd name="T33" fmla="*/ 0 h 8"/>
                <a:gd name="T34" fmla="*/ 0 w 16"/>
                <a:gd name="T35" fmla="*/ 0 h 8"/>
                <a:gd name="T36" fmla="*/ 0 w 16"/>
                <a:gd name="T37" fmla="*/ 8 h 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8"/>
                <a:gd name="T59" fmla="*/ 16 w 16"/>
                <a:gd name="T60" fmla="*/ 8 h 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8">
                  <a:moveTo>
                    <a:pt x="0" y="8"/>
                  </a:moveTo>
                  <a:lnTo>
                    <a:pt x="2" y="8"/>
                  </a:lnTo>
                  <a:lnTo>
                    <a:pt x="3" y="8"/>
                  </a:lnTo>
                  <a:lnTo>
                    <a:pt x="5" y="8"/>
                  </a:lnTo>
                  <a:lnTo>
                    <a:pt x="6" y="8"/>
                  </a:lnTo>
                  <a:lnTo>
                    <a:pt x="9" y="8"/>
                  </a:lnTo>
                  <a:lnTo>
                    <a:pt x="11" y="8"/>
                  </a:lnTo>
                  <a:lnTo>
                    <a:pt x="13" y="8"/>
                  </a:lnTo>
                  <a:lnTo>
                    <a:pt x="14" y="8"/>
                  </a:lnTo>
                  <a:lnTo>
                    <a:pt x="16" y="0"/>
                  </a:lnTo>
                  <a:lnTo>
                    <a:pt x="13" y="0"/>
                  </a:lnTo>
                  <a:lnTo>
                    <a:pt x="11" y="0"/>
                  </a:lnTo>
                  <a:lnTo>
                    <a:pt x="9" y="0"/>
                  </a:lnTo>
                  <a:lnTo>
                    <a:pt x="6" y="0"/>
                  </a:lnTo>
                  <a:lnTo>
                    <a:pt x="5" y="0"/>
                  </a:lnTo>
                  <a:lnTo>
                    <a:pt x="3" y="0"/>
                  </a:lnTo>
                  <a:lnTo>
                    <a:pt x="2" y="0"/>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869" name="Freeform 195"/>
            <p:cNvSpPr>
              <a:spLocks/>
            </p:cNvSpPr>
            <p:nvPr/>
          </p:nvSpPr>
          <p:spPr bwMode="auto">
            <a:xfrm>
              <a:off x="2906" y="1659"/>
              <a:ext cx="11" cy="12"/>
            </a:xfrm>
            <a:custGeom>
              <a:avLst/>
              <a:gdLst>
                <a:gd name="T0" fmla="*/ 6 w 11"/>
                <a:gd name="T1" fmla="*/ 10 h 12"/>
                <a:gd name="T2" fmla="*/ 8 w 11"/>
                <a:gd name="T3" fmla="*/ 10 h 12"/>
                <a:gd name="T4" fmla="*/ 8 w 11"/>
                <a:gd name="T5" fmla="*/ 8 h 12"/>
                <a:gd name="T6" fmla="*/ 9 w 11"/>
                <a:gd name="T7" fmla="*/ 8 h 12"/>
                <a:gd name="T8" fmla="*/ 11 w 11"/>
                <a:gd name="T9" fmla="*/ 8 h 12"/>
                <a:gd name="T10" fmla="*/ 11 w 11"/>
                <a:gd name="T11" fmla="*/ 0 h 12"/>
                <a:gd name="T12" fmla="*/ 9 w 11"/>
                <a:gd name="T13" fmla="*/ 0 h 12"/>
                <a:gd name="T14" fmla="*/ 8 w 11"/>
                <a:gd name="T15" fmla="*/ 0 h 12"/>
                <a:gd name="T16" fmla="*/ 6 w 11"/>
                <a:gd name="T17" fmla="*/ 2 h 12"/>
                <a:gd name="T18" fmla="*/ 5 w 11"/>
                <a:gd name="T19" fmla="*/ 2 h 12"/>
                <a:gd name="T20" fmla="*/ 3 w 11"/>
                <a:gd name="T21" fmla="*/ 4 h 12"/>
                <a:gd name="T22" fmla="*/ 2 w 11"/>
                <a:gd name="T23" fmla="*/ 6 h 12"/>
                <a:gd name="T24" fmla="*/ 0 w 11"/>
                <a:gd name="T25" fmla="*/ 8 h 12"/>
                <a:gd name="T26" fmla="*/ 0 w 11"/>
                <a:gd name="T27" fmla="*/ 12 h 12"/>
                <a:gd name="T28" fmla="*/ 6 w 11"/>
                <a:gd name="T29" fmla="*/ 10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
                <a:gd name="T46" fmla="*/ 0 h 12"/>
                <a:gd name="T47" fmla="*/ 11 w 11"/>
                <a:gd name="T48" fmla="*/ 12 h 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 h="12">
                  <a:moveTo>
                    <a:pt x="6" y="10"/>
                  </a:moveTo>
                  <a:lnTo>
                    <a:pt x="8" y="10"/>
                  </a:lnTo>
                  <a:lnTo>
                    <a:pt x="8" y="8"/>
                  </a:lnTo>
                  <a:lnTo>
                    <a:pt x="9" y="8"/>
                  </a:lnTo>
                  <a:lnTo>
                    <a:pt x="11" y="8"/>
                  </a:lnTo>
                  <a:lnTo>
                    <a:pt x="11" y="0"/>
                  </a:lnTo>
                  <a:lnTo>
                    <a:pt x="9" y="0"/>
                  </a:lnTo>
                  <a:lnTo>
                    <a:pt x="8" y="0"/>
                  </a:lnTo>
                  <a:lnTo>
                    <a:pt x="6" y="2"/>
                  </a:lnTo>
                  <a:lnTo>
                    <a:pt x="5" y="2"/>
                  </a:lnTo>
                  <a:lnTo>
                    <a:pt x="3" y="4"/>
                  </a:lnTo>
                  <a:lnTo>
                    <a:pt x="2" y="6"/>
                  </a:lnTo>
                  <a:lnTo>
                    <a:pt x="0" y="8"/>
                  </a:lnTo>
                  <a:lnTo>
                    <a:pt x="0" y="12"/>
                  </a:lnTo>
                  <a:lnTo>
                    <a:pt x="6" y="10"/>
                  </a:lnTo>
                  <a:close/>
                </a:path>
              </a:pathLst>
            </a:custGeom>
            <a:solidFill>
              <a:srgbClr val="CC6633"/>
            </a:solidFill>
            <a:ln w="9525">
              <a:noFill/>
              <a:round/>
              <a:headEnd/>
              <a:tailEnd/>
            </a:ln>
          </p:spPr>
          <p:txBody>
            <a:bodyPr/>
            <a:lstStyle/>
            <a:p>
              <a:endParaRPr lang="it-IT">
                <a:solidFill>
                  <a:srgbClr val="FFFFFF"/>
                </a:solidFill>
              </a:endParaRPr>
            </a:p>
          </p:txBody>
        </p:sp>
        <p:sp>
          <p:nvSpPr>
            <p:cNvPr id="28870" name="Freeform 196"/>
            <p:cNvSpPr>
              <a:spLocks/>
            </p:cNvSpPr>
            <p:nvPr/>
          </p:nvSpPr>
          <p:spPr bwMode="auto">
            <a:xfrm>
              <a:off x="2906" y="1669"/>
              <a:ext cx="17" cy="40"/>
            </a:xfrm>
            <a:custGeom>
              <a:avLst/>
              <a:gdLst>
                <a:gd name="T0" fmla="*/ 17 w 17"/>
                <a:gd name="T1" fmla="*/ 34 h 40"/>
                <a:gd name="T2" fmla="*/ 17 w 17"/>
                <a:gd name="T3" fmla="*/ 36 h 40"/>
                <a:gd name="T4" fmla="*/ 16 w 17"/>
                <a:gd name="T5" fmla="*/ 32 h 40"/>
                <a:gd name="T6" fmla="*/ 14 w 17"/>
                <a:gd name="T7" fmla="*/ 28 h 40"/>
                <a:gd name="T8" fmla="*/ 13 w 17"/>
                <a:gd name="T9" fmla="*/ 23 h 40"/>
                <a:gd name="T10" fmla="*/ 11 w 17"/>
                <a:gd name="T11" fmla="*/ 19 h 40"/>
                <a:gd name="T12" fmla="*/ 9 w 17"/>
                <a:gd name="T13" fmla="*/ 15 h 40"/>
                <a:gd name="T14" fmla="*/ 8 w 17"/>
                <a:gd name="T15" fmla="*/ 11 h 40"/>
                <a:gd name="T16" fmla="*/ 8 w 17"/>
                <a:gd name="T17" fmla="*/ 7 h 40"/>
                <a:gd name="T18" fmla="*/ 6 w 17"/>
                <a:gd name="T19" fmla="*/ 0 h 40"/>
                <a:gd name="T20" fmla="*/ 0 w 17"/>
                <a:gd name="T21" fmla="*/ 2 h 40"/>
                <a:gd name="T22" fmla="*/ 2 w 17"/>
                <a:gd name="T23" fmla="*/ 7 h 40"/>
                <a:gd name="T24" fmla="*/ 2 w 17"/>
                <a:gd name="T25" fmla="*/ 13 h 40"/>
                <a:gd name="T26" fmla="*/ 3 w 17"/>
                <a:gd name="T27" fmla="*/ 17 h 40"/>
                <a:gd name="T28" fmla="*/ 5 w 17"/>
                <a:gd name="T29" fmla="*/ 23 h 40"/>
                <a:gd name="T30" fmla="*/ 6 w 17"/>
                <a:gd name="T31" fmla="*/ 28 h 40"/>
                <a:gd name="T32" fmla="*/ 8 w 17"/>
                <a:gd name="T33" fmla="*/ 32 h 40"/>
                <a:gd name="T34" fmla="*/ 9 w 17"/>
                <a:gd name="T35" fmla="*/ 36 h 40"/>
                <a:gd name="T36" fmla="*/ 13 w 17"/>
                <a:gd name="T37" fmla="*/ 40 h 40"/>
                <a:gd name="T38" fmla="*/ 17 w 17"/>
                <a:gd name="T39" fmla="*/ 34 h 4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
                <a:gd name="T61" fmla="*/ 0 h 40"/>
                <a:gd name="T62" fmla="*/ 17 w 17"/>
                <a:gd name="T63" fmla="*/ 40 h 4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 h="40">
                  <a:moveTo>
                    <a:pt x="17" y="34"/>
                  </a:moveTo>
                  <a:lnTo>
                    <a:pt x="17" y="36"/>
                  </a:lnTo>
                  <a:lnTo>
                    <a:pt x="16" y="32"/>
                  </a:lnTo>
                  <a:lnTo>
                    <a:pt x="14" y="28"/>
                  </a:lnTo>
                  <a:lnTo>
                    <a:pt x="13" y="23"/>
                  </a:lnTo>
                  <a:lnTo>
                    <a:pt x="11" y="19"/>
                  </a:lnTo>
                  <a:lnTo>
                    <a:pt x="9" y="15"/>
                  </a:lnTo>
                  <a:lnTo>
                    <a:pt x="8" y="11"/>
                  </a:lnTo>
                  <a:lnTo>
                    <a:pt x="8" y="7"/>
                  </a:lnTo>
                  <a:lnTo>
                    <a:pt x="6" y="0"/>
                  </a:lnTo>
                  <a:lnTo>
                    <a:pt x="0" y="2"/>
                  </a:lnTo>
                  <a:lnTo>
                    <a:pt x="2" y="7"/>
                  </a:lnTo>
                  <a:lnTo>
                    <a:pt x="2" y="13"/>
                  </a:lnTo>
                  <a:lnTo>
                    <a:pt x="3" y="17"/>
                  </a:lnTo>
                  <a:lnTo>
                    <a:pt x="5" y="23"/>
                  </a:lnTo>
                  <a:lnTo>
                    <a:pt x="6" y="28"/>
                  </a:lnTo>
                  <a:lnTo>
                    <a:pt x="8" y="32"/>
                  </a:lnTo>
                  <a:lnTo>
                    <a:pt x="9" y="36"/>
                  </a:lnTo>
                  <a:lnTo>
                    <a:pt x="13" y="40"/>
                  </a:lnTo>
                  <a:lnTo>
                    <a:pt x="17" y="34"/>
                  </a:lnTo>
                  <a:close/>
                </a:path>
              </a:pathLst>
            </a:custGeom>
            <a:solidFill>
              <a:srgbClr val="CC6633"/>
            </a:solidFill>
            <a:ln w="9525">
              <a:noFill/>
              <a:round/>
              <a:headEnd/>
              <a:tailEnd/>
            </a:ln>
          </p:spPr>
          <p:txBody>
            <a:bodyPr/>
            <a:lstStyle/>
            <a:p>
              <a:endParaRPr lang="it-IT">
                <a:solidFill>
                  <a:srgbClr val="FFFFFF"/>
                </a:solidFill>
              </a:endParaRPr>
            </a:p>
          </p:txBody>
        </p:sp>
        <p:sp>
          <p:nvSpPr>
            <p:cNvPr id="28871" name="Freeform 197"/>
            <p:cNvSpPr>
              <a:spLocks/>
            </p:cNvSpPr>
            <p:nvPr/>
          </p:nvSpPr>
          <p:spPr bwMode="auto">
            <a:xfrm>
              <a:off x="2919" y="1703"/>
              <a:ext cx="34" cy="31"/>
            </a:xfrm>
            <a:custGeom>
              <a:avLst/>
              <a:gdLst>
                <a:gd name="T0" fmla="*/ 32 w 34"/>
                <a:gd name="T1" fmla="*/ 21 h 31"/>
                <a:gd name="T2" fmla="*/ 29 w 34"/>
                <a:gd name="T3" fmla="*/ 23 h 31"/>
                <a:gd name="T4" fmla="*/ 26 w 34"/>
                <a:gd name="T5" fmla="*/ 21 h 31"/>
                <a:gd name="T6" fmla="*/ 21 w 34"/>
                <a:gd name="T7" fmla="*/ 19 h 31"/>
                <a:gd name="T8" fmla="*/ 18 w 34"/>
                <a:gd name="T9" fmla="*/ 17 h 31"/>
                <a:gd name="T10" fmla="*/ 15 w 34"/>
                <a:gd name="T11" fmla="*/ 13 h 31"/>
                <a:gd name="T12" fmla="*/ 11 w 34"/>
                <a:gd name="T13" fmla="*/ 10 h 31"/>
                <a:gd name="T14" fmla="*/ 7 w 34"/>
                <a:gd name="T15" fmla="*/ 6 h 31"/>
                <a:gd name="T16" fmla="*/ 4 w 34"/>
                <a:gd name="T17" fmla="*/ 0 h 31"/>
                <a:gd name="T18" fmla="*/ 0 w 34"/>
                <a:gd name="T19" fmla="*/ 6 h 31"/>
                <a:gd name="T20" fmla="*/ 3 w 34"/>
                <a:gd name="T21" fmla="*/ 13 h 31"/>
                <a:gd name="T22" fmla="*/ 6 w 34"/>
                <a:gd name="T23" fmla="*/ 17 h 31"/>
                <a:gd name="T24" fmla="*/ 11 w 34"/>
                <a:gd name="T25" fmla="*/ 21 h 31"/>
                <a:gd name="T26" fmla="*/ 15 w 34"/>
                <a:gd name="T27" fmla="*/ 25 h 31"/>
                <a:gd name="T28" fmla="*/ 20 w 34"/>
                <a:gd name="T29" fmla="*/ 27 h 31"/>
                <a:gd name="T30" fmla="*/ 25 w 34"/>
                <a:gd name="T31" fmla="*/ 29 h 31"/>
                <a:gd name="T32" fmla="*/ 29 w 34"/>
                <a:gd name="T33" fmla="*/ 31 h 31"/>
                <a:gd name="T34" fmla="*/ 34 w 34"/>
                <a:gd name="T35" fmla="*/ 31 h 31"/>
                <a:gd name="T36" fmla="*/ 32 w 34"/>
                <a:gd name="T37" fmla="*/ 21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31"/>
                <a:gd name="T59" fmla="*/ 34 w 34"/>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31">
                  <a:moveTo>
                    <a:pt x="32" y="21"/>
                  </a:moveTo>
                  <a:lnTo>
                    <a:pt x="29" y="23"/>
                  </a:lnTo>
                  <a:lnTo>
                    <a:pt x="26" y="21"/>
                  </a:lnTo>
                  <a:lnTo>
                    <a:pt x="21" y="19"/>
                  </a:lnTo>
                  <a:lnTo>
                    <a:pt x="18" y="17"/>
                  </a:lnTo>
                  <a:lnTo>
                    <a:pt x="15" y="13"/>
                  </a:lnTo>
                  <a:lnTo>
                    <a:pt x="11" y="10"/>
                  </a:lnTo>
                  <a:lnTo>
                    <a:pt x="7" y="6"/>
                  </a:lnTo>
                  <a:lnTo>
                    <a:pt x="4" y="0"/>
                  </a:lnTo>
                  <a:lnTo>
                    <a:pt x="0" y="6"/>
                  </a:lnTo>
                  <a:lnTo>
                    <a:pt x="3" y="13"/>
                  </a:lnTo>
                  <a:lnTo>
                    <a:pt x="6" y="17"/>
                  </a:lnTo>
                  <a:lnTo>
                    <a:pt x="11" y="21"/>
                  </a:lnTo>
                  <a:lnTo>
                    <a:pt x="15" y="25"/>
                  </a:lnTo>
                  <a:lnTo>
                    <a:pt x="20" y="27"/>
                  </a:lnTo>
                  <a:lnTo>
                    <a:pt x="25" y="29"/>
                  </a:lnTo>
                  <a:lnTo>
                    <a:pt x="29" y="31"/>
                  </a:lnTo>
                  <a:lnTo>
                    <a:pt x="34" y="31"/>
                  </a:lnTo>
                  <a:lnTo>
                    <a:pt x="32" y="21"/>
                  </a:lnTo>
                  <a:close/>
                </a:path>
              </a:pathLst>
            </a:custGeom>
            <a:solidFill>
              <a:srgbClr val="CC6633"/>
            </a:solidFill>
            <a:ln w="9525">
              <a:noFill/>
              <a:round/>
              <a:headEnd/>
              <a:tailEnd/>
            </a:ln>
          </p:spPr>
          <p:txBody>
            <a:bodyPr/>
            <a:lstStyle/>
            <a:p>
              <a:endParaRPr lang="it-IT">
                <a:solidFill>
                  <a:srgbClr val="FFFFFF"/>
                </a:solidFill>
              </a:endParaRPr>
            </a:p>
          </p:txBody>
        </p:sp>
        <p:sp>
          <p:nvSpPr>
            <p:cNvPr id="28872" name="Freeform 198"/>
            <p:cNvSpPr>
              <a:spLocks/>
            </p:cNvSpPr>
            <p:nvPr/>
          </p:nvSpPr>
          <p:spPr bwMode="auto">
            <a:xfrm>
              <a:off x="2951" y="1692"/>
              <a:ext cx="63" cy="42"/>
            </a:xfrm>
            <a:custGeom>
              <a:avLst/>
              <a:gdLst>
                <a:gd name="T0" fmla="*/ 57 w 63"/>
                <a:gd name="T1" fmla="*/ 9 h 42"/>
                <a:gd name="T2" fmla="*/ 55 w 63"/>
                <a:gd name="T3" fmla="*/ 3 h 42"/>
                <a:gd name="T4" fmla="*/ 52 w 63"/>
                <a:gd name="T5" fmla="*/ 11 h 42"/>
                <a:gd name="T6" fmla="*/ 47 w 63"/>
                <a:gd name="T7" fmla="*/ 19 h 42"/>
                <a:gd name="T8" fmla="*/ 41 w 63"/>
                <a:gd name="T9" fmla="*/ 24 h 42"/>
                <a:gd name="T10" fmla="*/ 33 w 63"/>
                <a:gd name="T11" fmla="*/ 26 h 42"/>
                <a:gd name="T12" fmla="*/ 25 w 63"/>
                <a:gd name="T13" fmla="*/ 28 h 42"/>
                <a:gd name="T14" fmla="*/ 18 w 63"/>
                <a:gd name="T15" fmla="*/ 30 h 42"/>
                <a:gd name="T16" fmla="*/ 8 w 63"/>
                <a:gd name="T17" fmla="*/ 30 h 42"/>
                <a:gd name="T18" fmla="*/ 0 w 63"/>
                <a:gd name="T19" fmla="*/ 32 h 42"/>
                <a:gd name="T20" fmla="*/ 2 w 63"/>
                <a:gd name="T21" fmla="*/ 42 h 42"/>
                <a:gd name="T22" fmla="*/ 10 w 63"/>
                <a:gd name="T23" fmla="*/ 40 h 42"/>
                <a:gd name="T24" fmla="*/ 18 w 63"/>
                <a:gd name="T25" fmla="*/ 38 h 42"/>
                <a:gd name="T26" fmla="*/ 27 w 63"/>
                <a:gd name="T27" fmla="*/ 36 h 42"/>
                <a:gd name="T28" fmla="*/ 35 w 63"/>
                <a:gd name="T29" fmla="*/ 34 h 42"/>
                <a:gd name="T30" fmla="*/ 43 w 63"/>
                <a:gd name="T31" fmla="*/ 32 h 42"/>
                <a:gd name="T32" fmla="*/ 50 w 63"/>
                <a:gd name="T33" fmla="*/ 26 h 42"/>
                <a:gd name="T34" fmla="*/ 57 w 63"/>
                <a:gd name="T35" fmla="*/ 17 h 42"/>
                <a:gd name="T36" fmla="*/ 61 w 63"/>
                <a:gd name="T37" fmla="*/ 7 h 42"/>
                <a:gd name="T38" fmla="*/ 60 w 63"/>
                <a:gd name="T39" fmla="*/ 0 h 42"/>
                <a:gd name="T40" fmla="*/ 61 w 63"/>
                <a:gd name="T41" fmla="*/ 7 h 42"/>
                <a:gd name="T42" fmla="*/ 63 w 63"/>
                <a:gd name="T43" fmla="*/ 3 h 42"/>
                <a:gd name="T44" fmla="*/ 60 w 63"/>
                <a:gd name="T45" fmla="*/ 0 h 42"/>
                <a:gd name="T46" fmla="*/ 57 w 63"/>
                <a:gd name="T47" fmla="*/ 9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3"/>
                <a:gd name="T73" fmla="*/ 0 h 42"/>
                <a:gd name="T74" fmla="*/ 63 w 63"/>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3" h="42">
                  <a:moveTo>
                    <a:pt x="57" y="9"/>
                  </a:moveTo>
                  <a:lnTo>
                    <a:pt x="55" y="3"/>
                  </a:lnTo>
                  <a:lnTo>
                    <a:pt x="52" y="11"/>
                  </a:lnTo>
                  <a:lnTo>
                    <a:pt x="47" y="19"/>
                  </a:lnTo>
                  <a:lnTo>
                    <a:pt x="41" y="24"/>
                  </a:lnTo>
                  <a:lnTo>
                    <a:pt x="33" y="26"/>
                  </a:lnTo>
                  <a:lnTo>
                    <a:pt x="25" y="28"/>
                  </a:lnTo>
                  <a:lnTo>
                    <a:pt x="18" y="30"/>
                  </a:lnTo>
                  <a:lnTo>
                    <a:pt x="8" y="30"/>
                  </a:lnTo>
                  <a:lnTo>
                    <a:pt x="0" y="32"/>
                  </a:lnTo>
                  <a:lnTo>
                    <a:pt x="2" y="42"/>
                  </a:lnTo>
                  <a:lnTo>
                    <a:pt x="10" y="40"/>
                  </a:lnTo>
                  <a:lnTo>
                    <a:pt x="18" y="38"/>
                  </a:lnTo>
                  <a:lnTo>
                    <a:pt x="27" y="36"/>
                  </a:lnTo>
                  <a:lnTo>
                    <a:pt x="35" y="34"/>
                  </a:lnTo>
                  <a:lnTo>
                    <a:pt x="43" y="32"/>
                  </a:lnTo>
                  <a:lnTo>
                    <a:pt x="50" y="26"/>
                  </a:lnTo>
                  <a:lnTo>
                    <a:pt x="57" y="17"/>
                  </a:lnTo>
                  <a:lnTo>
                    <a:pt x="61" y="7"/>
                  </a:lnTo>
                  <a:lnTo>
                    <a:pt x="60" y="0"/>
                  </a:lnTo>
                  <a:lnTo>
                    <a:pt x="61" y="7"/>
                  </a:lnTo>
                  <a:lnTo>
                    <a:pt x="63" y="3"/>
                  </a:lnTo>
                  <a:lnTo>
                    <a:pt x="60" y="0"/>
                  </a:lnTo>
                  <a:lnTo>
                    <a:pt x="57" y="9"/>
                  </a:lnTo>
                  <a:close/>
                </a:path>
              </a:pathLst>
            </a:custGeom>
            <a:solidFill>
              <a:srgbClr val="CC6633"/>
            </a:solidFill>
            <a:ln w="9525">
              <a:noFill/>
              <a:round/>
              <a:headEnd/>
              <a:tailEnd/>
            </a:ln>
          </p:spPr>
          <p:txBody>
            <a:bodyPr/>
            <a:lstStyle/>
            <a:p>
              <a:endParaRPr lang="it-IT">
                <a:solidFill>
                  <a:srgbClr val="FFFFFF"/>
                </a:solidFill>
              </a:endParaRPr>
            </a:p>
          </p:txBody>
        </p:sp>
        <p:sp>
          <p:nvSpPr>
            <p:cNvPr id="28873" name="Freeform 199"/>
            <p:cNvSpPr>
              <a:spLocks/>
            </p:cNvSpPr>
            <p:nvPr/>
          </p:nvSpPr>
          <p:spPr bwMode="auto">
            <a:xfrm>
              <a:off x="2848" y="1697"/>
              <a:ext cx="67" cy="27"/>
            </a:xfrm>
            <a:custGeom>
              <a:avLst/>
              <a:gdLst>
                <a:gd name="T0" fmla="*/ 3 w 67"/>
                <a:gd name="T1" fmla="*/ 25 h 27"/>
                <a:gd name="T2" fmla="*/ 10 w 67"/>
                <a:gd name="T3" fmla="*/ 19 h 27"/>
                <a:gd name="T4" fmla="*/ 17 w 67"/>
                <a:gd name="T5" fmla="*/ 14 h 27"/>
                <a:gd name="T6" fmla="*/ 27 w 67"/>
                <a:gd name="T7" fmla="*/ 10 h 27"/>
                <a:gd name="T8" fmla="*/ 35 w 67"/>
                <a:gd name="T9" fmla="*/ 10 h 27"/>
                <a:gd name="T10" fmla="*/ 42 w 67"/>
                <a:gd name="T11" fmla="*/ 10 h 27"/>
                <a:gd name="T12" fmla="*/ 50 w 67"/>
                <a:gd name="T13" fmla="*/ 12 h 27"/>
                <a:gd name="T14" fmla="*/ 57 w 67"/>
                <a:gd name="T15" fmla="*/ 19 h 27"/>
                <a:gd name="T16" fmla="*/ 61 w 67"/>
                <a:gd name="T17" fmla="*/ 27 h 27"/>
                <a:gd name="T18" fmla="*/ 67 w 67"/>
                <a:gd name="T19" fmla="*/ 23 h 27"/>
                <a:gd name="T20" fmla="*/ 61 w 67"/>
                <a:gd name="T21" fmla="*/ 12 h 27"/>
                <a:gd name="T22" fmla="*/ 52 w 67"/>
                <a:gd name="T23" fmla="*/ 4 h 27"/>
                <a:gd name="T24" fmla="*/ 44 w 67"/>
                <a:gd name="T25" fmla="*/ 2 h 27"/>
                <a:gd name="T26" fmla="*/ 35 w 67"/>
                <a:gd name="T27" fmla="*/ 0 h 27"/>
                <a:gd name="T28" fmla="*/ 25 w 67"/>
                <a:gd name="T29" fmla="*/ 2 h 27"/>
                <a:gd name="T30" fmla="*/ 16 w 67"/>
                <a:gd name="T31" fmla="*/ 6 h 27"/>
                <a:gd name="T32" fmla="*/ 8 w 67"/>
                <a:gd name="T33" fmla="*/ 10 h 27"/>
                <a:gd name="T34" fmla="*/ 0 w 67"/>
                <a:gd name="T35" fmla="*/ 16 h 27"/>
                <a:gd name="T36" fmla="*/ 3 w 67"/>
                <a:gd name="T37" fmla="*/ 25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7"/>
                <a:gd name="T58" fmla="*/ 0 h 27"/>
                <a:gd name="T59" fmla="*/ 67 w 67"/>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7" h="27">
                  <a:moveTo>
                    <a:pt x="3" y="25"/>
                  </a:moveTo>
                  <a:lnTo>
                    <a:pt x="10" y="19"/>
                  </a:lnTo>
                  <a:lnTo>
                    <a:pt x="17" y="14"/>
                  </a:lnTo>
                  <a:lnTo>
                    <a:pt x="27" y="10"/>
                  </a:lnTo>
                  <a:lnTo>
                    <a:pt x="35" y="10"/>
                  </a:lnTo>
                  <a:lnTo>
                    <a:pt x="42" y="10"/>
                  </a:lnTo>
                  <a:lnTo>
                    <a:pt x="50" y="12"/>
                  </a:lnTo>
                  <a:lnTo>
                    <a:pt x="57" y="19"/>
                  </a:lnTo>
                  <a:lnTo>
                    <a:pt x="61" y="27"/>
                  </a:lnTo>
                  <a:lnTo>
                    <a:pt x="67" y="23"/>
                  </a:lnTo>
                  <a:lnTo>
                    <a:pt x="61" y="12"/>
                  </a:lnTo>
                  <a:lnTo>
                    <a:pt x="52" y="4"/>
                  </a:lnTo>
                  <a:lnTo>
                    <a:pt x="44" y="2"/>
                  </a:lnTo>
                  <a:lnTo>
                    <a:pt x="35" y="0"/>
                  </a:lnTo>
                  <a:lnTo>
                    <a:pt x="25" y="2"/>
                  </a:lnTo>
                  <a:lnTo>
                    <a:pt x="16" y="6"/>
                  </a:lnTo>
                  <a:lnTo>
                    <a:pt x="8" y="10"/>
                  </a:lnTo>
                  <a:lnTo>
                    <a:pt x="0" y="16"/>
                  </a:lnTo>
                  <a:lnTo>
                    <a:pt x="3" y="25"/>
                  </a:lnTo>
                  <a:close/>
                </a:path>
              </a:pathLst>
            </a:custGeom>
            <a:solidFill>
              <a:srgbClr val="CC6633"/>
            </a:solidFill>
            <a:ln w="9525">
              <a:noFill/>
              <a:round/>
              <a:headEnd/>
              <a:tailEnd/>
            </a:ln>
          </p:spPr>
          <p:txBody>
            <a:bodyPr/>
            <a:lstStyle/>
            <a:p>
              <a:endParaRPr lang="it-IT">
                <a:solidFill>
                  <a:srgbClr val="FFFFFF"/>
                </a:solidFill>
              </a:endParaRPr>
            </a:p>
          </p:txBody>
        </p:sp>
        <p:sp>
          <p:nvSpPr>
            <p:cNvPr id="28874" name="Freeform 200"/>
            <p:cNvSpPr>
              <a:spLocks/>
            </p:cNvSpPr>
            <p:nvPr/>
          </p:nvSpPr>
          <p:spPr bwMode="auto">
            <a:xfrm>
              <a:off x="2840" y="1713"/>
              <a:ext cx="11" cy="57"/>
            </a:xfrm>
            <a:custGeom>
              <a:avLst/>
              <a:gdLst>
                <a:gd name="T0" fmla="*/ 11 w 11"/>
                <a:gd name="T1" fmla="*/ 53 h 57"/>
                <a:gd name="T2" fmla="*/ 10 w 11"/>
                <a:gd name="T3" fmla="*/ 47 h 57"/>
                <a:gd name="T4" fmla="*/ 8 w 11"/>
                <a:gd name="T5" fmla="*/ 40 h 57"/>
                <a:gd name="T6" fmla="*/ 8 w 11"/>
                <a:gd name="T7" fmla="*/ 32 h 57"/>
                <a:gd name="T8" fmla="*/ 7 w 11"/>
                <a:gd name="T9" fmla="*/ 26 h 57"/>
                <a:gd name="T10" fmla="*/ 7 w 11"/>
                <a:gd name="T11" fmla="*/ 19 h 57"/>
                <a:gd name="T12" fmla="*/ 8 w 11"/>
                <a:gd name="T13" fmla="*/ 15 h 57"/>
                <a:gd name="T14" fmla="*/ 10 w 11"/>
                <a:gd name="T15" fmla="*/ 11 h 57"/>
                <a:gd name="T16" fmla="*/ 11 w 11"/>
                <a:gd name="T17" fmla="*/ 9 h 57"/>
                <a:gd name="T18" fmla="*/ 8 w 11"/>
                <a:gd name="T19" fmla="*/ 0 h 57"/>
                <a:gd name="T20" fmla="*/ 4 w 11"/>
                <a:gd name="T21" fmla="*/ 5 h 57"/>
                <a:gd name="T22" fmla="*/ 2 w 11"/>
                <a:gd name="T23" fmla="*/ 11 h 57"/>
                <a:gd name="T24" fmla="*/ 0 w 11"/>
                <a:gd name="T25" fmla="*/ 19 h 57"/>
                <a:gd name="T26" fmla="*/ 0 w 11"/>
                <a:gd name="T27" fmla="*/ 26 h 57"/>
                <a:gd name="T28" fmla="*/ 0 w 11"/>
                <a:gd name="T29" fmla="*/ 34 h 57"/>
                <a:gd name="T30" fmla="*/ 2 w 11"/>
                <a:gd name="T31" fmla="*/ 42 h 57"/>
                <a:gd name="T32" fmla="*/ 4 w 11"/>
                <a:gd name="T33" fmla="*/ 49 h 57"/>
                <a:gd name="T34" fmla="*/ 5 w 11"/>
                <a:gd name="T35" fmla="*/ 57 h 57"/>
                <a:gd name="T36" fmla="*/ 11 w 11"/>
                <a:gd name="T37" fmla="*/ 53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57"/>
                <a:gd name="T59" fmla="*/ 11 w 11"/>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57">
                  <a:moveTo>
                    <a:pt x="11" y="53"/>
                  </a:moveTo>
                  <a:lnTo>
                    <a:pt x="10" y="47"/>
                  </a:lnTo>
                  <a:lnTo>
                    <a:pt x="8" y="40"/>
                  </a:lnTo>
                  <a:lnTo>
                    <a:pt x="8" y="32"/>
                  </a:lnTo>
                  <a:lnTo>
                    <a:pt x="7" y="26"/>
                  </a:lnTo>
                  <a:lnTo>
                    <a:pt x="7" y="19"/>
                  </a:lnTo>
                  <a:lnTo>
                    <a:pt x="8" y="15"/>
                  </a:lnTo>
                  <a:lnTo>
                    <a:pt x="10" y="11"/>
                  </a:lnTo>
                  <a:lnTo>
                    <a:pt x="11" y="9"/>
                  </a:lnTo>
                  <a:lnTo>
                    <a:pt x="8" y="0"/>
                  </a:lnTo>
                  <a:lnTo>
                    <a:pt x="4" y="5"/>
                  </a:lnTo>
                  <a:lnTo>
                    <a:pt x="2" y="11"/>
                  </a:lnTo>
                  <a:lnTo>
                    <a:pt x="0" y="19"/>
                  </a:lnTo>
                  <a:lnTo>
                    <a:pt x="0" y="26"/>
                  </a:lnTo>
                  <a:lnTo>
                    <a:pt x="0" y="34"/>
                  </a:lnTo>
                  <a:lnTo>
                    <a:pt x="2" y="42"/>
                  </a:lnTo>
                  <a:lnTo>
                    <a:pt x="4" y="49"/>
                  </a:lnTo>
                  <a:lnTo>
                    <a:pt x="5" y="57"/>
                  </a:lnTo>
                  <a:lnTo>
                    <a:pt x="11" y="53"/>
                  </a:lnTo>
                  <a:close/>
                </a:path>
              </a:pathLst>
            </a:custGeom>
            <a:solidFill>
              <a:srgbClr val="CC6633"/>
            </a:solidFill>
            <a:ln w="9525">
              <a:noFill/>
              <a:round/>
              <a:headEnd/>
              <a:tailEnd/>
            </a:ln>
          </p:spPr>
          <p:txBody>
            <a:bodyPr/>
            <a:lstStyle/>
            <a:p>
              <a:endParaRPr lang="it-IT">
                <a:solidFill>
                  <a:srgbClr val="FFFFFF"/>
                </a:solidFill>
              </a:endParaRPr>
            </a:p>
          </p:txBody>
        </p:sp>
        <p:sp>
          <p:nvSpPr>
            <p:cNvPr id="28875" name="Freeform 201"/>
            <p:cNvSpPr>
              <a:spLocks/>
            </p:cNvSpPr>
            <p:nvPr/>
          </p:nvSpPr>
          <p:spPr bwMode="auto">
            <a:xfrm>
              <a:off x="2845" y="1766"/>
              <a:ext cx="38" cy="25"/>
            </a:xfrm>
            <a:custGeom>
              <a:avLst/>
              <a:gdLst>
                <a:gd name="T0" fmla="*/ 34 w 38"/>
                <a:gd name="T1" fmla="*/ 13 h 25"/>
                <a:gd name="T2" fmla="*/ 31 w 38"/>
                <a:gd name="T3" fmla="*/ 15 h 25"/>
                <a:gd name="T4" fmla="*/ 27 w 38"/>
                <a:gd name="T5" fmla="*/ 17 h 25"/>
                <a:gd name="T6" fmla="*/ 22 w 38"/>
                <a:gd name="T7" fmla="*/ 17 h 25"/>
                <a:gd name="T8" fmla="*/ 19 w 38"/>
                <a:gd name="T9" fmla="*/ 15 h 25"/>
                <a:gd name="T10" fmla="*/ 14 w 38"/>
                <a:gd name="T11" fmla="*/ 13 h 25"/>
                <a:gd name="T12" fmla="*/ 11 w 38"/>
                <a:gd name="T13" fmla="*/ 8 h 25"/>
                <a:gd name="T14" fmla="*/ 8 w 38"/>
                <a:gd name="T15" fmla="*/ 6 h 25"/>
                <a:gd name="T16" fmla="*/ 6 w 38"/>
                <a:gd name="T17" fmla="*/ 0 h 25"/>
                <a:gd name="T18" fmla="*/ 0 w 38"/>
                <a:gd name="T19" fmla="*/ 4 h 25"/>
                <a:gd name="T20" fmla="*/ 3 w 38"/>
                <a:gd name="T21" fmla="*/ 11 h 25"/>
                <a:gd name="T22" fmla="*/ 6 w 38"/>
                <a:gd name="T23" fmla="*/ 17 h 25"/>
                <a:gd name="T24" fmla="*/ 11 w 38"/>
                <a:gd name="T25" fmla="*/ 21 h 25"/>
                <a:gd name="T26" fmla="*/ 16 w 38"/>
                <a:gd name="T27" fmla="*/ 23 h 25"/>
                <a:gd name="T28" fmla="*/ 22 w 38"/>
                <a:gd name="T29" fmla="*/ 25 h 25"/>
                <a:gd name="T30" fmla="*/ 27 w 38"/>
                <a:gd name="T31" fmla="*/ 25 h 25"/>
                <a:gd name="T32" fmla="*/ 33 w 38"/>
                <a:gd name="T33" fmla="*/ 23 h 25"/>
                <a:gd name="T34" fmla="*/ 38 w 38"/>
                <a:gd name="T35" fmla="*/ 21 h 25"/>
                <a:gd name="T36" fmla="*/ 34 w 38"/>
                <a:gd name="T37" fmla="*/ 13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25"/>
                <a:gd name="T59" fmla="*/ 38 w 3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25">
                  <a:moveTo>
                    <a:pt x="34" y="13"/>
                  </a:moveTo>
                  <a:lnTo>
                    <a:pt x="31" y="15"/>
                  </a:lnTo>
                  <a:lnTo>
                    <a:pt x="27" y="17"/>
                  </a:lnTo>
                  <a:lnTo>
                    <a:pt x="22" y="17"/>
                  </a:lnTo>
                  <a:lnTo>
                    <a:pt x="19" y="15"/>
                  </a:lnTo>
                  <a:lnTo>
                    <a:pt x="14" y="13"/>
                  </a:lnTo>
                  <a:lnTo>
                    <a:pt x="11" y="8"/>
                  </a:lnTo>
                  <a:lnTo>
                    <a:pt x="8" y="6"/>
                  </a:lnTo>
                  <a:lnTo>
                    <a:pt x="6" y="0"/>
                  </a:lnTo>
                  <a:lnTo>
                    <a:pt x="0" y="4"/>
                  </a:lnTo>
                  <a:lnTo>
                    <a:pt x="3" y="11"/>
                  </a:lnTo>
                  <a:lnTo>
                    <a:pt x="6" y="17"/>
                  </a:lnTo>
                  <a:lnTo>
                    <a:pt x="11" y="21"/>
                  </a:lnTo>
                  <a:lnTo>
                    <a:pt x="16" y="23"/>
                  </a:lnTo>
                  <a:lnTo>
                    <a:pt x="22" y="25"/>
                  </a:lnTo>
                  <a:lnTo>
                    <a:pt x="27" y="25"/>
                  </a:lnTo>
                  <a:lnTo>
                    <a:pt x="33" y="23"/>
                  </a:lnTo>
                  <a:lnTo>
                    <a:pt x="38" y="21"/>
                  </a:lnTo>
                  <a:lnTo>
                    <a:pt x="34" y="13"/>
                  </a:lnTo>
                  <a:close/>
                </a:path>
              </a:pathLst>
            </a:custGeom>
            <a:solidFill>
              <a:srgbClr val="CC6633"/>
            </a:solidFill>
            <a:ln w="9525">
              <a:noFill/>
              <a:round/>
              <a:headEnd/>
              <a:tailEnd/>
            </a:ln>
          </p:spPr>
          <p:txBody>
            <a:bodyPr/>
            <a:lstStyle/>
            <a:p>
              <a:endParaRPr lang="it-IT">
                <a:solidFill>
                  <a:srgbClr val="FFFFFF"/>
                </a:solidFill>
              </a:endParaRPr>
            </a:p>
          </p:txBody>
        </p:sp>
        <p:sp>
          <p:nvSpPr>
            <p:cNvPr id="28876" name="Freeform 202"/>
            <p:cNvSpPr>
              <a:spLocks/>
            </p:cNvSpPr>
            <p:nvPr/>
          </p:nvSpPr>
          <p:spPr bwMode="auto">
            <a:xfrm>
              <a:off x="2879" y="1755"/>
              <a:ext cx="38" cy="32"/>
            </a:xfrm>
            <a:custGeom>
              <a:avLst/>
              <a:gdLst>
                <a:gd name="T0" fmla="*/ 35 w 38"/>
                <a:gd name="T1" fmla="*/ 0 h 32"/>
                <a:gd name="T2" fmla="*/ 30 w 38"/>
                <a:gd name="T3" fmla="*/ 5 h 32"/>
                <a:gd name="T4" fmla="*/ 27 w 38"/>
                <a:gd name="T5" fmla="*/ 7 h 32"/>
                <a:gd name="T6" fmla="*/ 22 w 38"/>
                <a:gd name="T7" fmla="*/ 9 h 32"/>
                <a:gd name="T8" fmla="*/ 18 w 38"/>
                <a:gd name="T9" fmla="*/ 11 h 32"/>
                <a:gd name="T10" fmla="*/ 13 w 38"/>
                <a:gd name="T11" fmla="*/ 15 h 32"/>
                <a:gd name="T12" fmla="*/ 10 w 38"/>
                <a:gd name="T13" fmla="*/ 17 h 32"/>
                <a:gd name="T14" fmla="*/ 5 w 38"/>
                <a:gd name="T15" fmla="*/ 22 h 32"/>
                <a:gd name="T16" fmla="*/ 0 w 38"/>
                <a:gd name="T17" fmla="*/ 24 h 32"/>
                <a:gd name="T18" fmla="*/ 4 w 38"/>
                <a:gd name="T19" fmla="*/ 32 h 32"/>
                <a:gd name="T20" fmla="*/ 8 w 38"/>
                <a:gd name="T21" fmla="*/ 28 h 32"/>
                <a:gd name="T22" fmla="*/ 11 w 38"/>
                <a:gd name="T23" fmla="*/ 26 h 32"/>
                <a:gd name="T24" fmla="*/ 16 w 38"/>
                <a:gd name="T25" fmla="*/ 22 h 32"/>
                <a:gd name="T26" fmla="*/ 21 w 38"/>
                <a:gd name="T27" fmla="*/ 19 h 32"/>
                <a:gd name="T28" fmla="*/ 26 w 38"/>
                <a:gd name="T29" fmla="*/ 17 h 32"/>
                <a:gd name="T30" fmla="*/ 30 w 38"/>
                <a:gd name="T31" fmla="*/ 15 h 32"/>
                <a:gd name="T32" fmla="*/ 33 w 38"/>
                <a:gd name="T33" fmla="*/ 11 h 32"/>
                <a:gd name="T34" fmla="*/ 38 w 38"/>
                <a:gd name="T35" fmla="*/ 9 h 32"/>
                <a:gd name="T36" fmla="*/ 35 w 38"/>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32"/>
                <a:gd name="T59" fmla="*/ 38 w 38"/>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32">
                  <a:moveTo>
                    <a:pt x="35" y="0"/>
                  </a:moveTo>
                  <a:lnTo>
                    <a:pt x="30" y="5"/>
                  </a:lnTo>
                  <a:lnTo>
                    <a:pt x="27" y="7"/>
                  </a:lnTo>
                  <a:lnTo>
                    <a:pt x="22" y="9"/>
                  </a:lnTo>
                  <a:lnTo>
                    <a:pt x="18" y="11"/>
                  </a:lnTo>
                  <a:lnTo>
                    <a:pt x="13" y="15"/>
                  </a:lnTo>
                  <a:lnTo>
                    <a:pt x="10" y="17"/>
                  </a:lnTo>
                  <a:lnTo>
                    <a:pt x="5" y="22"/>
                  </a:lnTo>
                  <a:lnTo>
                    <a:pt x="0" y="24"/>
                  </a:lnTo>
                  <a:lnTo>
                    <a:pt x="4" y="32"/>
                  </a:lnTo>
                  <a:lnTo>
                    <a:pt x="8" y="28"/>
                  </a:lnTo>
                  <a:lnTo>
                    <a:pt x="11" y="26"/>
                  </a:lnTo>
                  <a:lnTo>
                    <a:pt x="16" y="22"/>
                  </a:lnTo>
                  <a:lnTo>
                    <a:pt x="21" y="19"/>
                  </a:lnTo>
                  <a:lnTo>
                    <a:pt x="26" y="17"/>
                  </a:lnTo>
                  <a:lnTo>
                    <a:pt x="30" y="15"/>
                  </a:lnTo>
                  <a:lnTo>
                    <a:pt x="33" y="11"/>
                  </a:lnTo>
                  <a:lnTo>
                    <a:pt x="38" y="9"/>
                  </a:lnTo>
                  <a:lnTo>
                    <a:pt x="35" y="0"/>
                  </a:lnTo>
                  <a:close/>
                </a:path>
              </a:pathLst>
            </a:custGeom>
            <a:solidFill>
              <a:srgbClr val="CC6633"/>
            </a:solidFill>
            <a:ln w="9525">
              <a:noFill/>
              <a:round/>
              <a:headEnd/>
              <a:tailEnd/>
            </a:ln>
          </p:spPr>
          <p:txBody>
            <a:bodyPr/>
            <a:lstStyle/>
            <a:p>
              <a:endParaRPr lang="it-IT">
                <a:solidFill>
                  <a:srgbClr val="FFFFFF"/>
                </a:solidFill>
              </a:endParaRPr>
            </a:p>
          </p:txBody>
        </p:sp>
        <p:sp>
          <p:nvSpPr>
            <p:cNvPr id="28877" name="Freeform 203"/>
            <p:cNvSpPr>
              <a:spLocks/>
            </p:cNvSpPr>
            <p:nvPr/>
          </p:nvSpPr>
          <p:spPr bwMode="auto">
            <a:xfrm>
              <a:off x="2909" y="1720"/>
              <a:ext cx="14" cy="44"/>
            </a:xfrm>
            <a:custGeom>
              <a:avLst/>
              <a:gdLst>
                <a:gd name="T0" fmla="*/ 0 w 14"/>
                <a:gd name="T1" fmla="*/ 4 h 44"/>
                <a:gd name="T2" fmla="*/ 2 w 14"/>
                <a:gd name="T3" fmla="*/ 8 h 44"/>
                <a:gd name="T4" fmla="*/ 3 w 14"/>
                <a:gd name="T5" fmla="*/ 12 h 44"/>
                <a:gd name="T6" fmla="*/ 5 w 14"/>
                <a:gd name="T7" fmla="*/ 19 h 44"/>
                <a:gd name="T8" fmla="*/ 6 w 14"/>
                <a:gd name="T9" fmla="*/ 23 h 44"/>
                <a:gd name="T10" fmla="*/ 6 w 14"/>
                <a:gd name="T11" fmla="*/ 27 h 44"/>
                <a:gd name="T12" fmla="*/ 6 w 14"/>
                <a:gd name="T13" fmla="*/ 31 h 44"/>
                <a:gd name="T14" fmla="*/ 6 w 14"/>
                <a:gd name="T15" fmla="*/ 33 h 44"/>
                <a:gd name="T16" fmla="*/ 5 w 14"/>
                <a:gd name="T17" fmla="*/ 35 h 44"/>
                <a:gd name="T18" fmla="*/ 8 w 14"/>
                <a:gd name="T19" fmla="*/ 44 h 44"/>
                <a:gd name="T20" fmla="*/ 11 w 14"/>
                <a:gd name="T21" fmla="*/ 40 h 44"/>
                <a:gd name="T22" fmla="*/ 13 w 14"/>
                <a:gd name="T23" fmla="*/ 33 h 44"/>
                <a:gd name="T24" fmla="*/ 14 w 14"/>
                <a:gd name="T25" fmla="*/ 27 h 44"/>
                <a:gd name="T26" fmla="*/ 13 w 14"/>
                <a:gd name="T27" fmla="*/ 21 h 44"/>
                <a:gd name="T28" fmla="*/ 11 w 14"/>
                <a:gd name="T29" fmla="*/ 14 h 44"/>
                <a:gd name="T30" fmla="*/ 10 w 14"/>
                <a:gd name="T31" fmla="*/ 8 h 44"/>
                <a:gd name="T32" fmla="*/ 8 w 14"/>
                <a:gd name="T33" fmla="*/ 4 h 44"/>
                <a:gd name="T34" fmla="*/ 5 w 14"/>
                <a:gd name="T35" fmla="*/ 0 h 44"/>
                <a:gd name="T36" fmla="*/ 0 w 14"/>
                <a:gd name="T37" fmla="*/ 4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44"/>
                <a:gd name="T59" fmla="*/ 14 w 14"/>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44">
                  <a:moveTo>
                    <a:pt x="0" y="4"/>
                  </a:moveTo>
                  <a:lnTo>
                    <a:pt x="2" y="8"/>
                  </a:lnTo>
                  <a:lnTo>
                    <a:pt x="3" y="12"/>
                  </a:lnTo>
                  <a:lnTo>
                    <a:pt x="5" y="19"/>
                  </a:lnTo>
                  <a:lnTo>
                    <a:pt x="6" y="23"/>
                  </a:lnTo>
                  <a:lnTo>
                    <a:pt x="6" y="27"/>
                  </a:lnTo>
                  <a:lnTo>
                    <a:pt x="6" y="31"/>
                  </a:lnTo>
                  <a:lnTo>
                    <a:pt x="6" y="33"/>
                  </a:lnTo>
                  <a:lnTo>
                    <a:pt x="5" y="35"/>
                  </a:lnTo>
                  <a:lnTo>
                    <a:pt x="8" y="44"/>
                  </a:lnTo>
                  <a:lnTo>
                    <a:pt x="11" y="40"/>
                  </a:lnTo>
                  <a:lnTo>
                    <a:pt x="13" y="33"/>
                  </a:lnTo>
                  <a:lnTo>
                    <a:pt x="14" y="27"/>
                  </a:lnTo>
                  <a:lnTo>
                    <a:pt x="13" y="21"/>
                  </a:lnTo>
                  <a:lnTo>
                    <a:pt x="11" y="14"/>
                  </a:lnTo>
                  <a:lnTo>
                    <a:pt x="10" y="8"/>
                  </a:lnTo>
                  <a:lnTo>
                    <a:pt x="8" y="4"/>
                  </a:lnTo>
                  <a:lnTo>
                    <a:pt x="5" y="0"/>
                  </a:lnTo>
                  <a:lnTo>
                    <a:pt x="0" y="4"/>
                  </a:lnTo>
                  <a:close/>
                </a:path>
              </a:pathLst>
            </a:custGeom>
            <a:solidFill>
              <a:srgbClr val="CC6633"/>
            </a:solidFill>
            <a:ln w="9525">
              <a:noFill/>
              <a:round/>
              <a:headEnd/>
              <a:tailEnd/>
            </a:ln>
          </p:spPr>
          <p:txBody>
            <a:bodyPr/>
            <a:lstStyle/>
            <a:p>
              <a:endParaRPr lang="it-IT">
                <a:solidFill>
                  <a:srgbClr val="FFFFFF"/>
                </a:solidFill>
              </a:endParaRPr>
            </a:p>
          </p:txBody>
        </p:sp>
        <p:sp>
          <p:nvSpPr>
            <p:cNvPr id="28878" name="Freeform 204"/>
            <p:cNvSpPr>
              <a:spLocks/>
            </p:cNvSpPr>
            <p:nvPr/>
          </p:nvSpPr>
          <p:spPr bwMode="auto">
            <a:xfrm>
              <a:off x="2798" y="1705"/>
              <a:ext cx="42" cy="61"/>
            </a:xfrm>
            <a:custGeom>
              <a:avLst/>
              <a:gdLst>
                <a:gd name="T0" fmla="*/ 38 w 42"/>
                <a:gd name="T1" fmla="*/ 19 h 61"/>
                <a:gd name="T2" fmla="*/ 38 w 42"/>
                <a:gd name="T3" fmla="*/ 15 h 61"/>
                <a:gd name="T4" fmla="*/ 36 w 42"/>
                <a:gd name="T5" fmla="*/ 13 h 61"/>
                <a:gd name="T6" fmla="*/ 35 w 42"/>
                <a:gd name="T7" fmla="*/ 11 h 61"/>
                <a:gd name="T8" fmla="*/ 33 w 42"/>
                <a:gd name="T9" fmla="*/ 8 h 61"/>
                <a:gd name="T10" fmla="*/ 31 w 42"/>
                <a:gd name="T11" fmla="*/ 6 h 61"/>
                <a:gd name="T12" fmla="*/ 28 w 42"/>
                <a:gd name="T13" fmla="*/ 4 h 61"/>
                <a:gd name="T14" fmla="*/ 25 w 42"/>
                <a:gd name="T15" fmla="*/ 4 h 61"/>
                <a:gd name="T16" fmla="*/ 24 w 42"/>
                <a:gd name="T17" fmla="*/ 2 h 61"/>
                <a:gd name="T18" fmla="*/ 21 w 42"/>
                <a:gd name="T19" fmla="*/ 0 h 61"/>
                <a:gd name="T20" fmla="*/ 17 w 42"/>
                <a:gd name="T21" fmla="*/ 0 h 61"/>
                <a:gd name="T22" fmla="*/ 14 w 42"/>
                <a:gd name="T23" fmla="*/ 0 h 61"/>
                <a:gd name="T24" fmla="*/ 13 w 42"/>
                <a:gd name="T25" fmla="*/ 2 h 61"/>
                <a:gd name="T26" fmla="*/ 10 w 42"/>
                <a:gd name="T27" fmla="*/ 2 h 61"/>
                <a:gd name="T28" fmla="*/ 6 w 42"/>
                <a:gd name="T29" fmla="*/ 4 h 61"/>
                <a:gd name="T30" fmla="*/ 5 w 42"/>
                <a:gd name="T31" fmla="*/ 6 h 61"/>
                <a:gd name="T32" fmla="*/ 2 w 42"/>
                <a:gd name="T33" fmla="*/ 8 h 61"/>
                <a:gd name="T34" fmla="*/ 0 w 42"/>
                <a:gd name="T35" fmla="*/ 11 h 61"/>
                <a:gd name="T36" fmla="*/ 0 w 42"/>
                <a:gd name="T37" fmla="*/ 11 h 61"/>
                <a:gd name="T38" fmla="*/ 0 w 42"/>
                <a:gd name="T39" fmla="*/ 13 h 61"/>
                <a:gd name="T40" fmla="*/ 0 w 42"/>
                <a:gd name="T41" fmla="*/ 15 h 61"/>
                <a:gd name="T42" fmla="*/ 0 w 42"/>
                <a:gd name="T43" fmla="*/ 17 h 61"/>
                <a:gd name="T44" fmla="*/ 2 w 42"/>
                <a:gd name="T45" fmla="*/ 19 h 61"/>
                <a:gd name="T46" fmla="*/ 2 w 42"/>
                <a:gd name="T47" fmla="*/ 21 h 61"/>
                <a:gd name="T48" fmla="*/ 3 w 42"/>
                <a:gd name="T49" fmla="*/ 23 h 61"/>
                <a:gd name="T50" fmla="*/ 8 w 42"/>
                <a:gd name="T51" fmla="*/ 27 h 61"/>
                <a:gd name="T52" fmla="*/ 11 w 42"/>
                <a:gd name="T53" fmla="*/ 36 h 61"/>
                <a:gd name="T54" fmla="*/ 14 w 42"/>
                <a:gd name="T55" fmla="*/ 42 h 61"/>
                <a:gd name="T56" fmla="*/ 19 w 42"/>
                <a:gd name="T57" fmla="*/ 48 h 61"/>
                <a:gd name="T58" fmla="*/ 22 w 42"/>
                <a:gd name="T59" fmla="*/ 55 h 61"/>
                <a:gd name="T60" fmla="*/ 27 w 42"/>
                <a:gd name="T61" fmla="*/ 59 h 61"/>
                <a:gd name="T62" fmla="*/ 31 w 42"/>
                <a:gd name="T63" fmla="*/ 61 h 61"/>
                <a:gd name="T64" fmla="*/ 36 w 42"/>
                <a:gd name="T65" fmla="*/ 61 h 61"/>
                <a:gd name="T66" fmla="*/ 39 w 42"/>
                <a:gd name="T67" fmla="*/ 59 h 61"/>
                <a:gd name="T68" fmla="*/ 41 w 42"/>
                <a:gd name="T69" fmla="*/ 55 h 61"/>
                <a:gd name="T70" fmla="*/ 42 w 42"/>
                <a:gd name="T71" fmla="*/ 50 h 61"/>
                <a:gd name="T72" fmla="*/ 42 w 42"/>
                <a:gd name="T73" fmla="*/ 44 h 61"/>
                <a:gd name="T74" fmla="*/ 41 w 42"/>
                <a:gd name="T75" fmla="*/ 38 h 61"/>
                <a:gd name="T76" fmla="*/ 39 w 42"/>
                <a:gd name="T77" fmla="*/ 32 h 61"/>
                <a:gd name="T78" fmla="*/ 39 w 42"/>
                <a:gd name="T79" fmla="*/ 25 h 61"/>
                <a:gd name="T80" fmla="*/ 38 w 42"/>
                <a:gd name="T81" fmla="*/ 19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2"/>
                <a:gd name="T124" fmla="*/ 0 h 61"/>
                <a:gd name="T125" fmla="*/ 42 w 42"/>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2" h="61">
                  <a:moveTo>
                    <a:pt x="38" y="19"/>
                  </a:moveTo>
                  <a:lnTo>
                    <a:pt x="38" y="15"/>
                  </a:lnTo>
                  <a:lnTo>
                    <a:pt x="36" y="13"/>
                  </a:lnTo>
                  <a:lnTo>
                    <a:pt x="35" y="11"/>
                  </a:lnTo>
                  <a:lnTo>
                    <a:pt x="33" y="8"/>
                  </a:lnTo>
                  <a:lnTo>
                    <a:pt x="31" y="6"/>
                  </a:lnTo>
                  <a:lnTo>
                    <a:pt x="28" y="4"/>
                  </a:lnTo>
                  <a:lnTo>
                    <a:pt x="25" y="4"/>
                  </a:lnTo>
                  <a:lnTo>
                    <a:pt x="24" y="2"/>
                  </a:lnTo>
                  <a:lnTo>
                    <a:pt x="21" y="0"/>
                  </a:lnTo>
                  <a:lnTo>
                    <a:pt x="17" y="0"/>
                  </a:lnTo>
                  <a:lnTo>
                    <a:pt x="14" y="0"/>
                  </a:lnTo>
                  <a:lnTo>
                    <a:pt x="13" y="2"/>
                  </a:lnTo>
                  <a:lnTo>
                    <a:pt x="10" y="2"/>
                  </a:lnTo>
                  <a:lnTo>
                    <a:pt x="6" y="4"/>
                  </a:lnTo>
                  <a:lnTo>
                    <a:pt x="5" y="6"/>
                  </a:lnTo>
                  <a:lnTo>
                    <a:pt x="2" y="8"/>
                  </a:lnTo>
                  <a:lnTo>
                    <a:pt x="0" y="11"/>
                  </a:lnTo>
                  <a:lnTo>
                    <a:pt x="0" y="13"/>
                  </a:lnTo>
                  <a:lnTo>
                    <a:pt x="0" y="15"/>
                  </a:lnTo>
                  <a:lnTo>
                    <a:pt x="0" y="17"/>
                  </a:lnTo>
                  <a:lnTo>
                    <a:pt x="2" y="19"/>
                  </a:lnTo>
                  <a:lnTo>
                    <a:pt x="2" y="21"/>
                  </a:lnTo>
                  <a:lnTo>
                    <a:pt x="3" y="23"/>
                  </a:lnTo>
                  <a:lnTo>
                    <a:pt x="8" y="27"/>
                  </a:lnTo>
                  <a:lnTo>
                    <a:pt x="11" y="36"/>
                  </a:lnTo>
                  <a:lnTo>
                    <a:pt x="14" y="42"/>
                  </a:lnTo>
                  <a:lnTo>
                    <a:pt x="19" y="48"/>
                  </a:lnTo>
                  <a:lnTo>
                    <a:pt x="22" y="55"/>
                  </a:lnTo>
                  <a:lnTo>
                    <a:pt x="27" y="59"/>
                  </a:lnTo>
                  <a:lnTo>
                    <a:pt x="31" y="61"/>
                  </a:lnTo>
                  <a:lnTo>
                    <a:pt x="36" y="61"/>
                  </a:lnTo>
                  <a:lnTo>
                    <a:pt x="39" y="59"/>
                  </a:lnTo>
                  <a:lnTo>
                    <a:pt x="41" y="55"/>
                  </a:lnTo>
                  <a:lnTo>
                    <a:pt x="42" y="50"/>
                  </a:lnTo>
                  <a:lnTo>
                    <a:pt x="42" y="44"/>
                  </a:lnTo>
                  <a:lnTo>
                    <a:pt x="41" y="38"/>
                  </a:lnTo>
                  <a:lnTo>
                    <a:pt x="39" y="32"/>
                  </a:lnTo>
                  <a:lnTo>
                    <a:pt x="39" y="25"/>
                  </a:lnTo>
                  <a:lnTo>
                    <a:pt x="38" y="19"/>
                  </a:lnTo>
                  <a:close/>
                </a:path>
              </a:pathLst>
            </a:custGeom>
            <a:solidFill>
              <a:srgbClr val="F7AB8C"/>
            </a:solidFill>
            <a:ln w="9525">
              <a:noFill/>
              <a:round/>
              <a:headEnd/>
              <a:tailEnd/>
            </a:ln>
          </p:spPr>
          <p:txBody>
            <a:bodyPr/>
            <a:lstStyle/>
            <a:p>
              <a:endParaRPr lang="it-IT">
                <a:solidFill>
                  <a:srgbClr val="FFFFFF"/>
                </a:solidFill>
              </a:endParaRPr>
            </a:p>
          </p:txBody>
        </p:sp>
        <p:sp>
          <p:nvSpPr>
            <p:cNvPr id="28879" name="Freeform 205"/>
            <p:cNvSpPr>
              <a:spLocks/>
            </p:cNvSpPr>
            <p:nvPr/>
          </p:nvSpPr>
          <p:spPr bwMode="auto">
            <a:xfrm>
              <a:off x="2820" y="1703"/>
              <a:ext cx="19" cy="21"/>
            </a:xfrm>
            <a:custGeom>
              <a:avLst/>
              <a:gdLst>
                <a:gd name="T0" fmla="*/ 0 w 19"/>
                <a:gd name="T1" fmla="*/ 8 h 21"/>
                <a:gd name="T2" fmla="*/ 3 w 19"/>
                <a:gd name="T3" fmla="*/ 8 h 21"/>
                <a:gd name="T4" fmla="*/ 5 w 19"/>
                <a:gd name="T5" fmla="*/ 10 h 21"/>
                <a:gd name="T6" fmla="*/ 8 w 19"/>
                <a:gd name="T7" fmla="*/ 13 h 21"/>
                <a:gd name="T8" fmla="*/ 9 w 19"/>
                <a:gd name="T9" fmla="*/ 15 h 21"/>
                <a:gd name="T10" fmla="*/ 11 w 19"/>
                <a:gd name="T11" fmla="*/ 17 h 21"/>
                <a:gd name="T12" fmla="*/ 13 w 19"/>
                <a:gd name="T13" fmla="*/ 19 h 21"/>
                <a:gd name="T14" fmla="*/ 13 w 19"/>
                <a:gd name="T15" fmla="*/ 21 h 21"/>
                <a:gd name="T16" fmla="*/ 19 w 19"/>
                <a:gd name="T17" fmla="*/ 21 h 21"/>
                <a:gd name="T18" fmla="*/ 19 w 19"/>
                <a:gd name="T19" fmla="*/ 17 h 21"/>
                <a:gd name="T20" fmla="*/ 17 w 19"/>
                <a:gd name="T21" fmla="*/ 13 h 21"/>
                <a:gd name="T22" fmla="*/ 16 w 19"/>
                <a:gd name="T23" fmla="*/ 10 h 21"/>
                <a:gd name="T24" fmla="*/ 13 w 19"/>
                <a:gd name="T25" fmla="*/ 8 h 21"/>
                <a:gd name="T26" fmla="*/ 11 w 19"/>
                <a:gd name="T27" fmla="*/ 4 h 21"/>
                <a:gd name="T28" fmla="*/ 8 w 19"/>
                <a:gd name="T29" fmla="*/ 2 h 21"/>
                <a:gd name="T30" fmla="*/ 5 w 19"/>
                <a:gd name="T31" fmla="*/ 2 h 21"/>
                <a:gd name="T32" fmla="*/ 2 w 19"/>
                <a:gd name="T33" fmla="*/ 0 h 21"/>
                <a:gd name="T34" fmla="*/ 0 w 19"/>
                <a:gd name="T35" fmla="*/ 8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
                <a:gd name="T55" fmla="*/ 0 h 21"/>
                <a:gd name="T56" fmla="*/ 19 w 19"/>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 h="21">
                  <a:moveTo>
                    <a:pt x="0" y="8"/>
                  </a:moveTo>
                  <a:lnTo>
                    <a:pt x="3" y="8"/>
                  </a:lnTo>
                  <a:lnTo>
                    <a:pt x="5" y="10"/>
                  </a:lnTo>
                  <a:lnTo>
                    <a:pt x="8" y="13"/>
                  </a:lnTo>
                  <a:lnTo>
                    <a:pt x="9" y="15"/>
                  </a:lnTo>
                  <a:lnTo>
                    <a:pt x="11" y="17"/>
                  </a:lnTo>
                  <a:lnTo>
                    <a:pt x="13" y="19"/>
                  </a:lnTo>
                  <a:lnTo>
                    <a:pt x="13" y="21"/>
                  </a:lnTo>
                  <a:lnTo>
                    <a:pt x="19" y="21"/>
                  </a:lnTo>
                  <a:lnTo>
                    <a:pt x="19" y="17"/>
                  </a:lnTo>
                  <a:lnTo>
                    <a:pt x="17" y="13"/>
                  </a:lnTo>
                  <a:lnTo>
                    <a:pt x="16" y="10"/>
                  </a:lnTo>
                  <a:lnTo>
                    <a:pt x="13" y="8"/>
                  </a:lnTo>
                  <a:lnTo>
                    <a:pt x="11" y="4"/>
                  </a:lnTo>
                  <a:lnTo>
                    <a:pt x="8" y="2"/>
                  </a:lnTo>
                  <a:lnTo>
                    <a:pt x="5" y="2"/>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880" name="Freeform 206"/>
            <p:cNvSpPr>
              <a:spLocks/>
            </p:cNvSpPr>
            <p:nvPr/>
          </p:nvSpPr>
          <p:spPr bwMode="auto">
            <a:xfrm>
              <a:off x="2798" y="1701"/>
              <a:ext cx="24" cy="17"/>
            </a:xfrm>
            <a:custGeom>
              <a:avLst/>
              <a:gdLst>
                <a:gd name="T0" fmla="*/ 3 w 24"/>
                <a:gd name="T1" fmla="*/ 17 h 17"/>
                <a:gd name="T2" fmla="*/ 6 w 24"/>
                <a:gd name="T3" fmla="*/ 15 h 17"/>
                <a:gd name="T4" fmla="*/ 8 w 24"/>
                <a:gd name="T5" fmla="*/ 12 h 17"/>
                <a:gd name="T6" fmla="*/ 11 w 24"/>
                <a:gd name="T7" fmla="*/ 10 h 17"/>
                <a:gd name="T8" fmla="*/ 13 w 24"/>
                <a:gd name="T9" fmla="*/ 10 h 17"/>
                <a:gd name="T10" fmla="*/ 14 w 24"/>
                <a:gd name="T11" fmla="*/ 8 h 17"/>
                <a:gd name="T12" fmla="*/ 17 w 24"/>
                <a:gd name="T13" fmla="*/ 8 h 17"/>
                <a:gd name="T14" fmla="*/ 19 w 24"/>
                <a:gd name="T15" fmla="*/ 8 h 17"/>
                <a:gd name="T16" fmla="*/ 22 w 24"/>
                <a:gd name="T17" fmla="*/ 10 h 17"/>
                <a:gd name="T18" fmla="*/ 24 w 24"/>
                <a:gd name="T19" fmla="*/ 2 h 17"/>
                <a:gd name="T20" fmla="*/ 21 w 24"/>
                <a:gd name="T21" fmla="*/ 0 h 17"/>
                <a:gd name="T22" fmla="*/ 17 w 24"/>
                <a:gd name="T23" fmla="*/ 0 h 17"/>
                <a:gd name="T24" fmla="*/ 14 w 24"/>
                <a:gd name="T25" fmla="*/ 0 h 17"/>
                <a:gd name="T26" fmla="*/ 11 w 24"/>
                <a:gd name="T27" fmla="*/ 2 h 17"/>
                <a:gd name="T28" fmla="*/ 8 w 24"/>
                <a:gd name="T29" fmla="*/ 2 h 17"/>
                <a:gd name="T30" fmla="*/ 5 w 24"/>
                <a:gd name="T31" fmla="*/ 4 h 17"/>
                <a:gd name="T32" fmla="*/ 3 w 24"/>
                <a:gd name="T33" fmla="*/ 6 h 17"/>
                <a:gd name="T34" fmla="*/ 0 w 24"/>
                <a:gd name="T35" fmla="*/ 8 h 17"/>
                <a:gd name="T36" fmla="*/ 3 w 24"/>
                <a:gd name="T37" fmla="*/ 17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17"/>
                <a:gd name="T59" fmla="*/ 24 w 24"/>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17">
                  <a:moveTo>
                    <a:pt x="3" y="17"/>
                  </a:moveTo>
                  <a:lnTo>
                    <a:pt x="6" y="15"/>
                  </a:lnTo>
                  <a:lnTo>
                    <a:pt x="8" y="12"/>
                  </a:lnTo>
                  <a:lnTo>
                    <a:pt x="11" y="10"/>
                  </a:lnTo>
                  <a:lnTo>
                    <a:pt x="13" y="10"/>
                  </a:lnTo>
                  <a:lnTo>
                    <a:pt x="14" y="8"/>
                  </a:lnTo>
                  <a:lnTo>
                    <a:pt x="17" y="8"/>
                  </a:lnTo>
                  <a:lnTo>
                    <a:pt x="19" y="8"/>
                  </a:lnTo>
                  <a:lnTo>
                    <a:pt x="22" y="10"/>
                  </a:lnTo>
                  <a:lnTo>
                    <a:pt x="24" y="2"/>
                  </a:lnTo>
                  <a:lnTo>
                    <a:pt x="21" y="0"/>
                  </a:lnTo>
                  <a:lnTo>
                    <a:pt x="17" y="0"/>
                  </a:lnTo>
                  <a:lnTo>
                    <a:pt x="14" y="0"/>
                  </a:lnTo>
                  <a:lnTo>
                    <a:pt x="11" y="2"/>
                  </a:lnTo>
                  <a:lnTo>
                    <a:pt x="8" y="2"/>
                  </a:lnTo>
                  <a:lnTo>
                    <a:pt x="5" y="4"/>
                  </a:lnTo>
                  <a:lnTo>
                    <a:pt x="3" y="6"/>
                  </a:lnTo>
                  <a:lnTo>
                    <a:pt x="0" y="8"/>
                  </a:lnTo>
                  <a:lnTo>
                    <a:pt x="3" y="17"/>
                  </a:lnTo>
                  <a:close/>
                </a:path>
              </a:pathLst>
            </a:custGeom>
            <a:solidFill>
              <a:srgbClr val="CC6633"/>
            </a:solidFill>
            <a:ln w="9525">
              <a:noFill/>
              <a:round/>
              <a:headEnd/>
              <a:tailEnd/>
            </a:ln>
          </p:spPr>
          <p:txBody>
            <a:bodyPr/>
            <a:lstStyle/>
            <a:p>
              <a:endParaRPr lang="it-IT">
                <a:solidFill>
                  <a:srgbClr val="FFFFFF"/>
                </a:solidFill>
              </a:endParaRPr>
            </a:p>
          </p:txBody>
        </p:sp>
        <p:sp>
          <p:nvSpPr>
            <p:cNvPr id="28881" name="Freeform 207"/>
            <p:cNvSpPr>
              <a:spLocks/>
            </p:cNvSpPr>
            <p:nvPr/>
          </p:nvSpPr>
          <p:spPr bwMode="auto">
            <a:xfrm>
              <a:off x="2795" y="1709"/>
              <a:ext cx="9" cy="21"/>
            </a:xfrm>
            <a:custGeom>
              <a:avLst/>
              <a:gdLst>
                <a:gd name="T0" fmla="*/ 9 w 9"/>
                <a:gd name="T1" fmla="*/ 15 h 21"/>
                <a:gd name="T2" fmla="*/ 8 w 9"/>
                <a:gd name="T3" fmla="*/ 15 h 21"/>
                <a:gd name="T4" fmla="*/ 8 w 9"/>
                <a:gd name="T5" fmla="*/ 13 h 21"/>
                <a:gd name="T6" fmla="*/ 6 w 9"/>
                <a:gd name="T7" fmla="*/ 11 h 21"/>
                <a:gd name="T8" fmla="*/ 6 w 9"/>
                <a:gd name="T9" fmla="*/ 9 h 21"/>
                <a:gd name="T10" fmla="*/ 3 w 9"/>
                <a:gd name="T11" fmla="*/ 0 h 21"/>
                <a:gd name="T12" fmla="*/ 2 w 9"/>
                <a:gd name="T13" fmla="*/ 2 h 21"/>
                <a:gd name="T14" fmla="*/ 0 w 9"/>
                <a:gd name="T15" fmla="*/ 7 h 21"/>
                <a:gd name="T16" fmla="*/ 0 w 9"/>
                <a:gd name="T17" fmla="*/ 9 h 21"/>
                <a:gd name="T18" fmla="*/ 0 w 9"/>
                <a:gd name="T19" fmla="*/ 13 h 21"/>
                <a:gd name="T20" fmla="*/ 0 w 9"/>
                <a:gd name="T21" fmla="*/ 15 h 21"/>
                <a:gd name="T22" fmla="*/ 2 w 9"/>
                <a:gd name="T23" fmla="*/ 17 h 21"/>
                <a:gd name="T24" fmla="*/ 3 w 9"/>
                <a:gd name="T25" fmla="*/ 19 h 21"/>
                <a:gd name="T26" fmla="*/ 5 w 9"/>
                <a:gd name="T27" fmla="*/ 21 h 21"/>
                <a:gd name="T28" fmla="*/ 9 w 9"/>
                <a:gd name="T29" fmla="*/ 15 h 2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
                <a:gd name="T46" fmla="*/ 0 h 21"/>
                <a:gd name="T47" fmla="*/ 9 w 9"/>
                <a:gd name="T48" fmla="*/ 21 h 2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 h="21">
                  <a:moveTo>
                    <a:pt x="9" y="15"/>
                  </a:moveTo>
                  <a:lnTo>
                    <a:pt x="8" y="15"/>
                  </a:lnTo>
                  <a:lnTo>
                    <a:pt x="8" y="13"/>
                  </a:lnTo>
                  <a:lnTo>
                    <a:pt x="6" y="11"/>
                  </a:lnTo>
                  <a:lnTo>
                    <a:pt x="6" y="9"/>
                  </a:lnTo>
                  <a:lnTo>
                    <a:pt x="3" y="0"/>
                  </a:lnTo>
                  <a:lnTo>
                    <a:pt x="2" y="2"/>
                  </a:lnTo>
                  <a:lnTo>
                    <a:pt x="0" y="7"/>
                  </a:lnTo>
                  <a:lnTo>
                    <a:pt x="0" y="9"/>
                  </a:lnTo>
                  <a:lnTo>
                    <a:pt x="0" y="13"/>
                  </a:lnTo>
                  <a:lnTo>
                    <a:pt x="0" y="15"/>
                  </a:lnTo>
                  <a:lnTo>
                    <a:pt x="2" y="17"/>
                  </a:lnTo>
                  <a:lnTo>
                    <a:pt x="3" y="19"/>
                  </a:lnTo>
                  <a:lnTo>
                    <a:pt x="5" y="21"/>
                  </a:lnTo>
                  <a:lnTo>
                    <a:pt x="9" y="15"/>
                  </a:lnTo>
                  <a:close/>
                </a:path>
              </a:pathLst>
            </a:custGeom>
            <a:solidFill>
              <a:srgbClr val="CC6633"/>
            </a:solidFill>
            <a:ln w="9525">
              <a:noFill/>
              <a:round/>
              <a:headEnd/>
              <a:tailEnd/>
            </a:ln>
          </p:spPr>
          <p:txBody>
            <a:bodyPr/>
            <a:lstStyle/>
            <a:p>
              <a:endParaRPr lang="it-IT">
                <a:solidFill>
                  <a:srgbClr val="FFFFFF"/>
                </a:solidFill>
              </a:endParaRPr>
            </a:p>
          </p:txBody>
        </p:sp>
        <p:sp>
          <p:nvSpPr>
            <p:cNvPr id="28882" name="Freeform 208"/>
            <p:cNvSpPr>
              <a:spLocks/>
            </p:cNvSpPr>
            <p:nvPr/>
          </p:nvSpPr>
          <p:spPr bwMode="auto">
            <a:xfrm>
              <a:off x="2800" y="1724"/>
              <a:ext cx="34" cy="48"/>
            </a:xfrm>
            <a:custGeom>
              <a:avLst/>
              <a:gdLst>
                <a:gd name="T0" fmla="*/ 33 w 34"/>
                <a:gd name="T1" fmla="*/ 38 h 48"/>
                <a:gd name="T2" fmla="*/ 29 w 34"/>
                <a:gd name="T3" fmla="*/ 38 h 48"/>
                <a:gd name="T4" fmla="*/ 26 w 34"/>
                <a:gd name="T5" fmla="*/ 38 h 48"/>
                <a:gd name="T6" fmla="*/ 23 w 34"/>
                <a:gd name="T7" fmla="*/ 34 h 48"/>
                <a:gd name="T8" fmla="*/ 19 w 34"/>
                <a:gd name="T9" fmla="*/ 27 h 48"/>
                <a:gd name="T10" fmla="*/ 15 w 34"/>
                <a:gd name="T11" fmla="*/ 21 h 48"/>
                <a:gd name="T12" fmla="*/ 12 w 34"/>
                <a:gd name="T13" fmla="*/ 13 h 48"/>
                <a:gd name="T14" fmla="*/ 8 w 34"/>
                <a:gd name="T15" fmla="*/ 6 h 48"/>
                <a:gd name="T16" fmla="*/ 4 w 34"/>
                <a:gd name="T17" fmla="*/ 0 h 48"/>
                <a:gd name="T18" fmla="*/ 0 w 34"/>
                <a:gd name="T19" fmla="*/ 6 h 48"/>
                <a:gd name="T20" fmla="*/ 3 w 34"/>
                <a:gd name="T21" fmla="*/ 13 h 48"/>
                <a:gd name="T22" fmla="*/ 6 w 34"/>
                <a:gd name="T23" fmla="*/ 19 h 48"/>
                <a:gd name="T24" fmla="*/ 11 w 34"/>
                <a:gd name="T25" fmla="*/ 25 h 48"/>
                <a:gd name="T26" fmla="*/ 14 w 34"/>
                <a:gd name="T27" fmla="*/ 34 h 48"/>
                <a:gd name="T28" fmla="*/ 19 w 34"/>
                <a:gd name="T29" fmla="*/ 40 h 48"/>
                <a:gd name="T30" fmla="*/ 23 w 34"/>
                <a:gd name="T31" fmla="*/ 44 h 48"/>
                <a:gd name="T32" fmla="*/ 28 w 34"/>
                <a:gd name="T33" fmla="*/ 48 h 48"/>
                <a:gd name="T34" fmla="*/ 34 w 34"/>
                <a:gd name="T35" fmla="*/ 46 h 48"/>
                <a:gd name="T36" fmla="*/ 33 w 34"/>
                <a:gd name="T37" fmla="*/ 38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48"/>
                <a:gd name="T59" fmla="*/ 34 w 34"/>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48">
                  <a:moveTo>
                    <a:pt x="33" y="38"/>
                  </a:moveTo>
                  <a:lnTo>
                    <a:pt x="29" y="38"/>
                  </a:lnTo>
                  <a:lnTo>
                    <a:pt x="26" y="38"/>
                  </a:lnTo>
                  <a:lnTo>
                    <a:pt x="23" y="34"/>
                  </a:lnTo>
                  <a:lnTo>
                    <a:pt x="19" y="27"/>
                  </a:lnTo>
                  <a:lnTo>
                    <a:pt x="15" y="21"/>
                  </a:lnTo>
                  <a:lnTo>
                    <a:pt x="12" y="13"/>
                  </a:lnTo>
                  <a:lnTo>
                    <a:pt x="8" y="6"/>
                  </a:lnTo>
                  <a:lnTo>
                    <a:pt x="4" y="0"/>
                  </a:lnTo>
                  <a:lnTo>
                    <a:pt x="0" y="6"/>
                  </a:lnTo>
                  <a:lnTo>
                    <a:pt x="3" y="13"/>
                  </a:lnTo>
                  <a:lnTo>
                    <a:pt x="6" y="19"/>
                  </a:lnTo>
                  <a:lnTo>
                    <a:pt x="11" y="25"/>
                  </a:lnTo>
                  <a:lnTo>
                    <a:pt x="14" y="34"/>
                  </a:lnTo>
                  <a:lnTo>
                    <a:pt x="19" y="40"/>
                  </a:lnTo>
                  <a:lnTo>
                    <a:pt x="23" y="44"/>
                  </a:lnTo>
                  <a:lnTo>
                    <a:pt x="28" y="48"/>
                  </a:lnTo>
                  <a:lnTo>
                    <a:pt x="34" y="46"/>
                  </a:lnTo>
                  <a:lnTo>
                    <a:pt x="33" y="38"/>
                  </a:lnTo>
                  <a:close/>
                </a:path>
              </a:pathLst>
            </a:custGeom>
            <a:solidFill>
              <a:srgbClr val="CC6633"/>
            </a:solidFill>
            <a:ln w="9525">
              <a:noFill/>
              <a:round/>
              <a:headEnd/>
              <a:tailEnd/>
            </a:ln>
          </p:spPr>
          <p:txBody>
            <a:bodyPr/>
            <a:lstStyle/>
            <a:p>
              <a:endParaRPr lang="it-IT">
                <a:solidFill>
                  <a:srgbClr val="FFFFFF"/>
                </a:solidFill>
              </a:endParaRPr>
            </a:p>
          </p:txBody>
        </p:sp>
        <p:sp>
          <p:nvSpPr>
            <p:cNvPr id="28883" name="Freeform 209"/>
            <p:cNvSpPr>
              <a:spLocks/>
            </p:cNvSpPr>
            <p:nvPr/>
          </p:nvSpPr>
          <p:spPr bwMode="auto">
            <a:xfrm>
              <a:off x="2833" y="1722"/>
              <a:ext cx="11" cy="48"/>
            </a:xfrm>
            <a:custGeom>
              <a:avLst/>
              <a:gdLst>
                <a:gd name="T0" fmla="*/ 0 w 11"/>
                <a:gd name="T1" fmla="*/ 2 h 48"/>
                <a:gd name="T2" fmla="*/ 0 w 11"/>
                <a:gd name="T3" fmla="*/ 8 h 48"/>
                <a:gd name="T4" fmla="*/ 1 w 11"/>
                <a:gd name="T5" fmla="*/ 15 h 48"/>
                <a:gd name="T6" fmla="*/ 3 w 11"/>
                <a:gd name="T7" fmla="*/ 21 h 48"/>
                <a:gd name="T8" fmla="*/ 3 w 11"/>
                <a:gd name="T9" fmla="*/ 27 h 48"/>
                <a:gd name="T10" fmla="*/ 4 w 11"/>
                <a:gd name="T11" fmla="*/ 33 h 48"/>
                <a:gd name="T12" fmla="*/ 3 w 11"/>
                <a:gd name="T13" fmla="*/ 38 h 48"/>
                <a:gd name="T14" fmla="*/ 3 w 11"/>
                <a:gd name="T15" fmla="*/ 40 h 48"/>
                <a:gd name="T16" fmla="*/ 0 w 11"/>
                <a:gd name="T17" fmla="*/ 40 h 48"/>
                <a:gd name="T18" fmla="*/ 1 w 11"/>
                <a:gd name="T19" fmla="*/ 48 h 48"/>
                <a:gd name="T20" fmla="*/ 6 w 11"/>
                <a:gd name="T21" fmla="*/ 46 h 48"/>
                <a:gd name="T22" fmla="*/ 9 w 11"/>
                <a:gd name="T23" fmla="*/ 40 h 48"/>
                <a:gd name="T24" fmla="*/ 11 w 11"/>
                <a:gd name="T25" fmla="*/ 33 h 48"/>
                <a:gd name="T26" fmla="*/ 11 w 11"/>
                <a:gd name="T27" fmla="*/ 27 h 48"/>
                <a:gd name="T28" fmla="*/ 9 w 11"/>
                <a:gd name="T29" fmla="*/ 21 h 48"/>
                <a:gd name="T30" fmla="*/ 7 w 11"/>
                <a:gd name="T31" fmla="*/ 12 h 48"/>
                <a:gd name="T32" fmla="*/ 7 w 11"/>
                <a:gd name="T33" fmla="*/ 6 h 48"/>
                <a:gd name="T34" fmla="*/ 6 w 11"/>
                <a:gd name="T35" fmla="*/ 0 h 48"/>
                <a:gd name="T36" fmla="*/ 6 w 11"/>
                <a:gd name="T37" fmla="*/ 2 h 48"/>
                <a:gd name="T38" fmla="*/ 0 w 11"/>
                <a:gd name="T39" fmla="*/ 2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
                <a:gd name="T61" fmla="*/ 0 h 48"/>
                <a:gd name="T62" fmla="*/ 11 w 11"/>
                <a:gd name="T63" fmla="*/ 48 h 4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 h="48">
                  <a:moveTo>
                    <a:pt x="0" y="2"/>
                  </a:moveTo>
                  <a:lnTo>
                    <a:pt x="0" y="8"/>
                  </a:lnTo>
                  <a:lnTo>
                    <a:pt x="1" y="15"/>
                  </a:lnTo>
                  <a:lnTo>
                    <a:pt x="3" y="21"/>
                  </a:lnTo>
                  <a:lnTo>
                    <a:pt x="3" y="27"/>
                  </a:lnTo>
                  <a:lnTo>
                    <a:pt x="4" y="33"/>
                  </a:lnTo>
                  <a:lnTo>
                    <a:pt x="3" y="38"/>
                  </a:lnTo>
                  <a:lnTo>
                    <a:pt x="3" y="40"/>
                  </a:lnTo>
                  <a:lnTo>
                    <a:pt x="0" y="40"/>
                  </a:lnTo>
                  <a:lnTo>
                    <a:pt x="1" y="48"/>
                  </a:lnTo>
                  <a:lnTo>
                    <a:pt x="6" y="46"/>
                  </a:lnTo>
                  <a:lnTo>
                    <a:pt x="9" y="40"/>
                  </a:lnTo>
                  <a:lnTo>
                    <a:pt x="11" y="33"/>
                  </a:lnTo>
                  <a:lnTo>
                    <a:pt x="11" y="27"/>
                  </a:lnTo>
                  <a:lnTo>
                    <a:pt x="9" y="21"/>
                  </a:lnTo>
                  <a:lnTo>
                    <a:pt x="7" y="12"/>
                  </a:lnTo>
                  <a:lnTo>
                    <a:pt x="7" y="6"/>
                  </a:lnTo>
                  <a:lnTo>
                    <a:pt x="6" y="0"/>
                  </a:lnTo>
                  <a:lnTo>
                    <a:pt x="6" y="2"/>
                  </a:lnTo>
                  <a:lnTo>
                    <a:pt x="0" y="2"/>
                  </a:lnTo>
                  <a:close/>
                </a:path>
              </a:pathLst>
            </a:custGeom>
            <a:solidFill>
              <a:srgbClr val="CC6633"/>
            </a:solidFill>
            <a:ln w="9525">
              <a:noFill/>
              <a:round/>
              <a:headEnd/>
              <a:tailEnd/>
            </a:ln>
          </p:spPr>
          <p:txBody>
            <a:bodyPr/>
            <a:lstStyle/>
            <a:p>
              <a:endParaRPr lang="it-IT">
                <a:solidFill>
                  <a:srgbClr val="FFFFFF"/>
                </a:solidFill>
              </a:endParaRPr>
            </a:p>
          </p:txBody>
        </p:sp>
        <p:sp>
          <p:nvSpPr>
            <p:cNvPr id="28884" name="Freeform 210"/>
            <p:cNvSpPr>
              <a:spLocks/>
            </p:cNvSpPr>
            <p:nvPr/>
          </p:nvSpPr>
          <p:spPr bwMode="auto">
            <a:xfrm>
              <a:off x="2784" y="1734"/>
              <a:ext cx="45" cy="53"/>
            </a:xfrm>
            <a:custGeom>
              <a:avLst/>
              <a:gdLst>
                <a:gd name="T0" fmla="*/ 2 w 45"/>
                <a:gd name="T1" fmla="*/ 9 h 53"/>
                <a:gd name="T2" fmla="*/ 8 w 45"/>
                <a:gd name="T3" fmla="*/ 9 h 53"/>
                <a:gd name="T4" fmla="*/ 13 w 45"/>
                <a:gd name="T5" fmla="*/ 11 h 53"/>
                <a:gd name="T6" fmla="*/ 17 w 45"/>
                <a:gd name="T7" fmla="*/ 15 h 53"/>
                <a:gd name="T8" fmla="*/ 22 w 45"/>
                <a:gd name="T9" fmla="*/ 21 h 53"/>
                <a:gd name="T10" fmla="*/ 27 w 45"/>
                <a:gd name="T11" fmla="*/ 30 h 53"/>
                <a:gd name="T12" fmla="*/ 31 w 45"/>
                <a:gd name="T13" fmla="*/ 38 h 53"/>
                <a:gd name="T14" fmla="*/ 36 w 45"/>
                <a:gd name="T15" fmla="*/ 45 h 53"/>
                <a:gd name="T16" fmla="*/ 42 w 45"/>
                <a:gd name="T17" fmla="*/ 53 h 53"/>
                <a:gd name="T18" fmla="*/ 45 w 45"/>
                <a:gd name="T19" fmla="*/ 45 h 53"/>
                <a:gd name="T20" fmla="*/ 41 w 45"/>
                <a:gd name="T21" fmla="*/ 38 h 53"/>
                <a:gd name="T22" fmla="*/ 36 w 45"/>
                <a:gd name="T23" fmla="*/ 32 h 53"/>
                <a:gd name="T24" fmla="*/ 31 w 45"/>
                <a:gd name="T25" fmla="*/ 24 h 53"/>
                <a:gd name="T26" fmla="*/ 27 w 45"/>
                <a:gd name="T27" fmla="*/ 15 h 53"/>
                <a:gd name="T28" fmla="*/ 22 w 45"/>
                <a:gd name="T29" fmla="*/ 9 h 53"/>
                <a:gd name="T30" fmla="*/ 16 w 45"/>
                <a:gd name="T31" fmla="*/ 3 h 53"/>
                <a:gd name="T32" fmla="*/ 8 w 45"/>
                <a:gd name="T33" fmla="*/ 0 h 53"/>
                <a:gd name="T34" fmla="*/ 0 w 45"/>
                <a:gd name="T35" fmla="*/ 0 h 53"/>
                <a:gd name="T36" fmla="*/ 2 w 45"/>
                <a:gd name="T37" fmla="*/ 9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5"/>
                <a:gd name="T58" fmla="*/ 0 h 53"/>
                <a:gd name="T59" fmla="*/ 45 w 45"/>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5" h="53">
                  <a:moveTo>
                    <a:pt x="2" y="9"/>
                  </a:moveTo>
                  <a:lnTo>
                    <a:pt x="8" y="9"/>
                  </a:lnTo>
                  <a:lnTo>
                    <a:pt x="13" y="11"/>
                  </a:lnTo>
                  <a:lnTo>
                    <a:pt x="17" y="15"/>
                  </a:lnTo>
                  <a:lnTo>
                    <a:pt x="22" y="21"/>
                  </a:lnTo>
                  <a:lnTo>
                    <a:pt x="27" y="30"/>
                  </a:lnTo>
                  <a:lnTo>
                    <a:pt x="31" y="38"/>
                  </a:lnTo>
                  <a:lnTo>
                    <a:pt x="36" y="45"/>
                  </a:lnTo>
                  <a:lnTo>
                    <a:pt x="42" y="53"/>
                  </a:lnTo>
                  <a:lnTo>
                    <a:pt x="45" y="45"/>
                  </a:lnTo>
                  <a:lnTo>
                    <a:pt x="41" y="38"/>
                  </a:lnTo>
                  <a:lnTo>
                    <a:pt x="36" y="32"/>
                  </a:lnTo>
                  <a:lnTo>
                    <a:pt x="31" y="24"/>
                  </a:lnTo>
                  <a:lnTo>
                    <a:pt x="27" y="15"/>
                  </a:lnTo>
                  <a:lnTo>
                    <a:pt x="22" y="9"/>
                  </a:lnTo>
                  <a:lnTo>
                    <a:pt x="16" y="3"/>
                  </a:lnTo>
                  <a:lnTo>
                    <a:pt x="8" y="0"/>
                  </a:lnTo>
                  <a:lnTo>
                    <a:pt x="0" y="0"/>
                  </a:lnTo>
                  <a:lnTo>
                    <a:pt x="2" y="9"/>
                  </a:lnTo>
                  <a:close/>
                </a:path>
              </a:pathLst>
            </a:custGeom>
            <a:solidFill>
              <a:srgbClr val="CC6633"/>
            </a:solidFill>
            <a:ln w="9525">
              <a:noFill/>
              <a:round/>
              <a:headEnd/>
              <a:tailEnd/>
            </a:ln>
          </p:spPr>
          <p:txBody>
            <a:bodyPr/>
            <a:lstStyle/>
            <a:p>
              <a:endParaRPr lang="it-IT">
                <a:solidFill>
                  <a:srgbClr val="FFFFFF"/>
                </a:solidFill>
              </a:endParaRPr>
            </a:p>
          </p:txBody>
        </p:sp>
        <p:sp>
          <p:nvSpPr>
            <p:cNvPr id="28885" name="Freeform 211"/>
            <p:cNvSpPr>
              <a:spLocks/>
            </p:cNvSpPr>
            <p:nvPr/>
          </p:nvSpPr>
          <p:spPr bwMode="auto">
            <a:xfrm>
              <a:off x="2754" y="1734"/>
              <a:ext cx="32" cy="21"/>
            </a:xfrm>
            <a:custGeom>
              <a:avLst/>
              <a:gdLst>
                <a:gd name="T0" fmla="*/ 5 w 32"/>
                <a:gd name="T1" fmla="*/ 21 h 21"/>
                <a:gd name="T2" fmla="*/ 7 w 32"/>
                <a:gd name="T3" fmla="*/ 19 h 21"/>
                <a:gd name="T4" fmla="*/ 10 w 32"/>
                <a:gd name="T5" fmla="*/ 17 h 21"/>
                <a:gd name="T6" fmla="*/ 13 w 32"/>
                <a:gd name="T7" fmla="*/ 15 h 21"/>
                <a:gd name="T8" fmla="*/ 16 w 32"/>
                <a:gd name="T9" fmla="*/ 13 h 21"/>
                <a:gd name="T10" fmla="*/ 19 w 32"/>
                <a:gd name="T11" fmla="*/ 13 h 21"/>
                <a:gd name="T12" fmla="*/ 24 w 32"/>
                <a:gd name="T13" fmla="*/ 11 h 21"/>
                <a:gd name="T14" fmla="*/ 27 w 32"/>
                <a:gd name="T15" fmla="*/ 11 h 21"/>
                <a:gd name="T16" fmla="*/ 32 w 32"/>
                <a:gd name="T17" fmla="*/ 9 h 21"/>
                <a:gd name="T18" fmla="*/ 30 w 32"/>
                <a:gd name="T19" fmla="*/ 0 h 21"/>
                <a:gd name="T20" fmla="*/ 25 w 32"/>
                <a:gd name="T21" fmla="*/ 3 h 21"/>
                <a:gd name="T22" fmla="*/ 22 w 32"/>
                <a:gd name="T23" fmla="*/ 3 h 21"/>
                <a:gd name="T24" fmla="*/ 18 w 32"/>
                <a:gd name="T25" fmla="*/ 5 h 21"/>
                <a:gd name="T26" fmla="*/ 14 w 32"/>
                <a:gd name="T27" fmla="*/ 5 h 21"/>
                <a:gd name="T28" fmla="*/ 11 w 32"/>
                <a:gd name="T29" fmla="*/ 7 h 21"/>
                <a:gd name="T30" fmla="*/ 7 w 32"/>
                <a:gd name="T31" fmla="*/ 9 h 21"/>
                <a:gd name="T32" fmla="*/ 4 w 32"/>
                <a:gd name="T33" fmla="*/ 11 h 21"/>
                <a:gd name="T34" fmla="*/ 0 w 32"/>
                <a:gd name="T35" fmla="*/ 15 h 21"/>
                <a:gd name="T36" fmla="*/ 5 w 32"/>
                <a:gd name="T37" fmla="*/ 21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21"/>
                <a:gd name="T59" fmla="*/ 32 w 32"/>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21">
                  <a:moveTo>
                    <a:pt x="5" y="21"/>
                  </a:moveTo>
                  <a:lnTo>
                    <a:pt x="7" y="19"/>
                  </a:lnTo>
                  <a:lnTo>
                    <a:pt x="10" y="17"/>
                  </a:lnTo>
                  <a:lnTo>
                    <a:pt x="13" y="15"/>
                  </a:lnTo>
                  <a:lnTo>
                    <a:pt x="16" y="13"/>
                  </a:lnTo>
                  <a:lnTo>
                    <a:pt x="19" y="13"/>
                  </a:lnTo>
                  <a:lnTo>
                    <a:pt x="24" y="11"/>
                  </a:lnTo>
                  <a:lnTo>
                    <a:pt x="27" y="11"/>
                  </a:lnTo>
                  <a:lnTo>
                    <a:pt x="32" y="9"/>
                  </a:lnTo>
                  <a:lnTo>
                    <a:pt x="30" y="0"/>
                  </a:lnTo>
                  <a:lnTo>
                    <a:pt x="25" y="3"/>
                  </a:lnTo>
                  <a:lnTo>
                    <a:pt x="22" y="3"/>
                  </a:lnTo>
                  <a:lnTo>
                    <a:pt x="18" y="5"/>
                  </a:lnTo>
                  <a:lnTo>
                    <a:pt x="14" y="5"/>
                  </a:lnTo>
                  <a:lnTo>
                    <a:pt x="11" y="7"/>
                  </a:lnTo>
                  <a:lnTo>
                    <a:pt x="7" y="9"/>
                  </a:lnTo>
                  <a:lnTo>
                    <a:pt x="4" y="11"/>
                  </a:lnTo>
                  <a:lnTo>
                    <a:pt x="0" y="15"/>
                  </a:lnTo>
                  <a:lnTo>
                    <a:pt x="5" y="21"/>
                  </a:lnTo>
                  <a:close/>
                </a:path>
              </a:pathLst>
            </a:custGeom>
            <a:solidFill>
              <a:srgbClr val="CC6633"/>
            </a:solidFill>
            <a:ln w="9525">
              <a:noFill/>
              <a:round/>
              <a:headEnd/>
              <a:tailEnd/>
            </a:ln>
          </p:spPr>
          <p:txBody>
            <a:bodyPr/>
            <a:lstStyle/>
            <a:p>
              <a:endParaRPr lang="it-IT">
                <a:solidFill>
                  <a:srgbClr val="FFFFFF"/>
                </a:solidFill>
              </a:endParaRPr>
            </a:p>
          </p:txBody>
        </p:sp>
        <p:sp>
          <p:nvSpPr>
            <p:cNvPr id="28886" name="Freeform 212"/>
            <p:cNvSpPr>
              <a:spLocks/>
            </p:cNvSpPr>
            <p:nvPr/>
          </p:nvSpPr>
          <p:spPr bwMode="auto">
            <a:xfrm>
              <a:off x="2751" y="1749"/>
              <a:ext cx="8" cy="23"/>
            </a:xfrm>
            <a:custGeom>
              <a:avLst/>
              <a:gdLst>
                <a:gd name="T0" fmla="*/ 8 w 8"/>
                <a:gd name="T1" fmla="*/ 17 h 23"/>
                <a:gd name="T2" fmla="*/ 7 w 8"/>
                <a:gd name="T3" fmla="*/ 17 h 23"/>
                <a:gd name="T4" fmla="*/ 7 w 8"/>
                <a:gd name="T5" fmla="*/ 15 h 23"/>
                <a:gd name="T6" fmla="*/ 7 w 8"/>
                <a:gd name="T7" fmla="*/ 13 h 23"/>
                <a:gd name="T8" fmla="*/ 7 w 8"/>
                <a:gd name="T9" fmla="*/ 11 h 23"/>
                <a:gd name="T10" fmla="*/ 7 w 8"/>
                <a:gd name="T11" fmla="*/ 9 h 23"/>
                <a:gd name="T12" fmla="*/ 8 w 8"/>
                <a:gd name="T13" fmla="*/ 6 h 23"/>
                <a:gd name="T14" fmla="*/ 3 w 8"/>
                <a:gd name="T15" fmla="*/ 0 h 23"/>
                <a:gd name="T16" fmla="*/ 2 w 8"/>
                <a:gd name="T17" fmla="*/ 2 h 23"/>
                <a:gd name="T18" fmla="*/ 0 w 8"/>
                <a:gd name="T19" fmla="*/ 6 h 23"/>
                <a:gd name="T20" fmla="*/ 0 w 8"/>
                <a:gd name="T21" fmla="*/ 9 h 23"/>
                <a:gd name="T22" fmla="*/ 0 w 8"/>
                <a:gd name="T23" fmla="*/ 11 h 23"/>
                <a:gd name="T24" fmla="*/ 0 w 8"/>
                <a:gd name="T25" fmla="*/ 15 h 23"/>
                <a:gd name="T26" fmla="*/ 0 w 8"/>
                <a:gd name="T27" fmla="*/ 17 h 23"/>
                <a:gd name="T28" fmla="*/ 2 w 8"/>
                <a:gd name="T29" fmla="*/ 21 h 23"/>
                <a:gd name="T30" fmla="*/ 3 w 8"/>
                <a:gd name="T31" fmla="*/ 23 h 23"/>
                <a:gd name="T32" fmla="*/ 8 w 8"/>
                <a:gd name="T33" fmla="*/ 17 h 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23"/>
                <a:gd name="T53" fmla="*/ 8 w 8"/>
                <a:gd name="T54" fmla="*/ 23 h 2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23">
                  <a:moveTo>
                    <a:pt x="8" y="17"/>
                  </a:moveTo>
                  <a:lnTo>
                    <a:pt x="7" y="17"/>
                  </a:lnTo>
                  <a:lnTo>
                    <a:pt x="7" y="15"/>
                  </a:lnTo>
                  <a:lnTo>
                    <a:pt x="7" y="13"/>
                  </a:lnTo>
                  <a:lnTo>
                    <a:pt x="7" y="11"/>
                  </a:lnTo>
                  <a:lnTo>
                    <a:pt x="7" y="9"/>
                  </a:lnTo>
                  <a:lnTo>
                    <a:pt x="8" y="6"/>
                  </a:lnTo>
                  <a:lnTo>
                    <a:pt x="3" y="0"/>
                  </a:lnTo>
                  <a:lnTo>
                    <a:pt x="2" y="2"/>
                  </a:lnTo>
                  <a:lnTo>
                    <a:pt x="0" y="6"/>
                  </a:lnTo>
                  <a:lnTo>
                    <a:pt x="0" y="9"/>
                  </a:lnTo>
                  <a:lnTo>
                    <a:pt x="0" y="11"/>
                  </a:lnTo>
                  <a:lnTo>
                    <a:pt x="0" y="15"/>
                  </a:lnTo>
                  <a:lnTo>
                    <a:pt x="0" y="17"/>
                  </a:lnTo>
                  <a:lnTo>
                    <a:pt x="2" y="21"/>
                  </a:lnTo>
                  <a:lnTo>
                    <a:pt x="3" y="23"/>
                  </a:lnTo>
                  <a:lnTo>
                    <a:pt x="8" y="17"/>
                  </a:lnTo>
                  <a:close/>
                </a:path>
              </a:pathLst>
            </a:custGeom>
            <a:solidFill>
              <a:srgbClr val="CC6633"/>
            </a:solidFill>
            <a:ln w="9525">
              <a:noFill/>
              <a:round/>
              <a:headEnd/>
              <a:tailEnd/>
            </a:ln>
          </p:spPr>
          <p:txBody>
            <a:bodyPr/>
            <a:lstStyle/>
            <a:p>
              <a:endParaRPr lang="it-IT">
                <a:solidFill>
                  <a:srgbClr val="FFFFFF"/>
                </a:solidFill>
              </a:endParaRPr>
            </a:p>
          </p:txBody>
        </p:sp>
        <p:sp>
          <p:nvSpPr>
            <p:cNvPr id="28887" name="Freeform 213"/>
            <p:cNvSpPr>
              <a:spLocks/>
            </p:cNvSpPr>
            <p:nvPr/>
          </p:nvSpPr>
          <p:spPr bwMode="auto">
            <a:xfrm>
              <a:off x="2754" y="1766"/>
              <a:ext cx="39" cy="46"/>
            </a:xfrm>
            <a:custGeom>
              <a:avLst/>
              <a:gdLst>
                <a:gd name="T0" fmla="*/ 39 w 39"/>
                <a:gd name="T1" fmla="*/ 38 h 46"/>
                <a:gd name="T2" fmla="*/ 35 w 39"/>
                <a:gd name="T3" fmla="*/ 36 h 46"/>
                <a:gd name="T4" fmla="*/ 30 w 39"/>
                <a:gd name="T5" fmla="*/ 34 h 46"/>
                <a:gd name="T6" fmla="*/ 25 w 39"/>
                <a:gd name="T7" fmla="*/ 29 h 46"/>
                <a:gd name="T8" fmla="*/ 21 w 39"/>
                <a:gd name="T9" fmla="*/ 25 h 46"/>
                <a:gd name="T10" fmla="*/ 18 w 39"/>
                <a:gd name="T11" fmla="*/ 19 h 46"/>
                <a:gd name="T12" fmla="*/ 13 w 39"/>
                <a:gd name="T13" fmla="*/ 13 h 46"/>
                <a:gd name="T14" fmla="*/ 10 w 39"/>
                <a:gd name="T15" fmla="*/ 6 h 46"/>
                <a:gd name="T16" fmla="*/ 5 w 39"/>
                <a:gd name="T17" fmla="*/ 0 h 46"/>
                <a:gd name="T18" fmla="*/ 0 w 39"/>
                <a:gd name="T19" fmla="*/ 6 h 46"/>
                <a:gd name="T20" fmla="*/ 4 w 39"/>
                <a:gd name="T21" fmla="*/ 13 h 46"/>
                <a:gd name="T22" fmla="*/ 8 w 39"/>
                <a:gd name="T23" fmla="*/ 19 h 46"/>
                <a:gd name="T24" fmla="*/ 13 w 39"/>
                <a:gd name="T25" fmla="*/ 25 h 46"/>
                <a:gd name="T26" fmla="*/ 16 w 39"/>
                <a:gd name="T27" fmla="*/ 32 h 46"/>
                <a:gd name="T28" fmla="*/ 21 w 39"/>
                <a:gd name="T29" fmla="*/ 36 h 46"/>
                <a:gd name="T30" fmla="*/ 25 w 39"/>
                <a:gd name="T31" fmla="*/ 40 h 46"/>
                <a:gd name="T32" fmla="*/ 32 w 39"/>
                <a:gd name="T33" fmla="*/ 44 h 46"/>
                <a:gd name="T34" fmla="*/ 38 w 39"/>
                <a:gd name="T35" fmla="*/ 46 h 46"/>
                <a:gd name="T36" fmla="*/ 39 w 39"/>
                <a:gd name="T37" fmla="*/ 38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46"/>
                <a:gd name="T59" fmla="*/ 39 w 39"/>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46">
                  <a:moveTo>
                    <a:pt x="39" y="38"/>
                  </a:moveTo>
                  <a:lnTo>
                    <a:pt x="35" y="36"/>
                  </a:lnTo>
                  <a:lnTo>
                    <a:pt x="30" y="34"/>
                  </a:lnTo>
                  <a:lnTo>
                    <a:pt x="25" y="29"/>
                  </a:lnTo>
                  <a:lnTo>
                    <a:pt x="21" y="25"/>
                  </a:lnTo>
                  <a:lnTo>
                    <a:pt x="18" y="19"/>
                  </a:lnTo>
                  <a:lnTo>
                    <a:pt x="13" y="13"/>
                  </a:lnTo>
                  <a:lnTo>
                    <a:pt x="10" y="6"/>
                  </a:lnTo>
                  <a:lnTo>
                    <a:pt x="5" y="0"/>
                  </a:lnTo>
                  <a:lnTo>
                    <a:pt x="0" y="6"/>
                  </a:lnTo>
                  <a:lnTo>
                    <a:pt x="4" y="13"/>
                  </a:lnTo>
                  <a:lnTo>
                    <a:pt x="8" y="19"/>
                  </a:lnTo>
                  <a:lnTo>
                    <a:pt x="13" y="25"/>
                  </a:lnTo>
                  <a:lnTo>
                    <a:pt x="16" y="32"/>
                  </a:lnTo>
                  <a:lnTo>
                    <a:pt x="21" y="36"/>
                  </a:lnTo>
                  <a:lnTo>
                    <a:pt x="25" y="40"/>
                  </a:lnTo>
                  <a:lnTo>
                    <a:pt x="32" y="44"/>
                  </a:lnTo>
                  <a:lnTo>
                    <a:pt x="38" y="46"/>
                  </a:lnTo>
                  <a:lnTo>
                    <a:pt x="39" y="38"/>
                  </a:lnTo>
                  <a:close/>
                </a:path>
              </a:pathLst>
            </a:custGeom>
            <a:solidFill>
              <a:srgbClr val="CC6633"/>
            </a:solidFill>
            <a:ln w="9525">
              <a:noFill/>
              <a:round/>
              <a:headEnd/>
              <a:tailEnd/>
            </a:ln>
          </p:spPr>
          <p:txBody>
            <a:bodyPr/>
            <a:lstStyle/>
            <a:p>
              <a:endParaRPr lang="it-IT">
                <a:solidFill>
                  <a:srgbClr val="FFFFFF"/>
                </a:solidFill>
              </a:endParaRPr>
            </a:p>
          </p:txBody>
        </p:sp>
        <p:sp>
          <p:nvSpPr>
            <p:cNvPr id="28888" name="Freeform 214"/>
            <p:cNvSpPr>
              <a:spLocks/>
            </p:cNvSpPr>
            <p:nvPr/>
          </p:nvSpPr>
          <p:spPr bwMode="auto">
            <a:xfrm>
              <a:off x="2792" y="1791"/>
              <a:ext cx="44" cy="25"/>
            </a:xfrm>
            <a:custGeom>
              <a:avLst/>
              <a:gdLst>
                <a:gd name="T0" fmla="*/ 37 w 44"/>
                <a:gd name="T1" fmla="*/ 9 h 25"/>
                <a:gd name="T2" fmla="*/ 36 w 44"/>
                <a:gd name="T3" fmla="*/ 2 h 25"/>
                <a:gd name="T4" fmla="*/ 33 w 44"/>
                <a:gd name="T5" fmla="*/ 9 h 25"/>
                <a:gd name="T6" fmla="*/ 30 w 44"/>
                <a:gd name="T7" fmla="*/ 11 h 25"/>
                <a:gd name="T8" fmla="*/ 27 w 44"/>
                <a:gd name="T9" fmla="*/ 13 h 25"/>
                <a:gd name="T10" fmla="*/ 22 w 44"/>
                <a:gd name="T11" fmla="*/ 15 h 25"/>
                <a:gd name="T12" fmla="*/ 16 w 44"/>
                <a:gd name="T13" fmla="*/ 15 h 25"/>
                <a:gd name="T14" fmla="*/ 11 w 44"/>
                <a:gd name="T15" fmla="*/ 15 h 25"/>
                <a:gd name="T16" fmla="*/ 6 w 44"/>
                <a:gd name="T17" fmla="*/ 15 h 25"/>
                <a:gd name="T18" fmla="*/ 1 w 44"/>
                <a:gd name="T19" fmla="*/ 13 h 25"/>
                <a:gd name="T20" fmla="*/ 0 w 44"/>
                <a:gd name="T21" fmla="*/ 21 h 25"/>
                <a:gd name="T22" fmla="*/ 5 w 44"/>
                <a:gd name="T23" fmla="*/ 23 h 25"/>
                <a:gd name="T24" fmla="*/ 11 w 44"/>
                <a:gd name="T25" fmla="*/ 23 h 25"/>
                <a:gd name="T26" fmla="*/ 16 w 44"/>
                <a:gd name="T27" fmla="*/ 25 h 25"/>
                <a:gd name="T28" fmla="*/ 22 w 44"/>
                <a:gd name="T29" fmla="*/ 23 h 25"/>
                <a:gd name="T30" fmla="*/ 28 w 44"/>
                <a:gd name="T31" fmla="*/ 21 h 25"/>
                <a:gd name="T32" fmla="*/ 33 w 44"/>
                <a:gd name="T33" fmla="*/ 19 h 25"/>
                <a:gd name="T34" fmla="*/ 39 w 44"/>
                <a:gd name="T35" fmla="*/ 15 h 25"/>
                <a:gd name="T36" fmla="*/ 42 w 44"/>
                <a:gd name="T37" fmla="*/ 7 h 25"/>
                <a:gd name="T38" fmla="*/ 41 w 44"/>
                <a:gd name="T39" fmla="*/ 0 h 25"/>
                <a:gd name="T40" fmla="*/ 42 w 44"/>
                <a:gd name="T41" fmla="*/ 7 h 25"/>
                <a:gd name="T42" fmla="*/ 44 w 44"/>
                <a:gd name="T43" fmla="*/ 2 h 25"/>
                <a:gd name="T44" fmla="*/ 41 w 44"/>
                <a:gd name="T45" fmla="*/ 0 h 25"/>
                <a:gd name="T46" fmla="*/ 37 w 44"/>
                <a:gd name="T47" fmla="*/ 9 h 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
                <a:gd name="T73" fmla="*/ 0 h 25"/>
                <a:gd name="T74" fmla="*/ 44 w 44"/>
                <a:gd name="T75" fmla="*/ 25 h 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 h="25">
                  <a:moveTo>
                    <a:pt x="37" y="9"/>
                  </a:moveTo>
                  <a:lnTo>
                    <a:pt x="36" y="2"/>
                  </a:lnTo>
                  <a:lnTo>
                    <a:pt x="33" y="9"/>
                  </a:lnTo>
                  <a:lnTo>
                    <a:pt x="30" y="11"/>
                  </a:lnTo>
                  <a:lnTo>
                    <a:pt x="27" y="13"/>
                  </a:lnTo>
                  <a:lnTo>
                    <a:pt x="22" y="15"/>
                  </a:lnTo>
                  <a:lnTo>
                    <a:pt x="16" y="15"/>
                  </a:lnTo>
                  <a:lnTo>
                    <a:pt x="11" y="15"/>
                  </a:lnTo>
                  <a:lnTo>
                    <a:pt x="6" y="15"/>
                  </a:lnTo>
                  <a:lnTo>
                    <a:pt x="1" y="13"/>
                  </a:lnTo>
                  <a:lnTo>
                    <a:pt x="0" y="21"/>
                  </a:lnTo>
                  <a:lnTo>
                    <a:pt x="5" y="23"/>
                  </a:lnTo>
                  <a:lnTo>
                    <a:pt x="11" y="23"/>
                  </a:lnTo>
                  <a:lnTo>
                    <a:pt x="16" y="25"/>
                  </a:lnTo>
                  <a:lnTo>
                    <a:pt x="22" y="23"/>
                  </a:lnTo>
                  <a:lnTo>
                    <a:pt x="28" y="21"/>
                  </a:lnTo>
                  <a:lnTo>
                    <a:pt x="33" y="19"/>
                  </a:lnTo>
                  <a:lnTo>
                    <a:pt x="39" y="15"/>
                  </a:lnTo>
                  <a:lnTo>
                    <a:pt x="42" y="7"/>
                  </a:lnTo>
                  <a:lnTo>
                    <a:pt x="41" y="0"/>
                  </a:lnTo>
                  <a:lnTo>
                    <a:pt x="42" y="7"/>
                  </a:lnTo>
                  <a:lnTo>
                    <a:pt x="44" y="2"/>
                  </a:lnTo>
                  <a:lnTo>
                    <a:pt x="41" y="0"/>
                  </a:lnTo>
                  <a:lnTo>
                    <a:pt x="37" y="9"/>
                  </a:lnTo>
                  <a:close/>
                </a:path>
              </a:pathLst>
            </a:custGeom>
            <a:solidFill>
              <a:srgbClr val="CC6633"/>
            </a:solidFill>
            <a:ln w="9525">
              <a:noFill/>
              <a:round/>
              <a:headEnd/>
              <a:tailEnd/>
            </a:ln>
          </p:spPr>
          <p:txBody>
            <a:bodyPr/>
            <a:lstStyle/>
            <a:p>
              <a:endParaRPr lang="it-IT">
                <a:solidFill>
                  <a:srgbClr val="FFFFFF"/>
                </a:solidFill>
              </a:endParaRPr>
            </a:p>
          </p:txBody>
        </p:sp>
        <p:sp>
          <p:nvSpPr>
            <p:cNvPr id="28889" name="Freeform 215"/>
            <p:cNvSpPr>
              <a:spLocks/>
            </p:cNvSpPr>
            <p:nvPr/>
          </p:nvSpPr>
          <p:spPr bwMode="auto">
            <a:xfrm>
              <a:off x="2825" y="1781"/>
              <a:ext cx="8" cy="19"/>
            </a:xfrm>
            <a:custGeom>
              <a:avLst/>
              <a:gdLst>
                <a:gd name="T0" fmla="*/ 0 w 8"/>
                <a:gd name="T1" fmla="*/ 2 h 19"/>
                <a:gd name="T2" fmla="*/ 0 w 8"/>
                <a:gd name="T3" fmla="*/ 4 h 19"/>
                <a:gd name="T4" fmla="*/ 1 w 8"/>
                <a:gd name="T5" fmla="*/ 6 h 19"/>
                <a:gd name="T6" fmla="*/ 1 w 8"/>
                <a:gd name="T7" fmla="*/ 10 h 19"/>
                <a:gd name="T8" fmla="*/ 1 w 8"/>
                <a:gd name="T9" fmla="*/ 12 h 19"/>
                <a:gd name="T10" fmla="*/ 1 w 8"/>
                <a:gd name="T11" fmla="*/ 14 h 19"/>
                <a:gd name="T12" fmla="*/ 3 w 8"/>
                <a:gd name="T13" fmla="*/ 17 h 19"/>
                <a:gd name="T14" fmla="*/ 4 w 8"/>
                <a:gd name="T15" fmla="*/ 19 h 19"/>
                <a:gd name="T16" fmla="*/ 8 w 8"/>
                <a:gd name="T17" fmla="*/ 10 h 19"/>
                <a:gd name="T18" fmla="*/ 8 w 8"/>
                <a:gd name="T19" fmla="*/ 12 h 19"/>
                <a:gd name="T20" fmla="*/ 8 w 8"/>
                <a:gd name="T21" fmla="*/ 10 h 19"/>
                <a:gd name="T22" fmla="*/ 8 w 8"/>
                <a:gd name="T23" fmla="*/ 8 h 19"/>
                <a:gd name="T24" fmla="*/ 8 w 8"/>
                <a:gd name="T25" fmla="*/ 6 h 19"/>
                <a:gd name="T26" fmla="*/ 8 w 8"/>
                <a:gd name="T27" fmla="*/ 4 h 19"/>
                <a:gd name="T28" fmla="*/ 8 w 8"/>
                <a:gd name="T29" fmla="*/ 2 h 19"/>
                <a:gd name="T30" fmla="*/ 6 w 8"/>
                <a:gd name="T31" fmla="*/ 0 h 19"/>
                <a:gd name="T32" fmla="*/ 0 w 8"/>
                <a:gd name="T33" fmla="*/ 2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9"/>
                <a:gd name="T53" fmla="*/ 8 w 8"/>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9">
                  <a:moveTo>
                    <a:pt x="0" y="2"/>
                  </a:moveTo>
                  <a:lnTo>
                    <a:pt x="0" y="4"/>
                  </a:lnTo>
                  <a:lnTo>
                    <a:pt x="1" y="6"/>
                  </a:lnTo>
                  <a:lnTo>
                    <a:pt x="1" y="10"/>
                  </a:lnTo>
                  <a:lnTo>
                    <a:pt x="1" y="12"/>
                  </a:lnTo>
                  <a:lnTo>
                    <a:pt x="1" y="14"/>
                  </a:lnTo>
                  <a:lnTo>
                    <a:pt x="3" y="17"/>
                  </a:lnTo>
                  <a:lnTo>
                    <a:pt x="4" y="19"/>
                  </a:lnTo>
                  <a:lnTo>
                    <a:pt x="8" y="10"/>
                  </a:lnTo>
                  <a:lnTo>
                    <a:pt x="8" y="12"/>
                  </a:lnTo>
                  <a:lnTo>
                    <a:pt x="8" y="10"/>
                  </a:lnTo>
                  <a:lnTo>
                    <a:pt x="8" y="8"/>
                  </a:lnTo>
                  <a:lnTo>
                    <a:pt x="8" y="6"/>
                  </a:lnTo>
                  <a:lnTo>
                    <a:pt x="8" y="4"/>
                  </a:lnTo>
                  <a:lnTo>
                    <a:pt x="8" y="2"/>
                  </a:lnTo>
                  <a:lnTo>
                    <a:pt x="6" y="0"/>
                  </a:lnTo>
                  <a:lnTo>
                    <a:pt x="0" y="2"/>
                  </a:lnTo>
                  <a:close/>
                </a:path>
              </a:pathLst>
            </a:custGeom>
            <a:solidFill>
              <a:srgbClr val="CC6633"/>
            </a:solidFill>
            <a:ln w="9525">
              <a:noFill/>
              <a:round/>
              <a:headEnd/>
              <a:tailEnd/>
            </a:ln>
          </p:spPr>
          <p:txBody>
            <a:bodyPr/>
            <a:lstStyle/>
            <a:p>
              <a:endParaRPr lang="it-IT">
                <a:solidFill>
                  <a:srgbClr val="FFFFFF"/>
                </a:solidFill>
              </a:endParaRPr>
            </a:p>
          </p:txBody>
        </p:sp>
        <p:sp>
          <p:nvSpPr>
            <p:cNvPr id="28890" name="Freeform 216"/>
            <p:cNvSpPr>
              <a:spLocks/>
            </p:cNvSpPr>
            <p:nvPr/>
          </p:nvSpPr>
          <p:spPr bwMode="auto">
            <a:xfrm>
              <a:off x="2815" y="1783"/>
              <a:ext cx="68" cy="76"/>
            </a:xfrm>
            <a:custGeom>
              <a:avLst/>
              <a:gdLst>
                <a:gd name="T0" fmla="*/ 55 w 68"/>
                <a:gd name="T1" fmla="*/ 27 h 76"/>
                <a:gd name="T2" fmla="*/ 54 w 68"/>
                <a:gd name="T3" fmla="*/ 23 h 76"/>
                <a:gd name="T4" fmla="*/ 52 w 68"/>
                <a:gd name="T5" fmla="*/ 17 h 76"/>
                <a:gd name="T6" fmla="*/ 49 w 68"/>
                <a:gd name="T7" fmla="*/ 12 h 76"/>
                <a:gd name="T8" fmla="*/ 46 w 68"/>
                <a:gd name="T9" fmla="*/ 8 h 76"/>
                <a:gd name="T10" fmla="*/ 43 w 68"/>
                <a:gd name="T11" fmla="*/ 4 h 76"/>
                <a:gd name="T12" fmla="*/ 38 w 68"/>
                <a:gd name="T13" fmla="*/ 2 h 76"/>
                <a:gd name="T14" fmla="*/ 33 w 68"/>
                <a:gd name="T15" fmla="*/ 0 h 76"/>
                <a:gd name="T16" fmla="*/ 30 w 68"/>
                <a:gd name="T17" fmla="*/ 0 h 76"/>
                <a:gd name="T18" fmla="*/ 29 w 68"/>
                <a:gd name="T19" fmla="*/ 0 h 76"/>
                <a:gd name="T20" fmla="*/ 27 w 68"/>
                <a:gd name="T21" fmla="*/ 2 h 76"/>
                <a:gd name="T22" fmla="*/ 27 w 68"/>
                <a:gd name="T23" fmla="*/ 4 h 76"/>
                <a:gd name="T24" fmla="*/ 25 w 68"/>
                <a:gd name="T25" fmla="*/ 8 h 76"/>
                <a:gd name="T26" fmla="*/ 25 w 68"/>
                <a:gd name="T27" fmla="*/ 12 h 76"/>
                <a:gd name="T28" fmla="*/ 24 w 68"/>
                <a:gd name="T29" fmla="*/ 15 h 76"/>
                <a:gd name="T30" fmla="*/ 22 w 68"/>
                <a:gd name="T31" fmla="*/ 17 h 76"/>
                <a:gd name="T32" fmla="*/ 21 w 68"/>
                <a:gd name="T33" fmla="*/ 19 h 76"/>
                <a:gd name="T34" fmla="*/ 18 w 68"/>
                <a:gd name="T35" fmla="*/ 21 h 76"/>
                <a:gd name="T36" fmla="*/ 13 w 68"/>
                <a:gd name="T37" fmla="*/ 23 h 76"/>
                <a:gd name="T38" fmla="*/ 10 w 68"/>
                <a:gd name="T39" fmla="*/ 27 h 76"/>
                <a:gd name="T40" fmla="*/ 7 w 68"/>
                <a:gd name="T41" fmla="*/ 29 h 76"/>
                <a:gd name="T42" fmla="*/ 4 w 68"/>
                <a:gd name="T43" fmla="*/ 33 h 76"/>
                <a:gd name="T44" fmla="*/ 0 w 68"/>
                <a:gd name="T45" fmla="*/ 38 h 76"/>
                <a:gd name="T46" fmla="*/ 0 w 68"/>
                <a:gd name="T47" fmla="*/ 42 h 76"/>
                <a:gd name="T48" fmla="*/ 2 w 68"/>
                <a:gd name="T49" fmla="*/ 46 h 76"/>
                <a:gd name="T50" fmla="*/ 8 w 68"/>
                <a:gd name="T51" fmla="*/ 54 h 76"/>
                <a:gd name="T52" fmla="*/ 14 w 68"/>
                <a:gd name="T53" fmla="*/ 63 h 76"/>
                <a:gd name="T54" fmla="*/ 22 w 68"/>
                <a:gd name="T55" fmla="*/ 69 h 76"/>
                <a:gd name="T56" fmla="*/ 30 w 68"/>
                <a:gd name="T57" fmla="*/ 73 h 76"/>
                <a:gd name="T58" fmla="*/ 39 w 68"/>
                <a:gd name="T59" fmla="*/ 76 h 76"/>
                <a:gd name="T60" fmla="*/ 47 w 68"/>
                <a:gd name="T61" fmla="*/ 76 h 76"/>
                <a:gd name="T62" fmla="*/ 55 w 68"/>
                <a:gd name="T63" fmla="*/ 73 h 76"/>
                <a:gd name="T64" fmla="*/ 63 w 68"/>
                <a:gd name="T65" fmla="*/ 69 h 76"/>
                <a:gd name="T66" fmla="*/ 66 w 68"/>
                <a:gd name="T67" fmla="*/ 65 h 76"/>
                <a:gd name="T68" fmla="*/ 68 w 68"/>
                <a:gd name="T69" fmla="*/ 61 h 76"/>
                <a:gd name="T70" fmla="*/ 68 w 68"/>
                <a:gd name="T71" fmla="*/ 57 h 76"/>
                <a:gd name="T72" fmla="*/ 66 w 68"/>
                <a:gd name="T73" fmla="*/ 50 h 76"/>
                <a:gd name="T74" fmla="*/ 63 w 68"/>
                <a:gd name="T75" fmla="*/ 44 h 76"/>
                <a:gd name="T76" fmla="*/ 60 w 68"/>
                <a:gd name="T77" fmla="*/ 40 h 76"/>
                <a:gd name="T78" fmla="*/ 58 w 68"/>
                <a:gd name="T79" fmla="*/ 33 h 76"/>
                <a:gd name="T80" fmla="*/ 55 w 68"/>
                <a:gd name="T81" fmla="*/ 27 h 7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8"/>
                <a:gd name="T124" fmla="*/ 0 h 76"/>
                <a:gd name="T125" fmla="*/ 68 w 68"/>
                <a:gd name="T126" fmla="*/ 76 h 7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8" h="76">
                  <a:moveTo>
                    <a:pt x="55" y="27"/>
                  </a:moveTo>
                  <a:lnTo>
                    <a:pt x="54" y="23"/>
                  </a:lnTo>
                  <a:lnTo>
                    <a:pt x="52" y="17"/>
                  </a:lnTo>
                  <a:lnTo>
                    <a:pt x="49" y="12"/>
                  </a:lnTo>
                  <a:lnTo>
                    <a:pt x="46" y="8"/>
                  </a:lnTo>
                  <a:lnTo>
                    <a:pt x="43" y="4"/>
                  </a:lnTo>
                  <a:lnTo>
                    <a:pt x="38" y="2"/>
                  </a:lnTo>
                  <a:lnTo>
                    <a:pt x="33" y="0"/>
                  </a:lnTo>
                  <a:lnTo>
                    <a:pt x="30" y="0"/>
                  </a:lnTo>
                  <a:lnTo>
                    <a:pt x="29" y="0"/>
                  </a:lnTo>
                  <a:lnTo>
                    <a:pt x="27" y="2"/>
                  </a:lnTo>
                  <a:lnTo>
                    <a:pt x="27" y="4"/>
                  </a:lnTo>
                  <a:lnTo>
                    <a:pt x="25" y="8"/>
                  </a:lnTo>
                  <a:lnTo>
                    <a:pt x="25" y="12"/>
                  </a:lnTo>
                  <a:lnTo>
                    <a:pt x="24" y="15"/>
                  </a:lnTo>
                  <a:lnTo>
                    <a:pt x="22" y="17"/>
                  </a:lnTo>
                  <a:lnTo>
                    <a:pt x="21" y="19"/>
                  </a:lnTo>
                  <a:lnTo>
                    <a:pt x="18" y="21"/>
                  </a:lnTo>
                  <a:lnTo>
                    <a:pt x="13" y="23"/>
                  </a:lnTo>
                  <a:lnTo>
                    <a:pt x="10" y="27"/>
                  </a:lnTo>
                  <a:lnTo>
                    <a:pt x="7" y="29"/>
                  </a:lnTo>
                  <a:lnTo>
                    <a:pt x="4" y="33"/>
                  </a:lnTo>
                  <a:lnTo>
                    <a:pt x="0" y="38"/>
                  </a:lnTo>
                  <a:lnTo>
                    <a:pt x="0" y="42"/>
                  </a:lnTo>
                  <a:lnTo>
                    <a:pt x="2" y="46"/>
                  </a:lnTo>
                  <a:lnTo>
                    <a:pt x="8" y="54"/>
                  </a:lnTo>
                  <a:lnTo>
                    <a:pt x="14" y="63"/>
                  </a:lnTo>
                  <a:lnTo>
                    <a:pt x="22" y="69"/>
                  </a:lnTo>
                  <a:lnTo>
                    <a:pt x="30" y="73"/>
                  </a:lnTo>
                  <a:lnTo>
                    <a:pt x="39" y="76"/>
                  </a:lnTo>
                  <a:lnTo>
                    <a:pt x="47" y="76"/>
                  </a:lnTo>
                  <a:lnTo>
                    <a:pt x="55" y="73"/>
                  </a:lnTo>
                  <a:lnTo>
                    <a:pt x="63" y="69"/>
                  </a:lnTo>
                  <a:lnTo>
                    <a:pt x="66" y="65"/>
                  </a:lnTo>
                  <a:lnTo>
                    <a:pt x="68" y="61"/>
                  </a:lnTo>
                  <a:lnTo>
                    <a:pt x="68" y="57"/>
                  </a:lnTo>
                  <a:lnTo>
                    <a:pt x="66" y="50"/>
                  </a:lnTo>
                  <a:lnTo>
                    <a:pt x="63" y="44"/>
                  </a:lnTo>
                  <a:lnTo>
                    <a:pt x="60" y="40"/>
                  </a:lnTo>
                  <a:lnTo>
                    <a:pt x="58" y="33"/>
                  </a:lnTo>
                  <a:lnTo>
                    <a:pt x="55" y="27"/>
                  </a:lnTo>
                  <a:close/>
                </a:path>
              </a:pathLst>
            </a:custGeom>
            <a:solidFill>
              <a:srgbClr val="F7AB8C"/>
            </a:solidFill>
            <a:ln w="9525">
              <a:noFill/>
              <a:round/>
              <a:headEnd/>
              <a:tailEnd/>
            </a:ln>
          </p:spPr>
          <p:txBody>
            <a:bodyPr/>
            <a:lstStyle/>
            <a:p>
              <a:endParaRPr lang="it-IT">
                <a:solidFill>
                  <a:srgbClr val="FFFFFF"/>
                </a:solidFill>
              </a:endParaRPr>
            </a:p>
          </p:txBody>
        </p:sp>
        <p:sp>
          <p:nvSpPr>
            <p:cNvPr id="28891" name="Freeform 217"/>
            <p:cNvSpPr>
              <a:spLocks/>
            </p:cNvSpPr>
            <p:nvPr/>
          </p:nvSpPr>
          <p:spPr bwMode="auto">
            <a:xfrm>
              <a:off x="2844" y="1779"/>
              <a:ext cx="29" cy="33"/>
            </a:xfrm>
            <a:custGeom>
              <a:avLst/>
              <a:gdLst>
                <a:gd name="T0" fmla="*/ 1 w 29"/>
                <a:gd name="T1" fmla="*/ 8 h 33"/>
                <a:gd name="T2" fmla="*/ 4 w 29"/>
                <a:gd name="T3" fmla="*/ 8 h 33"/>
                <a:gd name="T4" fmla="*/ 7 w 29"/>
                <a:gd name="T5" fmla="*/ 10 h 33"/>
                <a:gd name="T6" fmla="*/ 10 w 29"/>
                <a:gd name="T7" fmla="*/ 12 h 33"/>
                <a:gd name="T8" fmla="*/ 15 w 29"/>
                <a:gd name="T9" fmla="*/ 16 h 33"/>
                <a:gd name="T10" fmla="*/ 17 w 29"/>
                <a:gd name="T11" fmla="*/ 19 h 33"/>
                <a:gd name="T12" fmla="*/ 20 w 29"/>
                <a:gd name="T13" fmla="*/ 23 h 33"/>
                <a:gd name="T14" fmla="*/ 21 w 29"/>
                <a:gd name="T15" fmla="*/ 29 h 33"/>
                <a:gd name="T16" fmla="*/ 23 w 29"/>
                <a:gd name="T17" fmla="*/ 33 h 33"/>
                <a:gd name="T18" fmla="*/ 29 w 29"/>
                <a:gd name="T19" fmla="*/ 29 h 33"/>
                <a:gd name="T20" fmla="*/ 28 w 29"/>
                <a:gd name="T21" fmla="*/ 25 h 33"/>
                <a:gd name="T22" fmla="*/ 25 w 29"/>
                <a:gd name="T23" fmla="*/ 19 h 33"/>
                <a:gd name="T24" fmla="*/ 23 w 29"/>
                <a:gd name="T25" fmla="*/ 14 h 33"/>
                <a:gd name="T26" fmla="*/ 18 w 29"/>
                <a:gd name="T27" fmla="*/ 8 h 33"/>
                <a:gd name="T28" fmla="*/ 15 w 29"/>
                <a:gd name="T29" fmla="*/ 4 h 33"/>
                <a:gd name="T30" fmla="*/ 10 w 29"/>
                <a:gd name="T31" fmla="*/ 2 h 33"/>
                <a:gd name="T32" fmla="*/ 6 w 29"/>
                <a:gd name="T33" fmla="*/ 0 h 33"/>
                <a:gd name="T34" fmla="*/ 0 w 29"/>
                <a:gd name="T35" fmla="*/ 0 h 33"/>
                <a:gd name="T36" fmla="*/ 1 w 29"/>
                <a:gd name="T37" fmla="*/ 8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33"/>
                <a:gd name="T59" fmla="*/ 29 w 29"/>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33">
                  <a:moveTo>
                    <a:pt x="1" y="8"/>
                  </a:moveTo>
                  <a:lnTo>
                    <a:pt x="4" y="8"/>
                  </a:lnTo>
                  <a:lnTo>
                    <a:pt x="7" y="10"/>
                  </a:lnTo>
                  <a:lnTo>
                    <a:pt x="10" y="12"/>
                  </a:lnTo>
                  <a:lnTo>
                    <a:pt x="15" y="16"/>
                  </a:lnTo>
                  <a:lnTo>
                    <a:pt x="17" y="19"/>
                  </a:lnTo>
                  <a:lnTo>
                    <a:pt x="20" y="23"/>
                  </a:lnTo>
                  <a:lnTo>
                    <a:pt x="21" y="29"/>
                  </a:lnTo>
                  <a:lnTo>
                    <a:pt x="23" y="33"/>
                  </a:lnTo>
                  <a:lnTo>
                    <a:pt x="29" y="29"/>
                  </a:lnTo>
                  <a:lnTo>
                    <a:pt x="28" y="25"/>
                  </a:lnTo>
                  <a:lnTo>
                    <a:pt x="25" y="19"/>
                  </a:lnTo>
                  <a:lnTo>
                    <a:pt x="23" y="14"/>
                  </a:lnTo>
                  <a:lnTo>
                    <a:pt x="18" y="8"/>
                  </a:lnTo>
                  <a:lnTo>
                    <a:pt x="15" y="4"/>
                  </a:lnTo>
                  <a:lnTo>
                    <a:pt x="10" y="2"/>
                  </a:lnTo>
                  <a:lnTo>
                    <a:pt x="6" y="0"/>
                  </a:lnTo>
                  <a:lnTo>
                    <a:pt x="0" y="0"/>
                  </a:lnTo>
                  <a:lnTo>
                    <a:pt x="1" y="8"/>
                  </a:lnTo>
                  <a:close/>
                </a:path>
              </a:pathLst>
            </a:custGeom>
            <a:solidFill>
              <a:srgbClr val="CC6633"/>
            </a:solidFill>
            <a:ln w="9525">
              <a:noFill/>
              <a:round/>
              <a:headEnd/>
              <a:tailEnd/>
            </a:ln>
          </p:spPr>
          <p:txBody>
            <a:bodyPr/>
            <a:lstStyle/>
            <a:p>
              <a:endParaRPr lang="it-IT">
                <a:solidFill>
                  <a:srgbClr val="FFFFFF"/>
                </a:solidFill>
              </a:endParaRPr>
            </a:p>
          </p:txBody>
        </p:sp>
        <p:sp>
          <p:nvSpPr>
            <p:cNvPr id="28892" name="Freeform 218"/>
            <p:cNvSpPr>
              <a:spLocks/>
            </p:cNvSpPr>
            <p:nvPr/>
          </p:nvSpPr>
          <p:spPr bwMode="auto">
            <a:xfrm>
              <a:off x="2834" y="1779"/>
              <a:ext cx="11" cy="27"/>
            </a:xfrm>
            <a:custGeom>
              <a:avLst/>
              <a:gdLst>
                <a:gd name="T0" fmla="*/ 3 w 11"/>
                <a:gd name="T1" fmla="*/ 27 h 27"/>
                <a:gd name="T2" fmla="*/ 6 w 11"/>
                <a:gd name="T3" fmla="*/ 25 h 27"/>
                <a:gd name="T4" fmla="*/ 8 w 11"/>
                <a:gd name="T5" fmla="*/ 21 h 27"/>
                <a:gd name="T6" fmla="*/ 10 w 11"/>
                <a:gd name="T7" fmla="*/ 16 h 27"/>
                <a:gd name="T8" fmla="*/ 10 w 11"/>
                <a:gd name="T9" fmla="*/ 14 h 27"/>
                <a:gd name="T10" fmla="*/ 11 w 11"/>
                <a:gd name="T11" fmla="*/ 10 h 27"/>
                <a:gd name="T12" fmla="*/ 11 w 11"/>
                <a:gd name="T13" fmla="*/ 8 h 27"/>
                <a:gd name="T14" fmla="*/ 10 w 11"/>
                <a:gd name="T15" fmla="*/ 0 h 27"/>
                <a:gd name="T16" fmla="*/ 6 w 11"/>
                <a:gd name="T17" fmla="*/ 2 h 27"/>
                <a:gd name="T18" fmla="*/ 5 w 11"/>
                <a:gd name="T19" fmla="*/ 4 h 27"/>
                <a:gd name="T20" fmla="*/ 5 w 11"/>
                <a:gd name="T21" fmla="*/ 8 h 27"/>
                <a:gd name="T22" fmla="*/ 3 w 11"/>
                <a:gd name="T23" fmla="*/ 10 h 27"/>
                <a:gd name="T24" fmla="*/ 3 w 11"/>
                <a:gd name="T25" fmla="*/ 14 h 27"/>
                <a:gd name="T26" fmla="*/ 2 w 11"/>
                <a:gd name="T27" fmla="*/ 16 h 27"/>
                <a:gd name="T28" fmla="*/ 2 w 11"/>
                <a:gd name="T29" fmla="*/ 19 h 27"/>
                <a:gd name="T30" fmla="*/ 0 w 11"/>
                <a:gd name="T31" fmla="*/ 19 h 27"/>
                <a:gd name="T32" fmla="*/ 3 w 11"/>
                <a:gd name="T33" fmla="*/ 27 h 2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7"/>
                <a:gd name="T53" fmla="*/ 11 w 11"/>
                <a:gd name="T54" fmla="*/ 27 h 2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7">
                  <a:moveTo>
                    <a:pt x="3" y="27"/>
                  </a:moveTo>
                  <a:lnTo>
                    <a:pt x="6" y="25"/>
                  </a:lnTo>
                  <a:lnTo>
                    <a:pt x="8" y="21"/>
                  </a:lnTo>
                  <a:lnTo>
                    <a:pt x="10" y="16"/>
                  </a:lnTo>
                  <a:lnTo>
                    <a:pt x="10" y="14"/>
                  </a:lnTo>
                  <a:lnTo>
                    <a:pt x="11" y="10"/>
                  </a:lnTo>
                  <a:lnTo>
                    <a:pt x="11" y="8"/>
                  </a:lnTo>
                  <a:lnTo>
                    <a:pt x="10" y="0"/>
                  </a:lnTo>
                  <a:lnTo>
                    <a:pt x="6" y="2"/>
                  </a:lnTo>
                  <a:lnTo>
                    <a:pt x="5" y="4"/>
                  </a:lnTo>
                  <a:lnTo>
                    <a:pt x="5" y="8"/>
                  </a:lnTo>
                  <a:lnTo>
                    <a:pt x="3" y="10"/>
                  </a:lnTo>
                  <a:lnTo>
                    <a:pt x="3" y="14"/>
                  </a:lnTo>
                  <a:lnTo>
                    <a:pt x="2" y="16"/>
                  </a:lnTo>
                  <a:lnTo>
                    <a:pt x="2" y="19"/>
                  </a:lnTo>
                  <a:lnTo>
                    <a:pt x="0" y="19"/>
                  </a:lnTo>
                  <a:lnTo>
                    <a:pt x="3" y="27"/>
                  </a:lnTo>
                  <a:close/>
                </a:path>
              </a:pathLst>
            </a:custGeom>
            <a:solidFill>
              <a:srgbClr val="CC6633"/>
            </a:solidFill>
            <a:ln w="9525">
              <a:noFill/>
              <a:round/>
              <a:headEnd/>
              <a:tailEnd/>
            </a:ln>
          </p:spPr>
          <p:txBody>
            <a:bodyPr/>
            <a:lstStyle/>
            <a:p>
              <a:endParaRPr lang="it-IT">
                <a:solidFill>
                  <a:srgbClr val="FFFFFF"/>
                </a:solidFill>
              </a:endParaRPr>
            </a:p>
          </p:txBody>
        </p:sp>
        <p:sp>
          <p:nvSpPr>
            <p:cNvPr id="28893" name="Freeform 219"/>
            <p:cNvSpPr>
              <a:spLocks/>
            </p:cNvSpPr>
            <p:nvPr/>
          </p:nvSpPr>
          <p:spPr bwMode="auto">
            <a:xfrm>
              <a:off x="2812" y="1798"/>
              <a:ext cx="25" cy="33"/>
            </a:xfrm>
            <a:custGeom>
              <a:avLst/>
              <a:gdLst>
                <a:gd name="T0" fmla="*/ 8 w 25"/>
                <a:gd name="T1" fmla="*/ 29 h 33"/>
                <a:gd name="T2" fmla="*/ 7 w 25"/>
                <a:gd name="T3" fmla="*/ 25 h 33"/>
                <a:gd name="T4" fmla="*/ 7 w 25"/>
                <a:gd name="T5" fmla="*/ 23 h 33"/>
                <a:gd name="T6" fmla="*/ 8 w 25"/>
                <a:gd name="T7" fmla="*/ 21 h 33"/>
                <a:gd name="T8" fmla="*/ 11 w 25"/>
                <a:gd name="T9" fmla="*/ 18 h 33"/>
                <a:gd name="T10" fmla="*/ 14 w 25"/>
                <a:gd name="T11" fmla="*/ 16 h 33"/>
                <a:gd name="T12" fmla="*/ 17 w 25"/>
                <a:gd name="T13" fmla="*/ 12 h 33"/>
                <a:gd name="T14" fmla="*/ 22 w 25"/>
                <a:gd name="T15" fmla="*/ 10 h 33"/>
                <a:gd name="T16" fmla="*/ 25 w 25"/>
                <a:gd name="T17" fmla="*/ 8 h 33"/>
                <a:gd name="T18" fmla="*/ 22 w 25"/>
                <a:gd name="T19" fmla="*/ 0 h 33"/>
                <a:gd name="T20" fmla="*/ 19 w 25"/>
                <a:gd name="T21" fmla="*/ 2 h 33"/>
                <a:gd name="T22" fmla="*/ 16 w 25"/>
                <a:gd name="T23" fmla="*/ 6 h 33"/>
                <a:gd name="T24" fmla="*/ 11 w 25"/>
                <a:gd name="T25" fmla="*/ 8 h 33"/>
                <a:gd name="T26" fmla="*/ 7 w 25"/>
                <a:gd name="T27" fmla="*/ 12 h 33"/>
                <a:gd name="T28" fmla="*/ 3 w 25"/>
                <a:gd name="T29" fmla="*/ 14 h 33"/>
                <a:gd name="T30" fmla="*/ 2 w 25"/>
                <a:gd name="T31" fmla="*/ 21 h 33"/>
                <a:gd name="T32" fmla="*/ 0 w 25"/>
                <a:gd name="T33" fmla="*/ 27 h 33"/>
                <a:gd name="T34" fmla="*/ 2 w 25"/>
                <a:gd name="T35" fmla="*/ 33 h 33"/>
                <a:gd name="T36" fmla="*/ 8 w 25"/>
                <a:gd name="T37" fmla="*/ 29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3"/>
                <a:gd name="T59" fmla="*/ 25 w 25"/>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3">
                  <a:moveTo>
                    <a:pt x="8" y="29"/>
                  </a:moveTo>
                  <a:lnTo>
                    <a:pt x="7" y="25"/>
                  </a:lnTo>
                  <a:lnTo>
                    <a:pt x="7" y="23"/>
                  </a:lnTo>
                  <a:lnTo>
                    <a:pt x="8" y="21"/>
                  </a:lnTo>
                  <a:lnTo>
                    <a:pt x="11" y="18"/>
                  </a:lnTo>
                  <a:lnTo>
                    <a:pt x="14" y="16"/>
                  </a:lnTo>
                  <a:lnTo>
                    <a:pt x="17" y="12"/>
                  </a:lnTo>
                  <a:lnTo>
                    <a:pt x="22" y="10"/>
                  </a:lnTo>
                  <a:lnTo>
                    <a:pt x="25" y="8"/>
                  </a:lnTo>
                  <a:lnTo>
                    <a:pt x="22" y="0"/>
                  </a:lnTo>
                  <a:lnTo>
                    <a:pt x="19" y="2"/>
                  </a:lnTo>
                  <a:lnTo>
                    <a:pt x="16" y="6"/>
                  </a:lnTo>
                  <a:lnTo>
                    <a:pt x="11" y="8"/>
                  </a:lnTo>
                  <a:lnTo>
                    <a:pt x="7" y="12"/>
                  </a:lnTo>
                  <a:lnTo>
                    <a:pt x="3" y="14"/>
                  </a:lnTo>
                  <a:lnTo>
                    <a:pt x="2" y="21"/>
                  </a:lnTo>
                  <a:lnTo>
                    <a:pt x="0" y="27"/>
                  </a:lnTo>
                  <a:lnTo>
                    <a:pt x="2" y="33"/>
                  </a:lnTo>
                  <a:lnTo>
                    <a:pt x="8" y="29"/>
                  </a:lnTo>
                  <a:close/>
                </a:path>
              </a:pathLst>
            </a:custGeom>
            <a:solidFill>
              <a:srgbClr val="CC6633"/>
            </a:solidFill>
            <a:ln w="9525">
              <a:noFill/>
              <a:round/>
              <a:headEnd/>
              <a:tailEnd/>
            </a:ln>
          </p:spPr>
          <p:txBody>
            <a:bodyPr/>
            <a:lstStyle/>
            <a:p>
              <a:endParaRPr lang="it-IT">
                <a:solidFill>
                  <a:srgbClr val="FFFFFF"/>
                </a:solidFill>
              </a:endParaRPr>
            </a:p>
          </p:txBody>
        </p:sp>
        <p:sp>
          <p:nvSpPr>
            <p:cNvPr id="28894" name="Freeform 220"/>
            <p:cNvSpPr>
              <a:spLocks/>
            </p:cNvSpPr>
            <p:nvPr/>
          </p:nvSpPr>
          <p:spPr bwMode="auto">
            <a:xfrm>
              <a:off x="2814" y="1827"/>
              <a:ext cx="65" cy="36"/>
            </a:xfrm>
            <a:custGeom>
              <a:avLst/>
              <a:gdLst>
                <a:gd name="T0" fmla="*/ 64 w 65"/>
                <a:gd name="T1" fmla="*/ 21 h 36"/>
                <a:gd name="T2" fmla="*/ 56 w 65"/>
                <a:gd name="T3" fmla="*/ 25 h 36"/>
                <a:gd name="T4" fmla="*/ 48 w 65"/>
                <a:gd name="T5" fmla="*/ 27 h 36"/>
                <a:gd name="T6" fmla="*/ 40 w 65"/>
                <a:gd name="T7" fmla="*/ 27 h 36"/>
                <a:gd name="T8" fmla="*/ 33 w 65"/>
                <a:gd name="T9" fmla="*/ 25 h 36"/>
                <a:gd name="T10" fmla="*/ 25 w 65"/>
                <a:gd name="T11" fmla="*/ 21 h 36"/>
                <a:gd name="T12" fmla="*/ 17 w 65"/>
                <a:gd name="T13" fmla="*/ 15 h 36"/>
                <a:gd name="T14" fmla="*/ 11 w 65"/>
                <a:gd name="T15" fmla="*/ 8 h 36"/>
                <a:gd name="T16" fmla="*/ 6 w 65"/>
                <a:gd name="T17" fmla="*/ 0 h 36"/>
                <a:gd name="T18" fmla="*/ 0 w 65"/>
                <a:gd name="T19" fmla="*/ 4 h 36"/>
                <a:gd name="T20" fmla="*/ 6 w 65"/>
                <a:gd name="T21" fmla="*/ 15 h 36"/>
                <a:gd name="T22" fmla="*/ 14 w 65"/>
                <a:gd name="T23" fmla="*/ 21 h 36"/>
                <a:gd name="T24" fmla="*/ 22 w 65"/>
                <a:gd name="T25" fmla="*/ 27 h 36"/>
                <a:gd name="T26" fmla="*/ 31 w 65"/>
                <a:gd name="T27" fmla="*/ 34 h 36"/>
                <a:gd name="T28" fmla="*/ 39 w 65"/>
                <a:gd name="T29" fmla="*/ 36 h 36"/>
                <a:gd name="T30" fmla="*/ 48 w 65"/>
                <a:gd name="T31" fmla="*/ 36 h 36"/>
                <a:gd name="T32" fmla="*/ 58 w 65"/>
                <a:gd name="T33" fmla="*/ 34 h 36"/>
                <a:gd name="T34" fmla="*/ 65 w 65"/>
                <a:gd name="T35" fmla="*/ 29 h 36"/>
                <a:gd name="T36" fmla="*/ 64 w 65"/>
                <a:gd name="T37" fmla="*/ 21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5"/>
                <a:gd name="T58" fmla="*/ 0 h 36"/>
                <a:gd name="T59" fmla="*/ 65 w 65"/>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5" h="36">
                  <a:moveTo>
                    <a:pt x="64" y="21"/>
                  </a:moveTo>
                  <a:lnTo>
                    <a:pt x="56" y="25"/>
                  </a:lnTo>
                  <a:lnTo>
                    <a:pt x="48" y="27"/>
                  </a:lnTo>
                  <a:lnTo>
                    <a:pt x="40" y="27"/>
                  </a:lnTo>
                  <a:lnTo>
                    <a:pt x="33" y="25"/>
                  </a:lnTo>
                  <a:lnTo>
                    <a:pt x="25" y="21"/>
                  </a:lnTo>
                  <a:lnTo>
                    <a:pt x="17" y="15"/>
                  </a:lnTo>
                  <a:lnTo>
                    <a:pt x="11" y="8"/>
                  </a:lnTo>
                  <a:lnTo>
                    <a:pt x="6" y="0"/>
                  </a:lnTo>
                  <a:lnTo>
                    <a:pt x="0" y="4"/>
                  </a:lnTo>
                  <a:lnTo>
                    <a:pt x="6" y="15"/>
                  </a:lnTo>
                  <a:lnTo>
                    <a:pt x="14" y="21"/>
                  </a:lnTo>
                  <a:lnTo>
                    <a:pt x="22" y="27"/>
                  </a:lnTo>
                  <a:lnTo>
                    <a:pt x="31" y="34"/>
                  </a:lnTo>
                  <a:lnTo>
                    <a:pt x="39" y="36"/>
                  </a:lnTo>
                  <a:lnTo>
                    <a:pt x="48" y="36"/>
                  </a:lnTo>
                  <a:lnTo>
                    <a:pt x="58" y="34"/>
                  </a:lnTo>
                  <a:lnTo>
                    <a:pt x="65" y="29"/>
                  </a:lnTo>
                  <a:lnTo>
                    <a:pt x="64" y="21"/>
                  </a:lnTo>
                  <a:close/>
                </a:path>
              </a:pathLst>
            </a:custGeom>
            <a:solidFill>
              <a:srgbClr val="CC6633"/>
            </a:solidFill>
            <a:ln w="9525">
              <a:noFill/>
              <a:round/>
              <a:headEnd/>
              <a:tailEnd/>
            </a:ln>
          </p:spPr>
          <p:txBody>
            <a:bodyPr/>
            <a:lstStyle/>
            <a:p>
              <a:endParaRPr lang="it-IT">
                <a:solidFill>
                  <a:srgbClr val="FFFFFF"/>
                </a:solidFill>
              </a:endParaRPr>
            </a:p>
          </p:txBody>
        </p:sp>
        <p:sp>
          <p:nvSpPr>
            <p:cNvPr id="28895" name="Freeform 221"/>
            <p:cNvSpPr>
              <a:spLocks/>
            </p:cNvSpPr>
            <p:nvPr/>
          </p:nvSpPr>
          <p:spPr bwMode="auto">
            <a:xfrm>
              <a:off x="2867" y="1808"/>
              <a:ext cx="19" cy="48"/>
            </a:xfrm>
            <a:custGeom>
              <a:avLst/>
              <a:gdLst>
                <a:gd name="T0" fmla="*/ 0 w 19"/>
                <a:gd name="T1" fmla="*/ 4 h 48"/>
                <a:gd name="T2" fmla="*/ 3 w 19"/>
                <a:gd name="T3" fmla="*/ 11 h 48"/>
                <a:gd name="T4" fmla="*/ 6 w 19"/>
                <a:gd name="T5" fmla="*/ 17 h 48"/>
                <a:gd name="T6" fmla="*/ 8 w 19"/>
                <a:gd name="T7" fmla="*/ 21 h 48"/>
                <a:gd name="T8" fmla="*/ 11 w 19"/>
                <a:gd name="T9" fmla="*/ 27 h 48"/>
                <a:gd name="T10" fmla="*/ 12 w 19"/>
                <a:gd name="T11" fmla="*/ 32 h 48"/>
                <a:gd name="T12" fmla="*/ 12 w 19"/>
                <a:gd name="T13" fmla="*/ 36 h 48"/>
                <a:gd name="T14" fmla="*/ 12 w 19"/>
                <a:gd name="T15" fmla="*/ 38 h 48"/>
                <a:gd name="T16" fmla="*/ 11 w 19"/>
                <a:gd name="T17" fmla="*/ 40 h 48"/>
                <a:gd name="T18" fmla="*/ 12 w 19"/>
                <a:gd name="T19" fmla="*/ 48 h 48"/>
                <a:gd name="T20" fmla="*/ 17 w 19"/>
                <a:gd name="T21" fmla="*/ 44 h 48"/>
                <a:gd name="T22" fmla="*/ 19 w 19"/>
                <a:gd name="T23" fmla="*/ 38 h 48"/>
                <a:gd name="T24" fmla="*/ 19 w 19"/>
                <a:gd name="T25" fmla="*/ 29 h 48"/>
                <a:gd name="T26" fmla="*/ 17 w 19"/>
                <a:gd name="T27" fmla="*/ 23 h 48"/>
                <a:gd name="T28" fmla="*/ 14 w 19"/>
                <a:gd name="T29" fmla="*/ 17 h 48"/>
                <a:gd name="T30" fmla="*/ 11 w 19"/>
                <a:gd name="T31" fmla="*/ 11 h 48"/>
                <a:gd name="T32" fmla="*/ 9 w 19"/>
                <a:gd name="T33" fmla="*/ 6 h 48"/>
                <a:gd name="T34" fmla="*/ 6 w 19"/>
                <a:gd name="T35" fmla="*/ 0 h 48"/>
                <a:gd name="T36" fmla="*/ 0 w 19"/>
                <a:gd name="T37" fmla="*/ 4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48"/>
                <a:gd name="T59" fmla="*/ 19 w 19"/>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48">
                  <a:moveTo>
                    <a:pt x="0" y="4"/>
                  </a:moveTo>
                  <a:lnTo>
                    <a:pt x="3" y="11"/>
                  </a:lnTo>
                  <a:lnTo>
                    <a:pt x="6" y="17"/>
                  </a:lnTo>
                  <a:lnTo>
                    <a:pt x="8" y="21"/>
                  </a:lnTo>
                  <a:lnTo>
                    <a:pt x="11" y="27"/>
                  </a:lnTo>
                  <a:lnTo>
                    <a:pt x="12" y="32"/>
                  </a:lnTo>
                  <a:lnTo>
                    <a:pt x="12" y="36"/>
                  </a:lnTo>
                  <a:lnTo>
                    <a:pt x="12" y="38"/>
                  </a:lnTo>
                  <a:lnTo>
                    <a:pt x="11" y="40"/>
                  </a:lnTo>
                  <a:lnTo>
                    <a:pt x="12" y="48"/>
                  </a:lnTo>
                  <a:lnTo>
                    <a:pt x="17" y="44"/>
                  </a:lnTo>
                  <a:lnTo>
                    <a:pt x="19" y="38"/>
                  </a:lnTo>
                  <a:lnTo>
                    <a:pt x="19" y="29"/>
                  </a:lnTo>
                  <a:lnTo>
                    <a:pt x="17" y="23"/>
                  </a:lnTo>
                  <a:lnTo>
                    <a:pt x="14" y="17"/>
                  </a:lnTo>
                  <a:lnTo>
                    <a:pt x="11" y="11"/>
                  </a:lnTo>
                  <a:lnTo>
                    <a:pt x="9" y="6"/>
                  </a:lnTo>
                  <a:lnTo>
                    <a:pt x="6" y="0"/>
                  </a:lnTo>
                  <a:lnTo>
                    <a:pt x="0" y="4"/>
                  </a:lnTo>
                  <a:close/>
                </a:path>
              </a:pathLst>
            </a:custGeom>
            <a:solidFill>
              <a:srgbClr val="CC6633"/>
            </a:solidFill>
            <a:ln w="9525">
              <a:noFill/>
              <a:round/>
              <a:headEnd/>
              <a:tailEnd/>
            </a:ln>
          </p:spPr>
          <p:txBody>
            <a:bodyPr/>
            <a:lstStyle/>
            <a:p>
              <a:endParaRPr lang="it-IT">
                <a:solidFill>
                  <a:srgbClr val="FFFFFF"/>
                </a:solidFill>
              </a:endParaRPr>
            </a:p>
          </p:txBody>
        </p:sp>
        <p:sp>
          <p:nvSpPr>
            <p:cNvPr id="28896" name="Freeform 222"/>
            <p:cNvSpPr>
              <a:spLocks/>
            </p:cNvSpPr>
            <p:nvPr/>
          </p:nvSpPr>
          <p:spPr bwMode="auto">
            <a:xfrm>
              <a:off x="2878" y="1777"/>
              <a:ext cx="69" cy="67"/>
            </a:xfrm>
            <a:custGeom>
              <a:avLst/>
              <a:gdLst>
                <a:gd name="T0" fmla="*/ 44 w 69"/>
                <a:gd name="T1" fmla="*/ 2 h 67"/>
                <a:gd name="T2" fmla="*/ 41 w 69"/>
                <a:gd name="T3" fmla="*/ 0 h 67"/>
                <a:gd name="T4" fmla="*/ 37 w 69"/>
                <a:gd name="T5" fmla="*/ 0 h 67"/>
                <a:gd name="T6" fmla="*/ 33 w 69"/>
                <a:gd name="T7" fmla="*/ 0 h 67"/>
                <a:gd name="T8" fmla="*/ 30 w 69"/>
                <a:gd name="T9" fmla="*/ 0 h 67"/>
                <a:gd name="T10" fmla="*/ 27 w 69"/>
                <a:gd name="T11" fmla="*/ 0 h 67"/>
                <a:gd name="T12" fmla="*/ 23 w 69"/>
                <a:gd name="T13" fmla="*/ 2 h 67"/>
                <a:gd name="T14" fmla="*/ 20 w 69"/>
                <a:gd name="T15" fmla="*/ 4 h 67"/>
                <a:gd name="T16" fmla="*/ 17 w 69"/>
                <a:gd name="T17" fmla="*/ 4 h 67"/>
                <a:gd name="T18" fmla="*/ 14 w 69"/>
                <a:gd name="T19" fmla="*/ 6 h 67"/>
                <a:gd name="T20" fmla="*/ 11 w 69"/>
                <a:gd name="T21" fmla="*/ 10 h 67"/>
                <a:gd name="T22" fmla="*/ 8 w 69"/>
                <a:gd name="T23" fmla="*/ 12 h 67"/>
                <a:gd name="T24" fmla="*/ 6 w 69"/>
                <a:gd name="T25" fmla="*/ 16 h 67"/>
                <a:gd name="T26" fmla="*/ 5 w 69"/>
                <a:gd name="T27" fmla="*/ 21 h 67"/>
                <a:gd name="T28" fmla="*/ 3 w 69"/>
                <a:gd name="T29" fmla="*/ 25 h 67"/>
                <a:gd name="T30" fmla="*/ 1 w 69"/>
                <a:gd name="T31" fmla="*/ 29 h 67"/>
                <a:gd name="T32" fmla="*/ 0 w 69"/>
                <a:gd name="T33" fmla="*/ 33 h 67"/>
                <a:gd name="T34" fmla="*/ 0 w 69"/>
                <a:gd name="T35" fmla="*/ 39 h 67"/>
                <a:gd name="T36" fmla="*/ 1 w 69"/>
                <a:gd name="T37" fmla="*/ 46 h 67"/>
                <a:gd name="T38" fmla="*/ 3 w 69"/>
                <a:gd name="T39" fmla="*/ 52 h 67"/>
                <a:gd name="T40" fmla="*/ 6 w 69"/>
                <a:gd name="T41" fmla="*/ 58 h 67"/>
                <a:gd name="T42" fmla="*/ 9 w 69"/>
                <a:gd name="T43" fmla="*/ 63 h 67"/>
                <a:gd name="T44" fmla="*/ 14 w 69"/>
                <a:gd name="T45" fmla="*/ 65 h 67"/>
                <a:gd name="T46" fmla="*/ 19 w 69"/>
                <a:gd name="T47" fmla="*/ 67 h 67"/>
                <a:gd name="T48" fmla="*/ 23 w 69"/>
                <a:gd name="T49" fmla="*/ 67 h 67"/>
                <a:gd name="T50" fmla="*/ 30 w 69"/>
                <a:gd name="T51" fmla="*/ 67 h 67"/>
                <a:gd name="T52" fmla="*/ 34 w 69"/>
                <a:gd name="T53" fmla="*/ 65 h 67"/>
                <a:gd name="T54" fmla="*/ 41 w 69"/>
                <a:gd name="T55" fmla="*/ 65 h 67"/>
                <a:gd name="T56" fmla="*/ 47 w 69"/>
                <a:gd name="T57" fmla="*/ 63 h 67"/>
                <a:gd name="T58" fmla="*/ 53 w 69"/>
                <a:gd name="T59" fmla="*/ 60 h 67"/>
                <a:gd name="T60" fmla="*/ 58 w 69"/>
                <a:gd name="T61" fmla="*/ 58 h 67"/>
                <a:gd name="T62" fmla="*/ 62 w 69"/>
                <a:gd name="T63" fmla="*/ 52 h 67"/>
                <a:gd name="T64" fmla="*/ 66 w 69"/>
                <a:gd name="T65" fmla="*/ 46 h 67"/>
                <a:gd name="T66" fmla="*/ 67 w 69"/>
                <a:gd name="T67" fmla="*/ 39 h 67"/>
                <a:gd name="T68" fmla="*/ 69 w 69"/>
                <a:gd name="T69" fmla="*/ 33 h 67"/>
                <a:gd name="T70" fmla="*/ 69 w 69"/>
                <a:gd name="T71" fmla="*/ 27 h 67"/>
                <a:gd name="T72" fmla="*/ 67 w 69"/>
                <a:gd name="T73" fmla="*/ 21 h 67"/>
                <a:gd name="T74" fmla="*/ 64 w 69"/>
                <a:gd name="T75" fmla="*/ 16 h 67"/>
                <a:gd name="T76" fmla="*/ 61 w 69"/>
                <a:gd name="T77" fmla="*/ 12 h 67"/>
                <a:gd name="T78" fmla="*/ 55 w 69"/>
                <a:gd name="T79" fmla="*/ 8 h 67"/>
                <a:gd name="T80" fmla="*/ 48 w 69"/>
                <a:gd name="T81" fmla="*/ 8 h 67"/>
                <a:gd name="T82" fmla="*/ 48 w 69"/>
                <a:gd name="T83" fmla="*/ 8 h 67"/>
                <a:gd name="T84" fmla="*/ 47 w 69"/>
                <a:gd name="T85" fmla="*/ 6 h 67"/>
                <a:gd name="T86" fmla="*/ 47 w 69"/>
                <a:gd name="T87" fmla="*/ 6 h 67"/>
                <a:gd name="T88" fmla="*/ 47 w 69"/>
                <a:gd name="T89" fmla="*/ 4 h 67"/>
                <a:gd name="T90" fmla="*/ 45 w 69"/>
                <a:gd name="T91" fmla="*/ 4 h 67"/>
                <a:gd name="T92" fmla="*/ 45 w 69"/>
                <a:gd name="T93" fmla="*/ 2 h 67"/>
                <a:gd name="T94" fmla="*/ 44 w 69"/>
                <a:gd name="T95" fmla="*/ 2 h 67"/>
                <a:gd name="T96" fmla="*/ 44 w 69"/>
                <a:gd name="T97" fmla="*/ 2 h 6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9"/>
                <a:gd name="T148" fmla="*/ 0 h 67"/>
                <a:gd name="T149" fmla="*/ 69 w 69"/>
                <a:gd name="T150" fmla="*/ 67 h 6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9" h="67">
                  <a:moveTo>
                    <a:pt x="44" y="2"/>
                  </a:moveTo>
                  <a:lnTo>
                    <a:pt x="41" y="0"/>
                  </a:lnTo>
                  <a:lnTo>
                    <a:pt x="37" y="0"/>
                  </a:lnTo>
                  <a:lnTo>
                    <a:pt x="33" y="0"/>
                  </a:lnTo>
                  <a:lnTo>
                    <a:pt x="30" y="0"/>
                  </a:lnTo>
                  <a:lnTo>
                    <a:pt x="27" y="0"/>
                  </a:lnTo>
                  <a:lnTo>
                    <a:pt x="23" y="2"/>
                  </a:lnTo>
                  <a:lnTo>
                    <a:pt x="20" y="4"/>
                  </a:lnTo>
                  <a:lnTo>
                    <a:pt x="17" y="4"/>
                  </a:lnTo>
                  <a:lnTo>
                    <a:pt x="14" y="6"/>
                  </a:lnTo>
                  <a:lnTo>
                    <a:pt x="11" y="10"/>
                  </a:lnTo>
                  <a:lnTo>
                    <a:pt x="8" y="12"/>
                  </a:lnTo>
                  <a:lnTo>
                    <a:pt x="6" y="16"/>
                  </a:lnTo>
                  <a:lnTo>
                    <a:pt x="5" y="21"/>
                  </a:lnTo>
                  <a:lnTo>
                    <a:pt x="3" y="25"/>
                  </a:lnTo>
                  <a:lnTo>
                    <a:pt x="1" y="29"/>
                  </a:lnTo>
                  <a:lnTo>
                    <a:pt x="0" y="33"/>
                  </a:lnTo>
                  <a:lnTo>
                    <a:pt x="0" y="39"/>
                  </a:lnTo>
                  <a:lnTo>
                    <a:pt x="1" y="46"/>
                  </a:lnTo>
                  <a:lnTo>
                    <a:pt x="3" y="52"/>
                  </a:lnTo>
                  <a:lnTo>
                    <a:pt x="6" y="58"/>
                  </a:lnTo>
                  <a:lnTo>
                    <a:pt x="9" y="63"/>
                  </a:lnTo>
                  <a:lnTo>
                    <a:pt x="14" y="65"/>
                  </a:lnTo>
                  <a:lnTo>
                    <a:pt x="19" y="67"/>
                  </a:lnTo>
                  <a:lnTo>
                    <a:pt x="23" y="67"/>
                  </a:lnTo>
                  <a:lnTo>
                    <a:pt x="30" y="67"/>
                  </a:lnTo>
                  <a:lnTo>
                    <a:pt x="34" y="65"/>
                  </a:lnTo>
                  <a:lnTo>
                    <a:pt x="41" y="65"/>
                  </a:lnTo>
                  <a:lnTo>
                    <a:pt x="47" y="63"/>
                  </a:lnTo>
                  <a:lnTo>
                    <a:pt x="53" y="60"/>
                  </a:lnTo>
                  <a:lnTo>
                    <a:pt x="58" y="58"/>
                  </a:lnTo>
                  <a:lnTo>
                    <a:pt x="62" y="52"/>
                  </a:lnTo>
                  <a:lnTo>
                    <a:pt x="66" y="46"/>
                  </a:lnTo>
                  <a:lnTo>
                    <a:pt x="67" y="39"/>
                  </a:lnTo>
                  <a:lnTo>
                    <a:pt x="69" y="33"/>
                  </a:lnTo>
                  <a:lnTo>
                    <a:pt x="69" y="27"/>
                  </a:lnTo>
                  <a:lnTo>
                    <a:pt x="67" y="21"/>
                  </a:lnTo>
                  <a:lnTo>
                    <a:pt x="64" y="16"/>
                  </a:lnTo>
                  <a:lnTo>
                    <a:pt x="61" y="12"/>
                  </a:lnTo>
                  <a:lnTo>
                    <a:pt x="55" y="8"/>
                  </a:lnTo>
                  <a:lnTo>
                    <a:pt x="48" y="8"/>
                  </a:lnTo>
                  <a:lnTo>
                    <a:pt x="47" y="6"/>
                  </a:lnTo>
                  <a:lnTo>
                    <a:pt x="47" y="4"/>
                  </a:lnTo>
                  <a:lnTo>
                    <a:pt x="45" y="4"/>
                  </a:lnTo>
                  <a:lnTo>
                    <a:pt x="45" y="2"/>
                  </a:lnTo>
                  <a:lnTo>
                    <a:pt x="44" y="2"/>
                  </a:lnTo>
                  <a:close/>
                </a:path>
              </a:pathLst>
            </a:custGeom>
            <a:solidFill>
              <a:srgbClr val="F7AB8C"/>
            </a:solidFill>
            <a:ln w="9525">
              <a:noFill/>
              <a:round/>
              <a:headEnd/>
              <a:tailEnd/>
            </a:ln>
          </p:spPr>
          <p:txBody>
            <a:bodyPr/>
            <a:lstStyle/>
            <a:p>
              <a:endParaRPr lang="it-IT">
                <a:solidFill>
                  <a:srgbClr val="FFFFFF"/>
                </a:solidFill>
              </a:endParaRPr>
            </a:p>
          </p:txBody>
        </p:sp>
        <p:sp>
          <p:nvSpPr>
            <p:cNvPr id="28897" name="Freeform 223"/>
            <p:cNvSpPr>
              <a:spLocks/>
            </p:cNvSpPr>
            <p:nvPr/>
          </p:nvSpPr>
          <p:spPr bwMode="auto">
            <a:xfrm>
              <a:off x="2894" y="1772"/>
              <a:ext cx="29" cy="13"/>
            </a:xfrm>
            <a:custGeom>
              <a:avLst/>
              <a:gdLst>
                <a:gd name="T0" fmla="*/ 1 w 29"/>
                <a:gd name="T1" fmla="*/ 13 h 13"/>
                <a:gd name="T2" fmla="*/ 4 w 29"/>
                <a:gd name="T3" fmla="*/ 13 h 13"/>
                <a:gd name="T4" fmla="*/ 7 w 29"/>
                <a:gd name="T5" fmla="*/ 11 h 13"/>
                <a:gd name="T6" fmla="*/ 11 w 29"/>
                <a:gd name="T7" fmla="*/ 11 h 13"/>
                <a:gd name="T8" fmla="*/ 15 w 29"/>
                <a:gd name="T9" fmla="*/ 9 h 13"/>
                <a:gd name="T10" fmla="*/ 18 w 29"/>
                <a:gd name="T11" fmla="*/ 9 h 13"/>
                <a:gd name="T12" fmla="*/ 21 w 29"/>
                <a:gd name="T13" fmla="*/ 9 h 13"/>
                <a:gd name="T14" fmla="*/ 25 w 29"/>
                <a:gd name="T15" fmla="*/ 9 h 13"/>
                <a:gd name="T16" fmla="*/ 28 w 29"/>
                <a:gd name="T17" fmla="*/ 11 h 13"/>
                <a:gd name="T18" fmla="*/ 29 w 29"/>
                <a:gd name="T19" fmla="*/ 0 h 13"/>
                <a:gd name="T20" fmla="*/ 25 w 29"/>
                <a:gd name="T21" fmla="*/ 0 h 13"/>
                <a:gd name="T22" fmla="*/ 21 w 29"/>
                <a:gd name="T23" fmla="*/ 0 h 13"/>
                <a:gd name="T24" fmla="*/ 17 w 29"/>
                <a:gd name="T25" fmla="*/ 0 h 13"/>
                <a:gd name="T26" fmla="*/ 14 w 29"/>
                <a:gd name="T27" fmla="*/ 0 h 13"/>
                <a:gd name="T28" fmla="*/ 11 w 29"/>
                <a:gd name="T29" fmla="*/ 0 h 13"/>
                <a:gd name="T30" fmla="*/ 6 w 29"/>
                <a:gd name="T31" fmla="*/ 2 h 13"/>
                <a:gd name="T32" fmla="*/ 3 w 29"/>
                <a:gd name="T33" fmla="*/ 5 h 13"/>
                <a:gd name="T34" fmla="*/ 0 w 29"/>
                <a:gd name="T35" fmla="*/ 7 h 13"/>
                <a:gd name="T36" fmla="*/ 1 w 29"/>
                <a:gd name="T37" fmla="*/ 13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13"/>
                <a:gd name="T59" fmla="*/ 29 w 29"/>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13">
                  <a:moveTo>
                    <a:pt x="1" y="13"/>
                  </a:moveTo>
                  <a:lnTo>
                    <a:pt x="4" y="13"/>
                  </a:lnTo>
                  <a:lnTo>
                    <a:pt x="7" y="11"/>
                  </a:lnTo>
                  <a:lnTo>
                    <a:pt x="11" y="11"/>
                  </a:lnTo>
                  <a:lnTo>
                    <a:pt x="15" y="9"/>
                  </a:lnTo>
                  <a:lnTo>
                    <a:pt x="18" y="9"/>
                  </a:lnTo>
                  <a:lnTo>
                    <a:pt x="21" y="9"/>
                  </a:lnTo>
                  <a:lnTo>
                    <a:pt x="25" y="9"/>
                  </a:lnTo>
                  <a:lnTo>
                    <a:pt x="28" y="11"/>
                  </a:lnTo>
                  <a:lnTo>
                    <a:pt x="29" y="0"/>
                  </a:lnTo>
                  <a:lnTo>
                    <a:pt x="25" y="0"/>
                  </a:lnTo>
                  <a:lnTo>
                    <a:pt x="21" y="0"/>
                  </a:lnTo>
                  <a:lnTo>
                    <a:pt x="17" y="0"/>
                  </a:lnTo>
                  <a:lnTo>
                    <a:pt x="14" y="0"/>
                  </a:lnTo>
                  <a:lnTo>
                    <a:pt x="11" y="0"/>
                  </a:lnTo>
                  <a:lnTo>
                    <a:pt x="6" y="2"/>
                  </a:lnTo>
                  <a:lnTo>
                    <a:pt x="3" y="5"/>
                  </a:lnTo>
                  <a:lnTo>
                    <a:pt x="0" y="7"/>
                  </a:lnTo>
                  <a:lnTo>
                    <a:pt x="1" y="13"/>
                  </a:lnTo>
                  <a:close/>
                </a:path>
              </a:pathLst>
            </a:custGeom>
            <a:solidFill>
              <a:srgbClr val="CC6633"/>
            </a:solidFill>
            <a:ln w="9525">
              <a:noFill/>
              <a:round/>
              <a:headEnd/>
              <a:tailEnd/>
            </a:ln>
          </p:spPr>
          <p:txBody>
            <a:bodyPr/>
            <a:lstStyle/>
            <a:p>
              <a:endParaRPr lang="it-IT">
                <a:solidFill>
                  <a:srgbClr val="FFFFFF"/>
                </a:solidFill>
              </a:endParaRPr>
            </a:p>
          </p:txBody>
        </p:sp>
        <p:sp>
          <p:nvSpPr>
            <p:cNvPr id="28898" name="Freeform 224"/>
            <p:cNvSpPr>
              <a:spLocks/>
            </p:cNvSpPr>
            <p:nvPr/>
          </p:nvSpPr>
          <p:spPr bwMode="auto">
            <a:xfrm>
              <a:off x="2875" y="1779"/>
              <a:ext cx="20" cy="33"/>
            </a:xfrm>
            <a:custGeom>
              <a:avLst/>
              <a:gdLst>
                <a:gd name="T0" fmla="*/ 6 w 20"/>
                <a:gd name="T1" fmla="*/ 33 h 33"/>
                <a:gd name="T2" fmla="*/ 6 w 20"/>
                <a:gd name="T3" fmla="*/ 31 h 33"/>
                <a:gd name="T4" fmla="*/ 8 w 20"/>
                <a:gd name="T5" fmla="*/ 29 h 33"/>
                <a:gd name="T6" fmla="*/ 9 w 20"/>
                <a:gd name="T7" fmla="*/ 25 h 33"/>
                <a:gd name="T8" fmla="*/ 9 w 20"/>
                <a:gd name="T9" fmla="*/ 21 h 33"/>
                <a:gd name="T10" fmla="*/ 12 w 20"/>
                <a:gd name="T11" fmla="*/ 16 h 33"/>
                <a:gd name="T12" fmla="*/ 14 w 20"/>
                <a:gd name="T13" fmla="*/ 14 h 33"/>
                <a:gd name="T14" fmla="*/ 15 w 20"/>
                <a:gd name="T15" fmla="*/ 10 h 33"/>
                <a:gd name="T16" fmla="*/ 19 w 20"/>
                <a:gd name="T17" fmla="*/ 8 h 33"/>
                <a:gd name="T18" fmla="*/ 20 w 20"/>
                <a:gd name="T19" fmla="*/ 6 h 33"/>
                <a:gd name="T20" fmla="*/ 19 w 20"/>
                <a:gd name="T21" fmla="*/ 0 h 33"/>
                <a:gd name="T22" fmla="*/ 15 w 20"/>
                <a:gd name="T23" fmla="*/ 2 h 33"/>
                <a:gd name="T24" fmla="*/ 11 w 20"/>
                <a:gd name="T25" fmla="*/ 4 h 33"/>
                <a:gd name="T26" fmla="*/ 9 w 20"/>
                <a:gd name="T27" fmla="*/ 8 h 33"/>
                <a:gd name="T28" fmla="*/ 6 w 20"/>
                <a:gd name="T29" fmla="*/ 12 h 33"/>
                <a:gd name="T30" fmla="*/ 4 w 20"/>
                <a:gd name="T31" fmla="*/ 16 h 33"/>
                <a:gd name="T32" fmla="*/ 3 w 20"/>
                <a:gd name="T33" fmla="*/ 21 h 33"/>
                <a:gd name="T34" fmla="*/ 1 w 20"/>
                <a:gd name="T35" fmla="*/ 27 h 33"/>
                <a:gd name="T36" fmla="*/ 0 w 20"/>
                <a:gd name="T37" fmla="*/ 31 h 33"/>
                <a:gd name="T38" fmla="*/ 6 w 20"/>
                <a:gd name="T39" fmla="*/ 33 h 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0"/>
                <a:gd name="T61" fmla="*/ 0 h 33"/>
                <a:gd name="T62" fmla="*/ 20 w 20"/>
                <a:gd name="T63" fmla="*/ 33 h 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0" h="33">
                  <a:moveTo>
                    <a:pt x="6" y="33"/>
                  </a:moveTo>
                  <a:lnTo>
                    <a:pt x="6" y="31"/>
                  </a:lnTo>
                  <a:lnTo>
                    <a:pt x="8" y="29"/>
                  </a:lnTo>
                  <a:lnTo>
                    <a:pt x="9" y="25"/>
                  </a:lnTo>
                  <a:lnTo>
                    <a:pt x="9" y="21"/>
                  </a:lnTo>
                  <a:lnTo>
                    <a:pt x="12" y="16"/>
                  </a:lnTo>
                  <a:lnTo>
                    <a:pt x="14" y="14"/>
                  </a:lnTo>
                  <a:lnTo>
                    <a:pt x="15" y="10"/>
                  </a:lnTo>
                  <a:lnTo>
                    <a:pt x="19" y="8"/>
                  </a:lnTo>
                  <a:lnTo>
                    <a:pt x="20" y="6"/>
                  </a:lnTo>
                  <a:lnTo>
                    <a:pt x="19" y="0"/>
                  </a:lnTo>
                  <a:lnTo>
                    <a:pt x="15" y="2"/>
                  </a:lnTo>
                  <a:lnTo>
                    <a:pt x="11" y="4"/>
                  </a:lnTo>
                  <a:lnTo>
                    <a:pt x="9" y="8"/>
                  </a:lnTo>
                  <a:lnTo>
                    <a:pt x="6" y="12"/>
                  </a:lnTo>
                  <a:lnTo>
                    <a:pt x="4" y="16"/>
                  </a:lnTo>
                  <a:lnTo>
                    <a:pt x="3" y="21"/>
                  </a:lnTo>
                  <a:lnTo>
                    <a:pt x="1" y="27"/>
                  </a:lnTo>
                  <a:lnTo>
                    <a:pt x="0" y="31"/>
                  </a:lnTo>
                  <a:lnTo>
                    <a:pt x="6" y="33"/>
                  </a:lnTo>
                  <a:close/>
                </a:path>
              </a:pathLst>
            </a:custGeom>
            <a:solidFill>
              <a:srgbClr val="CC6633"/>
            </a:solidFill>
            <a:ln w="9525">
              <a:noFill/>
              <a:round/>
              <a:headEnd/>
              <a:tailEnd/>
            </a:ln>
          </p:spPr>
          <p:txBody>
            <a:bodyPr/>
            <a:lstStyle/>
            <a:p>
              <a:endParaRPr lang="it-IT">
                <a:solidFill>
                  <a:srgbClr val="FFFFFF"/>
                </a:solidFill>
              </a:endParaRPr>
            </a:p>
          </p:txBody>
        </p:sp>
        <p:grpSp>
          <p:nvGrpSpPr>
            <p:cNvPr id="5" name="Group 225"/>
            <p:cNvGrpSpPr>
              <a:grpSpLocks/>
            </p:cNvGrpSpPr>
            <p:nvPr/>
          </p:nvGrpSpPr>
          <p:grpSpPr bwMode="auto">
            <a:xfrm>
              <a:off x="2734" y="1676"/>
              <a:ext cx="641" cy="397"/>
              <a:chOff x="2734" y="1676"/>
              <a:chExt cx="641" cy="397"/>
            </a:xfrm>
          </p:grpSpPr>
          <p:sp>
            <p:nvSpPr>
              <p:cNvPr id="29183" name="Freeform 226"/>
              <p:cNvSpPr>
                <a:spLocks/>
              </p:cNvSpPr>
              <p:nvPr/>
            </p:nvSpPr>
            <p:spPr bwMode="auto">
              <a:xfrm>
                <a:off x="2875" y="1810"/>
                <a:ext cx="26" cy="38"/>
              </a:xfrm>
              <a:custGeom>
                <a:avLst/>
                <a:gdLst>
                  <a:gd name="T0" fmla="*/ 25 w 26"/>
                  <a:gd name="T1" fmla="*/ 30 h 38"/>
                  <a:gd name="T2" fmla="*/ 22 w 26"/>
                  <a:gd name="T3" fmla="*/ 30 h 38"/>
                  <a:gd name="T4" fmla="*/ 17 w 26"/>
                  <a:gd name="T5" fmla="*/ 30 h 38"/>
                  <a:gd name="T6" fmla="*/ 14 w 26"/>
                  <a:gd name="T7" fmla="*/ 25 h 38"/>
                  <a:gd name="T8" fmla="*/ 11 w 26"/>
                  <a:gd name="T9" fmla="*/ 21 h 38"/>
                  <a:gd name="T10" fmla="*/ 9 w 26"/>
                  <a:gd name="T11" fmla="*/ 17 h 38"/>
                  <a:gd name="T12" fmla="*/ 8 w 26"/>
                  <a:gd name="T13" fmla="*/ 13 h 38"/>
                  <a:gd name="T14" fmla="*/ 6 w 26"/>
                  <a:gd name="T15" fmla="*/ 6 h 38"/>
                  <a:gd name="T16" fmla="*/ 6 w 26"/>
                  <a:gd name="T17" fmla="*/ 2 h 38"/>
                  <a:gd name="T18" fmla="*/ 0 w 26"/>
                  <a:gd name="T19" fmla="*/ 0 h 38"/>
                  <a:gd name="T20" fmla="*/ 0 w 26"/>
                  <a:gd name="T21" fmla="*/ 6 h 38"/>
                  <a:gd name="T22" fmla="*/ 1 w 26"/>
                  <a:gd name="T23" fmla="*/ 15 h 38"/>
                  <a:gd name="T24" fmla="*/ 3 w 26"/>
                  <a:gd name="T25" fmla="*/ 21 h 38"/>
                  <a:gd name="T26" fmla="*/ 6 w 26"/>
                  <a:gd name="T27" fmla="*/ 27 h 38"/>
                  <a:gd name="T28" fmla="*/ 11 w 26"/>
                  <a:gd name="T29" fmla="*/ 34 h 38"/>
                  <a:gd name="T30" fmla="*/ 15 w 26"/>
                  <a:gd name="T31" fmla="*/ 36 h 38"/>
                  <a:gd name="T32" fmla="*/ 20 w 26"/>
                  <a:gd name="T33" fmla="*/ 38 h 38"/>
                  <a:gd name="T34" fmla="*/ 26 w 26"/>
                  <a:gd name="T35" fmla="*/ 38 h 38"/>
                  <a:gd name="T36" fmla="*/ 25 w 26"/>
                  <a:gd name="T37" fmla="*/ 30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38"/>
                  <a:gd name="T59" fmla="*/ 26 w 26"/>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38">
                    <a:moveTo>
                      <a:pt x="25" y="30"/>
                    </a:moveTo>
                    <a:lnTo>
                      <a:pt x="22" y="30"/>
                    </a:lnTo>
                    <a:lnTo>
                      <a:pt x="17" y="30"/>
                    </a:lnTo>
                    <a:lnTo>
                      <a:pt x="14" y="25"/>
                    </a:lnTo>
                    <a:lnTo>
                      <a:pt x="11" y="21"/>
                    </a:lnTo>
                    <a:lnTo>
                      <a:pt x="9" y="17"/>
                    </a:lnTo>
                    <a:lnTo>
                      <a:pt x="8" y="13"/>
                    </a:lnTo>
                    <a:lnTo>
                      <a:pt x="6" y="6"/>
                    </a:lnTo>
                    <a:lnTo>
                      <a:pt x="6" y="2"/>
                    </a:lnTo>
                    <a:lnTo>
                      <a:pt x="0" y="0"/>
                    </a:lnTo>
                    <a:lnTo>
                      <a:pt x="0" y="6"/>
                    </a:lnTo>
                    <a:lnTo>
                      <a:pt x="1" y="15"/>
                    </a:lnTo>
                    <a:lnTo>
                      <a:pt x="3" y="21"/>
                    </a:lnTo>
                    <a:lnTo>
                      <a:pt x="6" y="27"/>
                    </a:lnTo>
                    <a:lnTo>
                      <a:pt x="11" y="34"/>
                    </a:lnTo>
                    <a:lnTo>
                      <a:pt x="15" y="36"/>
                    </a:lnTo>
                    <a:lnTo>
                      <a:pt x="20" y="38"/>
                    </a:lnTo>
                    <a:lnTo>
                      <a:pt x="26" y="38"/>
                    </a:lnTo>
                    <a:lnTo>
                      <a:pt x="25" y="30"/>
                    </a:lnTo>
                    <a:close/>
                  </a:path>
                </a:pathLst>
              </a:custGeom>
              <a:solidFill>
                <a:srgbClr val="CC6633"/>
              </a:solidFill>
              <a:ln w="9525">
                <a:noFill/>
                <a:round/>
                <a:headEnd/>
                <a:tailEnd/>
              </a:ln>
            </p:spPr>
            <p:txBody>
              <a:bodyPr/>
              <a:lstStyle/>
              <a:p>
                <a:endParaRPr lang="it-IT">
                  <a:solidFill>
                    <a:srgbClr val="FFFFFF"/>
                  </a:solidFill>
                </a:endParaRPr>
              </a:p>
            </p:txBody>
          </p:sp>
          <p:sp>
            <p:nvSpPr>
              <p:cNvPr id="29184" name="Freeform 227"/>
              <p:cNvSpPr>
                <a:spLocks/>
              </p:cNvSpPr>
              <p:nvPr/>
            </p:nvSpPr>
            <p:spPr bwMode="auto">
              <a:xfrm>
                <a:off x="2900" y="1821"/>
                <a:ext cx="47" cy="27"/>
              </a:xfrm>
              <a:custGeom>
                <a:avLst/>
                <a:gdLst>
                  <a:gd name="T0" fmla="*/ 40 w 47"/>
                  <a:gd name="T1" fmla="*/ 0 h 27"/>
                  <a:gd name="T2" fmla="*/ 37 w 47"/>
                  <a:gd name="T3" fmla="*/ 6 h 27"/>
                  <a:gd name="T4" fmla="*/ 34 w 47"/>
                  <a:gd name="T5" fmla="*/ 10 h 27"/>
                  <a:gd name="T6" fmla="*/ 30 w 47"/>
                  <a:gd name="T7" fmla="*/ 12 h 27"/>
                  <a:gd name="T8" fmla="*/ 25 w 47"/>
                  <a:gd name="T9" fmla="*/ 14 h 27"/>
                  <a:gd name="T10" fmla="*/ 19 w 47"/>
                  <a:gd name="T11" fmla="*/ 16 h 27"/>
                  <a:gd name="T12" fmla="*/ 12 w 47"/>
                  <a:gd name="T13" fmla="*/ 16 h 27"/>
                  <a:gd name="T14" fmla="*/ 6 w 47"/>
                  <a:gd name="T15" fmla="*/ 19 h 27"/>
                  <a:gd name="T16" fmla="*/ 0 w 47"/>
                  <a:gd name="T17" fmla="*/ 19 h 27"/>
                  <a:gd name="T18" fmla="*/ 1 w 47"/>
                  <a:gd name="T19" fmla="*/ 27 h 27"/>
                  <a:gd name="T20" fmla="*/ 8 w 47"/>
                  <a:gd name="T21" fmla="*/ 27 h 27"/>
                  <a:gd name="T22" fmla="*/ 14 w 47"/>
                  <a:gd name="T23" fmla="*/ 25 h 27"/>
                  <a:gd name="T24" fmla="*/ 20 w 47"/>
                  <a:gd name="T25" fmla="*/ 25 h 27"/>
                  <a:gd name="T26" fmla="*/ 26 w 47"/>
                  <a:gd name="T27" fmla="*/ 23 h 27"/>
                  <a:gd name="T28" fmla="*/ 33 w 47"/>
                  <a:gd name="T29" fmla="*/ 21 h 27"/>
                  <a:gd name="T30" fmla="*/ 37 w 47"/>
                  <a:gd name="T31" fmla="*/ 16 h 27"/>
                  <a:gd name="T32" fmla="*/ 44 w 47"/>
                  <a:gd name="T33" fmla="*/ 12 h 27"/>
                  <a:gd name="T34" fmla="*/ 47 w 47"/>
                  <a:gd name="T35" fmla="*/ 4 h 27"/>
                  <a:gd name="T36" fmla="*/ 40 w 47"/>
                  <a:gd name="T37" fmla="*/ 0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
                  <a:gd name="T58" fmla="*/ 0 h 27"/>
                  <a:gd name="T59" fmla="*/ 47 w 47"/>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 h="27">
                    <a:moveTo>
                      <a:pt x="40" y="0"/>
                    </a:moveTo>
                    <a:lnTo>
                      <a:pt x="37" y="6"/>
                    </a:lnTo>
                    <a:lnTo>
                      <a:pt x="34" y="10"/>
                    </a:lnTo>
                    <a:lnTo>
                      <a:pt x="30" y="12"/>
                    </a:lnTo>
                    <a:lnTo>
                      <a:pt x="25" y="14"/>
                    </a:lnTo>
                    <a:lnTo>
                      <a:pt x="19" y="16"/>
                    </a:lnTo>
                    <a:lnTo>
                      <a:pt x="12" y="16"/>
                    </a:lnTo>
                    <a:lnTo>
                      <a:pt x="6" y="19"/>
                    </a:lnTo>
                    <a:lnTo>
                      <a:pt x="0" y="19"/>
                    </a:lnTo>
                    <a:lnTo>
                      <a:pt x="1" y="27"/>
                    </a:lnTo>
                    <a:lnTo>
                      <a:pt x="8" y="27"/>
                    </a:lnTo>
                    <a:lnTo>
                      <a:pt x="14" y="25"/>
                    </a:lnTo>
                    <a:lnTo>
                      <a:pt x="20" y="25"/>
                    </a:lnTo>
                    <a:lnTo>
                      <a:pt x="26" y="23"/>
                    </a:lnTo>
                    <a:lnTo>
                      <a:pt x="33" y="21"/>
                    </a:lnTo>
                    <a:lnTo>
                      <a:pt x="37" y="16"/>
                    </a:lnTo>
                    <a:lnTo>
                      <a:pt x="44" y="12"/>
                    </a:lnTo>
                    <a:lnTo>
                      <a:pt x="47" y="4"/>
                    </a:lnTo>
                    <a:lnTo>
                      <a:pt x="40" y="0"/>
                    </a:lnTo>
                    <a:close/>
                  </a:path>
                </a:pathLst>
              </a:custGeom>
              <a:solidFill>
                <a:srgbClr val="CC6633"/>
              </a:solidFill>
              <a:ln w="9525">
                <a:noFill/>
                <a:round/>
                <a:headEnd/>
                <a:tailEnd/>
              </a:ln>
            </p:spPr>
            <p:txBody>
              <a:bodyPr/>
              <a:lstStyle/>
              <a:p>
                <a:endParaRPr lang="it-IT">
                  <a:solidFill>
                    <a:srgbClr val="FFFFFF"/>
                  </a:solidFill>
                </a:endParaRPr>
              </a:p>
            </p:txBody>
          </p:sp>
          <p:sp>
            <p:nvSpPr>
              <p:cNvPr id="29185" name="Freeform 228"/>
              <p:cNvSpPr>
                <a:spLocks/>
              </p:cNvSpPr>
              <p:nvPr/>
            </p:nvSpPr>
            <p:spPr bwMode="auto">
              <a:xfrm>
                <a:off x="2926" y="1781"/>
                <a:ext cx="24" cy="44"/>
              </a:xfrm>
              <a:custGeom>
                <a:avLst/>
                <a:gdLst>
                  <a:gd name="T0" fmla="*/ 0 w 24"/>
                  <a:gd name="T1" fmla="*/ 8 h 44"/>
                  <a:gd name="T2" fmla="*/ 7 w 24"/>
                  <a:gd name="T3" fmla="*/ 8 h 44"/>
                  <a:gd name="T4" fmla="*/ 11 w 24"/>
                  <a:gd name="T5" fmla="*/ 10 h 44"/>
                  <a:gd name="T6" fmla="*/ 14 w 24"/>
                  <a:gd name="T7" fmla="*/ 14 h 44"/>
                  <a:gd name="T8" fmla="*/ 16 w 24"/>
                  <a:gd name="T9" fmla="*/ 19 h 44"/>
                  <a:gd name="T10" fmla="*/ 18 w 24"/>
                  <a:gd name="T11" fmla="*/ 23 h 44"/>
                  <a:gd name="T12" fmla="*/ 18 w 24"/>
                  <a:gd name="T13" fmla="*/ 29 h 44"/>
                  <a:gd name="T14" fmla="*/ 16 w 24"/>
                  <a:gd name="T15" fmla="*/ 35 h 44"/>
                  <a:gd name="T16" fmla="*/ 14 w 24"/>
                  <a:gd name="T17" fmla="*/ 40 h 44"/>
                  <a:gd name="T18" fmla="*/ 21 w 24"/>
                  <a:gd name="T19" fmla="*/ 44 h 44"/>
                  <a:gd name="T20" fmla="*/ 22 w 24"/>
                  <a:gd name="T21" fmla="*/ 38 h 44"/>
                  <a:gd name="T22" fmla="*/ 24 w 24"/>
                  <a:gd name="T23" fmla="*/ 29 h 44"/>
                  <a:gd name="T24" fmla="*/ 24 w 24"/>
                  <a:gd name="T25" fmla="*/ 23 h 44"/>
                  <a:gd name="T26" fmla="*/ 22 w 24"/>
                  <a:gd name="T27" fmla="*/ 14 h 44"/>
                  <a:gd name="T28" fmla="*/ 19 w 24"/>
                  <a:gd name="T29" fmla="*/ 8 h 44"/>
                  <a:gd name="T30" fmla="*/ 14 w 24"/>
                  <a:gd name="T31" fmla="*/ 4 h 44"/>
                  <a:gd name="T32" fmla="*/ 8 w 24"/>
                  <a:gd name="T33" fmla="*/ 0 h 44"/>
                  <a:gd name="T34" fmla="*/ 0 w 24"/>
                  <a:gd name="T35" fmla="*/ 0 h 44"/>
                  <a:gd name="T36" fmla="*/ 0 w 24"/>
                  <a:gd name="T37" fmla="*/ 8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44"/>
                  <a:gd name="T59" fmla="*/ 24 w 24"/>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44">
                    <a:moveTo>
                      <a:pt x="0" y="8"/>
                    </a:moveTo>
                    <a:lnTo>
                      <a:pt x="7" y="8"/>
                    </a:lnTo>
                    <a:lnTo>
                      <a:pt x="11" y="10"/>
                    </a:lnTo>
                    <a:lnTo>
                      <a:pt x="14" y="14"/>
                    </a:lnTo>
                    <a:lnTo>
                      <a:pt x="16" y="19"/>
                    </a:lnTo>
                    <a:lnTo>
                      <a:pt x="18" y="23"/>
                    </a:lnTo>
                    <a:lnTo>
                      <a:pt x="18" y="29"/>
                    </a:lnTo>
                    <a:lnTo>
                      <a:pt x="16" y="35"/>
                    </a:lnTo>
                    <a:lnTo>
                      <a:pt x="14" y="40"/>
                    </a:lnTo>
                    <a:lnTo>
                      <a:pt x="21" y="44"/>
                    </a:lnTo>
                    <a:lnTo>
                      <a:pt x="22" y="38"/>
                    </a:lnTo>
                    <a:lnTo>
                      <a:pt x="24" y="29"/>
                    </a:lnTo>
                    <a:lnTo>
                      <a:pt x="24" y="23"/>
                    </a:lnTo>
                    <a:lnTo>
                      <a:pt x="22" y="14"/>
                    </a:lnTo>
                    <a:lnTo>
                      <a:pt x="19" y="8"/>
                    </a:lnTo>
                    <a:lnTo>
                      <a:pt x="14" y="4"/>
                    </a:lnTo>
                    <a:lnTo>
                      <a:pt x="8" y="0"/>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186" name="Freeform 229"/>
              <p:cNvSpPr>
                <a:spLocks/>
              </p:cNvSpPr>
              <p:nvPr/>
            </p:nvSpPr>
            <p:spPr bwMode="auto">
              <a:xfrm>
                <a:off x="2920" y="1772"/>
                <a:ext cx="8" cy="17"/>
              </a:xfrm>
              <a:custGeom>
                <a:avLst/>
                <a:gdLst>
                  <a:gd name="T0" fmla="*/ 2 w 8"/>
                  <a:gd name="T1" fmla="*/ 11 h 17"/>
                  <a:gd name="T2" fmla="*/ 0 w 8"/>
                  <a:gd name="T3" fmla="*/ 9 h 17"/>
                  <a:gd name="T4" fmla="*/ 0 w 8"/>
                  <a:gd name="T5" fmla="*/ 11 h 17"/>
                  <a:gd name="T6" fmla="*/ 2 w 8"/>
                  <a:gd name="T7" fmla="*/ 11 h 17"/>
                  <a:gd name="T8" fmla="*/ 2 w 8"/>
                  <a:gd name="T9" fmla="*/ 13 h 17"/>
                  <a:gd name="T10" fmla="*/ 3 w 8"/>
                  <a:gd name="T11" fmla="*/ 15 h 17"/>
                  <a:gd name="T12" fmla="*/ 6 w 8"/>
                  <a:gd name="T13" fmla="*/ 17 h 17"/>
                  <a:gd name="T14" fmla="*/ 6 w 8"/>
                  <a:gd name="T15" fmla="*/ 9 h 17"/>
                  <a:gd name="T16" fmla="*/ 8 w 8"/>
                  <a:gd name="T17" fmla="*/ 9 h 17"/>
                  <a:gd name="T18" fmla="*/ 6 w 8"/>
                  <a:gd name="T19" fmla="*/ 7 h 17"/>
                  <a:gd name="T20" fmla="*/ 6 w 8"/>
                  <a:gd name="T21" fmla="*/ 5 h 17"/>
                  <a:gd name="T22" fmla="*/ 5 w 8"/>
                  <a:gd name="T23" fmla="*/ 2 h 17"/>
                  <a:gd name="T24" fmla="*/ 2 w 8"/>
                  <a:gd name="T25" fmla="*/ 0 h 17"/>
                  <a:gd name="T26" fmla="*/ 3 w 8"/>
                  <a:gd name="T27" fmla="*/ 0 h 17"/>
                  <a:gd name="T28" fmla="*/ 2 w 8"/>
                  <a:gd name="T29" fmla="*/ 11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7"/>
                  <a:gd name="T47" fmla="*/ 8 w 8"/>
                  <a:gd name="T48" fmla="*/ 17 h 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7">
                    <a:moveTo>
                      <a:pt x="2" y="11"/>
                    </a:moveTo>
                    <a:lnTo>
                      <a:pt x="0" y="9"/>
                    </a:lnTo>
                    <a:lnTo>
                      <a:pt x="0" y="11"/>
                    </a:lnTo>
                    <a:lnTo>
                      <a:pt x="2" y="11"/>
                    </a:lnTo>
                    <a:lnTo>
                      <a:pt x="2" y="13"/>
                    </a:lnTo>
                    <a:lnTo>
                      <a:pt x="3" y="15"/>
                    </a:lnTo>
                    <a:lnTo>
                      <a:pt x="6" y="17"/>
                    </a:lnTo>
                    <a:lnTo>
                      <a:pt x="6" y="9"/>
                    </a:lnTo>
                    <a:lnTo>
                      <a:pt x="8" y="9"/>
                    </a:lnTo>
                    <a:lnTo>
                      <a:pt x="6" y="7"/>
                    </a:lnTo>
                    <a:lnTo>
                      <a:pt x="6" y="5"/>
                    </a:lnTo>
                    <a:lnTo>
                      <a:pt x="5" y="2"/>
                    </a:lnTo>
                    <a:lnTo>
                      <a:pt x="2" y="0"/>
                    </a:lnTo>
                    <a:lnTo>
                      <a:pt x="3" y="0"/>
                    </a:lnTo>
                    <a:lnTo>
                      <a:pt x="2" y="11"/>
                    </a:lnTo>
                    <a:close/>
                  </a:path>
                </a:pathLst>
              </a:custGeom>
              <a:solidFill>
                <a:srgbClr val="CC6633"/>
              </a:solidFill>
              <a:ln w="9525">
                <a:noFill/>
                <a:round/>
                <a:headEnd/>
                <a:tailEnd/>
              </a:ln>
            </p:spPr>
            <p:txBody>
              <a:bodyPr/>
              <a:lstStyle/>
              <a:p>
                <a:endParaRPr lang="it-IT">
                  <a:solidFill>
                    <a:srgbClr val="FFFFFF"/>
                  </a:solidFill>
                </a:endParaRPr>
              </a:p>
            </p:txBody>
          </p:sp>
          <p:sp>
            <p:nvSpPr>
              <p:cNvPr id="29187" name="Freeform 230"/>
              <p:cNvSpPr>
                <a:spLocks/>
              </p:cNvSpPr>
              <p:nvPr/>
            </p:nvSpPr>
            <p:spPr bwMode="auto">
              <a:xfrm>
                <a:off x="2923" y="1732"/>
                <a:ext cx="74" cy="78"/>
              </a:xfrm>
              <a:custGeom>
                <a:avLst/>
                <a:gdLst>
                  <a:gd name="T0" fmla="*/ 63 w 74"/>
                  <a:gd name="T1" fmla="*/ 19 h 78"/>
                  <a:gd name="T2" fmla="*/ 60 w 74"/>
                  <a:gd name="T3" fmla="*/ 15 h 78"/>
                  <a:gd name="T4" fmla="*/ 57 w 74"/>
                  <a:gd name="T5" fmla="*/ 13 h 78"/>
                  <a:gd name="T6" fmla="*/ 53 w 74"/>
                  <a:gd name="T7" fmla="*/ 11 h 78"/>
                  <a:gd name="T8" fmla="*/ 50 w 74"/>
                  <a:gd name="T9" fmla="*/ 7 h 78"/>
                  <a:gd name="T10" fmla="*/ 46 w 74"/>
                  <a:gd name="T11" fmla="*/ 5 h 78"/>
                  <a:gd name="T12" fmla="*/ 42 w 74"/>
                  <a:gd name="T13" fmla="*/ 2 h 78"/>
                  <a:gd name="T14" fmla="*/ 39 w 74"/>
                  <a:gd name="T15" fmla="*/ 2 h 78"/>
                  <a:gd name="T16" fmla="*/ 36 w 74"/>
                  <a:gd name="T17" fmla="*/ 0 h 78"/>
                  <a:gd name="T18" fmla="*/ 32 w 74"/>
                  <a:gd name="T19" fmla="*/ 0 h 78"/>
                  <a:gd name="T20" fmla="*/ 27 w 74"/>
                  <a:gd name="T21" fmla="*/ 0 h 78"/>
                  <a:gd name="T22" fmla="*/ 22 w 74"/>
                  <a:gd name="T23" fmla="*/ 2 h 78"/>
                  <a:gd name="T24" fmla="*/ 17 w 74"/>
                  <a:gd name="T25" fmla="*/ 2 h 78"/>
                  <a:gd name="T26" fmla="*/ 14 w 74"/>
                  <a:gd name="T27" fmla="*/ 5 h 78"/>
                  <a:gd name="T28" fmla="*/ 10 w 74"/>
                  <a:gd name="T29" fmla="*/ 7 h 78"/>
                  <a:gd name="T30" fmla="*/ 7 w 74"/>
                  <a:gd name="T31" fmla="*/ 9 h 78"/>
                  <a:gd name="T32" fmla="*/ 3 w 74"/>
                  <a:gd name="T33" fmla="*/ 11 h 78"/>
                  <a:gd name="T34" fmla="*/ 2 w 74"/>
                  <a:gd name="T35" fmla="*/ 15 h 78"/>
                  <a:gd name="T36" fmla="*/ 0 w 74"/>
                  <a:gd name="T37" fmla="*/ 19 h 78"/>
                  <a:gd name="T38" fmla="*/ 0 w 74"/>
                  <a:gd name="T39" fmla="*/ 23 h 78"/>
                  <a:gd name="T40" fmla="*/ 0 w 74"/>
                  <a:gd name="T41" fmla="*/ 28 h 78"/>
                  <a:gd name="T42" fmla="*/ 3 w 74"/>
                  <a:gd name="T43" fmla="*/ 34 h 78"/>
                  <a:gd name="T44" fmla="*/ 8 w 74"/>
                  <a:gd name="T45" fmla="*/ 40 h 78"/>
                  <a:gd name="T46" fmla="*/ 13 w 74"/>
                  <a:gd name="T47" fmla="*/ 47 h 78"/>
                  <a:gd name="T48" fmla="*/ 21 w 74"/>
                  <a:gd name="T49" fmla="*/ 53 h 78"/>
                  <a:gd name="T50" fmla="*/ 27 w 74"/>
                  <a:gd name="T51" fmla="*/ 59 h 78"/>
                  <a:gd name="T52" fmla="*/ 32 w 74"/>
                  <a:gd name="T53" fmla="*/ 66 h 78"/>
                  <a:gd name="T54" fmla="*/ 33 w 74"/>
                  <a:gd name="T55" fmla="*/ 68 h 78"/>
                  <a:gd name="T56" fmla="*/ 33 w 74"/>
                  <a:gd name="T57" fmla="*/ 68 h 78"/>
                  <a:gd name="T58" fmla="*/ 33 w 74"/>
                  <a:gd name="T59" fmla="*/ 70 h 78"/>
                  <a:gd name="T60" fmla="*/ 33 w 74"/>
                  <a:gd name="T61" fmla="*/ 70 h 78"/>
                  <a:gd name="T62" fmla="*/ 33 w 74"/>
                  <a:gd name="T63" fmla="*/ 72 h 78"/>
                  <a:gd name="T64" fmla="*/ 33 w 74"/>
                  <a:gd name="T65" fmla="*/ 72 h 78"/>
                  <a:gd name="T66" fmla="*/ 33 w 74"/>
                  <a:gd name="T67" fmla="*/ 74 h 78"/>
                  <a:gd name="T68" fmla="*/ 33 w 74"/>
                  <a:gd name="T69" fmla="*/ 74 h 78"/>
                  <a:gd name="T70" fmla="*/ 38 w 74"/>
                  <a:gd name="T71" fmla="*/ 78 h 78"/>
                  <a:gd name="T72" fmla="*/ 42 w 74"/>
                  <a:gd name="T73" fmla="*/ 78 h 78"/>
                  <a:gd name="T74" fmla="*/ 49 w 74"/>
                  <a:gd name="T75" fmla="*/ 78 h 78"/>
                  <a:gd name="T76" fmla="*/ 53 w 74"/>
                  <a:gd name="T77" fmla="*/ 78 h 78"/>
                  <a:gd name="T78" fmla="*/ 60 w 74"/>
                  <a:gd name="T79" fmla="*/ 74 h 78"/>
                  <a:gd name="T80" fmla="*/ 64 w 74"/>
                  <a:gd name="T81" fmla="*/ 72 h 78"/>
                  <a:gd name="T82" fmla="*/ 68 w 74"/>
                  <a:gd name="T83" fmla="*/ 68 h 78"/>
                  <a:gd name="T84" fmla="*/ 71 w 74"/>
                  <a:gd name="T85" fmla="*/ 61 h 78"/>
                  <a:gd name="T86" fmla="*/ 72 w 74"/>
                  <a:gd name="T87" fmla="*/ 57 h 78"/>
                  <a:gd name="T88" fmla="*/ 74 w 74"/>
                  <a:gd name="T89" fmla="*/ 53 h 78"/>
                  <a:gd name="T90" fmla="*/ 74 w 74"/>
                  <a:gd name="T91" fmla="*/ 47 h 78"/>
                  <a:gd name="T92" fmla="*/ 74 w 74"/>
                  <a:gd name="T93" fmla="*/ 40 h 78"/>
                  <a:gd name="T94" fmla="*/ 72 w 74"/>
                  <a:gd name="T95" fmla="*/ 34 h 78"/>
                  <a:gd name="T96" fmla="*/ 71 w 74"/>
                  <a:gd name="T97" fmla="*/ 30 h 78"/>
                  <a:gd name="T98" fmla="*/ 68 w 74"/>
                  <a:gd name="T99" fmla="*/ 23 h 78"/>
                  <a:gd name="T100" fmla="*/ 63 w 74"/>
                  <a:gd name="T101" fmla="*/ 19 h 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74"/>
                  <a:gd name="T154" fmla="*/ 0 h 78"/>
                  <a:gd name="T155" fmla="*/ 74 w 74"/>
                  <a:gd name="T156" fmla="*/ 78 h 7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74" h="78">
                    <a:moveTo>
                      <a:pt x="63" y="19"/>
                    </a:moveTo>
                    <a:lnTo>
                      <a:pt x="60" y="15"/>
                    </a:lnTo>
                    <a:lnTo>
                      <a:pt x="57" y="13"/>
                    </a:lnTo>
                    <a:lnTo>
                      <a:pt x="53" y="11"/>
                    </a:lnTo>
                    <a:lnTo>
                      <a:pt x="50" y="7"/>
                    </a:lnTo>
                    <a:lnTo>
                      <a:pt x="46" y="5"/>
                    </a:lnTo>
                    <a:lnTo>
                      <a:pt x="42" y="2"/>
                    </a:lnTo>
                    <a:lnTo>
                      <a:pt x="39" y="2"/>
                    </a:lnTo>
                    <a:lnTo>
                      <a:pt x="36" y="0"/>
                    </a:lnTo>
                    <a:lnTo>
                      <a:pt x="32" y="0"/>
                    </a:lnTo>
                    <a:lnTo>
                      <a:pt x="27" y="0"/>
                    </a:lnTo>
                    <a:lnTo>
                      <a:pt x="22" y="2"/>
                    </a:lnTo>
                    <a:lnTo>
                      <a:pt x="17" y="2"/>
                    </a:lnTo>
                    <a:lnTo>
                      <a:pt x="14" y="5"/>
                    </a:lnTo>
                    <a:lnTo>
                      <a:pt x="10" y="7"/>
                    </a:lnTo>
                    <a:lnTo>
                      <a:pt x="7" y="9"/>
                    </a:lnTo>
                    <a:lnTo>
                      <a:pt x="3" y="11"/>
                    </a:lnTo>
                    <a:lnTo>
                      <a:pt x="2" y="15"/>
                    </a:lnTo>
                    <a:lnTo>
                      <a:pt x="0" y="19"/>
                    </a:lnTo>
                    <a:lnTo>
                      <a:pt x="0" y="23"/>
                    </a:lnTo>
                    <a:lnTo>
                      <a:pt x="0" y="28"/>
                    </a:lnTo>
                    <a:lnTo>
                      <a:pt x="3" y="34"/>
                    </a:lnTo>
                    <a:lnTo>
                      <a:pt x="8" y="40"/>
                    </a:lnTo>
                    <a:lnTo>
                      <a:pt x="13" y="47"/>
                    </a:lnTo>
                    <a:lnTo>
                      <a:pt x="21" y="53"/>
                    </a:lnTo>
                    <a:lnTo>
                      <a:pt x="27" y="59"/>
                    </a:lnTo>
                    <a:lnTo>
                      <a:pt x="32" y="66"/>
                    </a:lnTo>
                    <a:lnTo>
                      <a:pt x="33" y="68"/>
                    </a:lnTo>
                    <a:lnTo>
                      <a:pt x="33" y="70"/>
                    </a:lnTo>
                    <a:lnTo>
                      <a:pt x="33" y="72"/>
                    </a:lnTo>
                    <a:lnTo>
                      <a:pt x="33" y="74"/>
                    </a:lnTo>
                    <a:lnTo>
                      <a:pt x="38" y="78"/>
                    </a:lnTo>
                    <a:lnTo>
                      <a:pt x="42" y="78"/>
                    </a:lnTo>
                    <a:lnTo>
                      <a:pt x="49" y="78"/>
                    </a:lnTo>
                    <a:lnTo>
                      <a:pt x="53" y="78"/>
                    </a:lnTo>
                    <a:lnTo>
                      <a:pt x="60" y="74"/>
                    </a:lnTo>
                    <a:lnTo>
                      <a:pt x="64" y="72"/>
                    </a:lnTo>
                    <a:lnTo>
                      <a:pt x="68" y="68"/>
                    </a:lnTo>
                    <a:lnTo>
                      <a:pt x="71" y="61"/>
                    </a:lnTo>
                    <a:lnTo>
                      <a:pt x="72" y="57"/>
                    </a:lnTo>
                    <a:lnTo>
                      <a:pt x="74" y="53"/>
                    </a:lnTo>
                    <a:lnTo>
                      <a:pt x="74" y="47"/>
                    </a:lnTo>
                    <a:lnTo>
                      <a:pt x="74" y="40"/>
                    </a:lnTo>
                    <a:lnTo>
                      <a:pt x="72" y="34"/>
                    </a:lnTo>
                    <a:lnTo>
                      <a:pt x="71" y="30"/>
                    </a:lnTo>
                    <a:lnTo>
                      <a:pt x="68" y="23"/>
                    </a:lnTo>
                    <a:lnTo>
                      <a:pt x="63" y="19"/>
                    </a:lnTo>
                    <a:close/>
                  </a:path>
                </a:pathLst>
              </a:custGeom>
              <a:solidFill>
                <a:srgbClr val="F7AB8C"/>
              </a:solidFill>
              <a:ln w="9525">
                <a:noFill/>
                <a:round/>
                <a:headEnd/>
                <a:tailEnd/>
              </a:ln>
            </p:spPr>
            <p:txBody>
              <a:bodyPr/>
              <a:lstStyle/>
              <a:p>
                <a:endParaRPr lang="it-IT">
                  <a:solidFill>
                    <a:srgbClr val="FFFFFF"/>
                  </a:solidFill>
                </a:endParaRPr>
              </a:p>
            </p:txBody>
          </p:sp>
          <p:sp>
            <p:nvSpPr>
              <p:cNvPr id="29188" name="Freeform 231"/>
              <p:cNvSpPr>
                <a:spLocks/>
              </p:cNvSpPr>
              <p:nvPr/>
            </p:nvSpPr>
            <p:spPr bwMode="auto">
              <a:xfrm>
                <a:off x="2959" y="1728"/>
                <a:ext cx="28" cy="25"/>
              </a:xfrm>
              <a:custGeom>
                <a:avLst/>
                <a:gdLst>
                  <a:gd name="T0" fmla="*/ 0 w 28"/>
                  <a:gd name="T1" fmla="*/ 9 h 25"/>
                  <a:gd name="T2" fmla="*/ 3 w 28"/>
                  <a:gd name="T3" fmla="*/ 11 h 25"/>
                  <a:gd name="T4" fmla="*/ 6 w 28"/>
                  <a:gd name="T5" fmla="*/ 11 h 25"/>
                  <a:gd name="T6" fmla="*/ 10 w 28"/>
                  <a:gd name="T7" fmla="*/ 13 h 25"/>
                  <a:gd name="T8" fmla="*/ 13 w 28"/>
                  <a:gd name="T9" fmla="*/ 15 h 25"/>
                  <a:gd name="T10" fmla="*/ 16 w 28"/>
                  <a:gd name="T11" fmla="*/ 17 h 25"/>
                  <a:gd name="T12" fmla="*/ 19 w 28"/>
                  <a:gd name="T13" fmla="*/ 21 h 25"/>
                  <a:gd name="T14" fmla="*/ 22 w 28"/>
                  <a:gd name="T15" fmla="*/ 23 h 25"/>
                  <a:gd name="T16" fmla="*/ 25 w 28"/>
                  <a:gd name="T17" fmla="*/ 25 h 25"/>
                  <a:gd name="T18" fmla="*/ 28 w 28"/>
                  <a:gd name="T19" fmla="*/ 19 h 25"/>
                  <a:gd name="T20" fmla="*/ 25 w 28"/>
                  <a:gd name="T21" fmla="*/ 17 h 25"/>
                  <a:gd name="T22" fmla="*/ 22 w 28"/>
                  <a:gd name="T23" fmla="*/ 13 h 25"/>
                  <a:gd name="T24" fmla="*/ 19 w 28"/>
                  <a:gd name="T25" fmla="*/ 11 h 25"/>
                  <a:gd name="T26" fmla="*/ 16 w 28"/>
                  <a:gd name="T27" fmla="*/ 6 h 25"/>
                  <a:gd name="T28" fmla="*/ 11 w 28"/>
                  <a:gd name="T29" fmla="*/ 4 h 25"/>
                  <a:gd name="T30" fmla="*/ 8 w 28"/>
                  <a:gd name="T31" fmla="*/ 2 h 25"/>
                  <a:gd name="T32" fmla="*/ 5 w 28"/>
                  <a:gd name="T33" fmla="*/ 2 h 25"/>
                  <a:gd name="T34" fmla="*/ 0 w 28"/>
                  <a:gd name="T35" fmla="*/ 0 h 25"/>
                  <a:gd name="T36" fmla="*/ 0 w 28"/>
                  <a:gd name="T37" fmla="*/ 9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5"/>
                  <a:gd name="T59" fmla="*/ 28 w 2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5">
                    <a:moveTo>
                      <a:pt x="0" y="9"/>
                    </a:moveTo>
                    <a:lnTo>
                      <a:pt x="3" y="11"/>
                    </a:lnTo>
                    <a:lnTo>
                      <a:pt x="6" y="11"/>
                    </a:lnTo>
                    <a:lnTo>
                      <a:pt x="10" y="13"/>
                    </a:lnTo>
                    <a:lnTo>
                      <a:pt x="13" y="15"/>
                    </a:lnTo>
                    <a:lnTo>
                      <a:pt x="16" y="17"/>
                    </a:lnTo>
                    <a:lnTo>
                      <a:pt x="19" y="21"/>
                    </a:lnTo>
                    <a:lnTo>
                      <a:pt x="22" y="23"/>
                    </a:lnTo>
                    <a:lnTo>
                      <a:pt x="25" y="25"/>
                    </a:lnTo>
                    <a:lnTo>
                      <a:pt x="28" y="19"/>
                    </a:lnTo>
                    <a:lnTo>
                      <a:pt x="25" y="17"/>
                    </a:lnTo>
                    <a:lnTo>
                      <a:pt x="22" y="13"/>
                    </a:lnTo>
                    <a:lnTo>
                      <a:pt x="19" y="11"/>
                    </a:lnTo>
                    <a:lnTo>
                      <a:pt x="16" y="6"/>
                    </a:lnTo>
                    <a:lnTo>
                      <a:pt x="11" y="4"/>
                    </a:lnTo>
                    <a:lnTo>
                      <a:pt x="8" y="2"/>
                    </a:lnTo>
                    <a:lnTo>
                      <a:pt x="5" y="2"/>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189" name="Freeform 232"/>
              <p:cNvSpPr>
                <a:spLocks/>
              </p:cNvSpPr>
              <p:nvPr/>
            </p:nvSpPr>
            <p:spPr bwMode="auto">
              <a:xfrm>
                <a:off x="2925" y="1728"/>
                <a:ext cx="34" cy="19"/>
              </a:xfrm>
              <a:custGeom>
                <a:avLst/>
                <a:gdLst>
                  <a:gd name="T0" fmla="*/ 5 w 34"/>
                  <a:gd name="T1" fmla="*/ 19 h 19"/>
                  <a:gd name="T2" fmla="*/ 6 w 34"/>
                  <a:gd name="T3" fmla="*/ 17 h 19"/>
                  <a:gd name="T4" fmla="*/ 9 w 34"/>
                  <a:gd name="T5" fmla="*/ 15 h 19"/>
                  <a:gd name="T6" fmla="*/ 12 w 34"/>
                  <a:gd name="T7" fmla="*/ 13 h 19"/>
                  <a:gd name="T8" fmla="*/ 17 w 34"/>
                  <a:gd name="T9" fmla="*/ 11 h 19"/>
                  <a:gd name="T10" fmla="*/ 22 w 34"/>
                  <a:gd name="T11" fmla="*/ 11 h 19"/>
                  <a:gd name="T12" fmla="*/ 25 w 34"/>
                  <a:gd name="T13" fmla="*/ 9 h 19"/>
                  <a:gd name="T14" fmla="*/ 30 w 34"/>
                  <a:gd name="T15" fmla="*/ 9 h 19"/>
                  <a:gd name="T16" fmla="*/ 34 w 34"/>
                  <a:gd name="T17" fmla="*/ 9 h 19"/>
                  <a:gd name="T18" fmla="*/ 34 w 34"/>
                  <a:gd name="T19" fmla="*/ 0 h 19"/>
                  <a:gd name="T20" fmla="*/ 30 w 34"/>
                  <a:gd name="T21" fmla="*/ 0 h 19"/>
                  <a:gd name="T22" fmla="*/ 25 w 34"/>
                  <a:gd name="T23" fmla="*/ 0 h 19"/>
                  <a:gd name="T24" fmla="*/ 20 w 34"/>
                  <a:gd name="T25" fmla="*/ 0 h 19"/>
                  <a:gd name="T26" fmla="*/ 15 w 34"/>
                  <a:gd name="T27" fmla="*/ 2 h 19"/>
                  <a:gd name="T28" fmla="*/ 11 w 34"/>
                  <a:gd name="T29" fmla="*/ 4 h 19"/>
                  <a:gd name="T30" fmla="*/ 6 w 34"/>
                  <a:gd name="T31" fmla="*/ 6 h 19"/>
                  <a:gd name="T32" fmla="*/ 3 w 34"/>
                  <a:gd name="T33" fmla="*/ 9 h 19"/>
                  <a:gd name="T34" fmla="*/ 0 w 34"/>
                  <a:gd name="T35" fmla="*/ 13 h 19"/>
                  <a:gd name="T36" fmla="*/ 5 w 34"/>
                  <a:gd name="T37" fmla="*/ 19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19"/>
                  <a:gd name="T59" fmla="*/ 34 w 34"/>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19">
                    <a:moveTo>
                      <a:pt x="5" y="19"/>
                    </a:moveTo>
                    <a:lnTo>
                      <a:pt x="6" y="17"/>
                    </a:lnTo>
                    <a:lnTo>
                      <a:pt x="9" y="15"/>
                    </a:lnTo>
                    <a:lnTo>
                      <a:pt x="12" y="13"/>
                    </a:lnTo>
                    <a:lnTo>
                      <a:pt x="17" y="11"/>
                    </a:lnTo>
                    <a:lnTo>
                      <a:pt x="22" y="11"/>
                    </a:lnTo>
                    <a:lnTo>
                      <a:pt x="25" y="9"/>
                    </a:lnTo>
                    <a:lnTo>
                      <a:pt x="30" y="9"/>
                    </a:lnTo>
                    <a:lnTo>
                      <a:pt x="34" y="9"/>
                    </a:lnTo>
                    <a:lnTo>
                      <a:pt x="34" y="0"/>
                    </a:lnTo>
                    <a:lnTo>
                      <a:pt x="30" y="0"/>
                    </a:lnTo>
                    <a:lnTo>
                      <a:pt x="25" y="0"/>
                    </a:lnTo>
                    <a:lnTo>
                      <a:pt x="20" y="0"/>
                    </a:lnTo>
                    <a:lnTo>
                      <a:pt x="15" y="2"/>
                    </a:lnTo>
                    <a:lnTo>
                      <a:pt x="11" y="4"/>
                    </a:lnTo>
                    <a:lnTo>
                      <a:pt x="6" y="6"/>
                    </a:lnTo>
                    <a:lnTo>
                      <a:pt x="3" y="9"/>
                    </a:lnTo>
                    <a:lnTo>
                      <a:pt x="0" y="13"/>
                    </a:lnTo>
                    <a:lnTo>
                      <a:pt x="5" y="19"/>
                    </a:lnTo>
                    <a:close/>
                  </a:path>
                </a:pathLst>
              </a:custGeom>
              <a:solidFill>
                <a:srgbClr val="CC6633"/>
              </a:solidFill>
              <a:ln w="9525">
                <a:noFill/>
                <a:round/>
                <a:headEnd/>
                <a:tailEnd/>
              </a:ln>
            </p:spPr>
            <p:txBody>
              <a:bodyPr/>
              <a:lstStyle/>
              <a:p>
                <a:endParaRPr lang="it-IT">
                  <a:solidFill>
                    <a:srgbClr val="FFFFFF"/>
                  </a:solidFill>
                </a:endParaRPr>
              </a:p>
            </p:txBody>
          </p:sp>
          <p:sp>
            <p:nvSpPr>
              <p:cNvPr id="29190" name="Freeform 233"/>
              <p:cNvSpPr>
                <a:spLocks/>
              </p:cNvSpPr>
              <p:nvPr/>
            </p:nvSpPr>
            <p:spPr bwMode="auto">
              <a:xfrm>
                <a:off x="2919" y="1741"/>
                <a:ext cx="39" cy="61"/>
              </a:xfrm>
              <a:custGeom>
                <a:avLst/>
                <a:gdLst>
                  <a:gd name="T0" fmla="*/ 39 w 39"/>
                  <a:gd name="T1" fmla="*/ 54 h 61"/>
                  <a:gd name="T2" fmla="*/ 32 w 39"/>
                  <a:gd name="T3" fmla="*/ 48 h 61"/>
                  <a:gd name="T4" fmla="*/ 26 w 39"/>
                  <a:gd name="T5" fmla="*/ 42 h 61"/>
                  <a:gd name="T6" fmla="*/ 20 w 39"/>
                  <a:gd name="T7" fmla="*/ 36 h 61"/>
                  <a:gd name="T8" fmla="*/ 14 w 39"/>
                  <a:gd name="T9" fmla="*/ 29 h 61"/>
                  <a:gd name="T10" fmla="*/ 9 w 39"/>
                  <a:gd name="T11" fmla="*/ 23 h 61"/>
                  <a:gd name="T12" fmla="*/ 7 w 39"/>
                  <a:gd name="T13" fmla="*/ 17 h 61"/>
                  <a:gd name="T14" fmla="*/ 7 w 39"/>
                  <a:gd name="T15" fmla="*/ 14 h 61"/>
                  <a:gd name="T16" fmla="*/ 7 w 39"/>
                  <a:gd name="T17" fmla="*/ 12 h 61"/>
                  <a:gd name="T18" fmla="*/ 9 w 39"/>
                  <a:gd name="T19" fmla="*/ 8 h 61"/>
                  <a:gd name="T20" fmla="*/ 11 w 39"/>
                  <a:gd name="T21" fmla="*/ 6 h 61"/>
                  <a:gd name="T22" fmla="*/ 6 w 39"/>
                  <a:gd name="T23" fmla="*/ 0 h 61"/>
                  <a:gd name="T24" fmla="*/ 3 w 39"/>
                  <a:gd name="T25" fmla="*/ 4 h 61"/>
                  <a:gd name="T26" fmla="*/ 1 w 39"/>
                  <a:gd name="T27" fmla="*/ 10 h 61"/>
                  <a:gd name="T28" fmla="*/ 0 w 39"/>
                  <a:gd name="T29" fmla="*/ 14 h 61"/>
                  <a:gd name="T30" fmla="*/ 1 w 39"/>
                  <a:gd name="T31" fmla="*/ 21 h 61"/>
                  <a:gd name="T32" fmla="*/ 4 w 39"/>
                  <a:gd name="T33" fmla="*/ 29 h 61"/>
                  <a:gd name="T34" fmla="*/ 9 w 39"/>
                  <a:gd name="T35" fmla="*/ 36 h 61"/>
                  <a:gd name="T36" fmla="*/ 15 w 39"/>
                  <a:gd name="T37" fmla="*/ 42 h 61"/>
                  <a:gd name="T38" fmla="*/ 23 w 39"/>
                  <a:gd name="T39" fmla="*/ 48 h 61"/>
                  <a:gd name="T40" fmla="*/ 29 w 39"/>
                  <a:gd name="T41" fmla="*/ 54 h 61"/>
                  <a:gd name="T42" fmla="*/ 34 w 39"/>
                  <a:gd name="T43" fmla="*/ 61 h 61"/>
                  <a:gd name="T44" fmla="*/ 39 w 39"/>
                  <a:gd name="T45" fmla="*/ 54 h 6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9"/>
                  <a:gd name="T70" fmla="*/ 0 h 61"/>
                  <a:gd name="T71" fmla="*/ 39 w 39"/>
                  <a:gd name="T72" fmla="*/ 61 h 6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9" h="61">
                    <a:moveTo>
                      <a:pt x="39" y="54"/>
                    </a:moveTo>
                    <a:lnTo>
                      <a:pt x="32" y="48"/>
                    </a:lnTo>
                    <a:lnTo>
                      <a:pt x="26" y="42"/>
                    </a:lnTo>
                    <a:lnTo>
                      <a:pt x="20" y="36"/>
                    </a:lnTo>
                    <a:lnTo>
                      <a:pt x="14" y="29"/>
                    </a:lnTo>
                    <a:lnTo>
                      <a:pt x="9" y="23"/>
                    </a:lnTo>
                    <a:lnTo>
                      <a:pt x="7" y="17"/>
                    </a:lnTo>
                    <a:lnTo>
                      <a:pt x="7" y="14"/>
                    </a:lnTo>
                    <a:lnTo>
                      <a:pt x="7" y="12"/>
                    </a:lnTo>
                    <a:lnTo>
                      <a:pt x="9" y="8"/>
                    </a:lnTo>
                    <a:lnTo>
                      <a:pt x="11" y="6"/>
                    </a:lnTo>
                    <a:lnTo>
                      <a:pt x="6" y="0"/>
                    </a:lnTo>
                    <a:lnTo>
                      <a:pt x="3" y="4"/>
                    </a:lnTo>
                    <a:lnTo>
                      <a:pt x="1" y="10"/>
                    </a:lnTo>
                    <a:lnTo>
                      <a:pt x="0" y="14"/>
                    </a:lnTo>
                    <a:lnTo>
                      <a:pt x="1" y="21"/>
                    </a:lnTo>
                    <a:lnTo>
                      <a:pt x="4" y="29"/>
                    </a:lnTo>
                    <a:lnTo>
                      <a:pt x="9" y="36"/>
                    </a:lnTo>
                    <a:lnTo>
                      <a:pt x="15" y="42"/>
                    </a:lnTo>
                    <a:lnTo>
                      <a:pt x="23" y="48"/>
                    </a:lnTo>
                    <a:lnTo>
                      <a:pt x="29" y="54"/>
                    </a:lnTo>
                    <a:lnTo>
                      <a:pt x="34" y="61"/>
                    </a:lnTo>
                    <a:lnTo>
                      <a:pt x="39" y="54"/>
                    </a:lnTo>
                    <a:close/>
                  </a:path>
                </a:pathLst>
              </a:custGeom>
              <a:solidFill>
                <a:srgbClr val="CC6633"/>
              </a:solidFill>
              <a:ln w="9525">
                <a:noFill/>
                <a:round/>
                <a:headEnd/>
                <a:tailEnd/>
              </a:ln>
            </p:spPr>
            <p:txBody>
              <a:bodyPr/>
              <a:lstStyle/>
              <a:p>
                <a:endParaRPr lang="it-IT">
                  <a:solidFill>
                    <a:srgbClr val="FFFFFF"/>
                  </a:solidFill>
                </a:endParaRPr>
              </a:p>
            </p:txBody>
          </p:sp>
          <p:sp>
            <p:nvSpPr>
              <p:cNvPr id="29191" name="Freeform 234"/>
              <p:cNvSpPr>
                <a:spLocks/>
              </p:cNvSpPr>
              <p:nvPr/>
            </p:nvSpPr>
            <p:spPr bwMode="auto">
              <a:xfrm>
                <a:off x="2953" y="1795"/>
                <a:ext cx="6" cy="15"/>
              </a:xfrm>
              <a:custGeom>
                <a:avLst/>
                <a:gdLst>
                  <a:gd name="T0" fmla="*/ 5 w 6"/>
                  <a:gd name="T1" fmla="*/ 7 h 15"/>
                  <a:gd name="T2" fmla="*/ 6 w 6"/>
                  <a:gd name="T3" fmla="*/ 9 h 15"/>
                  <a:gd name="T4" fmla="*/ 6 w 6"/>
                  <a:gd name="T5" fmla="*/ 7 h 15"/>
                  <a:gd name="T6" fmla="*/ 6 w 6"/>
                  <a:gd name="T7" fmla="*/ 5 h 15"/>
                  <a:gd name="T8" fmla="*/ 6 w 6"/>
                  <a:gd name="T9" fmla="*/ 3 h 15"/>
                  <a:gd name="T10" fmla="*/ 5 w 6"/>
                  <a:gd name="T11" fmla="*/ 0 h 15"/>
                  <a:gd name="T12" fmla="*/ 0 w 6"/>
                  <a:gd name="T13" fmla="*/ 7 h 15"/>
                  <a:gd name="T14" fmla="*/ 0 w 6"/>
                  <a:gd name="T15" fmla="*/ 9 h 15"/>
                  <a:gd name="T16" fmla="*/ 0 w 6"/>
                  <a:gd name="T17" fmla="*/ 11 h 15"/>
                  <a:gd name="T18" fmla="*/ 2 w 6"/>
                  <a:gd name="T19" fmla="*/ 15 h 15"/>
                  <a:gd name="T20" fmla="*/ 5 w 6"/>
                  <a:gd name="T21" fmla="*/ 7 h 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
                  <a:gd name="T34" fmla="*/ 0 h 15"/>
                  <a:gd name="T35" fmla="*/ 6 w 6"/>
                  <a:gd name="T36" fmla="*/ 15 h 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 h="15">
                    <a:moveTo>
                      <a:pt x="5" y="7"/>
                    </a:moveTo>
                    <a:lnTo>
                      <a:pt x="6" y="9"/>
                    </a:lnTo>
                    <a:lnTo>
                      <a:pt x="6" y="7"/>
                    </a:lnTo>
                    <a:lnTo>
                      <a:pt x="6" y="5"/>
                    </a:lnTo>
                    <a:lnTo>
                      <a:pt x="6" y="3"/>
                    </a:lnTo>
                    <a:lnTo>
                      <a:pt x="5" y="0"/>
                    </a:lnTo>
                    <a:lnTo>
                      <a:pt x="0" y="7"/>
                    </a:lnTo>
                    <a:lnTo>
                      <a:pt x="0" y="9"/>
                    </a:lnTo>
                    <a:lnTo>
                      <a:pt x="0" y="11"/>
                    </a:lnTo>
                    <a:lnTo>
                      <a:pt x="2" y="15"/>
                    </a:lnTo>
                    <a:lnTo>
                      <a:pt x="5" y="7"/>
                    </a:lnTo>
                    <a:close/>
                  </a:path>
                </a:pathLst>
              </a:custGeom>
              <a:solidFill>
                <a:srgbClr val="CC6633"/>
              </a:solidFill>
              <a:ln w="9525">
                <a:noFill/>
                <a:round/>
                <a:headEnd/>
                <a:tailEnd/>
              </a:ln>
            </p:spPr>
            <p:txBody>
              <a:bodyPr/>
              <a:lstStyle/>
              <a:p>
                <a:endParaRPr lang="it-IT">
                  <a:solidFill>
                    <a:srgbClr val="FFFFFF"/>
                  </a:solidFill>
                </a:endParaRPr>
              </a:p>
            </p:txBody>
          </p:sp>
          <p:sp>
            <p:nvSpPr>
              <p:cNvPr id="29192" name="Freeform 235"/>
              <p:cNvSpPr>
                <a:spLocks/>
              </p:cNvSpPr>
              <p:nvPr/>
            </p:nvSpPr>
            <p:spPr bwMode="auto">
              <a:xfrm>
                <a:off x="2955" y="1791"/>
                <a:ext cx="42" cy="23"/>
              </a:xfrm>
              <a:custGeom>
                <a:avLst/>
                <a:gdLst>
                  <a:gd name="T0" fmla="*/ 36 w 42"/>
                  <a:gd name="T1" fmla="*/ 0 h 23"/>
                  <a:gd name="T2" fmla="*/ 34 w 42"/>
                  <a:gd name="T3" fmla="*/ 4 h 23"/>
                  <a:gd name="T4" fmla="*/ 31 w 42"/>
                  <a:gd name="T5" fmla="*/ 9 h 23"/>
                  <a:gd name="T6" fmla="*/ 26 w 42"/>
                  <a:gd name="T7" fmla="*/ 11 h 23"/>
                  <a:gd name="T8" fmla="*/ 21 w 42"/>
                  <a:gd name="T9" fmla="*/ 13 h 23"/>
                  <a:gd name="T10" fmla="*/ 17 w 42"/>
                  <a:gd name="T11" fmla="*/ 15 h 23"/>
                  <a:gd name="T12" fmla="*/ 12 w 42"/>
                  <a:gd name="T13" fmla="*/ 15 h 23"/>
                  <a:gd name="T14" fmla="*/ 7 w 42"/>
                  <a:gd name="T15" fmla="*/ 15 h 23"/>
                  <a:gd name="T16" fmla="*/ 3 w 42"/>
                  <a:gd name="T17" fmla="*/ 11 h 23"/>
                  <a:gd name="T18" fmla="*/ 0 w 42"/>
                  <a:gd name="T19" fmla="*/ 19 h 23"/>
                  <a:gd name="T20" fmla="*/ 4 w 42"/>
                  <a:gd name="T21" fmla="*/ 21 h 23"/>
                  <a:gd name="T22" fmla="*/ 10 w 42"/>
                  <a:gd name="T23" fmla="*/ 23 h 23"/>
                  <a:gd name="T24" fmla="*/ 17 w 42"/>
                  <a:gd name="T25" fmla="*/ 23 h 23"/>
                  <a:gd name="T26" fmla="*/ 23 w 42"/>
                  <a:gd name="T27" fmla="*/ 23 h 23"/>
                  <a:gd name="T28" fmla="*/ 28 w 42"/>
                  <a:gd name="T29" fmla="*/ 19 h 23"/>
                  <a:gd name="T30" fmla="*/ 34 w 42"/>
                  <a:gd name="T31" fmla="*/ 15 h 23"/>
                  <a:gd name="T32" fmla="*/ 39 w 42"/>
                  <a:gd name="T33" fmla="*/ 11 h 23"/>
                  <a:gd name="T34" fmla="*/ 42 w 42"/>
                  <a:gd name="T35" fmla="*/ 4 h 23"/>
                  <a:gd name="T36" fmla="*/ 36 w 42"/>
                  <a:gd name="T37" fmla="*/ 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23"/>
                  <a:gd name="T59" fmla="*/ 42 w 42"/>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23">
                    <a:moveTo>
                      <a:pt x="36" y="0"/>
                    </a:moveTo>
                    <a:lnTo>
                      <a:pt x="34" y="4"/>
                    </a:lnTo>
                    <a:lnTo>
                      <a:pt x="31" y="9"/>
                    </a:lnTo>
                    <a:lnTo>
                      <a:pt x="26" y="11"/>
                    </a:lnTo>
                    <a:lnTo>
                      <a:pt x="21" y="13"/>
                    </a:lnTo>
                    <a:lnTo>
                      <a:pt x="17" y="15"/>
                    </a:lnTo>
                    <a:lnTo>
                      <a:pt x="12" y="15"/>
                    </a:lnTo>
                    <a:lnTo>
                      <a:pt x="7" y="15"/>
                    </a:lnTo>
                    <a:lnTo>
                      <a:pt x="3" y="11"/>
                    </a:lnTo>
                    <a:lnTo>
                      <a:pt x="0" y="19"/>
                    </a:lnTo>
                    <a:lnTo>
                      <a:pt x="4" y="21"/>
                    </a:lnTo>
                    <a:lnTo>
                      <a:pt x="10" y="23"/>
                    </a:lnTo>
                    <a:lnTo>
                      <a:pt x="17" y="23"/>
                    </a:lnTo>
                    <a:lnTo>
                      <a:pt x="23" y="23"/>
                    </a:lnTo>
                    <a:lnTo>
                      <a:pt x="28" y="19"/>
                    </a:lnTo>
                    <a:lnTo>
                      <a:pt x="34" y="15"/>
                    </a:lnTo>
                    <a:lnTo>
                      <a:pt x="39" y="11"/>
                    </a:lnTo>
                    <a:lnTo>
                      <a:pt x="42" y="4"/>
                    </a:lnTo>
                    <a:lnTo>
                      <a:pt x="36" y="0"/>
                    </a:lnTo>
                    <a:close/>
                  </a:path>
                </a:pathLst>
              </a:custGeom>
              <a:solidFill>
                <a:srgbClr val="CC6633"/>
              </a:solidFill>
              <a:ln w="9525">
                <a:noFill/>
                <a:round/>
                <a:headEnd/>
                <a:tailEnd/>
              </a:ln>
            </p:spPr>
            <p:txBody>
              <a:bodyPr/>
              <a:lstStyle/>
              <a:p>
                <a:endParaRPr lang="it-IT">
                  <a:solidFill>
                    <a:srgbClr val="FFFFFF"/>
                  </a:solidFill>
                </a:endParaRPr>
              </a:p>
            </p:txBody>
          </p:sp>
          <p:sp>
            <p:nvSpPr>
              <p:cNvPr id="29193" name="Freeform 236"/>
              <p:cNvSpPr>
                <a:spLocks/>
              </p:cNvSpPr>
              <p:nvPr/>
            </p:nvSpPr>
            <p:spPr bwMode="auto">
              <a:xfrm>
                <a:off x="2984" y="1747"/>
                <a:ext cx="16" cy="48"/>
              </a:xfrm>
              <a:custGeom>
                <a:avLst/>
                <a:gdLst>
                  <a:gd name="T0" fmla="*/ 0 w 16"/>
                  <a:gd name="T1" fmla="*/ 6 h 48"/>
                  <a:gd name="T2" fmla="*/ 3 w 16"/>
                  <a:gd name="T3" fmla="*/ 13 h 48"/>
                  <a:gd name="T4" fmla="*/ 7 w 16"/>
                  <a:gd name="T5" fmla="*/ 17 h 48"/>
                  <a:gd name="T6" fmla="*/ 8 w 16"/>
                  <a:gd name="T7" fmla="*/ 21 h 48"/>
                  <a:gd name="T8" fmla="*/ 10 w 16"/>
                  <a:gd name="T9" fmla="*/ 27 h 48"/>
                  <a:gd name="T10" fmla="*/ 10 w 16"/>
                  <a:gd name="T11" fmla="*/ 32 h 48"/>
                  <a:gd name="T12" fmla="*/ 10 w 16"/>
                  <a:gd name="T13" fmla="*/ 36 h 48"/>
                  <a:gd name="T14" fmla="*/ 8 w 16"/>
                  <a:gd name="T15" fmla="*/ 40 h 48"/>
                  <a:gd name="T16" fmla="*/ 7 w 16"/>
                  <a:gd name="T17" fmla="*/ 44 h 48"/>
                  <a:gd name="T18" fmla="*/ 13 w 16"/>
                  <a:gd name="T19" fmla="*/ 48 h 48"/>
                  <a:gd name="T20" fmla="*/ 14 w 16"/>
                  <a:gd name="T21" fmla="*/ 44 h 48"/>
                  <a:gd name="T22" fmla="*/ 16 w 16"/>
                  <a:gd name="T23" fmla="*/ 38 h 48"/>
                  <a:gd name="T24" fmla="*/ 16 w 16"/>
                  <a:gd name="T25" fmla="*/ 32 h 48"/>
                  <a:gd name="T26" fmla="*/ 16 w 16"/>
                  <a:gd name="T27" fmla="*/ 25 h 48"/>
                  <a:gd name="T28" fmla="*/ 14 w 16"/>
                  <a:gd name="T29" fmla="*/ 19 h 48"/>
                  <a:gd name="T30" fmla="*/ 11 w 16"/>
                  <a:gd name="T31" fmla="*/ 13 h 48"/>
                  <a:gd name="T32" fmla="*/ 8 w 16"/>
                  <a:gd name="T33" fmla="*/ 6 h 48"/>
                  <a:gd name="T34" fmla="*/ 3 w 16"/>
                  <a:gd name="T35" fmla="*/ 0 h 48"/>
                  <a:gd name="T36" fmla="*/ 0 w 16"/>
                  <a:gd name="T37" fmla="*/ 6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48"/>
                  <a:gd name="T59" fmla="*/ 16 w 16"/>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48">
                    <a:moveTo>
                      <a:pt x="0" y="6"/>
                    </a:moveTo>
                    <a:lnTo>
                      <a:pt x="3" y="13"/>
                    </a:lnTo>
                    <a:lnTo>
                      <a:pt x="7" y="17"/>
                    </a:lnTo>
                    <a:lnTo>
                      <a:pt x="8" y="21"/>
                    </a:lnTo>
                    <a:lnTo>
                      <a:pt x="10" y="27"/>
                    </a:lnTo>
                    <a:lnTo>
                      <a:pt x="10" y="32"/>
                    </a:lnTo>
                    <a:lnTo>
                      <a:pt x="10" y="36"/>
                    </a:lnTo>
                    <a:lnTo>
                      <a:pt x="8" y="40"/>
                    </a:lnTo>
                    <a:lnTo>
                      <a:pt x="7" y="44"/>
                    </a:lnTo>
                    <a:lnTo>
                      <a:pt x="13" y="48"/>
                    </a:lnTo>
                    <a:lnTo>
                      <a:pt x="14" y="44"/>
                    </a:lnTo>
                    <a:lnTo>
                      <a:pt x="16" y="38"/>
                    </a:lnTo>
                    <a:lnTo>
                      <a:pt x="16" y="32"/>
                    </a:lnTo>
                    <a:lnTo>
                      <a:pt x="16" y="25"/>
                    </a:lnTo>
                    <a:lnTo>
                      <a:pt x="14" y="19"/>
                    </a:lnTo>
                    <a:lnTo>
                      <a:pt x="11" y="13"/>
                    </a:lnTo>
                    <a:lnTo>
                      <a:pt x="8" y="6"/>
                    </a:lnTo>
                    <a:lnTo>
                      <a:pt x="3"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194" name="Freeform 237"/>
              <p:cNvSpPr>
                <a:spLocks/>
              </p:cNvSpPr>
              <p:nvPr/>
            </p:nvSpPr>
            <p:spPr bwMode="auto">
              <a:xfrm>
                <a:off x="2920" y="1854"/>
                <a:ext cx="41" cy="36"/>
              </a:xfrm>
              <a:custGeom>
                <a:avLst/>
                <a:gdLst>
                  <a:gd name="T0" fmla="*/ 0 w 41"/>
                  <a:gd name="T1" fmla="*/ 11 h 36"/>
                  <a:gd name="T2" fmla="*/ 5 w 41"/>
                  <a:gd name="T3" fmla="*/ 11 h 36"/>
                  <a:gd name="T4" fmla="*/ 10 w 41"/>
                  <a:gd name="T5" fmla="*/ 13 h 36"/>
                  <a:gd name="T6" fmla="*/ 13 w 41"/>
                  <a:gd name="T7" fmla="*/ 17 h 36"/>
                  <a:gd name="T8" fmla="*/ 17 w 41"/>
                  <a:gd name="T9" fmla="*/ 19 h 36"/>
                  <a:gd name="T10" fmla="*/ 24 w 41"/>
                  <a:gd name="T11" fmla="*/ 23 h 36"/>
                  <a:gd name="T12" fmla="*/ 28 w 41"/>
                  <a:gd name="T13" fmla="*/ 28 h 36"/>
                  <a:gd name="T14" fmla="*/ 33 w 41"/>
                  <a:gd name="T15" fmla="*/ 32 h 36"/>
                  <a:gd name="T16" fmla="*/ 38 w 41"/>
                  <a:gd name="T17" fmla="*/ 36 h 36"/>
                  <a:gd name="T18" fmla="*/ 41 w 41"/>
                  <a:gd name="T19" fmla="*/ 28 h 36"/>
                  <a:gd name="T20" fmla="*/ 36 w 41"/>
                  <a:gd name="T21" fmla="*/ 23 h 36"/>
                  <a:gd name="T22" fmla="*/ 31 w 41"/>
                  <a:gd name="T23" fmla="*/ 21 h 36"/>
                  <a:gd name="T24" fmla="*/ 27 w 41"/>
                  <a:gd name="T25" fmla="*/ 17 h 36"/>
                  <a:gd name="T26" fmla="*/ 22 w 41"/>
                  <a:gd name="T27" fmla="*/ 13 h 36"/>
                  <a:gd name="T28" fmla="*/ 16 w 41"/>
                  <a:gd name="T29" fmla="*/ 9 h 36"/>
                  <a:gd name="T30" fmla="*/ 11 w 41"/>
                  <a:gd name="T31" fmla="*/ 5 h 36"/>
                  <a:gd name="T32" fmla="*/ 6 w 41"/>
                  <a:gd name="T33" fmla="*/ 2 h 36"/>
                  <a:gd name="T34" fmla="*/ 0 w 41"/>
                  <a:gd name="T35" fmla="*/ 0 h 36"/>
                  <a:gd name="T36" fmla="*/ 0 w 41"/>
                  <a:gd name="T37" fmla="*/ 11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36"/>
                  <a:gd name="T59" fmla="*/ 41 w 41"/>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36">
                    <a:moveTo>
                      <a:pt x="0" y="11"/>
                    </a:moveTo>
                    <a:lnTo>
                      <a:pt x="5" y="11"/>
                    </a:lnTo>
                    <a:lnTo>
                      <a:pt x="10" y="13"/>
                    </a:lnTo>
                    <a:lnTo>
                      <a:pt x="13" y="17"/>
                    </a:lnTo>
                    <a:lnTo>
                      <a:pt x="17" y="19"/>
                    </a:lnTo>
                    <a:lnTo>
                      <a:pt x="24" y="23"/>
                    </a:lnTo>
                    <a:lnTo>
                      <a:pt x="28" y="28"/>
                    </a:lnTo>
                    <a:lnTo>
                      <a:pt x="33" y="32"/>
                    </a:lnTo>
                    <a:lnTo>
                      <a:pt x="38" y="36"/>
                    </a:lnTo>
                    <a:lnTo>
                      <a:pt x="41" y="28"/>
                    </a:lnTo>
                    <a:lnTo>
                      <a:pt x="36" y="23"/>
                    </a:lnTo>
                    <a:lnTo>
                      <a:pt x="31" y="21"/>
                    </a:lnTo>
                    <a:lnTo>
                      <a:pt x="27" y="17"/>
                    </a:lnTo>
                    <a:lnTo>
                      <a:pt x="22" y="13"/>
                    </a:lnTo>
                    <a:lnTo>
                      <a:pt x="16" y="9"/>
                    </a:lnTo>
                    <a:lnTo>
                      <a:pt x="11" y="5"/>
                    </a:lnTo>
                    <a:lnTo>
                      <a:pt x="6" y="2"/>
                    </a:lnTo>
                    <a:lnTo>
                      <a:pt x="0" y="0"/>
                    </a:lnTo>
                    <a:lnTo>
                      <a:pt x="0" y="11"/>
                    </a:lnTo>
                    <a:close/>
                  </a:path>
                </a:pathLst>
              </a:custGeom>
              <a:solidFill>
                <a:srgbClr val="CC6633"/>
              </a:solidFill>
              <a:ln w="9525">
                <a:noFill/>
                <a:round/>
                <a:headEnd/>
                <a:tailEnd/>
              </a:ln>
            </p:spPr>
            <p:txBody>
              <a:bodyPr/>
              <a:lstStyle/>
              <a:p>
                <a:endParaRPr lang="it-IT">
                  <a:solidFill>
                    <a:srgbClr val="FFFFFF"/>
                  </a:solidFill>
                </a:endParaRPr>
              </a:p>
            </p:txBody>
          </p:sp>
          <p:sp>
            <p:nvSpPr>
              <p:cNvPr id="29195" name="Freeform 238"/>
              <p:cNvSpPr>
                <a:spLocks/>
              </p:cNvSpPr>
              <p:nvPr/>
            </p:nvSpPr>
            <p:spPr bwMode="auto">
              <a:xfrm>
                <a:off x="2886" y="1854"/>
                <a:ext cx="34" cy="21"/>
              </a:xfrm>
              <a:custGeom>
                <a:avLst/>
                <a:gdLst>
                  <a:gd name="T0" fmla="*/ 4 w 34"/>
                  <a:gd name="T1" fmla="*/ 21 h 21"/>
                  <a:gd name="T2" fmla="*/ 8 w 34"/>
                  <a:gd name="T3" fmla="*/ 17 h 21"/>
                  <a:gd name="T4" fmla="*/ 11 w 34"/>
                  <a:gd name="T5" fmla="*/ 15 h 21"/>
                  <a:gd name="T6" fmla="*/ 15 w 34"/>
                  <a:gd name="T7" fmla="*/ 13 h 21"/>
                  <a:gd name="T8" fmla="*/ 19 w 34"/>
                  <a:gd name="T9" fmla="*/ 11 h 21"/>
                  <a:gd name="T10" fmla="*/ 23 w 34"/>
                  <a:gd name="T11" fmla="*/ 11 h 21"/>
                  <a:gd name="T12" fmla="*/ 26 w 34"/>
                  <a:gd name="T13" fmla="*/ 9 h 21"/>
                  <a:gd name="T14" fmla="*/ 31 w 34"/>
                  <a:gd name="T15" fmla="*/ 9 h 21"/>
                  <a:gd name="T16" fmla="*/ 34 w 34"/>
                  <a:gd name="T17" fmla="*/ 11 h 21"/>
                  <a:gd name="T18" fmla="*/ 34 w 34"/>
                  <a:gd name="T19" fmla="*/ 0 h 21"/>
                  <a:gd name="T20" fmla="*/ 31 w 34"/>
                  <a:gd name="T21" fmla="*/ 0 h 21"/>
                  <a:gd name="T22" fmla="*/ 26 w 34"/>
                  <a:gd name="T23" fmla="*/ 0 h 21"/>
                  <a:gd name="T24" fmla="*/ 22 w 34"/>
                  <a:gd name="T25" fmla="*/ 2 h 21"/>
                  <a:gd name="T26" fmla="*/ 17 w 34"/>
                  <a:gd name="T27" fmla="*/ 2 h 21"/>
                  <a:gd name="T28" fmla="*/ 12 w 34"/>
                  <a:gd name="T29" fmla="*/ 5 h 21"/>
                  <a:gd name="T30" fmla="*/ 8 w 34"/>
                  <a:gd name="T31" fmla="*/ 7 h 21"/>
                  <a:gd name="T32" fmla="*/ 4 w 34"/>
                  <a:gd name="T33" fmla="*/ 11 h 21"/>
                  <a:gd name="T34" fmla="*/ 0 w 34"/>
                  <a:gd name="T35" fmla="*/ 15 h 21"/>
                  <a:gd name="T36" fmla="*/ 4 w 34"/>
                  <a:gd name="T37" fmla="*/ 21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21"/>
                  <a:gd name="T59" fmla="*/ 34 w 34"/>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21">
                    <a:moveTo>
                      <a:pt x="4" y="21"/>
                    </a:moveTo>
                    <a:lnTo>
                      <a:pt x="8" y="17"/>
                    </a:lnTo>
                    <a:lnTo>
                      <a:pt x="11" y="15"/>
                    </a:lnTo>
                    <a:lnTo>
                      <a:pt x="15" y="13"/>
                    </a:lnTo>
                    <a:lnTo>
                      <a:pt x="19" y="11"/>
                    </a:lnTo>
                    <a:lnTo>
                      <a:pt x="23" y="11"/>
                    </a:lnTo>
                    <a:lnTo>
                      <a:pt x="26" y="9"/>
                    </a:lnTo>
                    <a:lnTo>
                      <a:pt x="31" y="9"/>
                    </a:lnTo>
                    <a:lnTo>
                      <a:pt x="34" y="11"/>
                    </a:lnTo>
                    <a:lnTo>
                      <a:pt x="34" y="0"/>
                    </a:lnTo>
                    <a:lnTo>
                      <a:pt x="31" y="0"/>
                    </a:lnTo>
                    <a:lnTo>
                      <a:pt x="26" y="0"/>
                    </a:lnTo>
                    <a:lnTo>
                      <a:pt x="22" y="2"/>
                    </a:lnTo>
                    <a:lnTo>
                      <a:pt x="17" y="2"/>
                    </a:lnTo>
                    <a:lnTo>
                      <a:pt x="12" y="5"/>
                    </a:lnTo>
                    <a:lnTo>
                      <a:pt x="8" y="7"/>
                    </a:lnTo>
                    <a:lnTo>
                      <a:pt x="4" y="11"/>
                    </a:lnTo>
                    <a:lnTo>
                      <a:pt x="0" y="15"/>
                    </a:lnTo>
                    <a:lnTo>
                      <a:pt x="4" y="21"/>
                    </a:lnTo>
                    <a:close/>
                  </a:path>
                </a:pathLst>
              </a:custGeom>
              <a:solidFill>
                <a:srgbClr val="CC6633"/>
              </a:solidFill>
              <a:ln w="9525">
                <a:noFill/>
                <a:round/>
                <a:headEnd/>
                <a:tailEnd/>
              </a:ln>
            </p:spPr>
            <p:txBody>
              <a:bodyPr/>
              <a:lstStyle/>
              <a:p>
                <a:endParaRPr lang="it-IT">
                  <a:solidFill>
                    <a:srgbClr val="FFFFFF"/>
                  </a:solidFill>
                </a:endParaRPr>
              </a:p>
            </p:txBody>
          </p:sp>
          <p:sp>
            <p:nvSpPr>
              <p:cNvPr id="29196" name="Freeform 239"/>
              <p:cNvSpPr>
                <a:spLocks/>
              </p:cNvSpPr>
              <p:nvPr/>
            </p:nvSpPr>
            <p:spPr bwMode="auto">
              <a:xfrm>
                <a:off x="2876" y="1869"/>
                <a:ext cx="14" cy="65"/>
              </a:xfrm>
              <a:custGeom>
                <a:avLst/>
                <a:gdLst>
                  <a:gd name="T0" fmla="*/ 7 w 14"/>
                  <a:gd name="T1" fmla="*/ 65 h 65"/>
                  <a:gd name="T2" fmla="*/ 7 w 14"/>
                  <a:gd name="T3" fmla="*/ 57 h 65"/>
                  <a:gd name="T4" fmla="*/ 7 w 14"/>
                  <a:gd name="T5" fmla="*/ 48 h 65"/>
                  <a:gd name="T6" fmla="*/ 7 w 14"/>
                  <a:gd name="T7" fmla="*/ 40 h 65"/>
                  <a:gd name="T8" fmla="*/ 7 w 14"/>
                  <a:gd name="T9" fmla="*/ 34 h 65"/>
                  <a:gd name="T10" fmla="*/ 8 w 14"/>
                  <a:gd name="T11" fmla="*/ 25 h 65"/>
                  <a:gd name="T12" fmla="*/ 8 w 14"/>
                  <a:gd name="T13" fmla="*/ 19 h 65"/>
                  <a:gd name="T14" fmla="*/ 11 w 14"/>
                  <a:gd name="T15" fmla="*/ 13 h 65"/>
                  <a:gd name="T16" fmla="*/ 14 w 14"/>
                  <a:gd name="T17" fmla="*/ 6 h 65"/>
                  <a:gd name="T18" fmla="*/ 10 w 14"/>
                  <a:gd name="T19" fmla="*/ 0 h 65"/>
                  <a:gd name="T20" fmla="*/ 5 w 14"/>
                  <a:gd name="T21" fmla="*/ 6 h 65"/>
                  <a:gd name="T22" fmla="*/ 3 w 14"/>
                  <a:gd name="T23" fmla="*/ 15 h 65"/>
                  <a:gd name="T24" fmla="*/ 0 w 14"/>
                  <a:gd name="T25" fmla="*/ 23 h 65"/>
                  <a:gd name="T26" fmla="*/ 0 w 14"/>
                  <a:gd name="T27" fmla="*/ 32 h 65"/>
                  <a:gd name="T28" fmla="*/ 0 w 14"/>
                  <a:gd name="T29" fmla="*/ 40 h 65"/>
                  <a:gd name="T30" fmla="*/ 0 w 14"/>
                  <a:gd name="T31" fmla="*/ 50 h 65"/>
                  <a:gd name="T32" fmla="*/ 0 w 14"/>
                  <a:gd name="T33" fmla="*/ 57 h 65"/>
                  <a:gd name="T34" fmla="*/ 0 w 14"/>
                  <a:gd name="T35" fmla="*/ 65 h 65"/>
                  <a:gd name="T36" fmla="*/ 7 w 14"/>
                  <a:gd name="T37" fmla="*/ 65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65"/>
                  <a:gd name="T59" fmla="*/ 14 w 14"/>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65">
                    <a:moveTo>
                      <a:pt x="7" y="65"/>
                    </a:moveTo>
                    <a:lnTo>
                      <a:pt x="7" y="57"/>
                    </a:lnTo>
                    <a:lnTo>
                      <a:pt x="7" y="48"/>
                    </a:lnTo>
                    <a:lnTo>
                      <a:pt x="7" y="40"/>
                    </a:lnTo>
                    <a:lnTo>
                      <a:pt x="7" y="34"/>
                    </a:lnTo>
                    <a:lnTo>
                      <a:pt x="8" y="25"/>
                    </a:lnTo>
                    <a:lnTo>
                      <a:pt x="8" y="19"/>
                    </a:lnTo>
                    <a:lnTo>
                      <a:pt x="11" y="13"/>
                    </a:lnTo>
                    <a:lnTo>
                      <a:pt x="14" y="6"/>
                    </a:lnTo>
                    <a:lnTo>
                      <a:pt x="10" y="0"/>
                    </a:lnTo>
                    <a:lnTo>
                      <a:pt x="5" y="6"/>
                    </a:lnTo>
                    <a:lnTo>
                      <a:pt x="3" y="15"/>
                    </a:lnTo>
                    <a:lnTo>
                      <a:pt x="0" y="23"/>
                    </a:lnTo>
                    <a:lnTo>
                      <a:pt x="0" y="32"/>
                    </a:lnTo>
                    <a:lnTo>
                      <a:pt x="0" y="40"/>
                    </a:lnTo>
                    <a:lnTo>
                      <a:pt x="0" y="50"/>
                    </a:lnTo>
                    <a:lnTo>
                      <a:pt x="0" y="57"/>
                    </a:lnTo>
                    <a:lnTo>
                      <a:pt x="0" y="65"/>
                    </a:lnTo>
                    <a:lnTo>
                      <a:pt x="7" y="65"/>
                    </a:lnTo>
                    <a:close/>
                  </a:path>
                </a:pathLst>
              </a:custGeom>
              <a:solidFill>
                <a:srgbClr val="CC6633"/>
              </a:solidFill>
              <a:ln w="9525">
                <a:noFill/>
                <a:round/>
                <a:headEnd/>
                <a:tailEnd/>
              </a:ln>
            </p:spPr>
            <p:txBody>
              <a:bodyPr/>
              <a:lstStyle/>
              <a:p>
                <a:endParaRPr lang="it-IT">
                  <a:solidFill>
                    <a:srgbClr val="FFFFFF"/>
                  </a:solidFill>
                </a:endParaRPr>
              </a:p>
            </p:txBody>
          </p:sp>
          <p:sp>
            <p:nvSpPr>
              <p:cNvPr id="29197" name="Freeform 240"/>
              <p:cNvSpPr>
                <a:spLocks/>
              </p:cNvSpPr>
              <p:nvPr/>
            </p:nvSpPr>
            <p:spPr bwMode="auto">
              <a:xfrm>
                <a:off x="2876" y="1934"/>
                <a:ext cx="46" cy="19"/>
              </a:xfrm>
              <a:custGeom>
                <a:avLst/>
                <a:gdLst>
                  <a:gd name="T0" fmla="*/ 46 w 46"/>
                  <a:gd name="T1" fmla="*/ 0 h 19"/>
                  <a:gd name="T2" fmla="*/ 39 w 46"/>
                  <a:gd name="T3" fmla="*/ 0 h 19"/>
                  <a:gd name="T4" fmla="*/ 32 w 46"/>
                  <a:gd name="T5" fmla="*/ 2 h 19"/>
                  <a:gd name="T6" fmla="*/ 25 w 46"/>
                  <a:gd name="T7" fmla="*/ 7 h 19"/>
                  <a:gd name="T8" fmla="*/ 18 w 46"/>
                  <a:gd name="T9" fmla="*/ 9 h 19"/>
                  <a:gd name="T10" fmla="*/ 13 w 46"/>
                  <a:gd name="T11" fmla="*/ 11 h 19"/>
                  <a:gd name="T12" fmla="*/ 8 w 46"/>
                  <a:gd name="T13" fmla="*/ 9 h 19"/>
                  <a:gd name="T14" fmla="*/ 8 w 46"/>
                  <a:gd name="T15" fmla="*/ 7 h 19"/>
                  <a:gd name="T16" fmla="*/ 7 w 46"/>
                  <a:gd name="T17" fmla="*/ 4 h 19"/>
                  <a:gd name="T18" fmla="*/ 7 w 46"/>
                  <a:gd name="T19" fmla="*/ 0 h 19"/>
                  <a:gd name="T20" fmla="*/ 0 w 46"/>
                  <a:gd name="T21" fmla="*/ 0 h 19"/>
                  <a:gd name="T22" fmla="*/ 0 w 46"/>
                  <a:gd name="T23" fmla="*/ 7 h 19"/>
                  <a:gd name="T24" fmla="*/ 2 w 46"/>
                  <a:gd name="T25" fmla="*/ 11 h 19"/>
                  <a:gd name="T26" fmla="*/ 3 w 46"/>
                  <a:gd name="T27" fmla="*/ 15 h 19"/>
                  <a:gd name="T28" fmla="*/ 7 w 46"/>
                  <a:gd name="T29" fmla="*/ 17 h 19"/>
                  <a:gd name="T30" fmla="*/ 13 w 46"/>
                  <a:gd name="T31" fmla="*/ 19 h 19"/>
                  <a:gd name="T32" fmla="*/ 19 w 46"/>
                  <a:gd name="T33" fmla="*/ 17 h 19"/>
                  <a:gd name="T34" fmla="*/ 27 w 46"/>
                  <a:gd name="T35" fmla="*/ 15 h 19"/>
                  <a:gd name="T36" fmla="*/ 33 w 46"/>
                  <a:gd name="T37" fmla="*/ 11 h 19"/>
                  <a:gd name="T38" fmla="*/ 39 w 46"/>
                  <a:gd name="T39" fmla="*/ 9 h 19"/>
                  <a:gd name="T40" fmla="*/ 46 w 46"/>
                  <a:gd name="T41" fmla="*/ 9 h 19"/>
                  <a:gd name="T42" fmla="*/ 46 w 46"/>
                  <a:gd name="T43" fmla="*/ 0 h 1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6"/>
                  <a:gd name="T67" fmla="*/ 0 h 19"/>
                  <a:gd name="T68" fmla="*/ 46 w 46"/>
                  <a:gd name="T69" fmla="*/ 19 h 1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6" h="19">
                    <a:moveTo>
                      <a:pt x="46" y="0"/>
                    </a:moveTo>
                    <a:lnTo>
                      <a:pt x="39" y="0"/>
                    </a:lnTo>
                    <a:lnTo>
                      <a:pt x="32" y="2"/>
                    </a:lnTo>
                    <a:lnTo>
                      <a:pt x="25" y="7"/>
                    </a:lnTo>
                    <a:lnTo>
                      <a:pt x="18" y="9"/>
                    </a:lnTo>
                    <a:lnTo>
                      <a:pt x="13" y="11"/>
                    </a:lnTo>
                    <a:lnTo>
                      <a:pt x="8" y="9"/>
                    </a:lnTo>
                    <a:lnTo>
                      <a:pt x="8" y="7"/>
                    </a:lnTo>
                    <a:lnTo>
                      <a:pt x="7" y="4"/>
                    </a:lnTo>
                    <a:lnTo>
                      <a:pt x="7" y="0"/>
                    </a:lnTo>
                    <a:lnTo>
                      <a:pt x="0" y="0"/>
                    </a:lnTo>
                    <a:lnTo>
                      <a:pt x="0" y="7"/>
                    </a:lnTo>
                    <a:lnTo>
                      <a:pt x="2" y="11"/>
                    </a:lnTo>
                    <a:lnTo>
                      <a:pt x="3" y="15"/>
                    </a:lnTo>
                    <a:lnTo>
                      <a:pt x="7" y="17"/>
                    </a:lnTo>
                    <a:lnTo>
                      <a:pt x="13" y="19"/>
                    </a:lnTo>
                    <a:lnTo>
                      <a:pt x="19" y="17"/>
                    </a:lnTo>
                    <a:lnTo>
                      <a:pt x="27" y="15"/>
                    </a:lnTo>
                    <a:lnTo>
                      <a:pt x="33" y="11"/>
                    </a:lnTo>
                    <a:lnTo>
                      <a:pt x="39" y="9"/>
                    </a:lnTo>
                    <a:lnTo>
                      <a:pt x="46" y="9"/>
                    </a:lnTo>
                    <a:lnTo>
                      <a:pt x="46" y="0"/>
                    </a:lnTo>
                    <a:close/>
                  </a:path>
                </a:pathLst>
              </a:custGeom>
              <a:solidFill>
                <a:srgbClr val="CC6633"/>
              </a:solidFill>
              <a:ln w="9525">
                <a:noFill/>
                <a:round/>
                <a:headEnd/>
                <a:tailEnd/>
              </a:ln>
            </p:spPr>
            <p:txBody>
              <a:bodyPr/>
              <a:lstStyle/>
              <a:p>
                <a:endParaRPr lang="it-IT">
                  <a:solidFill>
                    <a:srgbClr val="FFFFFF"/>
                  </a:solidFill>
                </a:endParaRPr>
              </a:p>
            </p:txBody>
          </p:sp>
          <p:sp>
            <p:nvSpPr>
              <p:cNvPr id="29198" name="Freeform 241"/>
              <p:cNvSpPr>
                <a:spLocks/>
              </p:cNvSpPr>
              <p:nvPr/>
            </p:nvSpPr>
            <p:spPr bwMode="auto">
              <a:xfrm>
                <a:off x="2922" y="1922"/>
                <a:ext cx="40" cy="21"/>
              </a:xfrm>
              <a:custGeom>
                <a:avLst/>
                <a:gdLst>
                  <a:gd name="T0" fmla="*/ 36 w 40"/>
                  <a:gd name="T1" fmla="*/ 0 h 21"/>
                  <a:gd name="T2" fmla="*/ 33 w 40"/>
                  <a:gd name="T3" fmla="*/ 4 h 21"/>
                  <a:gd name="T4" fmla="*/ 28 w 40"/>
                  <a:gd name="T5" fmla="*/ 6 h 21"/>
                  <a:gd name="T6" fmla="*/ 23 w 40"/>
                  <a:gd name="T7" fmla="*/ 8 h 21"/>
                  <a:gd name="T8" fmla="*/ 20 w 40"/>
                  <a:gd name="T9" fmla="*/ 10 h 21"/>
                  <a:gd name="T10" fmla="*/ 15 w 40"/>
                  <a:gd name="T11" fmla="*/ 12 h 21"/>
                  <a:gd name="T12" fmla="*/ 11 w 40"/>
                  <a:gd name="T13" fmla="*/ 12 h 21"/>
                  <a:gd name="T14" fmla="*/ 4 w 40"/>
                  <a:gd name="T15" fmla="*/ 12 h 21"/>
                  <a:gd name="T16" fmla="*/ 0 w 40"/>
                  <a:gd name="T17" fmla="*/ 12 h 21"/>
                  <a:gd name="T18" fmla="*/ 0 w 40"/>
                  <a:gd name="T19" fmla="*/ 21 h 21"/>
                  <a:gd name="T20" fmla="*/ 4 w 40"/>
                  <a:gd name="T21" fmla="*/ 21 h 21"/>
                  <a:gd name="T22" fmla="*/ 11 w 40"/>
                  <a:gd name="T23" fmla="*/ 21 h 21"/>
                  <a:gd name="T24" fmla="*/ 15 w 40"/>
                  <a:gd name="T25" fmla="*/ 21 h 21"/>
                  <a:gd name="T26" fmla="*/ 22 w 40"/>
                  <a:gd name="T27" fmla="*/ 19 h 21"/>
                  <a:gd name="T28" fmla="*/ 26 w 40"/>
                  <a:gd name="T29" fmla="*/ 16 h 21"/>
                  <a:gd name="T30" fmla="*/ 31 w 40"/>
                  <a:gd name="T31" fmla="*/ 14 h 21"/>
                  <a:gd name="T32" fmla="*/ 36 w 40"/>
                  <a:gd name="T33" fmla="*/ 12 h 21"/>
                  <a:gd name="T34" fmla="*/ 40 w 40"/>
                  <a:gd name="T35" fmla="*/ 6 h 21"/>
                  <a:gd name="T36" fmla="*/ 36 w 40"/>
                  <a:gd name="T37" fmla="*/ 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21"/>
                  <a:gd name="T59" fmla="*/ 40 w 40"/>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21">
                    <a:moveTo>
                      <a:pt x="36" y="0"/>
                    </a:moveTo>
                    <a:lnTo>
                      <a:pt x="33" y="4"/>
                    </a:lnTo>
                    <a:lnTo>
                      <a:pt x="28" y="6"/>
                    </a:lnTo>
                    <a:lnTo>
                      <a:pt x="23" y="8"/>
                    </a:lnTo>
                    <a:lnTo>
                      <a:pt x="20" y="10"/>
                    </a:lnTo>
                    <a:lnTo>
                      <a:pt x="15" y="12"/>
                    </a:lnTo>
                    <a:lnTo>
                      <a:pt x="11" y="12"/>
                    </a:lnTo>
                    <a:lnTo>
                      <a:pt x="4" y="12"/>
                    </a:lnTo>
                    <a:lnTo>
                      <a:pt x="0" y="12"/>
                    </a:lnTo>
                    <a:lnTo>
                      <a:pt x="0" y="21"/>
                    </a:lnTo>
                    <a:lnTo>
                      <a:pt x="4" y="21"/>
                    </a:lnTo>
                    <a:lnTo>
                      <a:pt x="11" y="21"/>
                    </a:lnTo>
                    <a:lnTo>
                      <a:pt x="15" y="21"/>
                    </a:lnTo>
                    <a:lnTo>
                      <a:pt x="22" y="19"/>
                    </a:lnTo>
                    <a:lnTo>
                      <a:pt x="26" y="16"/>
                    </a:lnTo>
                    <a:lnTo>
                      <a:pt x="31" y="14"/>
                    </a:lnTo>
                    <a:lnTo>
                      <a:pt x="36" y="12"/>
                    </a:lnTo>
                    <a:lnTo>
                      <a:pt x="40" y="6"/>
                    </a:lnTo>
                    <a:lnTo>
                      <a:pt x="36" y="0"/>
                    </a:lnTo>
                    <a:close/>
                  </a:path>
                </a:pathLst>
              </a:custGeom>
              <a:solidFill>
                <a:srgbClr val="CC6633"/>
              </a:solidFill>
              <a:ln w="9525">
                <a:noFill/>
                <a:round/>
                <a:headEnd/>
                <a:tailEnd/>
              </a:ln>
            </p:spPr>
            <p:txBody>
              <a:bodyPr/>
              <a:lstStyle/>
              <a:p>
                <a:endParaRPr lang="it-IT">
                  <a:solidFill>
                    <a:srgbClr val="FFFFFF"/>
                  </a:solidFill>
                </a:endParaRPr>
              </a:p>
            </p:txBody>
          </p:sp>
          <p:sp>
            <p:nvSpPr>
              <p:cNvPr id="29199" name="Freeform 242"/>
              <p:cNvSpPr>
                <a:spLocks/>
              </p:cNvSpPr>
              <p:nvPr/>
            </p:nvSpPr>
            <p:spPr bwMode="auto">
              <a:xfrm>
                <a:off x="2958" y="1882"/>
                <a:ext cx="11" cy="46"/>
              </a:xfrm>
              <a:custGeom>
                <a:avLst/>
                <a:gdLst>
                  <a:gd name="T0" fmla="*/ 0 w 11"/>
                  <a:gd name="T1" fmla="*/ 6 h 46"/>
                  <a:gd name="T2" fmla="*/ 1 w 11"/>
                  <a:gd name="T3" fmla="*/ 10 h 46"/>
                  <a:gd name="T4" fmla="*/ 4 w 11"/>
                  <a:gd name="T5" fmla="*/ 14 h 46"/>
                  <a:gd name="T6" fmla="*/ 4 w 11"/>
                  <a:gd name="T7" fmla="*/ 21 h 46"/>
                  <a:gd name="T8" fmla="*/ 4 w 11"/>
                  <a:gd name="T9" fmla="*/ 25 h 46"/>
                  <a:gd name="T10" fmla="*/ 4 w 11"/>
                  <a:gd name="T11" fmla="*/ 29 h 46"/>
                  <a:gd name="T12" fmla="*/ 3 w 11"/>
                  <a:gd name="T13" fmla="*/ 33 h 46"/>
                  <a:gd name="T14" fmla="*/ 1 w 11"/>
                  <a:gd name="T15" fmla="*/ 37 h 46"/>
                  <a:gd name="T16" fmla="*/ 0 w 11"/>
                  <a:gd name="T17" fmla="*/ 40 h 46"/>
                  <a:gd name="T18" fmla="*/ 4 w 11"/>
                  <a:gd name="T19" fmla="*/ 46 h 46"/>
                  <a:gd name="T20" fmla="*/ 6 w 11"/>
                  <a:gd name="T21" fmla="*/ 42 h 46"/>
                  <a:gd name="T22" fmla="*/ 9 w 11"/>
                  <a:gd name="T23" fmla="*/ 37 h 46"/>
                  <a:gd name="T24" fmla="*/ 11 w 11"/>
                  <a:gd name="T25" fmla="*/ 31 h 46"/>
                  <a:gd name="T26" fmla="*/ 11 w 11"/>
                  <a:gd name="T27" fmla="*/ 25 h 46"/>
                  <a:gd name="T28" fmla="*/ 11 w 11"/>
                  <a:gd name="T29" fmla="*/ 19 h 46"/>
                  <a:gd name="T30" fmla="*/ 9 w 11"/>
                  <a:gd name="T31" fmla="*/ 12 h 46"/>
                  <a:gd name="T32" fmla="*/ 7 w 11"/>
                  <a:gd name="T33" fmla="*/ 6 h 46"/>
                  <a:gd name="T34" fmla="*/ 4 w 11"/>
                  <a:gd name="T35" fmla="*/ 0 h 46"/>
                  <a:gd name="T36" fmla="*/ 0 w 11"/>
                  <a:gd name="T37" fmla="*/ 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46"/>
                  <a:gd name="T59" fmla="*/ 11 w 11"/>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46">
                    <a:moveTo>
                      <a:pt x="0" y="6"/>
                    </a:moveTo>
                    <a:lnTo>
                      <a:pt x="1" y="10"/>
                    </a:lnTo>
                    <a:lnTo>
                      <a:pt x="4" y="14"/>
                    </a:lnTo>
                    <a:lnTo>
                      <a:pt x="4" y="21"/>
                    </a:lnTo>
                    <a:lnTo>
                      <a:pt x="4" y="25"/>
                    </a:lnTo>
                    <a:lnTo>
                      <a:pt x="4" y="29"/>
                    </a:lnTo>
                    <a:lnTo>
                      <a:pt x="3" y="33"/>
                    </a:lnTo>
                    <a:lnTo>
                      <a:pt x="1" y="37"/>
                    </a:lnTo>
                    <a:lnTo>
                      <a:pt x="0" y="40"/>
                    </a:lnTo>
                    <a:lnTo>
                      <a:pt x="4" y="46"/>
                    </a:lnTo>
                    <a:lnTo>
                      <a:pt x="6" y="42"/>
                    </a:lnTo>
                    <a:lnTo>
                      <a:pt x="9" y="37"/>
                    </a:lnTo>
                    <a:lnTo>
                      <a:pt x="11" y="31"/>
                    </a:lnTo>
                    <a:lnTo>
                      <a:pt x="11" y="25"/>
                    </a:lnTo>
                    <a:lnTo>
                      <a:pt x="11" y="19"/>
                    </a:lnTo>
                    <a:lnTo>
                      <a:pt x="9" y="12"/>
                    </a:lnTo>
                    <a:lnTo>
                      <a:pt x="7" y="6"/>
                    </a:lnTo>
                    <a:lnTo>
                      <a:pt x="4"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200" name="Freeform 243"/>
              <p:cNvSpPr>
                <a:spLocks/>
              </p:cNvSpPr>
              <p:nvPr/>
            </p:nvSpPr>
            <p:spPr bwMode="auto">
              <a:xfrm>
                <a:off x="2933" y="1812"/>
                <a:ext cx="87" cy="74"/>
              </a:xfrm>
              <a:custGeom>
                <a:avLst/>
                <a:gdLst>
                  <a:gd name="T0" fmla="*/ 87 w 87"/>
                  <a:gd name="T1" fmla="*/ 32 h 74"/>
                  <a:gd name="T2" fmla="*/ 86 w 87"/>
                  <a:gd name="T3" fmla="*/ 28 h 74"/>
                  <a:gd name="T4" fmla="*/ 84 w 87"/>
                  <a:gd name="T5" fmla="*/ 21 h 74"/>
                  <a:gd name="T6" fmla="*/ 83 w 87"/>
                  <a:gd name="T7" fmla="*/ 17 h 74"/>
                  <a:gd name="T8" fmla="*/ 81 w 87"/>
                  <a:gd name="T9" fmla="*/ 13 h 74"/>
                  <a:gd name="T10" fmla="*/ 78 w 87"/>
                  <a:gd name="T11" fmla="*/ 9 h 74"/>
                  <a:gd name="T12" fmla="*/ 76 w 87"/>
                  <a:gd name="T13" fmla="*/ 4 h 74"/>
                  <a:gd name="T14" fmla="*/ 72 w 87"/>
                  <a:gd name="T15" fmla="*/ 2 h 74"/>
                  <a:gd name="T16" fmla="*/ 68 w 87"/>
                  <a:gd name="T17" fmla="*/ 0 h 74"/>
                  <a:gd name="T18" fmla="*/ 65 w 87"/>
                  <a:gd name="T19" fmla="*/ 0 h 74"/>
                  <a:gd name="T20" fmla="*/ 61 w 87"/>
                  <a:gd name="T21" fmla="*/ 0 h 74"/>
                  <a:gd name="T22" fmla="*/ 58 w 87"/>
                  <a:gd name="T23" fmla="*/ 2 h 74"/>
                  <a:gd name="T24" fmla="*/ 54 w 87"/>
                  <a:gd name="T25" fmla="*/ 2 h 74"/>
                  <a:gd name="T26" fmla="*/ 51 w 87"/>
                  <a:gd name="T27" fmla="*/ 4 h 74"/>
                  <a:gd name="T28" fmla="*/ 48 w 87"/>
                  <a:gd name="T29" fmla="*/ 7 h 74"/>
                  <a:gd name="T30" fmla="*/ 45 w 87"/>
                  <a:gd name="T31" fmla="*/ 9 h 74"/>
                  <a:gd name="T32" fmla="*/ 42 w 87"/>
                  <a:gd name="T33" fmla="*/ 9 h 74"/>
                  <a:gd name="T34" fmla="*/ 39 w 87"/>
                  <a:gd name="T35" fmla="*/ 11 h 74"/>
                  <a:gd name="T36" fmla="*/ 37 w 87"/>
                  <a:gd name="T37" fmla="*/ 11 h 74"/>
                  <a:gd name="T38" fmla="*/ 34 w 87"/>
                  <a:gd name="T39" fmla="*/ 11 h 74"/>
                  <a:gd name="T40" fmla="*/ 32 w 87"/>
                  <a:gd name="T41" fmla="*/ 9 h 74"/>
                  <a:gd name="T42" fmla="*/ 29 w 87"/>
                  <a:gd name="T43" fmla="*/ 9 h 74"/>
                  <a:gd name="T44" fmla="*/ 28 w 87"/>
                  <a:gd name="T45" fmla="*/ 9 h 74"/>
                  <a:gd name="T46" fmla="*/ 25 w 87"/>
                  <a:gd name="T47" fmla="*/ 11 h 74"/>
                  <a:gd name="T48" fmla="*/ 23 w 87"/>
                  <a:gd name="T49" fmla="*/ 11 h 74"/>
                  <a:gd name="T50" fmla="*/ 20 w 87"/>
                  <a:gd name="T51" fmla="*/ 13 h 74"/>
                  <a:gd name="T52" fmla="*/ 15 w 87"/>
                  <a:gd name="T53" fmla="*/ 17 h 74"/>
                  <a:gd name="T54" fmla="*/ 11 w 87"/>
                  <a:gd name="T55" fmla="*/ 21 h 74"/>
                  <a:gd name="T56" fmla="*/ 6 w 87"/>
                  <a:gd name="T57" fmla="*/ 25 h 74"/>
                  <a:gd name="T58" fmla="*/ 3 w 87"/>
                  <a:gd name="T59" fmla="*/ 30 h 74"/>
                  <a:gd name="T60" fmla="*/ 1 w 87"/>
                  <a:gd name="T61" fmla="*/ 34 h 74"/>
                  <a:gd name="T62" fmla="*/ 0 w 87"/>
                  <a:gd name="T63" fmla="*/ 38 h 74"/>
                  <a:gd name="T64" fmla="*/ 0 w 87"/>
                  <a:gd name="T65" fmla="*/ 42 h 74"/>
                  <a:gd name="T66" fmla="*/ 1 w 87"/>
                  <a:gd name="T67" fmla="*/ 47 h 74"/>
                  <a:gd name="T68" fmla="*/ 6 w 87"/>
                  <a:gd name="T69" fmla="*/ 51 h 74"/>
                  <a:gd name="T70" fmla="*/ 9 w 87"/>
                  <a:gd name="T71" fmla="*/ 55 h 74"/>
                  <a:gd name="T72" fmla="*/ 15 w 87"/>
                  <a:gd name="T73" fmla="*/ 57 h 74"/>
                  <a:gd name="T74" fmla="*/ 20 w 87"/>
                  <a:gd name="T75" fmla="*/ 61 h 74"/>
                  <a:gd name="T76" fmla="*/ 26 w 87"/>
                  <a:gd name="T77" fmla="*/ 63 h 74"/>
                  <a:gd name="T78" fmla="*/ 31 w 87"/>
                  <a:gd name="T79" fmla="*/ 70 h 74"/>
                  <a:gd name="T80" fmla="*/ 34 w 87"/>
                  <a:gd name="T81" fmla="*/ 74 h 74"/>
                  <a:gd name="T82" fmla="*/ 43 w 87"/>
                  <a:gd name="T83" fmla="*/ 72 h 74"/>
                  <a:gd name="T84" fmla="*/ 53 w 87"/>
                  <a:gd name="T85" fmla="*/ 70 h 74"/>
                  <a:gd name="T86" fmla="*/ 62 w 87"/>
                  <a:gd name="T87" fmla="*/ 68 h 74"/>
                  <a:gd name="T88" fmla="*/ 72 w 87"/>
                  <a:gd name="T89" fmla="*/ 65 h 74"/>
                  <a:gd name="T90" fmla="*/ 79 w 87"/>
                  <a:gd name="T91" fmla="*/ 61 h 74"/>
                  <a:gd name="T92" fmla="*/ 86 w 87"/>
                  <a:gd name="T93" fmla="*/ 53 h 74"/>
                  <a:gd name="T94" fmla="*/ 87 w 87"/>
                  <a:gd name="T95" fmla="*/ 49 h 74"/>
                  <a:gd name="T96" fmla="*/ 87 w 87"/>
                  <a:gd name="T97" fmla="*/ 44 h 74"/>
                  <a:gd name="T98" fmla="*/ 87 w 87"/>
                  <a:gd name="T99" fmla="*/ 38 h 74"/>
                  <a:gd name="T100" fmla="*/ 87 w 87"/>
                  <a:gd name="T101" fmla="*/ 32 h 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87"/>
                  <a:gd name="T154" fmla="*/ 0 h 74"/>
                  <a:gd name="T155" fmla="*/ 87 w 87"/>
                  <a:gd name="T156" fmla="*/ 74 h 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87" h="74">
                    <a:moveTo>
                      <a:pt x="87" y="32"/>
                    </a:moveTo>
                    <a:lnTo>
                      <a:pt x="86" y="28"/>
                    </a:lnTo>
                    <a:lnTo>
                      <a:pt x="84" y="21"/>
                    </a:lnTo>
                    <a:lnTo>
                      <a:pt x="83" y="17"/>
                    </a:lnTo>
                    <a:lnTo>
                      <a:pt x="81" y="13"/>
                    </a:lnTo>
                    <a:lnTo>
                      <a:pt x="78" y="9"/>
                    </a:lnTo>
                    <a:lnTo>
                      <a:pt x="76" y="4"/>
                    </a:lnTo>
                    <a:lnTo>
                      <a:pt x="72" y="2"/>
                    </a:lnTo>
                    <a:lnTo>
                      <a:pt x="68" y="0"/>
                    </a:lnTo>
                    <a:lnTo>
                      <a:pt x="65" y="0"/>
                    </a:lnTo>
                    <a:lnTo>
                      <a:pt x="61" y="0"/>
                    </a:lnTo>
                    <a:lnTo>
                      <a:pt x="58" y="2"/>
                    </a:lnTo>
                    <a:lnTo>
                      <a:pt x="54" y="2"/>
                    </a:lnTo>
                    <a:lnTo>
                      <a:pt x="51" y="4"/>
                    </a:lnTo>
                    <a:lnTo>
                      <a:pt x="48" y="7"/>
                    </a:lnTo>
                    <a:lnTo>
                      <a:pt x="45" y="9"/>
                    </a:lnTo>
                    <a:lnTo>
                      <a:pt x="42" y="9"/>
                    </a:lnTo>
                    <a:lnTo>
                      <a:pt x="39" y="11"/>
                    </a:lnTo>
                    <a:lnTo>
                      <a:pt x="37" y="11"/>
                    </a:lnTo>
                    <a:lnTo>
                      <a:pt x="34" y="11"/>
                    </a:lnTo>
                    <a:lnTo>
                      <a:pt x="32" y="9"/>
                    </a:lnTo>
                    <a:lnTo>
                      <a:pt x="29" y="9"/>
                    </a:lnTo>
                    <a:lnTo>
                      <a:pt x="28" y="9"/>
                    </a:lnTo>
                    <a:lnTo>
                      <a:pt x="25" y="11"/>
                    </a:lnTo>
                    <a:lnTo>
                      <a:pt x="23" y="11"/>
                    </a:lnTo>
                    <a:lnTo>
                      <a:pt x="20" y="13"/>
                    </a:lnTo>
                    <a:lnTo>
                      <a:pt x="15" y="17"/>
                    </a:lnTo>
                    <a:lnTo>
                      <a:pt x="11" y="21"/>
                    </a:lnTo>
                    <a:lnTo>
                      <a:pt x="6" y="25"/>
                    </a:lnTo>
                    <a:lnTo>
                      <a:pt x="3" y="30"/>
                    </a:lnTo>
                    <a:lnTo>
                      <a:pt x="1" y="34"/>
                    </a:lnTo>
                    <a:lnTo>
                      <a:pt x="0" y="38"/>
                    </a:lnTo>
                    <a:lnTo>
                      <a:pt x="0" y="42"/>
                    </a:lnTo>
                    <a:lnTo>
                      <a:pt x="1" y="47"/>
                    </a:lnTo>
                    <a:lnTo>
                      <a:pt x="6" y="51"/>
                    </a:lnTo>
                    <a:lnTo>
                      <a:pt x="9" y="55"/>
                    </a:lnTo>
                    <a:lnTo>
                      <a:pt x="15" y="57"/>
                    </a:lnTo>
                    <a:lnTo>
                      <a:pt x="20" y="61"/>
                    </a:lnTo>
                    <a:lnTo>
                      <a:pt x="26" y="63"/>
                    </a:lnTo>
                    <a:lnTo>
                      <a:pt x="31" y="70"/>
                    </a:lnTo>
                    <a:lnTo>
                      <a:pt x="34" y="74"/>
                    </a:lnTo>
                    <a:lnTo>
                      <a:pt x="43" y="72"/>
                    </a:lnTo>
                    <a:lnTo>
                      <a:pt x="53" y="70"/>
                    </a:lnTo>
                    <a:lnTo>
                      <a:pt x="62" y="68"/>
                    </a:lnTo>
                    <a:lnTo>
                      <a:pt x="72" y="65"/>
                    </a:lnTo>
                    <a:lnTo>
                      <a:pt x="79" y="61"/>
                    </a:lnTo>
                    <a:lnTo>
                      <a:pt x="86" y="53"/>
                    </a:lnTo>
                    <a:lnTo>
                      <a:pt x="87" y="49"/>
                    </a:lnTo>
                    <a:lnTo>
                      <a:pt x="87" y="44"/>
                    </a:lnTo>
                    <a:lnTo>
                      <a:pt x="87" y="38"/>
                    </a:lnTo>
                    <a:lnTo>
                      <a:pt x="87" y="32"/>
                    </a:lnTo>
                    <a:close/>
                  </a:path>
                </a:pathLst>
              </a:custGeom>
              <a:solidFill>
                <a:srgbClr val="F7AB8C"/>
              </a:solidFill>
              <a:ln w="9525">
                <a:noFill/>
                <a:round/>
                <a:headEnd/>
                <a:tailEnd/>
              </a:ln>
            </p:spPr>
            <p:txBody>
              <a:bodyPr/>
              <a:lstStyle/>
              <a:p>
                <a:endParaRPr lang="it-IT">
                  <a:solidFill>
                    <a:srgbClr val="FFFFFF"/>
                  </a:solidFill>
                </a:endParaRPr>
              </a:p>
            </p:txBody>
          </p:sp>
          <p:sp>
            <p:nvSpPr>
              <p:cNvPr id="29201" name="Freeform 244"/>
              <p:cNvSpPr>
                <a:spLocks/>
              </p:cNvSpPr>
              <p:nvPr/>
            </p:nvSpPr>
            <p:spPr bwMode="auto">
              <a:xfrm>
                <a:off x="3000" y="1808"/>
                <a:ext cx="23" cy="36"/>
              </a:xfrm>
              <a:custGeom>
                <a:avLst/>
                <a:gdLst>
                  <a:gd name="T0" fmla="*/ 0 w 23"/>
                  <a:gd name="T1" fmla="*/ 8 h 36"/>
                  <a:gd name="T2" fmla="*/ 5 w 23"/>
                  <a:gd name="T3" fmla="*/ 11 h 36"/>
                  <a:gd name="T4" fmla="*/ 6 w 23"/>
                  <a:gd name="T5" fmla="*/ 13 h 36"/>
                  <a:gd name="T6" fmla="*/ 9 w 23"/>
                  <a:gd name="T7" fmla="*/ 15 h 36"/>
                  <a:gd name="T8" fmla="*/ 11 w 23"/>
                  <a:gd name="T9" fmla="*/ 19 h 36"/>
                  <a:gd name="T10" fmla="*/ 12 w 23"/>
                  <a:gd name="T11" fmla="*/ 23 h 36"/>
                  <a:gd name="T12" fmla="*/ 14 w 23"/>
                  <a:gd name="T13" fmla="*/ 27 h 36"/>
                  <a:gd name="T14" fmla="*/ 16 w 23"/>
                  <a:gd name="T15" fmla="*/ 32 h 36"/>
                  <a:gd name="T16" fmla="*/ 17 w 23"/>
                  <a:gd name="T17" fmla="*/ 36 h 36"/>
                  <a:gd name="T18" fmla="*/ 23 w 23"/>
                  <a:gd name="T19" fmla="*/ 34 h 36"/>
                  <a:gd name="T20" fmla="*/ 22 w 23"/>
                  <a:gd name="T21" fmla="*/ 29 h 36"/>
                  <a:gd name="T22" fmla="*/ 20 w 23"/>
                  <a:gd name="T23" fmla="*/ 25 h 36"/>
                  <a:gd name="T24" fmla="*/ 19 w 23"/>
                  <a:gd name="T25" fmla="*/ 19 h 36"/>
                  <a:gd name="T26" fmla="*/ 17 w 23"/>
                  <a:gd name="T27" fmla="*/ 15 h 36"/>
                  <a:gd name="T28" fmla="*/ 14 w 23"/>
                  <a:gd name="T29" fmla="*/ 8 h 36"/>
                  <a:gd name="T30" fmla="*/ 11 w 23"/>
                  <a:gd name="T31" fmla="*/ 4 h 36"/>
                  <a:gd name="T32" fmla="*/ 6 w 23"/>
                  <a:gd name="T33" fmla="*/ 2 h 36"/>
                  <a:gd name="T34" fmla="*/ 1 w 23"/>
                  <a:gd name="T35" fmla="*/ 0 h 36"/>
                  <a:gd name="T36" fmla="*/ 0 w 23"/>
                  <a:gd name="T37" fmla="*/ 8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36"/>
                  <a:gd name="T59" fmla="*/ 23 w 23"/>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36">
                    <a:moveTo>
                      <a:pt x="0" y="8"/>
                    </a:moveTo>
                    <a:lnTo>
                      <a:pt x="5" y="11"/>
                    </a:lnTo>
                    <a:lnTo>
                      <a:pt x="6" y="13"/>
                    </a:lnTo>
                    <a:lnTo>
                      <a:pt x="9" y="15"/>
                    </a:lnTo>
                    <a:lnTo>
                      <a:pt x="11" y="19"/>
                    </a:lnTo>
                    <a:lnTo>
                      <a:pt x="12" y="23"/>
                    </a:lnTo>
                    <a:lnTo>
                      <a:pt x="14" y="27"/>
                    </a:lnTo>
                    <a:lnTo>
                      <a:pt x="16" y="32"/>
                    </a:lnTo>
                    <a:lnTo>
                      <a:pt x="17" y="36"/>
                    </a:lnTo>
                    <a:lnTo>
                      <a:pt x="23" y="34"/>
                    </a:lnTo>
                    <a:lnTo>
                      <a:pt x="22" y="29"/>
                    </a:lnTo>
                    <a:lnTo>
                      <a:pt x="20" y="25"/>
                    </a:lnTo>
                    <a:lnTo>
                      <a:pt x="19" y="19"/>
                    </a:lnTo>
                    <a:lnTo>
                      <a:pt x="17" y="15"/>
                    </a:lnTo>
                    <a:lnTo>
                      <a:pt x="14" y="8"/>
                    </a:lnTo>
                    <a:lnTo>
                      <a:pt x="11" y="4"/>
                    </a:lnTo>
                    <a:lnTo>
                      <a:pt x="6" y="2"/>
                    </a:lnTo>
                    <a:lnTo>
                      <a:pt x="1"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02" name="Freeform 245"/>
              <p:cNvSpPr>
                <a:spLocks/>
              </p:cNvSpPr>
              <p:nvPr/>
            </p:nvSpPr>
            <p:spPr bwMode="auto">
              <a:xfrm>
                <a:off x="2973" y="1808"/>
                <a:ext cx="28" cy="17"/>
              </a:xfrm>
              <a:custGeom>
                <a:avLst/>
                <a:gdLst>
                  <a:gd name="T0" fmla="*/ 2 w 28"/>
                  <a:gd name="T1" fmla="*/ 17 h 17"/>
                  <a:gd name="T2" fmla="*/ 3 w 28"/>
                  <a:gd name="T3" fmla="*/ 17 h 17"/>
                  <a:gd name="T4" fmla="*/ 7 w 28"/>
                  <a:gd name="T5" fmla="*/ 17 h 17"/>
                  <a:gd name="T6" fmla="*/ 10 w 28"/>
                  <a:gd name="T7" fmla="*/ 15 h 17"/>
                  <a:gd name="T8" fmla="*/ 13 w 28"/>
                  <a:gd name="T9" fmla="*/ 13 h 17"/>
                  <a:gd name="T10" fmla="*/ 16 w 28"/>
                  <a:gd name="T11" fmla="*/ 11 h 17"/>
                  <a:gd name="T12" fmla="*/ 19 w 28"/>
                  <a:gd name="T13" fmla="*/ 11 h 17"/>
                  <a:gd name="T14" fmla="*/ 22 w 28"/>
                  <a:gd name="T15" fmla="*/ 8 h 17"/>
                  <a:gd name="T16" fmla="*/ 25 w 28"/>
                  <a:gd name="T17" fmla="*/ 8 h 17"/>
                  <a:gd name="T18" fmla="*/ 27 w 28"/>
                  <a:gd name="T19" fmla="*/ 8 h 17"/>
                  <a:gd name="T20" fmla="*/ 28 w 28"/>
                  <a:gd name="T21" fmla="*/ 0 h 17"/>
                  <a:gd name="T22" fmla="*/ 25 w 28"/>
                  <a:gd name="T23" fmla="*/ 0 h 17"/>
                  <a:gd name="T24" fmla="*/ 21 w 28"/>
                  <a:gd name="T25" fmla="*/ 0 h 17"/>
                  <a:gd name="T26" fmla="*/ 18 w 28"/>
                  <a:gd name="T27" fmla="*/ 2 h 17"/>
                  <a:gd name="T28" fmla="*/ 14 w 28"/>
                  <a:gd name="T29" fmla="*/ 2 h 17"/>
                  <a:gd name="T30" fmla="*/ 10 w 28"/>
                  <a:gd name="T31" fmla="*/ 4 h 17"/>
                  <a:gd name="T32" fmla="*/ 7 w 28"/>
                  <a:gd name="T33" fmla="*/ 6 h 17"/>
                  <a:gd name="T34" fmla="*/ 3 w 28"/>
                  <a:gd name="T35" fmla="*/ 8 h 17"/>
                  <a:gd name="T36" fmla="*/ 0 w 28"/>
                  <a:gd name="T37" fmla="*/ 8 h 17"/>
                  <a:gd name="T38" fmla="*/ 2 w 28"/>
                  <a:gd name="T39" fmla="*/ 17 h 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
                  <a:gd name="T61" fmla="*/ 0 h 17"/>
                  <a:gd name="T62" fmla="*/ 28 w 28"/>
                  <a:gd name="T63" fmla="*/ 17 h 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 h="17">
                    <a:moveTo>
                      <a:pt x="2" y="17"/>
                    </a:moveTo>
                    <a:lnTo>
                      <a:pt x="3" y="17"/>
                    </a:lnTo>
                    <a:lnTo>
                      <a:pt x="7" y="17"/>
                    </a:lnTo>
                    <a:lnTo>
                      <a:pt x="10" y="15"/>
                    </a:lnTo>
                    <a:lnTo>
                      <a:pt x="13" y="13"/>
                    </a:lnTo>
                    <a:lnTo>
                      <a:pt x="16" y="11"/>
                    </a:lnTo>
                    <a:lnTo>
                      <a:pt x="19" y="11"/>
                    </a:lnTo>
                    <a:lnTo>
                      <a:pt x="22" y="8"/>
                    </a:lnTo>
                    <a:lnTo>
                      <a:pt x="25" y="8"/>
                    </a:lnTo>
                    <a:lnTo>
                      <a:pt x="27" y="8"/>
                    </a:lnTo>
                    <a:lnTo>
                      <a:pt x="28" y="0"/>
                    </a:lnTo>
                    <a:lnTo>
                      <a:pt x="25" y="0"/>
                    </a:lnTo>
                    <a:lnTo>
                      <a:pt x="21" y="0"/>
                    </a:lnTo>
                    <a:lnTo>
                      <a:pt x="18" y="2"/>
                    </a:lnTo>
                    <a:lnTo>
                      <a:pt x="14" y="2"/>
                    </a:lnTo>
                    <a:lnTo>
                      <a:pt x="10" y="4"/>
                    </a:lnTo>
                    <a:lnTo>
                      <a:pt x="7" y="6"/>
                    </a:lnTo>
                    <a:lnTo>
                      <a:pt x="3" y="8"/>
                    </a:lnTo>
                    <a:lnTo>
                      <a:pt x="0" y="8"/>
                    </a:lnTo>
                    <a:lnTo>
                      <a:pt x="2" y="17"/>
                    </a:lnTo>
                    <a:close/>
                  </a:path>
                </a:pathLst>
              </a:custGeom>
              <a:solidFill>
                <a:srgbClr val="CC6633"/>
              </a:solidFill>
              <a:ln w="9525">
                <a:noFill/>
                <a:round/>
                <a:headEnd/>
                <a:tailEnd/>
              </a:ln>
            </p:spPr>
            <p:txBody>
              <a:bodyPr/>
              <a:lstStyle/>
              <a:p>
                <a:endParaRPr lang="it-IT">
                  <a:solidFill>
                    <a:srgbClr val="FFFFFF"/>
                  </a:solidFill>
                </a:endParaRPr>
              </a:p>
            </p:txBody>
          </p:sp>
          <p:sp>
            <p:nvSpPr>
              <p:cNvPr id="29203" name="Freeform 246"/>
              <p:cNvSpPr>
                <a:spLocks/>
              </p:cNvSpPr>
              <p:nvPr/>
            </p:nvSpPr>
            <p:spPr bwMode="auto">
              <a:xfrm>
                <a:off x="2955" y="1816"/>
                <a:ext cx="20" cy="11"/>
              </a:xfrm>
              <a:custGeom>
                <a:avLst/>
                <a:gdLst>
                  <a:gd name="T0" fmla="*/ 3 w 20"/>
                  <a:gd name="T1" fmla="*/ 11 h 11"/>
                  <a:gd name="T2" fmla="*/ 4 w 20"/>
                  <a:gd name="T3" fmla="*/ 11 h 11"/>
                  <a:gd name="T4" fmla="*/ 6 w 20"/>
                  <a:gd name="T5" fmla="*/ 9 h 11"/>
                  <a:gd name="T6" fmla="*/ 7 w 20"/>
                  <a:gd name="T7" fmla="*/ 9 h 11"/>
                  <a:gd name="T8" fmla="*/ 10 w 20"/>
                  <a:gd name="T9" fmla="*/ 11 h 11"/>
                  <a:gd name="T10" fmla="*/ 12 w 20"/>
                  <a:gd name="T11" fmla="*/ 11 h 11"/>
                  <a:gd name="T12" fmla="*/ 15 w 20"/>
                  <a:gd name="T13" fmla="*/ 11 h 11"/>
                  <a:gd name="T14" fmla="*/ 18 w 20"/>
                  <a:gd name="T15" fmla="*/ 11 h 11"/>
                  <a:gd name="T16" fmla="*/ 20 w 20"/>
                  <a:gd name="T17" fmla="*/ 9 h 11"/>
                  <a:gd name="T18" fmla="*/ 18 w 20"/>
                  <a:gd name="T19" fmla="*/ 0 h 11"/>
                  <a:gd name="T20" fmla="*/ 17 w 20"/>
                  <a:gd name="T21" fmla="*/ 3 h 11"/>
                  <a:gd name="T22" fmla="*/ 15 w 20"/>
                  <a:gd name="T23" fmla="*/ 3 h 11"/>
                  <a:gd name="T24" fmla="*/ 12 w 20"/>
                  <a:gd name="T25" fmla="*/ 3 h 11"/>
                  <a:gd name="T26" fmla="*/ 10 w 20"/>
                  <a:gd name="T27" fmla="*/ 0 h 11"/>
                  <a:gd name="T28" fmla="*/ 7 w 20"/>
                  <a:gd name="T29" fmla="*/ 0 h 11"/>
                  <a:gd name="T30" fmla="*/ 6 w 20"/>
                  <a:gd name="T31" fmla="*/ 0 h 11"/>
                  <a:gd name="T32" fmla="*/ 3 w 20"/>
                  <a:gd name="T33" fmla="*/ 0 h 11"/>
                  <a:gd name="T34" fmla="*/ 0 w 20"/>
                  <a:gd name="T35" fmla="*/ 3 h 11"/>
                  <a:gd name="T36" fmla="*/ 3 w 20"/>
                  <a:gd name="T37" fmla="*/ 11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11"/>
                  <a:gd name="T59" fmla="*/ 20 w 20"/>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11">
                    <a:moveTo>
                      <a:pt x="3" y="11"/>
                    </a:moveTo>
                    <a:lnTo>
                      <a:pt x="4" y="11"/>
                    </a:lnTo>
                    <a:lnTo>
                      <a:pt x="6" y="9"/>
                    </a:lnTo>
                    <a:lnTo>
                      <a:pt x="7" y="9"/>
                    </a:lnTo>
                    <a:lnTo>
                      <a:pt x="10" y="11"/>
                    </a:lnTo>
                    <a:lnTo>
                      <a:pt x="12" y="11"/>
                    </a:lnTo>
                    <a:lnTo>
                      <a:pt x="15" y="11"/>
                    </a:lnTo>
                    <a:lnTo>
                      <a:pt x="18" y="11"/>
                    </a:lnTo>
                    <a:lnTo>
                      <a:pt x="20" y="9"/>
                    </a:lnTo>
                    <a:lnTo>
                      <a:pt x="18" y="0"/>
                    </a:lnTo>
                    <a:lnTo>
                      <a:pt x="17" y="3"/>
                    </a:lnTo>
                    <a:lnTo>
                      <a:pt x="15" y="3"/>
                    </a:lnTo>
                    <a:lnTo>
                      <a:pt x="12" y="3"/>
                    </a:lnTo>
                    <a:lnTo>
                      <a:pt x="10" y="0"/>
                    </a:lnTo>
                    <a:lnTo>
                      <a:pt x="7" y="0"/>
                    </a:lnTo>
                    <a:lnTo>
                      <a:pt x="6" y="0"/>
                    </a:lnTo>
                    <a:lnTo>
                      <a:pt x="3" y="0"/>
                    </a:lnTo>
                    <a:lnTo>
                      <a:pt x="0" y="3"/>
                    </a:lnTo>
                    <a:lnTo>
                      <a:pt x="3" y="11"/>
                    </a:lnTo>
                    <a:close/>
                  </a:path>
                </a:pathLst>
              </a:custGeom>
              <a:solidFill>
                <a:srgbClr val="CC6633"/>
              </a:solidFill>
              <a:ln w="9525">
                <a:noFill/>
                <a:round/>
                <a:headEnd/>
                <a:tailEnd/>
              </a:ln>
            </p:spPr>
            <p:txBody>
              <a:bodyPr/>
              <a:lstStyle/>
              <a:p>
                <a:endParaRPr lang="it-IT">
                  <a:solidFill>
                    <a:srgbClr val="FFFFFF"/>
                  </a:solidFill>
                </a:endParaRPr>
              </a:p>
            </p:txBody>
          </p:sp>
          <p:sp>
            <p:nvSpPr>
              <p:cNvPr id="29204" name="Freeform 247"/>
              <p:cNvSpPr>
                <a:spLocks/>
              </p:cNvSpPr>
              <p:nvPr/>
            </p:nvSpPr>
            <p:spPr bwMode="auto">
              <a:xfrm>
                <a:off x="2930" y="1819"/>
                <a:ext cx="28" cy="35"/>
              </a:xfrm>
              <a:custGeom>
                <a:avLst/>
                <a:gdLst>
                  <a:gd name="T0" fmla="*/ 6 w 28"/>
                  <a:gd name="T1" fmla="*/ 33 h 35"/>
                  <a:gd name="T2" fmla="*/ 6 w 28"/>
                  <a:gd name="T3" fmla="*/ 31 h 35"/>
                  <a:gd name="T4" fmla="*/ 6 w 28"/>
                  <a:gd name="T5" fmla="*/ 29 h 35"/>
                  <a:gd name="T6" fmla="*/ 9 w 28"/>
                  <a:gd name="T7" fmla="*/ 25 h 35"/>
                  <a:gd name="T8" fmla="*/ 12 w 28"/>
                  <a:gd name="T9" fmla="*/ 21 h 35"/>
                  <a:gd name="T10" fmla="*/ 15 w 28"/>
                  <a:gd name="T11" fmla="*/ 18 h 35"/>
                  <a:gd name="T12" fmla="*/ 20 w 28"/>
                  <a:gd name="T13" fmla="*/ 14 h 35"/>
                  <a:gd name="T14" fmla="*/ 25 w 28"/>
                  <a:gd name="T15" fmla="*/ 10 h 35"/>
                  <a:gd name="T16" fmla="*/ 28 w 28"/>
                  <a:gd name="T17" fmla="*/ 8 h 35"/>
                  <a:gd name="T18" fmla="*/ 25 w 28"/>
                  <a:gd name="T19" fmla="*/ 0 h 35"/>
                  <a:gd name="T20" fmla="*/ 21 w 28"/>
                  <a:gd name="T21" fmla="*/ 4 h 35"/>
                  <a:gd name="T22" fmla="*/ 17 w 28"/>
                  <a:gd name="T23" fmla="*/ 6 h 35"/>
                  <a:gd name="T24" fmla="*/ 12 w 28"/>
                  <a:gd name="T25" fmla="*/ 10 h 35"/>
                  <a:gd name="T26" fmla="*/ 7 w 28"/>
                  <a:gd name="T27" fmla="*/ 14 h 35"/>
                  <a:gd name="T28" fmla="*/ 4 w 28"/>
                  <a:gd name="T29" fmla="*/ 18 h 35"/>
                  <a:gd name="T30" fmla="*/ 1 w 28"/>
                  <a:gd name="T31" fmla="*/ 23 h 35"/>
                  <a:gd name="T32" fmla="*/ 0 w 28"/>
                  <a:gd name="T33" fmla="*/ 29 h 35"/>
                  <a:gd name="T34" fmla="*/ 0 w 28"/>
                  <a:gd name="T35" fmla="*/ 35 h 35"/>
                  <a:gd name="T36" fmla="*/ 6 w 28"/>
                  <a:gd name="T37" fmla="*/ 33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35"/>
                  <a:gd name="T59" fmla="*/ 28 w 28"/>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35">
                    <a:moveTo>
                      <a:pt x="6" y="33"/>
                    </a:moveTo>
                    <a:lnTo>
                      <a:pt x="6" y="31"/>
                    </a:lnTo>
                    <a:lnTo>
                      <a:pt x="6" y="29"/>
                    </a:lnTo>
                    <a:lnTo>
                      <a:pt x="9" y="25"/>
                    </a:lnTo>
                    <a:lnTo>
                      <a:pt x="12" y="21"/>
                    </a:lnTo>
                    <a:lnTo>
                      <a:pt x="15" y="18"/>
                    </a:lnTo>
                    <a:lnTo>
                      <a:pt x="20" y="14"/>
                    </a:lnTo>
                    <a:lnTo>
                      <a:pt x="25" y="10"/>
                    </a:lnTo>
                    <a:lnTo>
                      <a:pt x="28" y="8"/>
                    </a:lnTo>
                    <a:lnTo>
                      <a:pt x="25" y="0"/>
                    </a:lnTo>
                    <a:lnTo>
                      <a:pt x="21" y="4"/>
                    </a:lnTo>
                    <a:lnTo>
                      <a:pt x="17" y="6"/>
                    </a:lnTo>
                    <a:lnTo>
                      <a:pt x="12" y="10"/>
                    </a:lnTo>
                    <a:lnTo>
                      <a:pt x="7" y="14"/>
                    </a:lnTo>
                    <a:lnTo>
                      <a:pt x="4" y="18"/>
                    </a:lnTo>
                    <a:lnTo>
                      <a:pt x="1" y="23"/>
                    </a:lnTo>
                    <a:lnTo>
                      <a:pt x="0" y="29"/>
                    </a:lnTo>
                    <a:lnTo>
                      <a:pt x="0" y="35"/>
                    </a:lnTo>
                    <a:lnTo>
                      <a:pt x="6" y="33"/>
                    </a:lnTo>
                    <a:close/>
                  </a:path>
                </a:pathLst>
              </a:custGeom>
              <a:solidFill>
                <a:srgbClr val="CC6633"/>
              </a:solidFill>
              <a:ln w="9525">
                <a:noFill/>
                <a:round/>
                <a:headEnd/>
                <a:tailEnd/>
              </a:ln>
            </p:spPr>
            <p:txBody>
              <a:bodyPr/>
              <a:lstStyle/>
              <a:p>
                <a:endParaRPr lang="it-IT">
                  <a:solidFill>
                    <a:srgbClr val="FFFFFF"/>
                  </a:solidFill>
                </a:endParaRPr>
              </a:p>
            </p:txBody>
          </p:sp>
          <p:sp>
            <p:nvSpPr>
              <p:cNvPr id="29205" name="Freeform 248"/>
              <p:cNvSpPr>
                <a:spLocks/>
              </p:cNvSpPr>
              <p:nvPr/>
            </p:nvSpPr>
            <p:spPr bwMode="auto">
              <a:xfrm>
                <a:off x="2930" y="1852"/>
                <a:ext cx="40" cy="38"/>
              </a:xfrm>
              <a:custGeom>
                <a:avLst/>
                <a:gdLst>
                  <a:gd name="T0" fmla="*/ 37 w 40"/>
                  <a:gd name="T1" fmla="*/ 30 h 38"/>
                  <a:gd name="T2" fmla="*/ 40 w 40"/>
                  <a:gd name="T3" fmla="*/ 32 h 38"/>
                  <a:gd name="T4" fmla="*/ 35 w 40"/>
                  <a:gd name="T5" fmla="*/ 25 h 38"/>
                  <a:gd name="T6" fmla="*/ 31 w 40"/>
                  <a:gd name="T7" fmla="*/ 21 h 38"/>
                  <a:gd name="T8" fmla="*/ 25 w 40"/>
                  <a:gd name="T9" fmla="*/ 17 h 38"/>
                  <a:gd name="T10" fmla="*/ 20 w 40"/>
                  <a:gd name="T11" fmla="*/ 13 h 38"/>
                  <a:gd name="T12" fmla="*/ 14 w 40"/>
                  <a:gd name="T13" fmla="*/ 11 h 38"/>
                  <a:gd name="T14" fmla="*/ 10 w 40"/>
                  <a:gd name="T15" fmla="*/ 9 h 38"/>
                  <a:gd name="T16" fmla="*/ 7 w 40"/>
                  <a:gd name="T17" fmla="*/ 4 h 38"/>
                  <a:gd name="T18" fmla="*/ 6 w 40"/>
                  <a:gd name="T19" fmla="*/ 0 h 38"/>
                  <a:gd name="T20" fmla="*/ 0 w 40"/>
                  <a:gd name="T21" fmla="*/ 2 h 38"/>
                  <a:gd name="T22" fmla="*/ 3 w 40"/>
                  <a:gd name="T23" fmla="*/ 11 h 38"/>
                  <a:gd name="T24" fmla="*/ 6 w 40"/>
                  <a:gd name="T25" fmla="*/ 15 h 38"/>
                  <a:gd name="T26" fmla="*/ 12 w 40"/>
                  <a:gd name="T27" fmla="*/ 19 h 38"/>
                  <a:gd name="T28" fmla="*/ 17 w 40"/>
                  <a:gd name="T29" fmla="*/ 21 h 38"/>
                  <a:gd name="T30" fmla="*/ 21 w 40"/>
                  <a:gd name="T31" fmla="*/ 25 h 38"/>
                  <a:gd name="T32" fmla="*/ 28 w 40"/>
                  <a:gd name="T33" fmla="*/ 28 h 38"/>
                  <a:gd name="T34" fmla="*/ 31 w 40"/>
                  <a:gd name="T35" fmla="*/ 32 h 38"/>
                  <a:gd name="T36" fmla="*/ 35 w 40"/>
                  <a:gd name="T37" fmla="*/ 36 h 38"/>
                  <a:gd name="T38" fmla="*/ 39 w 40"/>
                  <a:gd name="T39" fmla="*/ 38 h 38"/>
                  <a:gd name="T40" fmla="*/ 35 w 40"/>
                  <a:gd name="T41" fmla="*/ 36 h 38"/>
                  <a:gd name="T42" fmla="*/ 37 w 40"/>
                  <a:gd name="T43" fmla="*/ 38 h 38"/>
                  <a:gd name="T44" fmla="*/ 39 w 40"/>
                  <a:gd name="T45" fmla="*/ 38 h 38"/>
                  <a:gd name="T46" fmla="*/ 37 w 40"/>
                  <a:gd name="T47" fmla="*/ 3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0"/>
                  <a:gd name="T73" fmla="*/ 0 h 38"/>
                  <a:gd name="T74" fmla="*/ 40 w 40"/>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0" h="38">
                    <a:moveTo>
                      <a:pt x="37" y="30"/>
                    </a:moveTo>
                    <a:lnTo>
                      <a:pt x="40" y="32"/>
                    </a:lnTo>
                    <a:lnTo>
                      <a:pt x="35" y="25"/>
                    </a:lnTo>
                    <a:lnTo>
                      <a:pt x="31" y="21"/>
                    </a:lnTo>
                    <a:lnTo>
                      <a:pt x="25" y="17"/>
                    </a:lnTo>
                    <a:lnTo>
                      <a:pt x="20" y="13"/>
                    </a:lnTo>
                    <a:lnTo>
                      <a:pt x="14" y="11"/>
                    </a:lnTo>
                    <a:lnTo>
                      <a:pt x="10" y="9"/>
                    </a:lnTo>
                    <a:lnTo>
                      <a:pt x="7" y="4"/>
                    </a:lnTo>
                    <a:lnTo>
                      <a:pt x="6" y="0"/>
                    </a:lnTo>
                    <a:lnTo>
                      <a:pt x="0" y="2"/>
                    </a:lnTo>
                    <a:lnTo>
                      <a:pt x="3" y="11"/>
                    </a:lnTo>
                    <a:lnTo>
                      <a:pt x="6" y="15"/>
                    </a:lnTo>
                    <a:lnTo>
                      <a:pt x="12" y="19"/>
                    </a:lnTo>
                    <a:lnTo>
                      <a:pt x="17" y="21"/>
                    </a:lnTo>
                    <a:lnTo>
                      <a:pt x="21" y="25"/>
                    </a:lnTo>
                    <a:lnTo>
                      <a:pt x="28" y="28"/>
                    </a:lnTo>
                    <a:lnTo>
                      <a:pt x="31" y="32"/>
                    </a:lnTo>
                    <a:lnTo>
                      <a:pt x="35" y="36"/>
                    </a:lnTo>
                    <a:lnTo>
                      <a:pt x="39" y="38"/>
                    </a:lnTo>
                    <a:lnTo>
                      <a:pt x="35" y="36"/>
                    </a:lnTo>
                    <a:lnTo>
                      <a:pt x="37" y="38"/>
                    </a:lnTo>
                    <a:lnTo>
                      <a:pt x="39" y="38"/>
                    </a:lnTo>
                    <a:lnTo>
                      <a:pt x="37" y="30"/>
                    </a:lnTo>
                    <a:close/>
                  </a:path>
                </a:pathLst>
              </a:custGeom>
              <a:solidFill>
                <a:srgbClr val="CC6633"/>
              </a:solidFill>
              <a:ln w="9525">
                <a:noFill/>
                <a:round/>
                <a:headEnd/>
                <a:tailEnd/>
              </a:ln>
            </p:spPr>
            <p:txBody>
              <a:bodyPr/>
              <a:lstStyle/>
              <a:p>
                <a:endParaRPr lang="it-IT">
                  <a:solidFill>
                    <a:srgbClr val="FFFFFF"/>
                  </a:solidFill>
                </a:endParaRPr>
              </a:p>
            </p:txBody>
          </p:sp>
          <p:sp>
            <p:nvSpPr>
              <p:cNvPr id="29206" name="Freeform 249"/>
              <p:cNvSpPr>
                <a:spLocks/>
              </p:cNvSpPr>
              <p:nvPr/>
            </p:nvSpPr>
            <p:spPr bwMode="auto">
              <a:xfrm>
                <a:off x="2967" y="1842"/>
                <a:ext cx="56" cy="48"/>
              </a:xfrm>
              <a:custGeom>
                <a:avLst/>
                <a:gdLst>
                  <a:gd name="T0" fmla="*/ 50 w 56"/>
                  <a:gd name="T1" fmla="*/ 2 h 48"/>
                  <a:gd name="T2" fmla="*/ 50 w 56"/>
                  <a:gd name="T3" fmla="*/ 8 h 48"/>
                  <a:gd name="T4" fmla="*/ 50 w 56"/>
                  <a:gd name="T5" fmla="*/ 14 h 48"/>
                  <a:gd name="T6" fmla="*/ 50 w 56"/>
                  <a:gd name="T7" fmla="*/ 19 h 48"/>
                  <a:gd name="T8" fmla="*/ 49 w 56"/>
                  <a:gd name="T9" fmla="*/ 21 h 48"/>
                  <a:gd name="T10" fmla="*/ 44 w 56"/>
                  <a:gd name="T11" fmla="*/ 27 h 48"/>
                  <a:gd name="T12" fmla="*/ 36 w 56"/>
                  <a:gd name="T13" fmla="*/ 31 h 48"/>
                  <a:gd name="T14" fmla="*/ 28 w 56"/>
                  <a:gd name="T15" fmla="*/ 33 h 48"/>
                  <a:gd name="T16" fmla="*/ 19 w 56"/>
                  <a:gd name="T17" fmla="*/ 35 h 48"/>
                  <a:gd name="T18" fmla="*/ 8 w 56"/>
                  <a:gd name="T19" fmla="*/ 38 h 48"/>
                  <a:gd name="T20" fmla="*/ 0 w 56"/>
                  <a:gd name="T21" fmla="*/ 40 h 48"/>
                  <a:gd name="T22" fmla="*/ 2 w 56"/>
                  <a:gd name="T23" fmla="*/ 48 h 48"/>
                  <a:gd name="T24" fmla="*/ 9 w 56"/>
                  <a:gd name="T25" fmla="*/ 46 h 48"/>
                  <a:gd name="T26" fmla="*/ 19 w 56"/>
                  <a:gd name="T27" fmla="*/ 44 h 48"/>
                  <a:gd name="T28" fmla="*/ 28 w 56"/>
                  <a:gd name="T29" fmla="*/ 42 h 48"/>
                  <a:gd name="T30" fmla="*/ 39 w 56"/>
                  <a:gd name="T31" fmla="*/ 40 h 48"/>
                  <a:gd name="T32" fmla="*/ 47 w 56"/>
                  <a:gd name="T33" fmla="*/ 33 h 48"/>
                  <a:gd name="T34" fmla="*/ 53 w 56"/>
                  <a:gd name="T35" fmla="*/ 27 h 48"/>
                  <a:gd name="T36" fmla="*/ 56 w 56"/>
                  <a:gd name="T37" fmla="*/ 21 h 48"/>
                  <a:gd name="T38" fmla="*/ 56 w 56"/>
                  <a:gd name="T39" fmla="*/ 14 h 48"/>
                  <a:gd name="T40" fmla="*/ 56 w 56"/>
                  <a:gd name="T41" fmla="*/ 8 h 48"/>
                  <a:gd name="T42" fmla="*/ 56 w 56"/>
                  <a:gd name="T43" fmla="*/ 0 h 48"/>
                  <a:gd name="T44" fmla="*/ 50 w 56"/>
                  <a:gd name="T45" fmla="*/ 2 h 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6"/>
                  <a:gd name="T70" fmla="*/ 0 h 48"/>
                  <a:gd name="T71" fmla="*/ 56 w 56"/>
                  <a:gd name="T72" fmla="*/ 48 h 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6" h="48">
                    <a:moveTo>
                      <a:pt x="50" y="2"/>
                    </a:moveTo>
                    <a:lnTo>
                      <a:pt x="50" y="8"/>
                    </a:lnTo>
                    <a:lnTo>
                      <a:pt x="50" y="14"/>
                    </a:lnTo>
                    <a:lnTo>
                      <a:pt x="50" y="19"/>
                    </a:lnTo>
                    <a:lnTo>
                      <a:pt x="49" y="21"/>
                    </a:lnTo>
                    <a:lnTo>
                      <a:pt x="44" y="27"/>
                    </a:lnTo>
                    <a:lnTo>
                      <a:pt x="36" y="31"/>
                    </a:lnTo>
                    <a:lnTo>
                      <a:pt x="28" y="33"/>
                    </a:lnTo>
                    <a:lnTo>
                      <a:pt x="19" y="35"/>
                    </a:lnTo>
                    <a:lnTo>
                      <a:pt x="8" y="38"/>
                    </a:lnTo>
                    <a:lnTo>
                      <a:pt x="0" y="40"/>
                    </a:lnTo>
                    <a:lnTo>
                      <a:pt x="2" y="48"/>
                    </a:lnTo>
                    <a:lnTo>
                      <a:pt x="9" y="46"/>
                    </a:lnTo>
                    <a:lnTo>
                      <a:pt x="19" y="44"/>
                    </a:lnTo>
                    <a:lnTo>
                      <a:pt x="28" y="42"/>
                    </a:lnTo>
                    <a:lnTo>
                      <a:pt x="39" y="40"/>
                    </a:lnTo>
                    <a:lnTo>
                      <a:pt x="47" y="33"/>
                    </a:lnTo>
                    <a:lnTo>
                      <a:pt x="53" y="27"/>
                    </a:lnTo>
                    <a:lnTo>
                      <a:pt x="56" y="21"/>
                    </a:lnTo>
                    <a:lnTo>
                      <a:pt x="56" y="14"/>
                    </a:lnTo>
                    <a:lnTo>
                      <a:pt x="56" y="8"/>
                    </a:lnTo>
                    <a:lnTo>
                      <a:pt x="56" y="0"/>
                    </a:lnTo>
                    <a:lnTo>
                      <a:pt x="50" y="2"/>
                    </a:lnTo>
                    <a:close/>
                  </a:path>
                </a:pathLst>
              </a:custGeom>
              <a:solidFill>
                <a:srgbClr val="CC6633"/>
              </a:solidFill>
              <a:ln w="9525">
                <a:noFill/>
                <a:round/>
                <a:headEnd/>
                <a:tailEnd/>
              </a:ln>
            </p:spPr>
            <p:txBody>
              <a:bodyPr/>
              <a:lstStyle/>
              <a:p>
                <a:endParaRPr lang="it-IT">
                  <a:solidFill>
                    <a:srgbClr val="FFFFFF"/>
                  </a:solidFill>
                </a:endParaRPr>
              </a:p>
            </p:txBody>
          </p:sp>
          <p:sp>
            <p:nvSpPr>
              <p:cNvPr id="29207" name="Freeform 250"/>
              <p:cNvSpPr>
                <a:spLocks/>
              </p:cNvSpPr>
              <p:nvPr/>
            </p:nvSpPr>
            <p:spPr bwMode="auto">
              <a:xfrm>
                <a:off x="2800" y="1844"/>
                <a:ext cx="81" cy="86"/>
              </a:xfrm>
              <a:custGeom>
                <a:avLst/>
                <a:gdLst>
                  <a:gd name="T0" fmla="*/ 65 w 81"/>
                  <a:gd name="T1" fmla="*/ 27 h 86"/>
                  <a:gd name="T2" fmla="*/ 50 w 81"/>
                  <a:gd name="T3" fmla="*/ 25 h 86"/>
                  <a:gd name="T4" fmla="*/ 36 w 81"/>
                  <a:gd name="T5" fmla="*/ 17 h 86"/>
                  <a:gd name="T6" fmla="*/ 22 w 81"/>
                  <a:gd name="T7" fmla="*/ 6 h 86"/>
                  <a:gd name="T8" fmla="*/ 12 w 81"/>
                  <a:gd name="T9" fmla="*/ 0 h 86"/>
                  <a:gd name="T10" fmla="*/ 9 w 81"/>
                  <a:gd name="T11" fmla="*/ 2 h 86"/>
                  <a:gd name="T12" fmla="*/ 4 w 81"/>
                  <a:gd name="T13" fmla="*/ 6 h 86"/>
                  <a:gd name="T14" fmla="*/ 3 w 81"/>
                  <a:gd name="T15" fmla="*/ 10 h 86"/>
                  <a:gd name="T16" fmla="*/ 1 w 81"/>
                  <a:gd name="T17" fmla="*/ 19 h 86"/>
                  <a:gd name="T18" fmla="*/ 0 w 81"/>
                  <a:gd name="T19" fmla="*/ 33 h 86"/>
                  <a:gd name="T20" fmla="*/ 1 w 81"/>
                  <a:gd name="T21" fmla="*/ 48 h 86"/>
                  <a:gd name="T22" fmla="*/ 6 w 81"/>
                  <a:gd name="T23" fmla="*/ 61 h 86"/>
                  <a:gd name="T24" fmla="*/ 12 w 81"/>
                  <a:gd name="T25" fmla="*/ 69 h 86"/>
                  <a:gd name="T26" fmla="*/ 14 w 81"/>
                  <a:gd name="T27" fmla="*/ 73 h 86"/>
                  <a:gd name="T28" fmla="*/ 15 w 81"/>
                  <a:gd name="T29" fmla="*/ 78 h 86"/>
                  <a:gd name="T30" fmla="*/ 19 w 81"/>
                  <a:gd name="T31" fmla="*/ 80 h 86"/>
                  <a:gd name="T32" fmla="*/ 23 w 81"/>
                  <a:gd name="T33" fmla="*/ 84 h 86"/>
                  <a:gd name="T34" fmla="*/ 31 w 81"/>
                  <a:gd name="T35" fmla="*/ 84 h 86"/>
                  <a:gd name="T36" fmla="*/ 37 w 81"/>
                  <a:gd name="T37" fmla="*/ 82 h 86"/>
                  <a:gd name="T38" fmla="*/ 44 w 81"/>
                  <a:gd name="T39" fmla="*/ 82 h 86"/>
                  <a:gd name="T40" fmla="*/ 48 w 81"/>
                  <a:gd name="T41" fmla="*/ 84 h 86"/>
                  <a:gd name="T42" fmla="*/ 54 w 81"/>
                  <a:gd name="T43" fmla="*/ 84 h 86"/>
                  <a:gd name="T44" fmla="*/ 59 w 81"/>
                  <a:gd name="T45" fmla="*/ 86 h 86"/>
                  <a:gd name="T46" fmla="*/ 62 w 81"/>
                  <a:gd name="T47" fmla="*/ 84 h 86"/>
                  <a:gd name="T48" fmla="*/ 67 w 81"/>
                  <a:gd name="T49" fmla="*/ 78 h 86"/>
                  <a:gd name="T50" fmla="*/ 72 w 81"/>
                  <a:gd name="T51" fmla="*/ 65 h 86"/>
                  <a:gd name="T52" fmla="*/ 75 w 81"/>
                  <a:gd name="T53" fmla="*/ 52 h 86"/>
                  <a:gd name="T54" fmla="*/ 78 w 81"/>
                  <a:gd name="T55" fmla="*/ 40 h 86"/>
                  <a:gd name="T56" fmla="*/ 81 w 81"/>
                  <a:gd name="T57" fmla="*/ 31 h 86"/>
                  <a:gd name="T58" fmla="*/ 79 w 81"/>
                  <a:gd name="T59" fmla="*/ 29 h 86"/>
                  <a:gd name="T60" fmla="*/ 78 w 81"/>
                  <a:gd name="T61" fmla="*/ 27 h 86"/>
                  <a:gd name="T62" fmla="*/ 75 w 81"/>
                  <a:gd name="T63" fmla="*/ 25 h 8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1"/>
                  <a:gd name="T97" fmla="*/ 0 h 86"/>
                  <a:gd name="T98" fmla="*/ 81 w 81"/>
                  <a:gd name="T99" fmla="*/ 86 h 8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1" h="86">
                    <a:moveTo>
                      <a:pt x="75" y="25"/>
                    </a:moveTo>
                    <a:lnTo>
                      <a:pt x="65" y="27"/>
                    </a:lnTo>
                    <a:lnTo>
                      <a:pt x="58" y="27"/>
                    </a:lnTo>
                    <a:lnTo>
                      <a:pt x="50" y="25"/>
                    </a:lnTo>
                    <a:lnTo>
                      <a:pt x="42" y="21"/>
                    </a:lnTo>
                    <a:lnTo>
                      <a:pt x="36" y="17"/>
                    </a:lnTo>
                    <a:lnTo>
                      <a:pt x="28" y="10"/>
                    </a:lnTo>
                    <a:lnTo>
                      <a:pt x="22" y="6"/>
                    </a:lnTo>
                    <a:lnTo>
                      <a:pt x="14" y="2"/>
                    </a:lnTo>
                    <a:lnTo>
                      <a:pt x="12" y="0"/>
                    </a:lnTo>
                    <a:lnTo>
                      <a:pt x="11" y="2"/>
                    </a:lnTo>
                    <a:lnTo>
                      <a:pt x="9" y="2"/>
                    </a:lnTo>
                    <a:lnTo>
                      <a:pt x="6" y="4"/>
                    </a:lnTo>
                    <a:lnTo>
                      <a:pt x="4" y="6"/>
                    </a:lnTo>
                    <a:lnTo>
                      <a:pt x="3" y="8"/>
                    </a:lnTo>
                    <a:lnTo>
                      <a:pt x="3" y="10"/>
                    </a:lnTo>
                    <a:lnTo>
                      <a:pt x="1" y="12"/>
                    </a:lnTo>
                    <a:lnTo>
                      <a:pt x="1" y="19"/>
                    </a:lnTo>
                    <a:lnTo>
                      <a:pt x="0" y="27"/>
                    </a:lnTo>
                    <a:lnTo>
                      <a:pt x="0" y="33"/>
                    </a:lnTo>
                    <a:lnTo>
                      <a:pt x="0" y="42"/>
                    </a:lnTo>
                    <a:lnTo>
                      <a:pt x="1" y="48"/>
                    </a:lnTo>
                    <a:lnTo>
                      <a:pt x="3" y="54"/>
                    </a:lnTo>
                    <a:lnTo>
                      <a:pt x="6" y="61"/>
                    </a:lnTo>
                    <a:lnTo>
                      <a:pt x="11" y="67"/>
                    </a:lnTo>
                    <a:lnTo>
                      <a:pt x="12" y="69"/>
                    </a:lnTo>
                    <a:lnTo>
                      <a:pt x="12" y="71"/>
                    </a:lnTo>
                    <a:lnTo>
                      <a:pt x="14" y="73"/>
                    </a:lnTo>
                    <a:lnTo>
                      <a:pt x="15" y="75"/>
                    </a:lnTo>
                    <a:lnTo>
                      <a:pt x="15" y="78"/>
                    </a:lnTo>
                    <a:lnTo>
                      <a:pt x="17" y="80"/>
                    </a:lnTo>
                    <a:lnTo>
                      <a:pt x="19" y="80"/>
                    </a:lnTo>
                    <a:lnTo>
                      <a:pt x="20" y="82"/>
                    </a:lnTo>
                    <a:lnTo>
                      <a:pt x="23" y="84"/>
                    </a:lnTo>
                    <a:lnTo>
                      <a:pt x="26" y="84"/>
                    </a:lnTo>
                    <a:lnTo>
                      <a:pt x="31" y="84"/>
                    </a:lnTo>
                    <a:lnTo>
                      <a:pt x="34" y="82"/>
                    </a:lnTo>
                    <a:lnTo>
                      <a:pt x="37" y="82"/>
                    </a:lnTo>
                    <a:lnTo>
                      <a:pt x="40" y="82"/>
                    </a:lnTo>
                    <a:lnTo>
                      <a:pt x="44" y="82"/>
                    </a:lnTo>
                    <a:lnTo>
                      <a:pt x="47" y="82"/>
                    </a:lnTo>
                    <a:lnTo>
                      <a:pt x="48" y="84"/>
                    </a:lnTo>
                    <a:lnTo>
                      <a:pt x="51" y="84"/>
                    </a:lnTo>
                    <a:lnTo>
                      <a:pt x="54" y="84"/>
                    </a:lnTo>
                    <a:lnTo>
                      <a:pt x="56" y="86"/>
                    </a:lnTo>
                    <a:lnTo>
                      <a:pt x="59" y="86"/>
                    </a:lnTo>
                    <a:lnTo>
                      <a:pt x="61" y="84"/>
                    </a:lnTo>
                    <a:lnTo>
                      <a:pt x="62" y="84"/>
                    </a:lnTo>
                    <a:lnTo>
                      <a:pt x="64" y="82"/>
                    </a:lnTo>
                    <a:lnTo>
                      <a:pt x="67" y="78"/>
                    </a:lnTo>
                    <a:lnTo>
                      <a:pt x="69" y="71"/>
                    </a:lnTo>
                    <a:lnTo>
                      <a:pt x="72" y="65"/>
                    </a:lnTo>
                    <a:lnTo>
                      <a:pt x="73" y="59"/>
                    </a:lnTo>
                    <a:lnTo>
                      <a:pt x="75" y="52"/>
                    </a:lnTo>
                    <a:lnTo>
                      <a:pt x="76" y="46"/>
                    </a:lnTo>
                    <a:lnTo>
                      <a:pt x="78" y="40"/>
                    </a:lnTo>
                    <a:lnTo>
                      <a:pt x="81" y="31"/>
                    </a:lnTo>
                    <a:lnTo>
                      <a:pt x="79" y="31"/>
                    </a:lnTo>
                    <a:lnTo>
                      <a:pt x="79" y="29"/>
                    </a:lnTo>
                    <a:lnTo>
                      <a:pt x="78" y="27"/>
                    </a:lnTo>
                    <a:lnTo>
                      <a:pt x="76" y="25"/>
                    </a:lnTo>
                    <a:lnTo>
                      <a:pt x="75" y="25"/>
                    </a:lnTo>
                    <a:close/>
                  </a:path>
                </a:pathLst>
              </a:custGeom>
              <a:solidFill>
                <a:srgbClr val="F7AB8C"/>
              </a:solidFill>
              <a:ln w="9525">
                <a:noFill/>
                <a:round/>
                <a:headEnd/>
                <a:tailEnd/>
              </a:ln>
            </p:spPr>
            <p:txBody>
              <a:bodyPr/>
              <a:lstStyle/>
              <a:p>
                <a:endParaRPr lang="it-IT">
                  <a:solidFill>
                    <a:srgbClr val="FFFFFF"/>
                  </a:solidFill>
                </a:endParaRPr>
              </a:p>
            </p:txBody>
          </p:sp>
          <p:sp>
            <p:nvSpPr>
              <p:cNvPr id="29208" name="Freeform 251"/>
              <p:cNvSpPr>
                <a:spLocks/>
              </p:cNvSpPr>
              <p:nvPr/>
            </p:nvSpPr>
            <p:spPr bwMode="auto">
              <a:xfrm>
                <a:off x="2812" y="1842"/>
                <a:ext cx="63" cy="33"/>
              </a:xfrm>
              <a:custGeom>
                <a:avLst/>
                <a:gdLst>
                  <a:gd name="T0" fmla="*/ 0 w 63"/>
                  <a:gd name="T1" fmla="*/ 6 h 33"/>
                  <a:gd name="T2" fmla="*/ 8 w 63"/>
                  <a:gd name="T3" fmla="*/ 12 h 33"/>
                  <a:gd name="T4" fmla="*/ 14 w 63"/>
                  <a:gd name="T5" fmla="*/ 17 h 33"/>
                  <a:gd name="T6" fmla="*/ 22 w 63"/>
                  <a:gd name="T7" fmla="*/ 23 h 33"/>
                  <a:gd name="T8" fmla="*/ 30 w 63"/>
                  <a:gd name="T9" fmla="*/ 27 h 33"/>
                  <a:gd name="T10" fmla="*/ 38 w 63"/>
                  <a:gd name="T11" fmla="*/ 31 h 33"/>
                  <a:gd name="T12" fmla="*/ 46 w 63"/>
                  <a:gd name="T13" fmla="*/ 33 h 33"/>
                  <a:gd name="T14" fmla="*/ 53 w 63"/>
                  <a:gd name="T15" fmla="*/ 33 h 33"/>
                  <a:gd name="T16" fmla="*/ 63 w 63"/>
                  <a:gd name="T17" fmla="*/ 31 h 33"/>
                  <a:gd name="T18" fmla="*/ 61 w 63"/>
                  <a:gd name="T19" fmla="*/ 23 h 33"/>
                  <a:gd name="T20" fmla="*/ 53 w 63"/>
                  <a:gd name="T21" fmla="*/ 25 h 33"/>
                  <a:gd name="T22" fmla="*/ 46 w 63"/>
                  <a:gd name="T23" fmla="*/ 25 h 33"/>
                  <a:gd name="T24" fmla="*/ 39 w 63"/>
                  <a:gd name="T25" fmla="*/ 23 h 33"/>
                  <a:gd name="T26" fmla="*/ 32 w 63"/>
                  <a:gd name="T27" fmla="*/ 19 h 33"/>
                  <a:gd name="T28" fmla="*/ 25 w 63"/>
                  <a:gd name="T29" fmla="*/ 14 h 33"/>
                  <a:gd name="T30" fmla="*/ 17 w 63"/>
                  <a:gd name="T31" fmla="*/ 8 h 33"/>
                  <a:gd name="T32" fmla="*/ 11 w 63"/>
                  <a:gd name="T33" fmla="*/ 4 h 33"/>
                  <a:gd name="T34" fmla="*/ 3 w 63"/>
                  <a:gd name="T35" fmla="*/ 0 h 33"/>
                  <a:gd name="T36" fmla="*/ 0 w 63"/>
                  <a:gd name="T37" fmla="*/ 6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33"/>
                  <a:gd name="T59" fmla="*/ 63 w 63"/>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33">
                    <a:moveTo>
                      <a:pt x="0" y="6"/>
                    </a:moveTo>
                    <a:lnTo>
                      <a:pt x="8" y="12"/>
                    </a:lnTo>
                    <a:lnTo>
                      <a:pt x="14" y="17"/>
                    </a:lnTo>
                    <a:lnTo>
                      <a:pt x="22" y="23"/>
                    </a:lnTo>
                    <a:lnTo>
                      <a:pt x="30" y="27"/>
                    </a:lnTo>
                    <a:lnTo>
                      <a:pt x="38" y="31"/>
                    </a:lnTo>
                    <a:lnTo>
                      <a:pt x="46" y="33"/>
                    </a:lnTo>
                    <a:lnTo>
                      <a:pt x="53" y="33"/>
                    </a:lnTo>
                    <a:lnTo>
                      <a:pt x="63" y="31"/>
                    </a:lnTo>
                    <a:lnTo>
                      <a:pt x="61" y="23"/>
                    </a:lnTo>
                    <a:lnTo>
                      <a:pt x="53" y="25"/>
                    </a:lnTo>
                    <a:lnTo>
                      <a:pt x="46" y="25"/>
                    </a:lnTo>
                    <a:lnTo>
                      <a:pt x="39" y="23"/>
                    </a:lnTo>
                    <a:lnTo>
                      <a:pt x="32" y="19"/>
                    </a:lnTo>
                    <a:lnTo>
                      <a:pt x="25" y="14"/>
                    </a:lnTo>
                    <a:lnTo>
                      <a:pt x="17" y="8"/>
                    </a:lnTo>
                    <a:lnTo>
                      <a:pt x="11" y="4"/>
                    </a:lnTo>
                    <a:lnTo>
                      <a:pt x="3"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209" name="Freeform 252"/>
              <p:cNvSpPr>
                <a:spLocks/>
              </p:cNvSpPr>
              <p:nvPr/>
            </p:nvSpPr>
            <p:spPr bwMode="auto">
              <a:xfrm>
                <a:off x="2798" y="1840"/>
                <a:ext cx="17" cy="16"/>
              </a:xfrm>
              <a:custGeom>
                <a:avLst/>
                <a:gdLst>
                  <a:gd name="T0" fmla="*/ 6 w 17"/>
                  <a:gd name="T1" fmla="*/ 16 h 16"/>
                  <a:gd name="T2" fmla="*/ 8 w 17"/>
                  <a:gd name="T3" fmla="*/ 16 h 16"/>
                  <a:gd name="T4" fmla="*/ 8 w 17"/>
                  <a:gd name="T5" fmla="*/ 14 h 16"/>
                  <a:gd name="T6" fmla="*/ 10 w 17"/>
                  <a:gd name="T7" fmla="*/ 12 h 16"/>
                  <a:gd name="T8" fmla="*/ 11 w 17"/>
                  <a:gd name="T9" fmla="*/ 12 h 16"/>
                  <a:gd name="T10" fmla="*/ 13 w 17"/>
                  <a:gd name="T11" fmla="*/ 10 h 16"/>
                  <a:gd name="T12" fmla="*/ 14 w 17"/>
                  <a:gd name="T13" fmla="*/ 10 h 16"/>
                  <a:gd name="T14" fmla="*/ 14 w 17"/>
                  <a:gd name="T15" fmla="*/ 8 h 16"/>
                  <a:gd name="T16" fmla="*/ 17 w 17"/>
                  <a:gd name="T17" fmla="*/ 2 h 16"/>
                  <a:gd name="T18" fmla="*/ 14 w 17"/>
                  <a:gd name="T19" fmla="*/ 0 h 16"/>
                  <a:gd name="T20" fmla="*/ 11 w 17"/>
                  <a:gd name="T21" fmla="*/ 2 h 16"/>
                  <a:gd name="T22" fmla="*/ 10 w 17"/>
                  <a:gd name="T23" fmla="*/ 2 h 16"/>
                  <a:gd name="T24" fmla="*/ 6 w 17"/>
                  <a:gd name="T25" fmla="*/ 4 h 16"/>
                  <a:gd name="T26" fmla="*/ 5 w 17"/>
                  <a:gd name="T27" fmla="*/ 6 h 16"/>
                  <a:gd name="T28" fmla="*/ 3 w 17"/>
                  <a:gd name="T29" fmla="*/ 10 h 16"/>
                  <a:gd name="T30" fmla="*/ 2 w 17"/>
                  <a:gd name="T31" fmla="*/ 12 h 16"/>
                  <a:gd name="T32" fmla="*/ 0 w 17"/>
                  <a:gd name="T33" fmla="*/ 14 h 16"/>
                  <a:gd name="T34" fmla="*/ 6 w 17"/>
                  <a:gd name="T35" fmla="*/ 16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6"/>
                  <a:gd name="T56" fmla="*/ 17 w 17"/>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6">
                    <a:moveTo>
                      <a:pt x="6" y="16"/>
                    </a:moveTo>
                    <a:lnTo>
                      <a:pt x="8" y="16"/>
                    </a:lnTo>
                    <a:lnTo>
                      <a:pt x="8" y="14"/>
                    </a:lnTo>
                    <a:lnTo>
                      <a:pt x="10" y="12"/>
                    </a:lnTo>
                    <a:lnTo>
                      <a:pt x="11" y="12"/>
                    </a:lnTo>
                    <a:lnTo>
                      <a:pt x="13" y="10"/>
                    </a:lnTo>
                    <a:lnTo>
                      <a:pt x="14" y="10"/>
                    </a:lnTo>
                    <a:lnTo>
                      <a:pt x="14" y="8"/>
                    </a:lnTo>
                    <a:lnTo>
                      <a:pt x="17" y="2"/>
                    </a:lnTo>
                    <a:lnTo>
                      <a:pt x="14" y="0"/>
                    </a:lnTo>
                    <a:lnTo>
                      <a:pt x="11" y="2"/>
                    </a:lnTo>
                    <a:lnTo>
                      <a:pt x="10" y="2"/>
                    </a:lnTo>
                    <a:lnTo>
                      <a:pt x="6" y="4"/>
                    </a:lnTo>
                    <a:lnTo>
                      <a:pt x="5" y="6"/>
                    </a:lnTo>
                    <a:lnTo>
                      <a:pt x="3" y="10"/>
                    </a:lnTo>
                    <a:lnTo>
                      <a:pt x="2" y="12"/>
                    </a:lnTo>
                    <a:lnTo>
                      <a:pt x="0" y="14"/>
                    </a:lnTo>
                    <a:lnTo>
                      <a:pt x="6" y="16"/>
                    </a:lnTo>
                    <a:close/>
                  </a:path>
                </a:pathLst>
              </a:custGeom>
              <a:solidFill>
                <a:srgbClr val="CC6633"/>
              </a:solidFill>
              <a:ln w="9525">
                <a:noFill/>
                <a:round/>
                <a:headEnd/>
                <a:tailEnd/>
              </a:ln>
            </p:spPr>
            <p:txBody>
              <a:bodyPr/>
              <a:lstStyle/>
              <a:p>
                <a:endParaRPr lang="it-IT">
                  <a:solidFill>
                    <a:srgbClr val="FFFFFF"/>
                  </a:solidFill>
                </a:endParaRPr>
              </a:p>
            </p:txBody>
          </p:sp>
          <p:sp>
            <p:nvSpPr>
              <p:cNvPr id="29210" name="Freeform 253"/>
              <p:cNvSpPr>
                <a:spLocks/>
              </p:cNvSpPr>
              <p:nvPr/>
            </p:nvSpPr>
            <p:spPr bwMode="auto">
              <a:xfrm>
                <a:off x="2797" y="1854"/>
                <a:ext cx="15" cy="59"/>
              </a:xfrm>
              <a:custGeom>
                <a:avLst/>
                <a:gdLst>
                  <a:gd name="T0" fmla="*/ 15 w 15"/>
                  <a:gd name="T1" fmla="*/ 53 h 59"/>
                  <a:gd name="T2" fmla="*/ 12 w 15"/>
                  <a:gd name="T3" fmla="*/ 49 h 59"/>
                  <a:gd name="T4" fmla="*/ 9 w 15"/>
                  <a:gd name="T5" fmla="*/ 42 h 59"/>
                  <a:gd name="T6" fmla="*/ 7 w 15"/>
                  <a:gd name="T7" fmla="*/ 36 h 59"/>
                  <a:gd name="T8" fmla="*/ 6 w 15"/>
                  <a:gd name="T9" fmla="*/ 30 h 59"/>
                  <a:gd name="T10" fmla="*/ 6 w 15"/>
                  <a:gd name="T11" fmla="*/ 23 h 59"/>
                  <a:gd name="T12" fmla="*/ 6 w 15"/>
                  <a:gd name="T13" fmla="*/ 17 h 59"/>
                  <a:gd name="T14" fmla="*/ 7 w 15"/>
                  <a:gd name="T15" fmla="*/ 9 h 59"/>
                  <a:gd name="T16" fmla="*/ 7 w 15"/>
                  <a:gd name="T17" fmla="*/ 2 h 59"/>
                  <a:gd name="T18" fmla="*/ 1 w 15"/>
                  <a:gd name="T19" fmla="*/ 0 h 59"/>
                  <a:gd name="T20" fmla="*/ 1 w 15"/>
                  <a:gd name="T21" fmla="*/ 9 h 59"/>
                  <a:gd name="T22" fmla="*/ 0 w 15"/>
                  <a:gd name="T23" fmla="*/ 15 h 59"/>
                  <a:gd name="T24" fmla="*/ 0 w 15"/>
                  <a:gd name="T25" fmla="*/ 23 h 59"/>
                  <a:gd name="T26" fmla="*/ 0 w 15"/>
                  <a:gd name="T27" fmla="*/ 32 h 59"/>
                  <a:gd name="T28" fmla="*/ 1 w 15"/>
                  <a:gd name="T29" fmla="*/ 40 h 59"/>
                  <a:gd name="T30" fmla="*/ 3 w 15"/>
                  <a:gd name="T31" fmla="*/ 47 h 59"/>
                  <a:gd name="T32" fmla="*/ 6 w 15"/>
                  <a:gd name="T33" fmla="*/ 55 h 59"/>
                  <a:gd name="T34" fmla="*/ 11 w 15"/>
                  <a:gd name="T35" fmla="*/ 59 h 59"/>
                  <a:gd name="T36" fmla="*/ 15 w 15"/>
                  <a:gd name="T37" fmla="*/ 53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59"/>
                  <a:gd name="T59" fmla="*/ 15 w 15"/>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59">
                    <a:moveTo>
                      <a:pt x="15" y="53"/>
                    </a:moveTo>
                    <a:lnTo>
                      <a:pt x="12" y="49"/>
                    </a:lnTo>
                    <a:lnTo>
                      <a:pt x="9" y="42"/>
                    </a:lnTo>
                    <a:lnTo>
                      <a:pt x="7" y="36"/>
                    </a:lnTo>
                    <a:lnTo>
                      <a:pt x="6" y="30"/>
                    </a:lnTo>
                    <a:lnTo>
                      <a:pt x="6" y="23"/>
                    </a:lnTo>
                    <a:lnTo>
                      <a:pt x="6" y="17"/>
                    </a:lnTo>
                    <a:lnTo>
                      <a:pt x="7" y="9"/>
                    </a:lnTo>
                    <a:lnTo>
                      <a:pt x="7" y="2"/>
                    </a:lnTo>
                    <a:lnTo>
                      <a:pt x="1" y="0"/>
                    </a:lnTo>
                    <a:lnTo>
                      <a:pt x="1" y="9"/>
                    </a:lnTo>
                    <a:lnTo>
                      <a:pt x="0" y="15"/>
                    </a:lnTo>
                    <a:lnTo>
                      <a:pt x="0" y="23"/>
                    </a:lnTo>
                    <a:lnTo>
                      <a:pt x="0" y="32"/>
                    </a:lnTo>
                    <a:lnTo>
                      <a:pt x="1" y="40"/>
                    </a:lnTo>
                    <a:lnTo>
                      <a:pt x="3" y="47"/>
                    </a:lnTo>
                    <a:lnTo>
                      <a:pt x="6" y="55"/>
                    </a:lnTo>
                    <a:lnTo>
                      <a:pt x="11" y="59"/>
                    </a:lnTo>
                    <a:lnTo>
                      <a:pt x="15" y="53"/>
                    </a:lnTo>
                    <a:close/>
                  </a:path>
                </a:pathLst>
              </a:custGeom>
              <a:solidFill>
                <a:srgbClr val="CC6633"/>
              </a:solidFill>
              <a:ln w="9525">
                <a:noFill/>
                <a:round/>
                <a:headEnd/>
                <a:tailEnd/>
              </a:ln>
            </p:spPr>
            <p:txBody>
              <a:bodyPr/>
              <a:lstStyle/>
              <a:p>
                <a:endParaRPr lang="it-IT">
                  <a:solidFill>
                    <a:srgbClr val="FFFFFF"/>
                  </a:solidFill>
                </a:endParaRPr>
              </a:p>
            </p:txBody>
          </p:sp>
          <p:sp>
            <p:nvSpPr>
              <p:cNvPr id="29211" name="Freeform 254"/>
              <p:cNvSpPr>
                <a:spLocks/>
              </p:cNvSpPr>
              <p:nvPr/>
            </p:nvSpPr>
            <p:spPr bwMode="auto">
              <a:xfrm>
                <a:off x="2808" y="1907"/>
                <a:ext cx="14" cy="23"/>
              </a:xfrm>
              <a:custGeom>
                <a:avLst/>
                <a:gdLst>
                  <a:gd name="T0" fmla="*/ 14 w 14"/>
                  <a:gd name="T1" fmla="*/ 15 h 23"/>
                  <a:gd name="T2" fmla="*/ 12 w 14"/>
                  <a:gd name="T3" fmla="*/ 15 h 23"/>
                  <a:gd name="T4" fmla="*/ 12 w 14"/>
                  <a:gd name="T5" fmla="*/ 12 h 23"/>
                  <a:gd name="T6" fmla="*/ 11 w 14"/>
                  <a:gd name="T7" fmla="*/ 10 h 23"/>
                  <a:gd name="T8" fmla="*/ 11 w 14"/>
                  <a:gd name="T9" fmla="*/ 8 h 23"/>
                  <a:gd name="T10" fmla="*/ 9 w 14"/>
                  <a:gd name="T11" fmla="*/ 6 h 23"/>
                  <a:gd name="T12" fmla="*/ 7 w 14"/>
                  <a:gd name="T13" fmla="*/ 4 h 23"/>
                  <a:gd name="T14" fmla="*/ 6 w 14"/>
                  <a:gd name="T15" fmla="*/ 2 h 23"/>
                  <a:gd name="T16" fmla="*/ 4 w 14"/>
                  <a:gd name="T17" fmla="*/ 0 h 23"/>
                  <a:gd name="T18" fmla="*/ 0 w 14"/>
                  <a:gd name="T19" fmla="*/ 6 h 23"/>
                  <a:gd name="T20" fmla="*/ 1 w 14"/>
                  <a:gd name="T21" fmla="*/ 8 h 23"/>
                  <a:gd name="T22" fmla="*/ 3 w 14"/>
                  <a:gd name="T23" fmla="*/ 10 h 23"/>
                  <a:gd name="T24" fmla="*/ 3 w 14"/>
                  <a:gd name="T25" fmla="*/ 12 h 23"/>
                  <a:gd name="T26" fmla="*/ 4 w 14"/>
                  <a:gd name="T27" fmla="*/ 15 h 23"/>
                  <a:gd name="T28" fmla="*/ 6 w 14"/>
                  <a:gd name="T29" fmla="*/ 17 h 23"/>
                  <a:gd name="T30" fmla="*/ 7 w 14"/>
                  <a:gd name="T31" fmla="*/ 19 h 23"/>
                  <a:gd name="T32" fmla="*/ 9 w 14"/>
                  <a:gd name="T33" fmla="*/ 21 h 23"/>
                  <a:gd name="T34" fmla="*/ 11 w 14"/>
                  <a:gd name="T35" fmla="*/ 23 h 23"/>
                  <a:gd name="T36" fmla="*/ 14 w 14"/>
                  <a:gd name="T37" fmla="*/ 15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23"/>
                  <a:gd name="T59" fmla="*/ 14 w 14"/>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23">
                    <a:moveTo>
                      <a:pt x="14" y="15"/>
                    </a:moveTo>
                    <a:lnTo>
                      <a:pt x="12" y="15"/>
                    </a:lnTo>
                    <a:lnTo>
                      <a:pt x="12" y="12"/>
                    </a:lnTo>
                    <a:lnTo>
                      <a:pt x="11" y="10"/>
                    </a:lnTo>
                    <a:lnTo>
                      <a:pt x="11" y="8"/>
                    </a:lnTo>
                    <a:lnTo>
                      <a:pt x="9" y="6"/>
                    </a:lnTo>
                    <a:lnTo>
                      <a:pt x="7" y="4"/>
                    </a:lnTo>
                    <a:lnTo>
                      <a:pt x="6" y="2"/>
                    </a:lnTo>
                    <a:lnTo>
                      <a:pt x="4" y="0"/>
                    </a:lnTo>
                    <a:lnTo>
                      <a:pt x="0" y="6"/>
                    </a:lnTo>
                    <a:lnTo>
                      <a:pt x="1" y="8"/>
                    </a:lnTo>
                    <a:lnTo>
                      <a:pt x="3" y="10"/>
                    </a:lnTo>
                    <a:lnTo>
                      <a:pt x="3" y="12"/>
                    </a:lnTo>
                    <a:lnTo>
                      <a:pt x="4" y="15"/>
                    </a:lnTo>
                    <a:lnTo>
                      <a:pt x="6" y="17"/>
                    </a:lnTo>
                    <a:lnTo>
                      <a:pt x="7" y="19"/>
                    </a:lnTo>
                    <a:lnTo>
                      <a:pt x="9" y="21"/>
                    </a:lnTo>
                    <a:lnTo>
                      <a:pt x="11" y="23"/>
                    </a:lnTo>
                    <a:lnTo>
                      <a:pt x="14" y="15"/>
                    </a:lnTo>
                    <a:close/>
                  </a:path>
                </a:pathLst>
              </a:custGeom>
              <a:solidFill>
                <a:srgbClr val="CC6633"/>
              </a:solidFill>
              <a:ln w="9525">
                <a:noFill/>
                <a:round/>
                <a:headEnd/>
                <a:tailEnd/>
              </a:ln>
            </p:spPr>
            <p:txBody>
              <a:bodyPr/>
              <a:lstStyle/>
              <a:p>
                <a:endParaRPr lang="it-IT">
                  <a:solidFill>
                    <a:srgbClr val="FFFFFF"/>
                  </a:solidFill>
                </a:endParaRPr>
              </a:p>
            </p:txBody>
          </p:sp>
          <p:sp>
            <p:nvSpPr>
              <p:cNvPr id="29212" name="Freeform 255"/>
              <p:cNvSpPr>
                <a:spLocks/>
              </p:cNvSpPr>
              <p:nvPr/>
            </p:nvSpPr>
            <p:spPr bwMode="auto">
              <a:xfrm>
                <a:off x="2819" y="1919"/>
                <a:ext cx="29" cy="13"/>
              </a:xfrm>
              <a:custGeom>
                <a:avLst/>
                <a:gdLst>
                  <a:gd name="T0" fmla="*/ 29 w 29"/>
                  <a:gd name="T1" fmla="*/ 3 h 13"/>
                  <a:gd name="T2" fmla="*/ 25 w 29"/>
                  <a:gd name="T3" fmla="*/ 0 h 13"/>
                  <a:gd name="T4" fmla="*/ 21 w 29"/>
                  <a:gd name="T5" fmla="*/ 0 h 13"/>
                  <a:gd name="T6" fmla="*/ 17 w 29"/>
                  <a:gd name="T7" fmla="*/ 3 h 13"/>
                  <a:gd name="T8" fmla="*/ 14 w 29"/>
                  <a:gd name="T9" fmla="*/ 3 h 13"/>
                  <a:gd name="T10" fmla="*/ 10 w 29"/>
                  <a:gd name="T11" fmla="*/ 5 h 13"/>
                  <a:gd name="T12" fmla="*/ 7 w 29"/>
                  <a:gd name="T13" fmla="*/ 5 h 13"/>
                  <a:gd name="T14" fmla="*/ 6 w 29"/>
                  <a:gd name="T15" fmla="*/ 5 h 13"/>
                  <a:gd name="T16" fmla="*/ 3 w 29"/>
                  <a:gd name="T17" fmla="*/ 3 h 13"/>
                  <a:gd name="T18" fmla="*/ 0 w 29"/>
                  <a:gd name="T19" fmla="*/ 11 h 13"/>
                  <a:gd name="T20" fmla="*/ 4 w 29"/>
                  <a:gd name="T21" fmla="*/ 13 h 13"/>
                  <a:gd name="T22" fmla="*/ 7 w 29"/>
                  <a:gd name="T23" fmla="*/ 13 h 13"/>
                  <a:gd name="T24" fmla="*/ 12 w 29"/>
                  <a:gd name="T25" fmla="*/ 13 h 13"/>
                  <a:gd name="T26" fmla="*/ 15 w 29"/>
                  <a:gd name="T27" fmla="*/ 11 h 13"/>
                  <a:gd name="T28" fmla="*/ 18 w 29"/>
                  <a:gd name="T29" fmla="*/ 11 h 13"/>
                  <a:gd name="T30" fmla="*/ 21 w 29"/>
                  <a:gd name="T31" fmla="*/ 11 h 13"/>
                  <a:gd name="T32" fmla="*/ 25 w 29"/>
                  <a:gd name="T33" fmla="*/ 11 h 13"/>
                  <a:gd name="T34" fmla="*/ 26 w 29"/>
                  <a:gd name="T35" fmla="*/ 11 h 13"/>
                  <a:gd name="T36" fmla="*/ 29 w 29"/>
                  <a:gd name="T37" fmla="*/ 3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13"/>
                  <a:gd name="T59" fmla="*/ 29 w 29"/>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13">
                    <a:moveTo>
                      <a:pt x="29" y="3"/>
                    </a:moveTo>
                    <a:lnTo>
                      <a:pt x="25" y="0"/>
                    </a:lnTo>
                    <a:lnTo>
                      <a:pt x="21" y="0"/>
                    </a:lnTo>
                    <a:lnTo>
                      <a:pt x="17" y="3"/>
                    </a:lnTo>
                    <a:lnTo>
                      <a:pt x="14" y="3"/>
                    </a:lnTo>
                    <a:lnTo>
                      <a:pt x="10" y="5"/>
                    </a:lnTo>
                    <a:lnTo>
                      <a:pt x="7" y="5"/>
                    </a:lnTo>
                    <a:lnTo>
                      <a:pt x="6" y="5"/>
                    </a:lnTo>
                    <a:lnTo>
                      <a:pt x="3" y="3"/>
                    </a:lnTo>
                    <a:lnTo>
                      <a:pt x="0" y="11"/>
                    </a:lnTo>
                    <a:lnTo>
                      <a:pt x="4" y="13"/>
                    </a:lnTo>
                    <a:lnTo>
                      <a:pt x="7" y="13"/>
                    </a:lnTo>
                    <a:lnTo>
                      <a:pt x="12" y="13"/>
                    </a:lnTo>
                    <a:lnTo>
                      <a:pt x="15" y="11"/>
                    </a:lnTo>
                    <a:lnTo>
                      <a:pt x="18" y="11"/>
                    </a:lnTo>
                    <a:lnTo>
                      <a:pt x="21" y="11"/>
                    </a:lnTo>
                    <a:lnTo>
                      <a:pt x="25" y="11"/>
                    </a:lnTo>
                    <a:lnTo>
                      <a:pt x="26" y="11"/>
                    </a:lnTo>
                    <a:lnTo>
                      <a:pt x="29" y="3"/>
                    </a:lnTo>
                    <a:close/>
                  </a:path>
                </a:pathLst>
              </a:custGeom>
              <a:solidFill>
                <a:srgbClr val="CC6633"/>
              </a:solidFill>
              <a:ln w="9525">
                <a:noFill/>
                <a:round/>
                <a:headEnd/>
                <a:tailEnd/>
              </a:ln>
            </p:spPr>
            <p:txBody>
              <a:bodyPr/>
              <a:lstStyle/>
              <a:p>
                <a:endParaRPr lang="it-IT">
                  <a:solidFill>
                    <a:srgbClr val="FFFFFF"/>
                  </a:solidFill>
                </a:endParaRPr>
              </a:p>
            </p:txBody>
          </p:sp>
          <p:sp>
            <p:nvSpPr>
              <p:cNvPr id="29213" name="Freeform 256"/>
              <p:cNvSpPr>
                <a:spLocks/>
              </p:cNvSpPr>
              <p:nvPr/>
            </p:nvSpPr>
            <p:spPr bwMode="auto">
              <a:xfrm>
                <a:off x="2845" y="1922"/>
                <a:ext cx="22" cy="12"/>
              </a:xfrm>
              <a:custGeom>
                <a:avLst/>
                <a:gdLst>
                  <a:gd name="T0" fmla="*/ 16 w 22"/>
                  <a:gd name="T1" fmla="*/ 2 h 12"/>
                  <a:gd name="T2" fmla="*/ 14 w 22"/>
                  <a:gd name="T3" fmla="*/ 2 h 12"/>
                  <a:gd name="T4" fmla="*/ 13 w 22"/>
                  <a:gd name="T5" fmla="*/ 4 h 12"/>
                  <a:gd name="T6" fmla="*/ 11 w 22"/>
                  <a:gd name="T7" fmla="*/ 4 h 12"/>
                  <a:gd name="T8" fmla="*/ 9 w 22"/>
                  <a:gd name="T9" fmla="*/ 2 h 12"/>
                  <a:gd name="T10" fmla="*/ 8 w 22"/>
                  <a:gd name="T11" fmla="*/ 2 h 12"/>
                  <a:gd name="T12" fmla="*/ 5 w 22"/>
                  <a:gd name="T13" fmla="*/ 2 h 12"/>
                  <a:gd name="T14" fmla="*/ 3 w 22"/>
                  <a:gd name="T15" fmla="*/ 0 h 12"/>
                  <a:gd name="T16" fmla="*/ 0 w 22"/>
                  <a:gd name="T17" fmla="*/ 8 h 12"/>
                  <a:gd name="T18" fmla="*/ 3 w 22"/>
                  <a:gd name="T19" fmla="*/ 10 h 12"/>
                  <a:gd name="T20" fmla="*/ 6 w 22"/>
                  <a:gd name="T21" fmla="*/ 10 h 12"/>
                  <a:gd name="T22" fmla="*/ 8 w 22"/>
                  <a:gd name="T23" fmla="*/ 10 h 12"/>
                  <a:gd name="T24" fmla="*/ 11 w 22"/>
                  <a:gd name="T25" fmla="*/ 12 h 12"/>
                  <a:gd name="T26" fmla="*/ 14 w 22"/>
                  <a:gd name="T27" fmla="*/ 12 h 12"/>
                  <a:gd name="T28" fmla="*/ 16 w 22"/>
                  <a:gd name="T29" fmla="*/ 10 h 12"/>
                  <a:gd name="T30" fmla="*/ 19 w 22"/>
                  <a:gd name="T31" fmla="*/ 10 h 12"/>
                  <a:gd name="T32" fmla="*/ 22 w 22"/>
                  <a:gd name="T33" fmla="*/ 8 h 12"/>
                  <a:gd name="T34" fmla="*/ 16 w 22"/>
                  <a:gd name="T35" fmla="*/ 2 h 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
                  <a:gd name="T55" fmla="*/ 0 h 12"/>
                  <a:gd name="T56" fmla="*/ 22 w 22"/>
                  <a:gd name="T57" fmla="*/ 12 h 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 h="12">
                    <a:moveTo>
                      <a:pt x="16" y="2"/>
                    </a:moveTo>
                    <a:lnTo>
                      <a:pt x="14" y="2"/>
                    </a:lnTo>
                    <a:lnTo>
                      <a:pt x="13" y="4"/>
                    </a:lnTo>
                    <a:lnTo>
                      <a:pt x="11" y="4"/>
                    </a:lnTo>
                    <a:lnTo>
                      <a:pt x="9" y="2"/>
                    </a:lnTo>
                    <a:lnTo>
                      <a:pt x="8" y="2"/>
                    </a:lnTo>
                    <a:lnTo>
                      <a:pt x="5" y="2"/>
                    </a:lnTo>
                    <a:lnTo>
                      <a:pt x="3" y="0"/>
                    </a:lnTo>
                    <a:lnTo>
                      <a:pt x="0" y="8"/>
                    </a:lnTo>
                    <a:lnTo>
                      <a:pt x="3" y="10"/>
                    </a:lnTo>
                    <a:lnTo>
                      <a:pt x="6" y="10"/>
                    </a:lnTo>
                    <a:lnTo>
                      <a:pt x="8" y="10"/>
                    </a:lnTo>
                    <a:lnTo>
                      <a:pt x="11" y="12"/>
                    </a:lnTo>
                    <a:lnTo>
                      <a:pt x="14" y="12"/>
                    </a:lnTo>
                    <a:lnTo>
                      <a:pt x="16" y="10"/>
                    </a:lnTo>
                    <a:lnTo>
                      <a:pt x="19" y="10"/>
                    </a:lnTo>
                    <a:lnTo>
                      <a:pt x="22" y="8"/>
                    </a:lnTo>
                    <a:lnTo>
                      <a:pt x="16" y="2"/>
                    </a:lnTo>
                    <a:close/>
                  </a:path>
                </a:pathLst>
              </a:custGeom>
              <a:solidFill>
                <a:srgbClr val="CC6633"/>
              </a:solidFill>
              <a:ln w="9525">
                <a:noFill/>
                <a:round/>
                <a:headEnd/>
                <a:tailEnd/>
              </a:ln>
            </p:spPr>
            <p:txBody>
              <a:bodyPr/>
              <a:lstStyle/>
              <a:p>
                <a:endParaRPr lang="it-IT">
                  <a:solidFill>
                    <a:srgbClr val="FFFFFF"/>
                  </a:solidFill>
                </a:endParaRPr>
              </a:p>
            </p:txBody>
          </p:sp>
          <p:sp>
            <p:nvSpPr>
              <p:cNvPr id="29214" name="Freeform 257"/>
              <p:cNvSpPr>
                <a:spLocks/>
              </p:cNvSpPr>
              <p:nvPr/>
            </p:nvSpPr>
            <p:spPr bwMode="auto">
              <a:xfrm>
                <a:off x="2861" y="1873"/>
                <a:ext cx="22" cy="57"/>
              </a:xfrm>
              <a:custGeom>
                <a:avLst/>
                <a:gdLst>
                  <a:gd name="T0" fmla="*/ 17 w 22"/>
                  <a:gd name="T1" fmla="*/ 0 h 57"/>
                  <a:gd name="T2" fmla="*/ 17 w 22"/>
                  <a:gd name="T3" fmla="*/ 2 h 57"/>
                  <a:gd name="T4" fmla="*/ 14 w 22"/>
                  <a:gd name="T5" fmla="*/ 9 h 57"/>
                  <a:gd name="T6" fmla="*/ 12 w 22"/>
                  <a:gd name="T7" fmla="*/ 15 h 57"/>
                  <a:gd name="T8" fmla="*/ 11 w 22"/>
                  <a:gd name="T9" fmla="*/ 21 h 57"/>
                  <a:gd name="T10" fmla="*/ 9 w 22"/>
                  <a:gd name="T11" fmla="*/ 28 h 57"/>
                  <a:gd name="T12" fmla="*/ 8 w 22"/>
                  <a:gd name="T13" fmla="*/ 34 h 57"/>
                  <a:gd name="T14" fmla="*/ 6 w 22"/>
                  <a:gd name="T15" fmla="*/ 40 h 57"/>
                  <a:gd name="T16" fmla="*/ 3 w 22"/>
                  <a:gd name="T17" fmla="*/ 46 h 57"/>
                  <a:gd name="T18" fmla="*/ 0 w 22"/>
                  <a:gd name="T19" fmla="*/ 51 h 57"/>
                  <a:gd name="T20" fmla="*/ 6 w 22"/>
                  <a:gd name="T21" fmla="*/ 57 h 57"/>
                  <a:gd name="T22" fmla="*/ 9 w 22"/>
                  <a:gd name="T23" fmla="*/ 51 h 57"/>
                  <a:gd name="T24" fmla="*/ 11 w 22"/>
                  <a:gd name="T25" fmla="*/ 44 h 57"/>
                  <a:gd name="T26" fmla="*/ 14 w 22"/>
                  <a:gd name="T27" fmla="*/ 38 h 57"/>
                  <a:gd name="T28" fmla="*/ 15 w 22"/>
                  <a:gd name="T29" fmla="*/ 32 h 57"/>
                  <a:gd name="T30" fmla="*/ 17 w 22"/>
                  <a:gd name="T31" fmla="*/ 23 h 57"/>
                  <a:gd name="T32" fmla="*/ 18 w 22"/>
                  <a:gd name="T33" fmla="*/ 17 h 57"/>
                  <a:gd name="T34" fmla="*/ 20 w 22"/>
                  <a:gd name="T35" fmla="*/ 11 h 57"/>
                  <a:gd name="T36" fmla="*/ 22 w 22"/>
                  <a:gd name="T37" fmla="*/ 4 h 57"/>
                  <a:gd name="T38" fmla="*/ 22 w 22"/>
                  <a:gd name="T39" fmla="*/ 7 h 57"/>
                  <a:gd name="T40" fmla="*/ 17 w 22"/>
                  <a:gd name="T41" fmla="*/ 0 h 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
                  <a:gd name="T64" fmla="*/ 0 h 57"/>
                  <a:gd name="T65" fmla="*/ 22 w 22"/>
                  <a:gd name="T66" fmla="*/ 57 h 5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 h="57">
                    <a:moveTo>
                      <a:pt x="17" y="0"/>
                    </a:moveTo>
                    <a:lnTo>
                      <a:pt x="17" y="2"/>
                    </a:lnTo>
                    <a:lnTo>
                      <a:pt x="14" y="9"/>
                    </a:lnTo>
                    <a:lnTo>
                      <a:pt x="12" y="15"/>
                    </a:lnTo>
                    <a:lnTo>
                      <a:pt x="11" y="21"/>
                    </a:lnTo>
                    <a:lnTo>
                      <a:pt x="9" y="28"/>
                    </a:lnTo>
                    <a:lnTo>
                      <a:pt x="8" y="34"/>
                    </a:lnTo>
                    <a:lnTo>
                      <a:pt x="6" y="40"/>
                    </a:lnTo>
                    <a:lnTo>
                      <a:pt x="3" y="46"/>
                    </a:lnTo>
                    <a:lnTo>
                      <a:pt x="0" y="51"/>
                    </a:lnTo>
                    <a:lnTo>
                      <a:pt x="6" y="57"/>
                    </a:lnTo>
                    <a:lnTo>
                      <a:pt x="9" y="51"/>
                    </a:lnTo>
                    <a:lnTo>
                      <a:pt x="11" y="44"/>
                    </a:lnTo>
                    <a:lnTo>
                      <a:pt x="14" y="38"/>
                    </a:lnTo>
                    <a:lnTo>
                      <a:pt x="15" y="32"/>
                    </a:lnTo>
                    <a:lnTo>
                      <a:pt x="17" y="23"/>
                    </a:lnTo>
                    <a:lnTo>
                      <a:pt x="18" y="17"/>
                    </a:lnTo>
                    <a:lnTo>
                      <a:pt x="20" y="11"/>
                    </a:lnTo>
                    <a:lnTo>
                      <a:pt x="22" y="4"/>
                    </a:lnTo>
                    <a:lnTo>
                      <a:pt x="22" y="7"/>
                    </a:lnTo>
                    <a:lnTo>
                      <a:pt x="17" y="0"/>
                    </a:lnTo>
                    <a:close/>
                  </a:path>
                </a:pathLst>
              </a:custGeom>
              <a:solidFill>
                <a:srgbClr val="CC6633"/>
              </a:solidFill>
              <a:ln w="9525">
                <a:noFill/>
                <a:round/>
                <a:headEnd/>
                <a:tailEnd/>
              </a:ln>
            </p:spPr>
            <p:txBody>
              <a:bodyPr/>
              <a:lstStyle/>
              <a:p>
                <a:endParaRPr lang="it-IT">
                  <a:solidFill>
                    <a:srgbClr val="FFFFFF"/>
                  </a:solidFill>
                </a:endParaRPr>
              </a:p>
            </p:txBody>
          </p:sp>
          <p:sp>
            <p:nvSpPr>
              <p:cNvPr id="29215" name="Freeform 258"/>
              <p:cNvSpPr>
                <a:spLocks/>
              </p:cNvSpPr>
              <p:nvPr/>
            </p:nvSpPr>
            <p:spPr bwMode="auto">
              <a:xfrm>
                <a:off x="2873" y="1865"/>
                <a:ext cx="11" cy="15"/>
              </a:xfrm>
              <a:custGeom>
                <a:avLst/>
                <a:gdLst>
                  <a:gd name="T0" fmla="*/ 2 w 11"/>
                  <a:gd name="T1" fmla="*/ 8 h 15"/>
                  <a:gd name="T2" fmla="*/ 3 w 11"/>
                  <a:gd name="T3" fmla="*/ 8 h 15"/>
                  <a:gd name="T4" fmla="*/ 3 w 11"/>
                  <a:gd name="T5" fmla="*/ 10 h 15"/>
                  <a:gd name="T6" fmla="*/ 3 w 11"/>
                  <a:gd name="T7" fmla="*/ 12 h 15"/>
                  <a:gd name="T8" fmla="*/ 5 w 11"/>
                  <a:gd name="T9" fmla="*/ 12 h 15"/>
                  <a:gd name="T10" fmla="*/ 5 w 11"/>
                  <a:gd name="T11" fmla="*/ 8 h 15"/>
                  <a:gd name="T12" fmla="*/ 10 w 11"/>
                  <a:gd name="T13" fmla="*/ 15 h 15"/>
                  <a:gd name="T14" fmla="*/ 11 w 11"/>
                  <a:gd name="T15" fmla="*/ 10 h 15"/>
                  <a:gd name="T16" fmla="*/ 10 w 11"/>
                  <a:gd name="T17" fmla="*/ 8 h 15"/>
                  <a:gd name="T18" fmla="*/ 10 w 11"/>
                  <a:gd name="T19" fmla="*/ 6 h 15"/>
                  <a:gd name="T20" fmla="*/ 8 w 11"/>
                  <a:gd name="T21" fmla="*/ 4 h 15"/>
                  <a:gd name="T22" fmla="*/ 6 w 11"/>
                  <a:gd name="T23" fmla="*/ 2 h 15"/>
                  <a:gd name="T24" fmla="*/ 5 w 11"/>
                  <a:gd name="T25" fmla="*/ 0 h 15"/>
                  <a:gd name="T26" fmla="*/ 3 w 11"/>
                  <a:gd name="T27" fmla="*/ 0 h 15"/>
                  <a:gd name="T28" fmla="*/ 0 w 11"/>
                  <a:gd name="T29" fmla="*/ 0 h 15"/>
                  <a:gd name="T30" fmla="*/ 2 w 11"/>
                  <a:gd name="T31" fmla="*/ 8 h 1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5"/>
                  <a:gd name="T50" fmla="*/ 11 w 11"/>
                  <a:gd name="T51" fmla="*/ 15 h 1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5">
                    <a:moveTo>
                      <a:pt x="2" y="8"/>
                    </a:moveTo>
                    <a:lnTo>
                      <a:pt x="3" y="8"/>
                    </a:lnTo>
                    <a:lnTo>
                      <a:pt x="3" y="10"/>
                    </a:lnTo>
                    <a:lnTo>
                      <a:pt x="3" y="12"/>
                    </a:lnTo>
                    <a:lnTo>
                      <a:pt x="5" y="12"/>
                    </a:lnTo>
                    <a:lnTo>
                      <a:pt x="5" y="8"/>
                    </a:lnTo>
                    <a:lnTo>
                      <a:pt x="10" y="15"/>
                    </a:lnTo>
                    <a:lnTo>
                      <a:pt x="11" y="10"/>
                    </a:lnTo>
                    <a:lnTo>
                      <a:pt x="10" y="8"/>
                    </a:lnTo>
                    <a:lnTo>
                      <a:pt x="10" y="6"/>
                    </a:lnTo>
                    <a:lnTo>
                      <a:pt x="8" y="4"/>
                    </a:lnTo>
                    <a:lnTo>
                      <a:pt x="6" y="2"/>
                    </a:lnTo>
                    <a:lnTo>
                      <a:pt x="5" y="0"/>
                    </a:lnTo>
                    <a:lnTo>
                      <a:pt x="3" y="0"/>
                    </a:lnTo>
                    <a:lnTo>
                      <a:pt x="0" y="0"/>
                    </a:lnTo>
                    <a:lnTo>
                      <a:pt x="2" y="8"/>
                    </a:lnTo>
                    <a:close/>
                  </a:path>
                </a:pathLst>
              </a:custGeom>
              <a:solidFill>
                <a:srgbClr val="CC6633"/>
              </a:solidFill>
              <a:ln w="9525">
                <a:noFill/>
                <a:round/>
                <a:headEnd/>
                <a:tailEnd/>
              </a:ln>
            </p:spPr>
            <p:txBody>
              <a:bodyPr/>
              <a:lstStyle/>
              <a:p>
                <a:endParaRPr lang="it-IT">
                  <a:solidFill>
                    <a:srgbClr val="FFFFFF"/>
                  </a:solidFill>
                </a:endParaRPr>
              </a:p>
            </p:txBody>
          </p:sp>
          <p:sp>
            <p:nvSpPr>
              <p:cNvPr id="29216" name="Freeform 259"/>
              <p:cNvSpPr>
                <a:spLocks/>
              </p:cNvSpPr>
              <p:nvPr/>
            </p:nvSpPr>
            <p:spPr bwMode="auto">
              <a:xfrm>
                <a:off x="2740" y="1804"/>
                <a:ext cx="64" cy="88"/>
              </a:xfrm>
              <a:custGeom>
                <a:avLst/>
                <a:gdLst>
                  <a:gd name="T0" fmla="*/ 61 w 64"/>
                  <a:gd name="T1" fmla="*/ 19 h 88"/>
                  <a:gd name="T2" fmla="*/ 60 w 64"/>
                  <a:gd name="T3" fmla="*/ 19 h 88"/>
                  <a:gd name="T4" fmla="*/ 58 w 64"/>
                  <a:gd name="T5" fmla="*/ 21 h 88"/>
                  <a:gd name="T6" fmla="*/ 57 w 64"/>
                  <a:gd name="T7" fmla="*/ 21 h 88"/>
                  <a:gd name="T8" fmla="*/ 52 w 64"/>
                  <a:gd name="T9" fmla="*/ 19 h 88"/>
                  <a:gd name="T10" fmla="*/ 43 w 64"/>
                  <a:gd name="T11" fmla="*/ 15 h 88"/>
                  <a:gd name="T12" fmla="*/ 35 w 64"/>
                  <a:gd name="T13" fmla="*/ 6 h 88"/>
                  <a:gd name="T14" fmla="*/ 25 w 64"/>
                  <a:gd name="T15" fmla="*/ 2 h 88"/>
                  <a:gd name="T16" fmla="*/ 19 w 64"/>
                  <a:gd name="T17" fmla="*/ 0 h 88"/>
                  <a:gd name="T18" fmla="*/ 14 w 64"/>
                  <a:gd name="T19" fmla="*/ 4 h 88"/>
                  <a:gd name="T20" fmla="*/ 8 w 64"/>
                  <a:gd name="T21" fmla="*/ 12 h 88"/>
                  <a:gd name="T22" fmla="*/ 3 w 64"/>
                  <a:gd name="T23" fmla="*/ 21 h 88"/>
                  <a:gd name="T24" fmla="*/ 0 w 64"/>
                  <a:gd name="T25" fmla="*/ 27 h 88"/>
                  <a:gd name="T26" fmla="*/ 3 w 64"/>
                  <a:gd name="T27" fmla="*/ 33 h 88"/>
                  <a:gd name="T28" fmla="*/ 3 w 64"/>
                  <a:gd name="T29" fmla="*/ 42 h 88"/>
                  <a:gd name="T30" fmla="*/ 5 w 64"/>
                  <a:gd name="T31" fmla="*/ 50 h 88"/>
                  <a:gd name="T32" fmla="*/ 7 w 64"/>
                  <a:gd name="T33" fmla="*/ 61 h 88"/>
                  <a:gd name="T34" fmla="*/ 13 w 64"/>
                  <a:gd name="T35" fmla="*/ 69 h 88"/>
                  <a:gd name="T36" fmla="*/ 22 w 64"/>
                  <a:gd name="T37" fmla="*/ 76 h 88"/>
                  <a:gd name="T38" fmla="*/ 32 w 64"/>
                  <a:gd name="T39" fmla="*/ 80 h 88"/>
                  <a:gd name="T40" fmla="*/ 36 w 64"/>
                  <a:gd name="T41" fmla="*/ 82 h 88"/>
                  <a:gd name="T42" fmla="*/ 38 w 64"/>
                  <a:gd name="T43" fmla="*/ 84 h 88"/>
                  <a:gd name="T44" fmla="*/ 39 w 64"/>
                  <a:gd name="T45" fmla="*/ 86 h 88"/>
                  <a:gd name="T46" fmla="*/ 43 w 64"/>
                  <a:gd name="T47" fmla="*/ 88 h 88"/>
                  <a:gd name="T48" fmla="*/ 44 w 64"/>
                  <a:gd name="T49" fmla="*/ 88 h 88"/>
                  <a:gd name="T50" fmla="*/ 49 w 64"/>
                  <a:gd name="T51" fmla="*/ 86 h 88"/>
                  <a:gd name="T52" fmla="*/ 52 w 64"/>
                  <a:gd name="T53" fmla="*/ 84 h 88"/>
                  <a:gd name="T54" fmla="*/ 53 w 64"/>
                  <a:gd name="T55" fmla="*/ 82 h 88"/>
                  <a:gd name="T56" fmla="*/ 55 w 64"/>
                  <a:gd name="T57" fmla="*/ 71 h 88"/>
                  <a:gd name="T58" fmla="*/ 57 w 64"/>
                  <a:gd name="T59" fmla="*/ 61 h 88"/>
                  <a:gd name="T60" fmla="*/ 58 w 64"/>
                  <a:gd name="T61" fmla="*/ 48 h 88"/>
                  <a:gd name="T62" fmla="*/ 61 w 64"/>
                  <a:gd name="T63" fmla="*/ 36 h 88"/>
                  <a:gd name="T64" fmla="*/ 63 w 64"/>
                  <a:gd name="T65" fmla="*/ 29 h 88"/>
                  <a:gd name="T66" fmla="*/ 64 w 64"/>
                  <a:gd name="T67" fmla="*/ 25 h 88"/>
                  <a:gd name="T68" fmla="*/ 64 w 64"/>
                  <a:gd name="T69" fmla="*/ 23 h 88"/>
                  <a:gd name="T70" fmla="*/ 63 w 64"/>
                  <a:gd name="T71" fmla="*/ 19 h 8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
                  <a:gd name="T109" fmla="*/ 0 h 88"/>
                  <a:gd name="T110" fmla="*/ 64 w 64"/>
                  <a:gd name="T111" fmla="*/ 88 h 8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 h="88">
                    <a:moveTo>
                      <a:pt x="61" y="19"/>
                    </a:moveTo>
                    <a:lnTo>
                      <a:pt x="61" y="19"/>
                    </a:lnTo>
                    <a:lnTo>
                      <a:pt x="60" y="19"/>
                    </a:lnTo>
                    <a:lnTo>
                      <a:pt x="58" y="21"/>
                    </a:lnTo>
                    <a:lnTo>
                      <a:pt x="57" y="21"/>
                    </a:lnTo>
                    <a:lnTo>
                      <a:pt x="52" y="19"/>
                    </a:lnTo>
                    <a:lnTo>
                      <a:pt x="47" y="17"/>
                    </a:lnTo>
                    <a:lnTo>
                      <a:pt x="43" y="15"/>
                    </a:lnTo>
                    <a:lnTo>
                      <a:pt x="38" y="10"/>
                    </a:lnTo>
                    <a:lnTo>
                      <a:pt x="35" y="6"/>
                    </a:lnTo>
                    <a:lnTo>
                      <a:pt x="30" y="4"/>
                    </a:lnTo>
                    <a:lnTo>
                      <a:pt x="25" y="2"/>
                    </a:lnTo>
                    <a:lnTo>
                      <a:pt x="22" y="0"/>
                    </a:lnTo>
                    <a:lnTo>
                      <a:pt x="19" y="0"/>
                    </a:lnTo>
                    <a:lnTo>
                      <a:pt x="16" y="2"/>
                    </a:lnTo>
                    <a:lnTo>
                      <a:pt x="14" y="4"/>
                    </a:lnTo>
                    <a:lnTo>
                      <a:pt x="11" y="8"/>
                    </a:lnTo>
                    <a:lnTo>
                      <a:pt x="8" y="12"/>
                    </a:lnTo>
                    <a:lnTo>
                      <a:pt x="7" y="17"/>
                    </a:lnTo>
                    <a:lnTo>
                      <a:pt x="3" y="21"/>
                    </a:lnTo>
                    <a:lnTo>
                      <a:pt x="0" y="23"/>
                    </a:lnTo>
                    <a:lnTo>
                      <a:pt x="0" y="27"/>
                    </a:lnTo>
                    <a:lnTo>
                      <a:pt x="2" y="31"/>
                    </a:lnTo>
                    <a:lnTo>
                      <a:pt x="3" y="33"/>
                    </a:lnTo>
                    <a:lnTo>
                      <a:pt x="3" y="38"/>
                    </a:lnTo>
                    <a:lnTo>
                      <a:pt x="3" y="42"/>
                    </a:lnTo>
                    <a:lnTo>
                      <a:pt x="3" y="46"/>
                    </a:lnTo>
                    <a:lnTo>
                      <a:pt x="5" y="50"/>
                    </a:lnTo>
                    <a:lnTo>
                      <a:pt x="5" y="55"/>
                    </a:lnTo>
                    <a:lnTo>
                      <a:pt x="7" y="61"/>
                    </a:lnTo>
                    <a:lnTo>
                      <a:pt x="10" y="65"/>
                    </a:lnTo>
                    <a:lnTo>
                      <a:pt x="13" y="69"/>
                    </a:lnTo>
                    <a:lnTo>
                      <a:pt x="18" y="71"/>
                    </a:lnTo>
                    <a:lnTo>
                      <a:pt x="22" y="76"/>
                    </a:lnTo>
                    <a:lnTo>
                      <a:pt x="27" y="78"/>
                    </a:lnTo>
                    <a:lnTo>
                      <a:pt x="32" y="80"/>
                    </a:lnTo>
                    <a:lnTo>
                      <a:pt x="36" y="82"/>
                    </a:lnTo>
                    <a:lnTo>
                      <a:pt x="38" y="84"/>
                    </a:lnTo>
                    <a:lnTo>
                      <a:pt x="39" y="86"/>
                    </a:lnTo>
                    <a:lnTo>
                      <a:pt x="41" y="88"/>
                    </a:lnTo>
                    <a:lnTo>
                      <a:pt x="43" y="88"/>
                    </a:lnTo>
                    <a:lnTo>
                      <a:pt x="44" y="88"/>
                    </a:lnTo>
                    <a:lnTo>
                      <a:pt x="47" y="88"/>
                    </a:lnTo>
                    <a:lnTo>
                      <a:pt x="49" y="86"/>
                    </a:lnTo>
                    <a:lnTo>
                      <a:pt x="50" y="86"/>
                    </a:lnTo>
                    <a:lnTo>
                      <a:pt x="52" y="84"/>
                    </a:lnTo>
                    <a:lnTo>
                      <a:pt x="53" y="84"/>
                    </a:lnTo>
                    <a:lnTo>
                      <a:pt x="53" y="82"/>
                    </a:lnTo>
                    <a:lnTo>
                      <a:pt x="55" y="78"/>
                    </a:lnTo>
                    <a:lnTo>
                      <a:pt x="55" y="71"/>
                    </a:lnTo>
                    <a:lnTo>
                      <a:pt x="55" y="65"/>
                    </a:lnTo>
                    <a:lnTo>
                      <a:pt x="57" y="61"/>
                    </a:lnTo>
                    <a:lnTo>
                      <a:pt x="57" y="55"/>
                    </a:lnTo>
                    <a:lnTo>
                      <a:pt x="58" y="48"/>
                    </a:lnTo>
                    <a:lnTo>
                      <a:pt x="60" y="42"/>
                    </a:lnTo>
                    <a:lnTo>
                      <a:pt x="61" y="36"/>
                    </a:lnTo>
                    <a:lnTo>
                      <a:pt x="63" y="29"/>
                    </a:lnTo>
                    <a:lnTo>
                      <a:pt x="63" y="27"/>
                    </a:lnTo>
                    <a:lnTo>
                      <a:pt x="64" y="25"/>
                    </a:lnTo>
                    <a:lnTo>
                      <a:pt x="64" y="23"/>
                    </a:lnTo>
                    <a:lnTo>
                      <a:pt x="64" y="21"/>
                    </a:lnTo>
                    <a:lnTo>
                      <a:pt x="63" y="19"/>
                    </a:lnTo>
                    <a:lnTo>
                      <a:pt x="61" y="19"/>
                    </a:lnTo>
                    <a:close/>
                  </a:path>
                </a:pathLst>
              </a:custGeom>
              <a:solidFill>
                <a:srgbClr val="F7AB8C"/>
              </a:solidFill>
              <a:ln w="9525">
                <a:noFill/>
                <a:round/>
                <a:headEnd/>
                <a:tailEnd/>
              </a:ln>
            </p:spPr>
            <p:txBody>
              <a:bodyPr/>
              <a:lstStyle/>
              <a:p>
                <a:endParaRPr lang="it-IT">
                  <a:solidFill>
                    <a:srgbClr val="FFFFFF"/>
                  </a:solidFill>
                </a:endParaRPr>
              </a:p>
            </p:txBody>
          </p:sp>
          <p:sp>
            <p:nvSpPr>
              <p:cNvPr id="29217" name="Freeform 260"/>
              <p:cNvSpPr>
                <a:spLocks/>
              </p:cNvSpPr>
              <p:nvPr/>
            </p:nvSpPr>
            <p:spPr bwMode="auto">
              <a:xfrm>
                <a:off x="2795" y="1819"/>
                <a:ext cx="8" cy="10"/>
              </a:xfrm>
              <a:custGeom>
                <a:avLst/>
                <a:gdLst>
                  <a:gd name="T0" fmla="*/ 0 w 8"/>
                  <a:gd name="T1" fmla="*/ 10 h 10"/>
                  <a:gd name="T2" fmla="*/ 2 w 8"/>
                  <a:gd name="T3" fmla="*/ 10 h 10"/>
                  <a:gd name="T4" fmla="*/ 3 w 8"/>
                  <a:gd name="T5" fmla="*/ 10 h 10"/>
                  <a:gd name="T6" fmla="*/ 5 w 8"/>
                  <a:gd name="T7" fmla="*/ 10 h 10"/>
                  <a:gd name="T8" fmla="*/ 6 w 8"/>
                  <a:gd name="T9" fmla="*/ 8 h 10"/>
                  <a:gd name="T10" fmla="*/ 8 w 8"/>
                  <a:gd name="T11" fmla="*/ 0 h 10"/>
                  <a:gd name="T12" fmla="*/ 6 w 8"/>
                  <a:gd name="T13" fmla="*/ 0 h 10"/>
                  <a:gd name="T14" fmla="*/ 5 w 8"/>
                  <a:gd name="T15" fmla="*/ 0 h 10"/>
                  <a:gd name="T16" fmla="*/ 3 w 8"/>
                  <a:gd name="T17" fmla="*/ 0 h 10"/>
                  <a:gd name="T18" fmla="*/ 3 w 8"/>
                  <a:gd name="T19" fmla="*/ 2 h 10"/>
                  <a:gd name="T20" fmla="*/ 2 w 8"/>
                  <a:gd name="T21" fmla="*/ 2 h 10"/>
                  <a:gd name="T22" fmla="*/ 0 w 8"/>
                  <a:gd name="T23" fmla="*/ 10 h 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0"/>
                  <a:gd name="T38" fmla="*/ 8 w 8"/>
                  <a:gd name="T39" fmla="*/ 10 h 1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0">
                    <a:moveTo>
                      <a:pt x="0" y="10"/>
                    </a:moveTo>
                    <a:lnTo>
                      <a:pt x="2" y="10"/>
                    </a:lnTo>
                    <a:lnTo>
                      <a:pt x="3" y="10"/>
                    </a:lnTo>
                    <a:lnTo>
                      <a:pt x="5" y="10"/>
                    </a:lnTo>
                    <a:lnTo>
                      <a:pt x="6" y="8"/>
                    </a:lnTo>
                    <a:lnTo>
                      <a:pt x="8" y="0"/>
                    </a:lnTo>
                    <a:lnTo>
                      <a:pt x="6" y="0"/>
                    </a:lnTo>
                    <a:lnTo>
                      <a:pt x="5" y="0"/>
                    </a:lnTo>
                    <a:lnTo>
                      <a:pt x="3" y="0"/>
                    </a:lnTo>
                    <a:lnTo>
                      <a:pt x="3" y="2"/>
                    </a:lnTo>
                    <a:lnTo>
                      <a:pt x="2" y="2"/>
                    </a:lnTo>
                    <a:lnTo>
                      <a:pt x="0" y="10"/>
                    </a:lnTo>
                    <a:close/>
                  </a:path>
                </a:pathLst>
              </a:custGeom>
              <a:solidFill>
                <a:srgbClr val="CC6633"/>
              </a:solidFill>
              <a:ln w="9525">
                <a:noFill/>
                <a:round/>
                <a:headEnd/>
                <a:tailEnd/>
              </a:ln>
            </p:spPr>
            <p:txBody>
              <a:bodyPr/>
              <a:lstStyle/>
              <a:p>
                <a:endParaRPr lang="it-IT">
                  <a:solidFill>
                    <a:srgbClr val="FFFFFF"/>
                  </a:solidFill>
                </a:endParaRPr>
              </a:p>
            </p:txBody>
          </p:sp>
          <p:sp>
            <p:nvSpPr>
              <p:cNvPr id="29218" name="Freeform 261"/>
              <p:cNvSpPr>
                <a:spLocks/>
              </p:cNvSpPr>
              <p:nvPr/>
            </p:nvSpPr>
            <p:spPr bwMode="auto">
              <a:xfrm>
                <a:off x="2761" y="1800"/>
                <a:ext cx="36" cy="29"/>
              </a:xfrm>
              <a:custGeom>
                <a:avLst/>
                <a:gdLst>
                  <a:gd name="T0" fmla="*/ 0 w 36"/>
                  <a:gd name="T1" fmla="*/ 8 h 29"/>
                  <a:gd name="T2" fmla="*/ 3 w 36"/>
                  <a:gd name="T3" fmla="*/ 10 h 29"/>
                  <a:gd name="T4" fmla="*/ 7 w 36"/>
                  <a:gd name="T5" fmla="*/ 12 h 29"/>
                  <a:gd name="T6" fmla="*/ 12 w 36"/>
                  <a:gd name="T7" fmla="*/ 14 h 29"/>
                  <a:gd name="T8" fmla="*/ 15 w 36"/>
                  <a:gd name="T9" fmla="*/ 19 h 29"/>
                  <a:gd name="T10" fmla="*/ 20 w 36"/>
                  <a:gd name="T11" fmla="*/ 21 h 29"/>
                  <a:gd name="T12" fmla="*/ 25 w 36"/>
                  <a:gd name="T13" fmla="*/ 25 h 29"/>
                  <a:gd name="T14" fmla="*/ 29 w 36"/>
                  <a:gd name="T15" fmla="*/ 27 h 29"/>
                  <a:gd name="T16" fmla="*/ 34 w 36"/>
                  <a:gd name="T17" fmla="*/ 29 h 29"/>
                  <a:gd name="T18" fmla="*/ 36 w 36"/>
                  <a:gd name="T19" fmla="*/ 21 h 29"/>
                  <a:gd name="T20" fmla="*/ 31 w 36"/>
                  <a:gd name="T21" fmla="*/ 19 h 29"/>
                  <a:gd name="T22" fmla="*/ 28 w 36"/>
                  <a:gd name="T23" fmla="*/ 16 h 29"/>
                  <a:gd name="T24" fmla="*/ 23 w 36"/>
                  <a:gd name="T25" fmla="*/ 14 h 29"/>
                  <a:gd name="T26" fmla="*/ 18 w 36"/>
                  <a:gd name="T27" fmla="*/ 10 h 29"/>
                  <a:gd name="T28" fmla="*/ 15 w 36"/>
                  <a:gd name="T29" fmla="*/ 8 h 29"/>
                  <a:gd name="T30" fmla="*/ 11 w 36"/>
                  <a:gd name="T31" fmla="*/ 4 h 29"/>
                  <a:gd name="T32" fmla="*/ 6 w 36"/>
                  <a:gd name="T33" fmla="*/ 2 h 29"/>
                  <a:gd name="T34" fmla="*/ 1 w 36"/>
                  <a:gd name="T35" fmla="*/ 0 h 29"/>
                  <a:gd name="T36" fmla="*/ 0 w 36"/>
                  <a:gd name="T37" fmla="*/ 8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29"/>
                  <a:gd name="T59" fmla="*/ 36 w 36"/>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29">
                    <a:moveTo>
                      <a:pt x="0" y="8"/>
                    </a:moveTo>
                    <a:lnTo>
                      <a:pt x="3" y="10"/>
                    </a:lnTo>
                    <a:lnTo>
                      <a:pt x="7" y="12"/>
                    </a:lnTo>
                    <a:lnTo>
                      <a:pt x="12" y="14"/>
                    </a:lnTo>
                    <a:lnTo>
                      <a:pt x="15" y="19"/>
                    </a:lnTo>
                    <a:lnTo>
                      <a:pt x="20" y="21"/>
                    </a:lnTo>
                    <a:lnTo>
                      <a:pt x="25" y="25"/>
                    </a:lnTo>
                    <a:lnTo>
                      <a:pt x="29" y="27"/>
                    </a:lnTo>
                    <a:lnTo>
                      <a:pt x="34" y="29"/>
                    </a:lnTo>
                    <a:lnTo>
                      <a:pt x="36" y="21"/>
                    </a:lnTo>
                    <a:lnTo>
                      <a:pt x="31" y="19"/>
                    </a:lnTo>
                    <a:lnTo>
                      <a:pt x="28" y="16"/>
                    </a:lnTo>
                    <a:lnTo>
                      <a:pt x="23" y="14"/>
                    </a:lnTo>
                    <a:lnTo>
                      <a:pt x="18" y="10"/>
                    </a:lnTo>
                    <a:lnTo>
                      <a:pt x="15" y="8"/>
                    </a:lnTo>
                    <a:lnTo>
                      <a:pt x="11" y="4"/>
                    </a:lnTo>
                    <a:lnTo>
                      <a:pt x="6" y="2"/>
                    </a:lnTo>
                    <a:lnTo>
                      <a:pt x="1"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19" name="Freeform 262"/>
              <p:cNvSpPr>
                <a:spLocks/>
              </p:cNvSpPr>
              <p:nvPr/>
            </p:nvSpPr>
            <p:spPr bwMode="auto">
              <a:xfrm>
                <a:off x="2734" y="1800"/>
                <a:ext cx="28" cy="31"/>
              </a:xfrm>
              <a:custGeom>
                <a:avLst/>
                <a:gdLst>
                  <a:gd name="T0" fmla="*/ 8 w 28"/>
                  <a:gd name="T1" fmla="*/ 25 h 31"/>
                  <a:gd name="T2" fmla="*/ 6 w 28"/>
                  <a:gd name="T3" fmla="*/ 31 h 31"/>
                  <a:gd name="T4" fmla="*/ 11 w 28"/>
                  <a:gd name="T5" fmla="*/ 27 h 31"/>
                  <a:gd name="T6" fmla="*/ 14 w 28"/>
                  <a:gd name="T7" fmla="*/ 25 h 31"/>
                  <a:gd name="T8" fmla="*/ 17 w 28"/>
                  <a:gd name="T9" fmla="*/ 21 h 31"/>
                  <a:gd name="T10" fmla="*/ 20 w 28"/>
                  <a:gd name="T11" fmla="*/ 16 h 31"/>
                  <a:gd name="T12" fmla="*/ 22 w 28"/>
                  <a:gd name="T13" fmla="*/ 12 h 31"/>
                  <a:gd name="T14" fmla="*/ 24 w 28"/>
                  <a:gd name="T15" fmla="*/ 10 h 31"/>
                  <a:gd name="T16" fmla="*/ 25 w 28"/>
                  <a:gd name="T17" fmla="*/ 8 h 31"/>
                  <a:gd name="T18" fmla="*/ 27 w 28"/>
                  <a:gd name="T19" fmla="*/ 8 h 31"/>
                  <a:gd name="T20" fmla="*/ 28 w 28"/>
                  <a:gd name="T21" fmla="*/ 0 h 31"/>
                  <a:gd name="T22" fmla="*/ 24 w 28"/>
                  <a:gd name="T23" fmla="*/ 0 h 31"/>
                  <a:gd name="T24" fmla="*/ 20 w 28"/>
                  <a:gd name="T25" fmla="*/ 2 h 31"/>
                  <a:gd name="T26" fmla="*/ 17 w 28"/>
                  <a:gd name="T27" fmla="*/ 6 h 31"/>
                  <a:gd name="T28" fmla="*/ 14 w 28"/>
                  <a:gd name="T29" fmla="*/ 10 h 31"/>
                  <a:gd name="T30" fmla="*/ 13 w 28"/>
                  <a:gd name="T31" fmla="*/ 14 h 31"/>
                  <a:gd name="T32" fmla="*/ 9 w 28"/>
                  <a:gd name="T33" fmla="*/ 19 h 31"/>
                  <a:gd name="T34" fmla="*/ 8 w 28"/>
                  <a:gd name="T35" fmla="*/ 21 h 31"/>
                  <a:gd name="T36" fmla="*/ 5 w 28"/>
                  <a:gd name="T37" fmla="*/ 23 h 31"/>
                  <a:gd name="T38" fmla="*/ 3 w 28"/>
                  <a:gd name="T39" fmla="*/ 29 h 31"/>
                  <a:gd name="T40" fmla="*/ 5 w 28"/>
                  <a:gd name="T41" fmla="*/ 23 h 31"/>
                  <a:gd name="T42" fmla="*/ 0 w 28"/>
                  <a:gd name="T43" fmla="*/ 25 h 31"/>
                  <a:gd name="T44" fmla="*/ 3 w 28"/>
                  <a:gd name="T45" fmla="*/ 29 h 31"/>
                  <a:gd name="T46" fmla="*/ 8 w 28"/>
                  <a:gd name="T47" fmla="*/ 25 h 3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8"/>
                  <a:gd name="T73" fmla="*/ 0 h 31"/>
                  <a:gd name="T74" fmla="*/ 28 w 28"/>
                  <a:gd name="T75" fmla="*/ 31 h 3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8" h="31">
                    <a:moveTo>
                      <a:pt x="8" y="25"/>
                    </a:moveTo>
                    <a:lnTo>
                      <a:pt x="6" y="31"/>
                    </a:lnTo>
                    <a:lnTo>
                      <a:pt x="11" y="27"/>
                    </a:lnTo>
                    <a:lnTo>
                      <a:pt x="14" y="25"/>
                    </a:lnTo>
                    <a:lnTo>
                      <a:pt x="17" y="21"/>
                    </a:lnTo>
                    <a:lnTo>
                      <a:pt x="20" y="16"/>
                    </a:lnTo>
                    <a:lnTo>
                      <a:pt x="22" y="12"/>
                    </a:lnTo>
                    <a:lnTo>
                      <a:pt x="24" y="10"/>
                    </a:lnTo>
                    <a:lnTo>
                      <a:pt x="25" y="8"/>
                    </a:lnTo>
                    <a:lnTo>
                      <a:pt x="27" y="8"/>
                    </a:lnTo>
                    <a:lnTo>
                      <a:pt x="28" y="0"/>
                    </a:lnTo>
                    <a:lnTo>
                      <a:pt x="24" y="0"/>
                    </a:lnTo>
                    <a:lnTo>
                      <a:pt x="20" y="2"/>
                    </a:lnTo>
                    <a:lnTo>
                      <a:pt x="17" y="6"/>
                    </a:lnTo>
                    <a:lnTo>
                      <a:pt x="14" y="10"/>
                    </a:lnTo>
                    <a:lnTo>
                      <a:pt x="13" y="14"/>
                    </a:lnTo>
                    <a:lnTo>
                      <a:pt x="9" y="19"/>
                    </a:lnTo>
                    <a:lnTo>
                      <a:pt x="8" y="21"/>
                    </a:lnTo>
                    <a:lnTo>
                      <a:pt x="5" y="23"/>
                    </a:lnTo>
                    <a:lnTo>
                      <a:pt x="3" y="29"/>
                    </a:lnTo>
                    <a:lnTo>
                      <a:pt x="5" y="23"/>
                    </a:lnTo>
                    <a:lnTo>
                      <a:pt x="0" y="25"/>
                    </a:lnTo>
                    <a:lnTo>
                      <a:pt x="3" y="29"/>
                    </a:lnTo>
                    <a:lnTo>
                      <a:pt x="8" y="25"/>
                    </a:lnTo>
                    <a:close/>
                  </a:path>
                </a:pathLst>
              </a:custGeom>
              <a:solidFill>
                <a:srgbClr val="CC6633"/>
              </a:solidFill>
              <a:ln w="9525">
                <a:noFill/>
                <a:round/>
                <a:headEnd/>
                <a:tailEnd/>
              </a:ln>
            </p:spPr>
            <p:txBody>
              <a:bodyPr/>
              <a:lstStyle/>
              <a:p>
                <a:endParaRPr lang="it-IT">
                  <a:solidFill>
                    <a:srgbClr val="FFFFFF"/>
                  </a:solidFill>
                </a:endParaRPr>
              </a:p>
            </p:txBody>
          </p:sp>
          <p:sp>
            <p:nvSpPr>
              <p:cNvPr id="29220" name="Freeform 263"/>
              <p:cNvSpPr>
                <a:spLocks/>
              </p:cNvSpPr>
              <p:nvPr/>
            </p:nvSpPr>
            <p:spPr bwMode="auto">
              <a:xfrm>
                <a:off x="2737" y="1825"/>
                <a:ext cx="11" cy="36"/>
              </a:xfrm>
              <a:custGeom>
                <a:avLst/>
                <a:gdLst>
                  <a:gd name="T0" fmla="*/ 11 w 11"/>
                  <a:gd name="T1" fmla="*/ 34 h 36"/>
                  <a:gd name="T2" fmla="*/ 11 w 11"/>
                  <a:gd name="T3" fmla="*/ 29 h 36"/>
                  <a:gd name="T4" fmla="*/ 10 w 11"/>
                  <a:gd name="T5" fmla="*/ 25 h 36"/>
                  <a:gd name="T6" fmla="*/ 10 w 11"/>
                  <a:gd name="T7" fmla="*/ 21 h 36"/>
                  <a:gd name="T8" fmla="*/ 10 w 11"/>
                  <a:gd name="T9" fmla="*/ 17 h 36"/>
                  <a:gd name="T10" fmla="*/ 10 w 11"/>
                  <a:gd name="T11" fmla="*/ 12 h 36"/>
                  <a:gd name="T12" fmla="*/ 8 w 11"/>
                  <a:gd name="T13" fmla="*/ 8 h 36"/>
                  <a:gd name="T14" fmla="*/ 6 w 11"/>
                  <a:gd name="T15" fmla="*/ 4 h 36"/>
                  <a:gd name="T16" fmla="*/ 5 w 11"/>
                  <a:gd name="T17" fmla="*/ 0 h 36"/>
                  <a:gd name="T18" fmla="*/ 0 w 11"/>
                  <a:gd name="T19" fmla="*/ 4 h 36"/>
                  <a:gd name="T20" fmla="*/ 0 w 11"/>
                  <a:gd name="T21" fmla="*/ 6 h 36"/>
                  <a:gd name="T22" fmla="*/ 2 w 11"/>
                  <a:gd name="T23" fmla="*/ 10 h 36"/>
                  <a:gd name="T24" fmla="*/ 2 w 11"/>
                  <a:gd name="T25" fmla="*/ 15 h 36"/>
                  <a:gd name="T26" fmla="*/ 3 w 11"/>
                  <a:gd name="T27" fmla="*/ 19 h 36"/>
                  <a:gd name="T28" fmla="*/ 3 w 11"/>
                  <a:gd name="T29" fmla="*/ 23 h 36"/>
                  <a:gd name="T30" fmla="*/ 3 w 11"/>
                  <a:gd name="T31" fmla="*/ 25 h 36"/>
                  <a:gd name="T32" fmla="*/ 5 w 11"/>
                  <a:gd name="T33" fmla="*/ 31 h 36"/>
                  <a:gd name="T34" fmla="*/ 5 w 11"/>
                  <a:gd name="T35" fmla="*/ 36 h 36"/>
                  <a:gd name="T36" fmla="*/ 11 w 11"/>
                  <a:gd name="T37" fmla="*/ 34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36"/>
                  <a:gd name="T59" fmla="*/ 11 w 11"/>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36">
                    <a:moveTo>
                      <a:pt x="11" y="34"/>
                    </a:moveTo>
                    <a:lnTo>
                      <a:pt x="11" y="29"/>
                    </a:lnTo>
                    <a:lnTo>
                      <a:pt x="10" y="25"/>
                    </a:lnTo>
                    <a:lnTo>
                      <a:pt x="10" y="21"/>
                    </a:lnTo>
                    <a:lnTo>
                      <a:pt x="10" y="17"/>
                    </a:lnTo>
                    <a:lnTo>
                      <a:pt x="10" y="12"/>
                    </a:lnTo>
                    <a:lnTo>
                      <a:pt x="8" y="8"/>
                    </a:lnTo>
                    <a:lnTo>
                      <a:pt x="6" y="4"/>
                    </a:lnTo>
                    <a:lnTo>
                      <a:pt x="5" y="0"/>
                    </a:lnTo>
                    <a:lnTo>
                      <a:pt x="0" y="4"/>
                    </a:lnTo>
                    <a:lnTo>
                      <a:pt x="0" y="6"/>
                    </a:lnTo>
                    <a:lnTo>
                      <a:pt x="2" y="10"/>
                    </a:lnTo>
                    <a:lnTo>
                      <a:pt x="2" y="15"/>
                    </a:lnTo>
                    <a:lnTo>
                      <a:pt x="3" y="19"/>
                    </a:lnTo>
                    <a:lnTo>
                      <a:pt x="3" y="23"/>
                    </a:lnTo>
                    <a:lnTo>
                      <a:pt x="3" y="25"/>
                    </a:lnTo>
                    <a:lnTo>
                      <a:pt x="5" y="31"/>
                    </a:lnTo>
                    <a:lnTo>
                      <a:pt x="5" y="36"/>
                    </a:lnTo>
                    <a:lnTo>
                      <a:pt x="11" y="34"/>
                    </a:lnTo>
                    <a:close/>
                  </a:path>
                </a:pathLst>
              </a:custGeom>
              <a:solidFill>
                <a:srgbClr val="CC6633"/>
              </a:solidFill>
              <a:ln w="9525">
                <a:noFill/>
                <a:round/>
                <a:headEnd/>
                <a:tailEnd/>
              </a:ln>
            </p:spPr>
            <p:txBody>
              <a:bodyPr/>
              <a:lstStyle/>
              <a:p>
                <a:endParaRPr lang="it-IT">
                  <a:solidFill>
                    <a:srgbClr val="FFFFFF"/>
                  </a:solidFill>
                </a:endParaRPr>
              </a:p>
            </p:txBody>
          </p:sp>
          <p:sp>
            <p:nvSpPr>
              <p:cNvPr id="29221" name="Freeform 264"/>
              <p:cNvSpPr>
                <a:spLocks/>
              </p:cNvSpPr>
              <p:nvPr/>
            </p:nvSpPr>
            <p:spPr bwMode="auto">
              <a:xfrm>
                <a:off x="2742" y="1859"/>
                <a:ext cx="34" cy="31"/>
              </a:xfrm>
              <a:custGeom>
                <a:avLst/>
                <a:gdLst>
                  <a:gd name="T0" fmla="*/ 34 w 34"/>
                  <a:gd name="T1" fmla="*/ 23 h 31"/>
                  <a:gd name="T2" fmla="*/ 30 w 34"/>
                  <a:gd name="T3" fmla="*/ 21 h 31"/>
                  <a:gd name="T4" fmla="*/ 25 w 34"/>
                  <a:gd name="T5" fmla="*/ 18 h 31"/>
                  <a:gd name="T6" fmla="*/ 22 w 34"/>
                  <a:gd name="T7" fmla="*/ 16 h 31"/>
                  <a:gd name="T8" fmla="*/ 17 w 34"/>
                  <a:gd name="T9" fmla="*/ 12 h 31"/>
                  <a:gd name="T10" fmla="*/ 14 w 34"/>
                  <a:gd name="T11" fmla="*/ 10 h 31"/>
                  <a:gd name="T12" fmla="*/ 11 w 34"/>
                  <a:gd name="T13" fmla="*/ 8 h 31"/>
                  <a:gd name="T14" fmla="*/ 8 w 34"/>
                  <a:gd name="T15" fmla="*/ 4 h 31"/>
                  <a:gd name="T16" fmla="*/ 6 w 34"/>
                  <a:gd name="T17" fmla="*/ 0 h 31"/>
                  <a:gd name="T18" fmla="*/ 0 w 34"/>
                  <a:gd name="T19" fmla="*/ 2 h 31"/>
                  <a:gd name="T20" fmla="*/ 3 w 34"/>
                  <a:gd name="T21" fmla="*/ 8 h 31"/>
                  <a:gd name="T22" fmla="*/ 6 w 34"/>
                  <a:gd name="T23" fmla="*/ 14 h 31"/>
                  <a:gd name="T24" fmla="*/ 9 w 34"/>
                  <a:gd name="T25" fmla="*/ 18 h 31"/>
                  <a:gd name="T26" fmla="*/ 14 w 34"/>
                  <a:gd name="T27" fmla="*/ 21 h 31"/>
                  <a:gd name="T28" fmla="*/ 19 w 34"/>
                  <a:gd name="T29" fmla="*/ 25 h 31"/>
                  <a:gd name="T30" fmla="*/ 23 w 34"/>
                  <a:gd name="T31" fmla="*/ 27 h 31"/>
                  <a:gd name="T32" fmla="*/ 28 w 34"/>
                  <a:gd name="T33" fmla="*/ 29 h 31"/>
                  <a:gd name="T34" fmla="*/ 33 w 34"/>
                  <a:gd name="T35" fmla="*/ 31 h 31"/>
                  <a:gd name="T36" fmla="*/ 34 w 34"/>
                  <a:gd name="T37" fmla="*/ 23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31"/>
                  <a:gd name="T59" fmla="*/ 34 w 34"/>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31">
                    <a:moveTo>
                      <a:pt x="34" y="23"/>
                    </a:moveTo>
                    <a:lnTo>
                      <a:pt x="30" y="21"/>
                    </a:lnTo>
                    <a:lnTo>
                      <a:pt x="25" y="18"/>
                    </a:lnTo>
                    <a:lnTo>
                      <a:pt x="22" y="16"/>
                    </a:lnTo>
                    <a:lnTo>
                      <a:pt x="17" y="12"/>
                    </a:lnTo>
                    <a:lnTo>
                      <a:pt x="14" y="10"/>
                    </a:lnTo>
                    <a:lnTo>
                      <a:pt x="11" y="8"/>
                    </a:lnTo>
                    <a:lnTo>
                      <a:pt x="8" y="4"/>
                    </a:lnTo>
                    <a:lnTo>
                      <a:pt x="6" y="0"/>
                    </a:lnTo>
                    <a:lnTo>
                      <a:pt x="0" y="2"/>
                    </a:lnTo>
                    <a:lnTo>
                      <a:pt x="3" y="8"/>
                    </a:lnTo>
                    <a:lnTo>
                      <a:pt x="6" y="14"/>
                    </a:lnTo>
                    <a:lnTo>
                      <a:pt x="9" y="18"/>
                    </a:lnTo>
                    <a:lnTo>
                      <a:pt x="14" y="21"/>
                    </a:lnTo>
                    <a:lnTo>
                      <a:pt x="19" y="25"/>
                    </a:lnTo>
                    <a:lnTo>
                      <a:pt x="23" y="27"/>
                    </a:lnTo>
                    <a:lnTo>
                      <a:pt x="28" y="29"/>
                    </a:lnTo>
                    <a:lnTo>
                      <a:pt x="33" y="31"/>
                    </a:lnTo>
                    <a:lnTo>
                      <a:pt x="34" y="23"/>
                    </a:lnTo>
                    <a:close/>
                  </a:path>
                </a:pathLst>
              </a:custGeom>
              <a:solidFill>
                <a:srgbClr val="CC6633"/>
              </a:solidFill>
              <a:ln w="9525">
                <a:noFill/>
                <a:round/>
                <a:headEnd/>
                <a:tailEnd/>
              </a:ln>
            </p:spPr>
            <p:txBody>
              <a:bodyPr/>
              <a:lstStyle/>
              <a:p>
                <a:endParaRPr lang="it-IT">
                  <a:solidFill>
                    <a:srgbClr val="FFFFFF"/>
                  </a:solidFill>
                </a:endParaRPr>
              </a:p>
            </p:txBody>
          </p:sp>
          <p:sp>
            <p:nvSpPr>
              <p:cNvPr id="29222" name="Freeform 265"/>
              <p:cNvSpPr>
                <a:spLocks/>
              </p:cNvSpPr>
              <p:nvPr/>
            </p:nvSpPr>
            <p:spPr bwMode="auto">
              <a:xfrm>
                <a:off x="2775" y="1882"/>
                <a:ext cx="9" cy="14"/>
              </a:xfrm>
              <a:custGeom>
                <a:avLst/>
                <a:gdLst>
                  <a:gd name="T0" fmla="*/ 8 w 9"/>
                  <a:gd name="T1" fmla="*/ 6 h 14"/>
                  <a:gd name="T2" fmla="*/ 8 w 9"/>
                  <a:gd name="T3" fmla="*/ 4 h 14"/>
                  <a:gd name="T4" fmla="*/ 6 w 9"/>
                  <a:gd name="T5" fmla="*/ 4 h 14"/>
                  <a:gd name="T6" fmla="*/ 4 w 9"/>
                  <a:gd name="T7" fmla="*/ 2 h 14"/>
                  <a:gd name="T8" fmla="*/ 4 w 9"/>
                  <a:gd name="T9" fmla="*/ 0 h 14"/>
                  <a:gd name="T10" fmla="*/ 1 w 9"/>
                  <a:gd name="T11" fmla="*/ 0 h 14"/>
                  <a:gd name="T12" fmla="*/ 0 w 9"/>
                  <a:gd name="T13" fmla="*/ 8 h 14"/>
                  <a:gd name="T14" fmla="*/ 1 w 9"/>
                  <a:gd name="T15" fmla="*/ 10 h 14"/>
                  <a:gd name="T16" fmla="*/ 3 w 9"/>
                  <a:gd name="T17" fmla="*/ 12 h 14"/>
                  <a:gd name="T18" fmla="*/ 4 w 9"/>
                  <a:gd name="T19" fmla="*/ 14 h 14"/>
                  <a:gd name="T20" fmla="*/ 6 w 9"/>
                  <a:gd name="T21" fmla="*/ 14 h 14"/>
                  <a:gd name="T22" fmla="*/ 9 w 9"/>
                  <a:gd name="T23" fmla="*/ 14 h 14"/>
                  <a:gd name="T24" fmla="*/ 8 w 9"/>
                  <a:gd name="T25" fmla="*/ 14 h 14"/>
                  <a:gd name="T26" fmla="*/ 8 w 9"/>
                  <a:gd name="T27" fmla="*/ 6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14"/>
                  <a:gd name="T44" fmla="*/ 9 w 9"/>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14">
                    <a:moveTo>
                      <a:pt x="8" y="6"/>
                    </a:moveTo>
                    <a:lnTo>
                      <a:pt x="8" y="4"/>
                    </a:lnTo>
                    <a:lnTo>
                      <a:pt x="6" y="4"/>
                    </a:lnTo>
                    <a:lnTo>
                      <a:pt x="4" y="2"/>
                    </a:lnTo>
                    <a:lnTo>
                      <a:pt x="4" y="0"/>
                    </a:lnTo>
                    <a:lnTo>
                      <a:pt x="1" y="0"/>
                    </a:lnTo>
                    <a:lnTo>
                      <a:pt x="0" y="8"/>
                    </a:lnTo>
                    <a:lnTo>
                      <a:pt x="1" y="10"/>
                    </a:lnTo>
                    <a:lnTo>
                      <a:pt x="3" y="12"/>
                    </a:lnTo>
                    <a:lnTo>
                      <a:pt x="4" y="14"/>
                    </a:lnTo>
                    <a:lnTo>
                      <a:pt x="6" y="14"/>
                    </a:lnTo>
                    <a:lnTo>
                      <a:pt x="9" y="14"/>
                    </a:lnTo>
                    <a:lnTo>
                      <a:pt x="8" y="14"/>
                    </a:lnTo>
                    <a:lnTo>
                      <a:pt x="8" y="6"/>
                    </a:lnTo>
                    <a:close/>
                  </a:path>
                </a:pathLst>
              </a:custGeom>
              <a:solidFill>
                <a:srgbClr val="CC6633"/>
              </a:solidFill>
              <a:ln w="9525">
                <a:noFill/>
                <a:round/>
                <a:headEnd/>
                <a:tailEnd/>
              </a:ln>
            </p:spPr>
            <p:txBody>
              <a:bodyPr/>
              <a:lstStyle/>
              <a:p>
                <a:endParaRPr lang="it-IT">
                  <a:solidFill>
                    <a:srgbClr val="FFFFFF"/>
                  </a:solidFill>
                </a:endParaRPr>
              </a:p>
            </p:txBody>
          </p:sp>
          <p:sp>
            <p:nvSpPr>
              <p:cNvPr id="29223" name="Freeform 266"/>
              <p:cNvSpPr>
                <a:spLocks/>
              </p:cNvSpPr>
              <p:nvPr/>
            </p:nvSpPr>
            <p:spPr bwMode="auto">
              <a:xfrm>
                <a:off x="2783" y="1882"/>
                <a:ext cx="15" cy="14"/>
              </a:xfrm>
              <a:custGeom>
                <a:avLst/>
                <a:gdLst>
                  <a:gd name="T0" fmla="*/ 7 w 15"/>
                  <a:gd name="T1" fmla="*/ 0 h 14"/>
                  <a:gd name="T2" fmla="*/ 7 w 15"/>
                  <a:gd name="T3" fmla="*/ 2 h 14"/>
                  <a:gd name="T4" fmla="*/ 6 w 15"/>
                  <a:gd name="T5" fmla="*/ 4 h 14"/>
                  <a:gd name="T6" fmla="*/ 4 w 15"/>
                  <a:gd name="T7" fmla="*/ 6 h 14"/>
                  <a:gd name="T8" fmla="*/ 3 w 15"/>
                  <a:gd name="T9" fmla="*/ 6 h 14"/>
                  <a:gd name="T10" fmla="*/ 1 w 15"/>
                  <a:gd name="T11" fmla="*/ 6 h 14"/>
                  <a:gd name="T12" fmla="*/ 0 w 15"/>
                  <a:gd name="T13" fmla="*/ 6 h 14"/>
                  <a:gd name="T14" fmla="*/ 0 w 15"/>
                  <a:gd name="T15" fmla="*/ 14 h 14"/>
                  <a:gd name="T16" fmla="*/ 3 w 15"/>
                  <a:gd name="T17" fmla="*/ 14 h 14"/>
                  <a:gd name="T18" fmla="*/ 4 w 15"/>
                  <a:gd name="T19" fmla="*/ 14 h 14"/>
                  <a:gd name="T20" fmla="*/ 6 w 15"/>
                  <a:gd name="T21" fmla="*/ 12 h 14"/>
                  <a:gd name="T22" fmla="*/ 9 w 15"/>
                  <a:gd name="T23" fmla="*/ 12 h 14"/>
                  <a:gd name="T24" fmla="*/ 10 w 15"/>
                  <a:gd name="T25" fmla="*/ 10 h 14"/>
                  <a:gd name="T26" fmla="*/ 12 w 15"/>
                  <a:gd name="T27" fmla="*/ 8 h 14"/>
                  <a:gd name="T28" fmla="*/ 14 w 15"/>
                  <a:gd name="T29" fmla="*/ 4 h 14"/>
                  <a:gd name="T30" fmla="*/ 15 w 15"/>
                  <a:gd name="T31" fmla="*/ 2 h 14"/>
                  <a:gd name="T32" fmla="*/ 7 w 15"/>
                  <a:gd name="T33" fmla="*/ 0 h 1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5"/>
                  <a:gd name="T52" fmla="*/ 0 h 14"/>
                  <a:gd name="T53" fmla="*/ 15 w 15"/>
                  <a:gd name="T54" fmla="*/ 14 h 1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5" h="14">
                    <a:moveTo>
                      <a:pt x="7" y="0"/>
                    </a:moveTo>
                    <a:lnTo>
                      <a:pt x="7" y="2"/>
                    </a:lnTo>
                    <a:lnTo>
                      <a:pt x="6" y="4"/>
                    </a:lnTo>
                    <a:lnTo>
                      <a:pt x="4" y="6"/>
                    </a:lnTo>
                    <a:lnTo>
                      <a:pt x="3" y="6"/>
                    </a:lnTo>
                    <a:lnTo>
                      <a:pt x="1" y="6"/>
                    </a:lnTo>
                    <a:lnTo>
                      <a:pt x="0" y="6"/>
                    </a:lnTo>
                    <a:lnTo>
                      <a:pt x="0" y="14"/>
                    </a:lnTo>
                    <a:lnTo>
                      <a:pt x="3" y="14"/>
                    </a:lnTo>
                    <a:lnTo>
                      <a:pt x="4" y="14"/>
                    </a:lnTo>
                    <a:lnTo>
                      <a:pt x="6" y="12"/>
                    </a:lnTo>
                    <a:lnTo>
                      <a:pt x="9" y="12"/>
                    </a:lnTo>
                    <a:lnTo>
                      <a:pt x="10" y="10"/>
                    </a:lnTo>
                    <a:lnTo>
                      <a:pt x="12" y="8"/>
                    </a:lnTo>
                    <a:lnTo>
                      <a:pt x="14" y="4"/>
                    </a:lnTo>
                    <a:lnTo>
                      <a:pt x="15" y="2"/>
                    </a:lnTo>
                    <a:lnTo>
                      <a:pt x="7" y="0"/>
                    </a:lnTo>
                    <a:close/>
                  </a:path>
                </a:pathLst>
              </a:custGeom>
              <a:solidFill>
                <a:srgbClr val="CC6633"/>
              </a:solidFill>
              <a:ln w="9525">
                <a:noFill/>
                <a:round/>
                <a:headEnd/>
                <a:tailEnd/>
              </a:ln>
            </p:spPr>
            <p:txBody>
              <a:bodyPr/>
              <a:lstStyle/>
              <a:p>
                <a:endParaRPr lang="it-IT">
                  <a:solidFill>
                    <a:srgbClr val="FFFFFF"/>
                  </a:solidFill>
                </a:endParaRPr>
              </a:p>
            </p:txBody>
          </p:sp>
          <p:sp>
            <p:nvSpPr>
              <p:cNvPr id="29224" name="Freeform 267"/>
              <p:cNvSpPr>
                <a:spLocks/>
              </p:cNvSpPr>
              <p:nvPr/>
            </p:nvSpPr>
            <p:spPr bwMode="auto">
              <a:xfrm>
                <a:off x="2790" y="1831"/>
                <a:ext cx="16" cy="53"/>
              </a:xfrm>
              <a:custGeom>
                <a:avLst/>
                <a:gdLst>
                  <a:gd name="T0" fmla="*/ 10 w 16"/>
                  <a:gd name="T1" fmla="*/ 0 h 53"/>
                  <a:gd name="T2" fmla="*/ 8 w 16"/>
                  <a:gd name="T3" fmla="*/ 6 h 53"/>
                  <a:gd name="T4" fmla="*/ 7 w 16"/>
                  <a:gd name="T5" fmla="*/ 13 h 53"/>
                  <a:gd name="T6" fmla="*/ 5 w 16"/>
                  <a:gd name="T7" fmla="*/ 19 h 53"/>
                  <a:gd name="T8" fmla="*/ 3 w 16"/>
                  <a:gd name="T9" fmla="*/ 25 h 53"/>
                  <a:gd name="T10" fmla="*/ 3 w 16"/>
                  <a:gd name="T11" fmla="*/ 32 h 53"/>
                  <a:gd name="T12" fmla="*/ 2 w 16"/>
                  <a:gd name="T13" fmla="*/ 38 h 53"/>
                  <a:gd name="T14" fmla="*/ 2 w 16"/>
                  <a:gd name="T15" fmla="*/ 44 h 53"/>
                  <a:gd name="T16" fmla="*/ 0 w 16"/>
                  <a:gd name="T17" fmla="*/ 51 h 53"/>
                  <a:gd name="T18" fmla="*/ 8 w 16"/>
                  <a:gd name="T19" fmla="*/ 53 h 53"/>
                  <a:gd name="T20" fmla="*/ 8 w 16"/>
                  <a:gd name="T21" fmla="*/ 46 h 53"/>
                  <a:gd name="T22" fmla="*/ 10 w 16"/>
                  <a:gd name="T23" fmla="*/ 40 h 53"/>
                  <a:gd name="T24" fmla="*/ 10 w 16"/>
                  <a:gd name="T25" fmla="*/ 34 h 53"/>
                  <a:gd name="T26" fmla="*/ 10 w 16"/>
                  <a:gd name="T27" fmla="*/ 28 h 53"/>
                  <a:gd name="T28" fmla="*/ 11 w 16"/>
                  <a:gd name="T29" fmla="*/ 21 h 53"/>
                  <a:gd name="T30" fmla="*/ 13 w 16"/>
                  <a:gd name="T31" fmla="*/ 15 h 53"/>
                  <a:gd name="T32" fmla="*/ 14 w 16"/>
                  <a:gd name="T33" fmla="*/ 11 h 53"/>
                  <a:gd name="T34" fmla="*/ 16 w 16"/>
                  <a:gd name="T35" fmla="*/ 4 h 53"/>
                  <a:gd name="T36" fmla="*/ 10 w 16"/>
                  <a:gd name="T37" fmla="*/ 0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53"/>
                  <a:gd name="T59" fmla="*/ 16 w 16"/>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53">
                    <a:moveTo>
                      <a:pt x="10" y="0"/>
                    </a:moveTo>
                    <a:lnTo>
                      <a:pt x="8" y="6"/>
                    </a:lnTo>
                    <a:lnTo>
                      <a:pt x="7" y="13"/>
                    </a:lnTo>
                    <a:lnTo>
                      <a:pt x="5" y="19"/>
                    </a:lnTo>
                    <a:lnTo>
                      <a:pt x="3" y="25"/>
                    </a:lnTo>
                    <a:lnTo>
                      <a:pt x="3" y="32"/>
                    </a:lnTo>
                    <a:lnTo>
                      <a:pt x="2" y="38"/>
                    </a:lnTo>
                    <a:lnTo>
                      <a:pt x="2" y="44"/>
                    </a:lnTo>
                    <a:lnTo>
                      <a:pt x="0" y="51"/>
                    </a:lnTo>
                    <a:lnTo>
                      <a:pt x="8" y="53"/>
                    </a:lnTo>
                    <a:lnTo>
                      <a:pt x="8" y="46"/>
                    </a:lnTo>
                    <a:lnTo>
                      <a:pt x="10" y="40"/>
                    </a:lnTo>
                    <a:lnTo>
                      <a:pt x="10" y="34"/>
                    </a:lnTo>
                    <a:lnTo>
                      <a:pt x="10" y="28"/>
                    </a:lnTo>
                    <a:lnTo>
                      <a:pt x="11" y="21"/>
                    </a:lnTo>
                    <a:lnTo>
                      <a:pt x="13" y="15"/>
                    </a:lnTo>
                    <a:lnTo>
                      <a:pt x="14" y="11"/>
                    </a:lnTo>
                    <a:lnTo>
                      <a:pt x="16" y="4"/>
                    </a:lnTo>
                    <a:lnTo>
                      <a:pt x="10" y="0"/>
                    </a:lnTo>
                    <a:close/>
                  </a:path>
                </a:pathLst>
              </a:custGeom>
              <a:solidFill>
                <a:srgbClr val="CC6633"/>
              </a:solidFill>
              <a:ln w="9525">
                <a:noFill/>
                <a:round/>
                <a:headEnd/>
                <a:tailEnd/>
              </a:ln>
            </p:spPr>
            <p:txBody>
              <a:bodyPr/>
              <a:lstStyle/>
              <a:p>
                <a:endParaRPr lang="it-IT">
                  <a:solidFill>
                    <a:srgbClr val="FFFFFF"/>
                  </a:solidFill>
                </a:endParaRPr>
              </a:p>
            </p:txBody>
          </p:sp>
          <p:sp>
            <p:nvSpPr>
              <p:cNvPr id="29225" name="Freeform 268"/>
              <p:cNvSpPr>
                <a:spLocks/>
              </p:cNvSpPr>
              <p:nvPr/>
            </p:nvSpPr>
            <p:spPr bwMode="auto">
              <a:xfrm>
                <a:off x="2800" y="1819"/>
                <a:ext cx="8" cy="16"/>
              </a:xfrm>
              <a:custGeom>
                <a:avLst/>
                <a:gdLst>
                  <a:gd name="T0" fmla="*/ 1 w 8"/>
                  <a:gd name="T1" fmla="*/ 8 h 16"/>
                  <a:gd name="T2" fmla="*/ 1 w 8"/>
                  <a:gd name="T3" fmla="*/ 10 h 16"/>
                  <a:gd name="T4" fmla="*/ 0 w 8"/>
                  <a:gd name="T5" fmla="*/ 12 h 16"/>
                  <a:gd name="T6" fmla="*/ 6 w 8"/>
                  <a:gd name="T7" fmla="*/ 16 h 16"/>
                  <a:gd name="T8" fmla="*/ 6 w 8"/>
                  <a:gd name="T9" fmla="*/ 14 h 16"/>
                  <a:gd name="T10" fmla="*/ 8 w 8"/>
                  <a:gd name="T11" fmla="*/ 12 h 16"/>
                  <a:gd name="T12" fmla="*/ 8 w 8"/>
                  <a:gd name="T13" fmla="*/ 10 h 16"/>
                  <a:gd name="T14" fmla="*/ 8 w 8"/>
                  <a:gd name="T15" fmla="*/ 6 h 16"/>
                  <a:gd name="T16" fmla="*/ 8 w 8"/>
                  <a:gd name="T17" fmla="*/ 4 h 16"/>
                  <a:gd name="T18" fmla="*/ 6 w 8"/>
                  <a:gd name="T19" fmla="*/ 2 h 16"/>
                  <a:gd name="T20" fmla="*/ 3 w 8"/>
                  <a:gd name="T21" fmla="*/ 0 h 16"/>
                  <a:gd name="T22" fmla="*/ 1 w 8"/>
                  <a:gd name="T23" fmla="*/ 8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6"/>
                  <a:gd name="T38" fmla="*/ 8 w 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6">
                    <a:moveTo>
                      <a:pt x="1" y="8"/>
                    </a:moveTo>
                    <a:lnTo>
                      <a:pt x="1" y="10"/>
                    </a:lnTo>
                    <a:lnTo>
                      <a:pt x="0" y="12"/>
                    </a:lnTo>
                    <a:lnTo>
                      <a:pt x="6" y="16"/>
                    </a:lnTo>
                    <a:lnTo>
                      <a:pt x="6" y="14"/>
                    </a:lnTo>
                    <a:lnTo>
                      <a:pt x="8" y="12"/>
                    </a:lnTo>
                    <a:lnTo>
                      <a:pt x="8" y="10"/>
                    </a:lnTo>
                    <a:lnTo>
                      <a:pt x="8" y="6"/>
                    </a:lnTo>
                    <a:lnTo>
                      <a:pt x="8" y="4"/>
                    </a:lnTo>
                    <a:lnTo>
                      <a:pt x="6" y="2"/>
                    </a:lnTo>
                    <a:lnTo>
                      <a:pt x="3" y="0"/>
                    </a:lnTo>
                    <a:lnTo>
                      <a:pt x="1" y="8"/>
                    </a:lnTo>
                    <a:close/>
                  </a:path>
                </a:pathLst>
              </a:custGeom>
              <a:solidFill>
                <a:srgbClr val="CC6633"/>
              </a:solidFill>
              <a:ln w="9525">
                <a:noFill/>
                <a:round/>
                <a:headEnd/>
                <a:tailEnd/>
              </a:ln>
            </p:spPr>
            <p:txBody>
              <a:bodyPr/>
              <a:lstStyle/>
              <a:p>
                <a:endParaRPr lang="it-IT">
                  <a:solidFill>
                    <a:srgbClr val="FFFFFF"/>
                  </a:solidFill>
                </a:endParaRPr>
              </a:p>
            </p:txBody>
          </p:sp>
          <p:sp>
            <p:nvSpPr>
              <p:cNvPr id="29226" name="Freeform 269"/>
              <p:cNvSpPr>
                <a:spLocks/>
              </p:cNvSpPr>
              <p:nvPr/>
            </p:nvSpPr>
            <p:spPr bwMode="auto">
              <a:xfrm>
                <a:off x="2742" y="1892"/>
                <a:ext cx="70" cy="76"/>
              </a:xfrm>
              <a:custGeom>
                <a:avLst/>
                <a:gdLst>
                  <a:gd name="T0" fmla="*/ 70 w 70"/>
                  <a:gd name="T1" fmla="*/ 40 h 76"/>
                  <a:gd name="T2" fmla="*/ 67 w 70"/>
                  <a:gd name="T3" fmla="*/ 36 h 76"/>
                  <a:gd name="T4" fmla="*/ 66 w 70"/>
                  <a:gd name="T5" fmla="*/ 32 h 76"/>
                  <a:gd name="T6" fmla="*/ 64 w 70"/>
                  <a:gd name="T7" fmla="*/ 25 h 76"/>
                  <a:gd name="T8" fmla="*/ 62 w 70"/>
                  <a:gd name="T9" fmla="*/ 21 h 76"/>
                  <a:gd name="T10" fmla="*/ 61 w 70"/>
                  <a:gd name="T11" fmla="*/ 17 h 76"/>
                  <a:gd name="T12" fmla="*/ 59 w 70"/>
                  <a:gd name="T13" fmla="*/ 15 h 76"/>
                  <a:gd name="T14" fmla="*/ 56 w 70"/>
                  <a:gd name="T15" fmla="*/ 13 h 76"/>
                  <a:gd name="T16" fmla="*/ 51 w 70"/>
                  <a:gd name="T17" fmla="*/ 13 h 76"/>
                  <a:gd name="T18" fmla="*/ 50 w 70"/>
                  <a:gd name="T19" fmla="*/ 13 h 76"/>
                  <a:gd name="T20" fmla="*/ 48 w 70"/>
                  <a:gd name="T21" fmla="*/ 13 h 76"/>
                  <a:gd name="T22" fmla="*/ 47 w 70"/>
                  <a:gd name="T23" fmla="*/ 13 h 76"/>
                  <a:gd name="T24" fmla="*/ 45 w 70"/>
                  <a:gd name="T25" fmla="*/ 13 h 76"/>
                  <a:gd name="T26" fmla="*/ 44 w 70"/>
                  <a:gd name="T27" fmla="*/ 13 h 76"/>
                  <a:gd name="T28" fmla="*/ 42 w 70"/>
                  <a:gd name="T29" fmla="*/ 13 h 76"/>
                  <a:gd name="T30" fmla="*/ 41 w 70"/>
                  <a:gd name="T31" fmla="*/ 13 h 76"/>
                  <a:gd name="T32" fmla="*/ 39 w 70"/>
                  <a:gd name="T33" fmla="*/ 13 h 76"/>
                  <a:gd name="T34" fmla="*/ 34 w 70"/>
                  <a:gd name="T35" fmla="*/ 11 h 76"/>
                  <a:gd name="T36" fmla="*/ 31 w 70"/>
                  <a:gd name="T37" fmla="*/ 6 h 76"/>
                  <a:gd name="T38" fmla="*/ 26 w 70"/>
                  <a:gd name="T39" fmla="*/ 4 h 76"/>
                  <a:gd name="T40" fmla="*/ 23 w 70"/>
                  <a:gd name="T41" fmla="*/ 2 h 76"/>
                  <a:gd name="T42" fmla="*/ 19 w 70"/>
                  <a:gd name="T43" fmla="*/ 0 h 76"/>
                  <a:gd name="T44" fmla="*/ 16 w 70"/>
                  <a:gd name="T45" fmla="*/ 0 h 76"/>
                  <a:gd name="T46" fmla="*/ 11 w 70"/>
                  <a:gd name="T47" fmla="*/ 0 h 76"/>
                  <a:gd name="T48" fmla="*/ 6 w 70"/>
                  <a:gd name="T49" fmla="*/ 2 h 76"/>
                  <a:gd name="T50" fmla="*/ 5 w 70"/>
                  <a:gd name="T51" fmla="*/ 4 h 76"/>
                  <a:gd name="T52" fmla="*/ 5 w 70"/>
                  <a:gd name="T53" fmla="*/ 6 h 76"/>
                  <a:gd name="T54" fmla="*/ 3 w 70"/>
                  <a:gd name="T55" fmla="*/ 6 h 76"/>
                  <a:gd name="T56" fmla="*/ 1 w 70"/>
                  <a:gd name="T57" fmla="*/ 9 h 76"/>
                  <a:gd name="T58" fmla="*/ 1 w 70"/>
                  <a:gd name="T59" fmla="*/ 11 h 76"/>
                  <a:gd name="T60" fmla="*/ 0 w 70"/>
                  <a:gd name="T61" fmla="*/ 13 h 76"/>
                  <a:gd name="T62" fmla="*/ 0 w 70"/>
                  <a:gd name="T63" fmla="*/ 15 h 76"/>
                  <a:gd name="T64" fmla="*/ 0 w 70"/>
                  <a:gd name="T65" fmla="*/ 17 h 76"/>
                  <a:gd name="T66" fmla="*/ 3 w 70"/>
                  <a:gd name="T67" fmla="*/ 25 h 76"/>
                  <a:gd name="T68" fmla="*/ 8 w 70"/>
                  <a:gd name="T69" fmla="*/ 32 h 76"/>
                  <a:gd name="T70" fmla="*/ 12 w 70"/>
                  <a:gd name="T71" fmla="*/ 38 h 76"/>
                  <a:gd name="T72" fmla="*/ 17 w 70"/>
                  <a:gd name="T73" fmla="*/ 44 h 76"/>
                  <a:gd name="T74" fmla="*/ 22 w 70"/>
                  <a:gd name="T75" fmla="*/ 51 h 76"/>
                  <a:gd name="T76" fmla="*/ 28 w 70"/>
                  <a:gd name="T77" fmla="*/ 55 h 76"/>
                  <a:gd name="T78" fmla="*/ 33 w 70"/>
                  <a:gd name="T79" fmla="*/ 61 h 76"/>
                  <a:gd name="T80" fmla="*/ 37 w 70"/>
                  <a:gd name="T81" fmla="*/ 70 h 76"/>
                  <a:gd name="T82" fmla="*/ 41 w 70"/>
                  <a:gd name="T83" fmla="*/ 74 h 76"/>
                  <a:gd name="T84" fmla="*/ 44 w 70"/>
                  <a:gd name="T85" fmla="*/ 76 h 76"/>
                  <a:gd name="T86" fmla="*/ 48 w 70"/>
                  <a:gd name="T87" fmla="*/ 76 h 76"/>
                  <a:gd name="T88" fmla="*/ 51 w 70"/>
                  <a:gd name="T89" fmla="*/ 74 h 76"/>
                  <a:gd name="T90" fmla="*/ 56 w 70"/>
                  <a:gd name="T91" fmla="*/ 72 h 76"/>
                  <a:gd name="T92" fmla="*/ 59 w 70"/>
                  <a:gd name="T93" fmla="*/ 67 h 76"/>
                  <a:gd name="T94" fmla="*/ 62 w 70"/>
                  <a:gd name="T95" fmla="*/ 63 h 76"/>
                  <a:gd name="T96" fmla="*/ 64 w 70"/>
                  <a:gd name="T97" fmla="*/ 57 h 76"/>
                  <a:gd name="T98" fmla="*/ 64 w 70"/>
                  <a:gd name="T99" fmla="*/ 55 h 76"/>
                  <a:gd name="T100" fmla="*/ 64 w 70"/>
                  <a:gd name="T101" fmla="*/ 53 h 76"/>
                  <a:gd name="T102" fmla="*/ 66 w 70"/>
                  <a:gd name="T103" fmla="*/ 51 h 76"/>
                  <a:gd name="T104" fmla="*/ 66 w 70"/>
                  <a:gd name="T105" fmla="*/ 49 h 76"/>
                  <a:gd name="T106" fmla="*/ 66 w 70"/>
                  <a:gd name="T107" fmla="*/ 46 h 76"/>
                  <a:gd name="T108" fmla="*/ 67 w 70"/>
                  <a:gd name="T109" fmla="*/ 44 h 76"/>
                  <a:gd name="T110" fmla="*/ 69 w 70"/>
                  <a:gd name="T111" fmla="*/ 42 h 76"/>
                  <a:gd name="T112" fmla="*/ 70 w 70"/>
                  <a:gd name="T113" fmla="*/ 40 h 7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0"/>
                  <a:gd name="T172" fmla="*/ 0 h 76"/>
                  <a:gd name="T173" fmla="*/ 70 w 70"/>
                  <a:gd name="T174" fmla="*/ 76 h 7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0" h="76">
                    <a:moveTo>
                      <a:pt x="70" y="40"/>
                    </a:moveTo>
                    <a:lnTo>
                      <a:pt x="67" y="36"/>
                    </a:lnTo>
                    <a:lnTo>
                      <a:pt x="66" y="32"/>
                    </a:lnTo>
                    <a:lnTo>
                      <a:pt x="64" y="25"/>
                    </a:lnTo>
                    <a:lnTo>
                      <a:pt x="62" y="21"/>
                    </a:lnTo>
                    <a:lnTo>
                      <a:pt x="61" y="17"/>
                    </a:lnTo>
                    <a:lnTo>
                      <a:pt x="59" y="15"/>
                    </a:lnTo>
                    <a:lnTo>
                      <a:pt x="56" y="13"/>
                    </a:lnTo>
                    <a:lnTo>
                      <a:pt x="51" y="13"/>
                    </a:lnTo>
                    <a:lnTo>
                      <a:pt x="50" y="13"/>
                    </a:lnTo>
                    <a:lnTo>
                      <a:pt x="48" y="13"/>
                    </a:lnTo>
                    <a:lnTo>
                      <a:pt x="47" y="13"/>
                    </a:lnTo>
                    <a:lnTo>
                      <a:pt x="45" y="13"/>
                    </a:lnTo>
                    <a:lnTo>
                      <a:pt x="44" y="13"/>
                    </a:lnTo>
                    <a:lnTo>
                      <a:pt x="42" y="13"/>
                    </a:lnTo>
                    <a:lnTo>
                      <a:pt x="41" y="13"/>
                    </a:lnTo>
                    <a:lnTo>
                      <a:pt x="39" y="13"/>
                    </a:lnTo>
                    <a:lnTo>
                      <a:pt x="34" y="11"/>
                    </a:lnTo>
                    <a:lnTo>
                      <a:pt x="31" y="6"/>
                    </a:lnTo>
                    <a:lnTo>
                      <a:pt x="26" y="4"/>
                    </a:lnTo>
                    <a:lnTo>
                      <a:pt x="23" y="2"/>
                    </a:lnTo>
                    <a:lnTo>
                      <a:pt x="19" y="0"/>
                    </a:lnTo>
                    <a:lnTo>
                      <a:pt x="16" y="0"/>
                    </a:lnTo>
                    <a:lnTo>
                      <a:pt x="11" y="0"/>
                    </a:lnTo>
                    <a:lnTo>
                      <a:pt x="6" y="2"/>
                    </a:lnTo>
                    <a:lnTo>
                      <a:pt x="5" y="4"/>
                    </a:lnTo>
                    <a:lnTo>
                      <a:pt x="5" y="6"/>
                    </a:lnTo>
                    <a:lnTo>
                      <a:pt x="3" y="6"/>
                    </a:lnTo>
                    <a:lnTo>
                      <a:pt x="1" y="9"/>
                    </a:lnTo>
                    <a:lnTo>
                      <a:pt x="1" y="11"/>
                    </a:lnTo>
                    <a:lnTo>
                      <a:pt x="0" y="13"/>
                    </a:lnTo>
                    <a:lnTo>
                      <a:pt x="0" y="15"/>
                    </a:lnTo>
                    <a:lnTo>
                      <a:pt x="0" y="17"/>
                    </a:lnTo>
                    <a:lnTo>
                      <a:pt x="3" y="25"/>
                    </a:lnTo>
                    <a:lnTo>
                      <a:pt x="8" y="32"/>
                    </a:lnTo>
                    <a:lnTo>
                      <a:pt x="12" y="38"/>
                    </a:lnTo>
                    <a:lnTo>
                      <a:pt x="17" y="44"/>
                    </a:lnTo>
                    <a:lnTo>
                      <a:pt x="22" y="51"/>
                    </a:lnTo>
                    <a:lnTo>
                      <a:pt x="28" y="55"/>
                    </a:lnTo>
                    <a:lnTo>
                      <a:pt x="33" y="61"/>
                    </a:lnTo>
                    <a:lnTo>
                      <a:pt x="37" y="70"/>
                    </a:lnTo>
                    <a:lnTo>
                      <a:pt x="41" y="74"/>
                    </a:lnTo>
                    <a:lnTo>
                      <a:pt x="44" y="76"/>
                    </a:lnTo>
                    <a:lnTo>
                      <a:pt x="48" y="76"/>
                    </a:lnTo>
                    <a:lnTo>
                      <a:pt x="51" y="74"/>
                    </a:lnTo>
                    <a:lnTo>
                      <a:pt x="56" y="72"/>
                    </a:lnTo>
                    <a:lnTo>
                      <a:pt x="59" y="67"/>
                    </a:lnTo>
                    <a:lnTo>
                      <a:pt x="62" y="63"/>
                    </a:lnTo>
                    <a:lnTo>
                      <a:pt x="64" y="57"/>
                    </a:lnTo>
                    <a:lnTo>
                      <a:pt x="64" y="55"/>
                    </a:lnTo>
                    <a:lnTo>
                      <a:pt x="64" y="53"/>
                    </a:lnTo>
                    <a:lnTo>
                      <a:pt x="66" y="51"/>
                    </a:lnTo>
                    <a:lnTo>
                      <a:pt x="66" y="49"/>
                    </a:lnTo>
                    <a:lnTo>
                      <a:pt x="66" y="46"/>
                    </a:lnTo>
                    <a:lnTo>
                      <a:pt x="67" y="44"/>
                    </a:lnTo>
                    <a:lnTo>
                      <a:pt x="69" y="42"/>
                    </a:lnTo>
                    <a:lnTo>
                      <a:pt x="70" y="40"/>
                    </a:lnTo>
                    <a:close/>
                  </a:path>
                </a:pathLst>
              </a:custGeom>
              <a:solidFill>
                <a:srgbClr val="F7AB8C"/>
              </a:solidFill>
              <a:ln w="9525">
                <a:noFill/>
                <a:round/>
                <a:headEnd/>
                <a:tailEnd/>
              </a:ln>
            </p:spPr>
            <p:txBody>
              <a:bodyPr/>
              <a:lstStyle/>
              <a:p>
                <a:endParaRPr lang="it-IT">
                  <a:solidFill>
                    <a:srgbClr val="FFFFFF"/>
                  </a:solidFill>
                </a:endParaRPr>
              </a:p>
            </p:txBody>
          </p:sp>
          <p:sp>
            <p:nvSpPr>
              <p:cNvPr id="29227" name="Freeform 270"/>
              <p:cNvSpPr>
                <a:spLocks/>
              </p:cNvSpPr>
              <p:nvPr/>
            </p:nvSpPr>
            <p:spPr bwMode="auto">
              <a:xfrm>
                <a:off x="2793" y="1901"/>
                <a:ext cx="21" cy="33"/>
              </a:xfrm>
              <a:custGeom>
                <a:avLst/>
                <a:gdLst>
                  <a:gd name="T0" fmla="*/ 0 w 21"/>
                  <a:gd name="T1" fmla="*/ 8 h 33"/>
                  <a:gd name="T2" fmla="*/ 4 w 21"/>
                  <a:gd name="T3" fmla="*/ 8 h 33"/>
                  <a:gd name="T4" fmla="*/ 5 w 21"/>
                  <a:gd name="T5" fmla="*/ 10 h 33"/>
                  <a:gd name="T6" fmla="*/ 7 w 21"/>
                  <a:gd name="T7" fmla="*/ 12 h 33"/>
                  <a:gd name="T8" fmla="*/ 8 w 21"/>
                  <a:gd name="T9" fmla="*/ 14 h 33"/>
                  <a:gd name="T10" fmla="*/ 10 w 21"/>
                  <a:gd name="T11" fmla="*/ 18 h 33"/>
                  <a:gd name="T12" fmla="*/ 11 w 21"/>
                  <a:gd name="T13" fmla="*/ 23 h 33"/>
                  <a:gd name="T14" fmla="*/ 15 w 21"/>
                  <a:gd name="T15" fmla="*/ 29 h 33"/>
                  <a:gd name="T16" fmla="*/ 16 w 21"/>
                  <a:gd name="T17" fmla="*/ 33 h 33"/>
                  <a:gd name="T18" fmla="*/ 21 w 21"/>
                  <a:gd name="T19" fmla="*/ 27 h 33"/>
                  <a:gd name="T20" fmla="*/ 19 w 21"/>
                  <a:gd name="T21" fmla="*/ 25 h 33"/>
                  <a:gd name="T22" fmla="*/ 18 w 21"/>
                  <a:gd name="T23" fmla="*/ 21 h 33"/>
                  <a:gd name="T24" fmla="*/ 16 w 21"/>
                  <a:gd name="T25" fmla="*/ 14 h 33"/>
                  <a:gd name="T26" fmla="*/ 15 w 21"/>
                  <a:gd name="T27" fmla="*/ 10 h 33"/>
                  <a:gd name="T28" fmla="*/ 13 w 21"/>
                  <a:gd name="T29" fmla="*/ 6 h 33"/>
                  <a:gd name="T30" fmla="*/ 10 w 21"/>
                  <a:gd name="T31" fmla="*/ 2 h 33"/>
                  <a:gd name="T32" fmla="*/ 5 w 21"/>
                  <a:gd name="T33" fmla="*/ 0 h 33"/>
                  <a:gd name="T34" fmla="*/ 0 w 21"/>
                  <a:gd name="T35" fmla="*/ 0 h 33"/>
                  <a:gd name="T36" fmla="*/ 0 w 21"/>
                  <a:gd name="T37" fmla="*/ 8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33"/>
                  <a:gd name="T59" fmla="*/ 21 w 21"/>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33">
                    <a:moveTo>
                      <a:pt x="0" y="8"/>
                    </a:moveTo>
                    <a:lnTo>
                      <a:pt x="4" y="8"/>
                    </a:lnTo>
                    <a:lnTo>
                      <a:pt x="5" y="10"/>
                    </a:lnTo>
                    <a:lnTo>
                      <a:pt x="7" y="12"/>
                    </a:lnTo>
                    <a:lnTo>
                      <a:pt x="8" y="14"/>
                    </a:lnTo>
                    <a:lnTo>
                      <a:pt x="10" y="18"/>
                    </a:lnTo>
                    <a:lnTo>
                      <a:pt x="11" y="23"/>
                    </a:lnTo>
                    <a:lnTo>
                      <a:pt x="15" y="29"/>
                    </a:lnTo>
                    <a:lnTo>
                      <a:pt x="16" y="33"/>
                    </a:lnTo>
                    <a:lnTo>
                      <a:pt x="21" y="27"/>
                    </a:lnTo>
                    <a:lnTo>
                      <a:pt x="19" y="25"/>
                    </a:lnTo>
                    <a:lnTo>
                      <a:pt x="18" y="21"/>
                    </a:lnTo>
                    <a:lnTo>
                      <a:pt x="16" y="14"/>
                    </a:lnTo>
                    <a:lnTo>
                      <a:pt x="15" y="10"/>
                    </a:lnTo>
                    <a:lnTo>
                      <a:pt x="13" y="6"/>
                    </a:lnTo>
                    <a:lnTo>
                      <a:pt x="10" y="2"/>
                    </a:lnTo>
                    <a:lnTo>
                      <a:pt x="5" y="0"/>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28" name="Freeform 271"/>
              <p:cNvSpPr>
                <a:spLocks/>
              </p:cNvSpPr>
              <p:nvPr/>
            </p:nvSpPr>
            <p:spPr bwMode="auto">
              <a:xfrm>
                <a:off x="2779" y="1901"/>
                <a:ext cx="14" cy="10"/>
              </a:xfrm>
              <a:custGeom>
                <a:avLst/>
                <a:gdLst>
                  <a:gd name="T0" fmla="*/ 0 w 14"/>
                  <a:gd name="T1" fmla="*/ 8 h 10"/>
                  <a:gd name="T2" fmla="*/ 2 w 14"/>
                  <a:gd name="T3" fmla="*/ 8 h 10"/>
                  <a:gd name="T4" fmla="*/ 4 w 14"/>
                  <a:gd name="T5" fmla="*/ 10 h 10"/>
                  <a:gd name="T6" fmla="*/ 7 w 14"/>
                  <a:gd name="T7" fmla="*/ 10 h 10"/>
                  <a:gd name="T8" fmla="*/ 8 w 14"/>
                  <a:gd name="T9" fmla="*/ 8 h 10"/>
                  <a:gd name="T10" fmla="*/ 10 w 14"/>
                  <a:gd name="T11" fmla="*/ 8 h 10"/>
                  <a:gd name="T12" fmla="*/ 11 w 14"/>
                  <a:gd name="T13" fmla="*/ 8 h 10"/>
                  <a:gd name="T14" fmla="*/ 14 w 14"/>
                  <a:gd name="T15" fmla="*/ 8 h 10"/>
                  <a:gd name="T16" fmla="*/ 14 w 14"/>
                  <a:gd name="T17" fmla="*/ 0 h 10"/>
                  <a:gd name="T18" fmla="*/ 13 w 14"/>
                  <a:gd name="T19" fmla="*/ 0 h 10"/>
                  <a:gd name="T20" fmla="*/ 11 w 14"/>
                  <a:gd name="T21" fmla="*/ 0 h 10"/>
                  <a:gd name="T22" fmla="*/ 10 w 14"/>
                  <a:gd name="T23" fmla="*/ 0 h 10"/>
                  <a:gd name="T24" fmla="*/ 8 w 14"/>
                  <a:gd name="T25" fmla="*/ 0 h 10"/>
                  <a:gd name="T26" fmla="*/ 7 w 14"/>
                  <a:gd name="T27" fmla="*/ 0 h 10"/>
                  <a:gd name="T28" fmla="*/ 5 w 14"/>
                  <a:gd name="T29" fmla="*/ 0 h 10"/>
                  <a:gd name="T30" fmla="*/ 4 w 14"/>
                  <a:gd name="T31" fmla="*/ 0 h 10"/>
                  <a:gd name="T32" fmla="*/ 0 w 14"/>
                  <a:gd name="T33" fmla="*/ 8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10"/>
                  <a:gd name="T53" fmla="*/ 14 w 14"/>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10">
                    <a:moveTo>
                      <a:pt x="0" y="8"/>
                    </a:moveTo>
                    <a:lnTo>
                      <a:pt x="2" y="8"/>
                    </a:lnTo>
                    <a:lnTo>
                      <a:pt x="4" y="10"/>
                    </a:lnTo>
                    <a:lnTo>
                      <a:pt x="7" y="10"/>
                    </a:lnTo>
                    <a:lnTo>
                      <a:pt x="8" y="8"/>
                    </a:lnTo>
                    <a:lnTo>
                      <a:pt x="10" y="8"/>
                    </a:lnTo>
                    <a:lnTo>
                      <a:pt x="11" y="8"/>
                    </a:lnTo>
                    <a:lnTo>
                      <a:pt x="14" y="8"/>
                    </a:lnTo>
                    <a:lnTo>
                      <a:pt x="14" y="0"/>
                    </a:lnTo>
                    <a:lnTo>
                      <a:pt x="13" y="0"/>
                    </a:lnTo>
                    <a:lnTo>
                      <a:pt x="11" y="0"/>
                    </a:lnTo>
                    <a:lnTo>
                      <a:pt x="10" y="0"/>
                    </a:lnTo>
                    <a:lnTo>
                      <a:pt x="8" y="0"/>
                    </a:lnTo>
                    <a:lnTo>
                      <a:pt x="7" y="0"/>
                    </a:lnTo>
                    <a:lnTo>
                      <a:pt x="5" y="0"/>
                    </a:lnTo>
                    <a:lnTo>
                      <a:pt x="4"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29" name="Freeform 272"/>
              <p:cNvSpPr>
                <a:spLocks/>
              </p:cNvSpPr>
              <p:nvPr/>
            </p:nvSpPr>
            <p:spPr bwMode="auto">
              <a:xfrm>
                <a:off x="2747" y="1888"/>
                <a:ext cx="36" cy="21"/>
              </a:xfrm>
              <a:custGeom>
                <a:avLst/>
                <a:gdLst>
                  <a:gd name="T0" fmla="*/ 3 w 36"/>
                  <a:gd name="T1" fmla="*/ 10 h 21"/>
                  <a:gd name="T2" fmla="*/ 6 w 36"/>
                  <a:gd name="T3" fmla="*/ 10 h 21"/>
                  <a:gd name="T4" fmla="*/ 11 w 36"/>
                  <a:gd name="T5" fmla="*/ 8 h 21"/>
                  <a:gd name="T6" fmla="*/ 14 w 36"/>
                  <a:gd name="T7" fmla="*/ 10 h 21"/>
                  <a:gd name="T8" fmla="*/ 17 w 36"/>
                  <a:gd name="T9" fmla="*/ 10 h 21"/>
                  <a:gd name="T10" fmla="*/ 20 w 36"/>
                  <a:gd name="T11" fmla="*/ 13 h 21"/>
                  <a:gd name="T12" fmla="*/ 25 w 36"/>
                  <a:gd name="T13" fmla="*/ 15 h 21"/>
                  <a:gd name="T14" fmla="*/ 28 w 36"/>
                  <a:gd name="T15" fmla="*/ 17 h 21"/>
                  <a:gd name="T16" fmla="*/ 32 w 36"/>
                  <a:gd name="T17" fmla="*/ 21 h 21"/>
                  <a:gd name="T18" fmla="*/ 36 w 36"/>
                  <a:gd name="T19" fmla="*/ 13 h 21"/>
                  <a:gd name="T20" fmla="*/ 31 w 36"/>
                  <a:gd name="T21" fmla="*/ 10 h 21"/>
                  <a:gd name="T22" fmla="*/ 28 w 36"/>
                  <a:gd name="T23" fmla="*/ 6 h 21"/>
                  <a:gd name="T24" fmla="*/ 23 w 36"/>
                  <a:gd name="T25" fmla="*/ 4 h 21"/>
                  <a:gd name="T26" fmla="*/ 18 w 36"/>
                  <a:gd name="T27" fmla="*/ 2 h 21"/>
                  <a:gd name="T28" fmla="*/ 15 w 36"/>
                  <a:gd name="T29" fmla="*/ 0 h 21"/>
                  <a:gd name="T30" fmla="*/ 11 w 36"/>
                  <a:gd name="T31" fmla="*/ 0 h 21"/>
                  <a:gd name="T32" fmla="*/ 6 w 36"/>
                  <a:gd name="T33" fmla="*/ 0 h 21"/>
                  <a:gd name="T34" fmla="*/ 0 w 36"/>
                  <a:gd name="T35" fmla="*/ 2 h 21"/>
                  <a:gd name="T36" fmla="*/ 3 w 36"/>
                  <a:gd name="T37" fmla="*/ 1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21"/>
                  <a:gd name="T59" fmla="*/ 36 w 36"/>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21">
                    <a:moveTo>
                      <a:pt x="3" y="10"/>
                    </a:moveTo>
                    <a:lnTo>
                      <a:pt x="6" y="10"/>
                    </a:lnTo>
                    <a:lnTo>
                      <a:pt x="11" y="8"/>
                    </a:lnTo>
                    <a:lnTo>
                      <a:pt x="14" y="10"/>
                    </a:lnTo>
                    <a:lnTo>
                      <a:pt x="17" y="10"/>
                    </a:lnTo>
                    <a:lnTo>
                      <a:pt x="20" y="13"/>
                    </a:lnTo>
                    <a:lnTo>
                      <a:pt x="25" y="15"/>
                    </a:lnTo>
                    <a:lnTo>
                      <a:pt x="28" y="17"/>
                    </a:lnTo>
                    <a:lnTo>
                      <a:pt x="32" y="21"/>
                    </a:lnTo>
                    <a:lnTo>
                      <a:pt x="36" y="13"/>
                    </a:lnTo>
                    <a:lnTo>
                      <a:pt x="31" y="10"/>
                    </a:lnTo>
                    <a:lnTo>
                      <a:pt x="28" y="6"/>
                    </a:lnTo>
                    <a:lnTo>
                      <a:pt x="23" y="4"/>
                    </a:lnTo>
                    <a:lnTo>
                      <a:pt x="18" y="2"/>
                    </a:lnTo>
                    <a:lnTo>
                      <a:pt x="15" y="0"/>
                    </a:lnTo>
                    <a:lnTo>
                      <a:pt x="11" y="0"/>
                    </a:lnTo>
                    <a:lnTo>
                      <a:pt x="6" y="0"/>
                    </a:lnTo>
                    <a:lnTo>
                      <a:pt x="0" y="2"/>
                    </a:lnTo>
                    <a:lnTo>
                      <a:pt x="3" y="10"/>
                    </a:lnTo>
                    <a:close/>
                  </a:path>
                </a:pathLst>
              </a:custGeom>
              <a:solidFill>
                <a:srgbClr val="CC6633"/>
              </a:solidFill>
              <a:ln w="9525">
                <a:noFill/>
                <a:round/>
                <a:headEnd/>
                <a:tailEnd/>
              </a:ln>
            </p:spPr>
            <p:txBody>
              <a:bodyPr/>
              <a:lstStyle/>
              <a:p>
                <a:endParaRPr lang="it-IT">
                  <a:solidFill>
                    <a:srgbClr val="FFFFFF"/>
                  </a:solidFill>
                </a:endParaRPr>
              </a:p>
            </p:txBody>
          </p:sp>
          <p:sp>
            <p:nvSpPr>
              <p:cNvPr id="29230" name="Freeform 273"/>
              <p:cNvSpPr>
                <a:spLocks/>
              </p:cNvSpPr>
              <p:nvPr/>
            </p:nvSpPr>
            <p:spPr bwMode="auto">
              <a:xfrm>
                <a:off x="2739" y="1890"/>
                <a:ext cx="11" cy="19"/>
              </a:xfrm>
              <a:custGeom>
                <a:avLst/>
                <a:gdLst>
                  <a:gd name="T0" fmla="*/ 6 w 11"/>
                  <a:gd name="T1" fmla="*/ 17 h 19"/>
                  <a:gd name="T2" fmla="*/ 8 w 11"/>
                  <a:gd name="T3" fmla="*/ 17 h 19"/>
                  <a:gd name="T4" fmla="*/ 8 w 11"/>
                  <a:gd name="T5" fmla="*/ 15 h 19"/>
                  <a:gd name="T6" fmla="*/ 8 w 11"/>
                  <a:gd name="T7" fmla="*/ 13 h 19"/>
                  <a:gd name="T8" fmla="*/ 9 w 11"/>
                  <a:gd name="T9" fmla="*/ 13 h 19"/>
                  <a:gd name="T10" fmla="*/ 9 w 11"/>
                  <a:gd name="T11" fmla="*/ 11 h 19"/>
                  <a:gd name="T12" fmla="*/ 11 w 11"/>
                  <a:gd name="T13" fmla="*/ 11 h 19"/>
                  <a:gd name="T14" fmla="*/ 11 w 11"/>
                  <a:gd name="T15" fmla="*/ 8 h 19"/>
                  <a:gd name="T16" fmla="*/ 8 w 11"/>
                  <a:gd name="T17" fmla="*/ 0 h 19"/>
                  <a:gd name="T18" fmla="*/ 6 w 11"/>
                  <a:gd name="T19" fmla="*/ 2 h 19"/>
                  <a:gd name="T20" fmla="*/ 4 w 11"/>
                  <a:gd name="T21" fmla="*/ 4 h 19"/>
                  <a:gd name="T22" fmla="*/ 3 w 11"/>
                  <a:gd name="T23" fmla="*/ 6 h 19"/>
                  <a:gd name="T24" fmla="*/ 1 w 11"/>
                  <a:gd name="T25" fmla="*/ 8 h 19"/>
                  <a:gd name="T26" fmla="*/ 1 w 11"/>
                  <a:gd name="T27" fmla="*/ 11 h 19"/>
                  <a:gd name="T28" fmla="*/ 0 w 11"/>
                  <a:gd name="T29" fmla="*/ 15 h 19"/>
                  <a:gd name="T30" fmla="*/ 0 w 11"/>
                  <a:gd name="T31" fmla="*/ 17 h 19"/>
                  <a:gd name="T32" fmla="*/ 0 w 11"/>
                  <a:gd name="T33" fmla="*/ 19 h 19"/>
                  <a:gd name="T34" fmla="*/ 6 w 11"/>
                  <a:gd name="T35" fmla="*/ 17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9"/>
                  <a:gd name="T56" fmla="*/ 11 w 11"/>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9">
                    <a:moveTo>
                      <a:pt x="6" y="17"/>
                    </a:moveTo>
                    <a:lnTo>
                      <a:pt x="8" y="17"/>
                    </a:lnTo>
                    <a:lnTo>
                      <a:pt x="8" y="15"/>
                    </a:lnTo>
                    <a:lnTo>
                      <a:pt x="8" y="13"/>
                    </a:lnTo>
                    <a:lnTo>
                      <a:pt x="9" y="13"/>
                    </a:lnTo>
                    <a:lnTo>
                      <a:pt x="9" y="11"/>
                    </a:lnTo>
                    <a:lnTo>
                      <a:pt x="11" y="11"/>
                    </a:lnTo>
                    <a:lnTo>
                      <a:pt x="11" y="8"/>
                    </a:lnTo>
                    <a:lnTo>
                      <a:pt x="8" y="0"/>
                    </a:lnTo>
                    <a:lnTo>
                      <a:pt x="6" y="2"/>
                    </a:lnTo>
                    <a:lnTo>
                      <a:pt x="4" y="4"/>
                    </a:lnTo>
                    <a:lnTo>
                      <a:pt x="3" y="6"/>
                    </a:lnTo>
                    <a:lnTo>
                      <a:pt x="1" y="8"/>
                    </a:lnTo>
                    <a:lnTo>
                      <a:pt x="1" y="11"/>
                    </a:lnTo>
                    <a:lnTo>
                      <a:pt x="0" y="15"/>
                    </a:lnTo>
                    <a:lnTo>
                      <a:pt x="0" y="17"/>
                    </a:lnTo>
                    <a:lnTo>
                      <a:pt x="0" y="19"/>
                    </a:lnTo>
                    <a:lnTo>
                      <a:pt x="6" y="17"/>
                    </a:lnTo>
                    <a:close/>
                  </a:path>
                </a:pathLst>
              </a:custGeom>
              <a:solidFill>
                <a:srgbClr val="CC6633"/>
              </a:solidFill>
              <a:ln w="9525">
                <a:noFill/>
                <a:round/>
                <a:headEnd/>
                <a:tailEnd/>
              </a:ln>
            </p:spPr>
            <p:txBody>
              <a:bodyPr/>
              <a:lstStyle/>
              <a:p>
                <a:endParaRPr lang="it-IT">
                  <a:solidFill>
                    <a:srgbClr val="FFFFFF"/>
                  </a:solidFill>
                </a:endParaRPr>
              </a:p>
            </p:txBody>
          </p:sp>
          <p:sp>
            <p:nvSpPr>
              <p:cNvPr id="29231" name="Freeform 274"/>
              <p:cNvSpPr>
                <a:spLocks/>
              </p:cNvSpPr>
              <p:nvPr/>
            </p:nvSpPr>
            <p:spPr bwMode="auto">
              <a:xfrm>
                <a:off x="2739" y="1907"/>
                <a:ext cx="44" cy="57"/>
              </a:xfrm>
              <a:custGeom>
                <a:avLst/>
                <a:gdLst>
                  <a:gd name="T0" fmla="*/ 44 w 44"/>
                  <a:gd name="T1" fmla="*/ 50 h 57"/>
                  <a:gd name="T2" fmla="*/ 37 w 44"/>
                  <a:gd name="T3" fmla="*/ 44 h 57"/>
                  <a:gd name="T4" fmla="*/ 33 w 44"/>
                  <a:gd name="T5" fmla="*/ 38 h 57"/>
                  <a:gd name="T6" fmla="*/ 28 w 44"/>
                  <a:gd name="T7" fmla="*/ 31 h 57"/>
                  <a:gd name="T8" fmla="*/ 22 w 44"/>
                  <a:gd name="T9" fmla="*/ 25 h 57"/>
                  <a:gd name="T10" fmla="*/ 17 w 44"/>
                  <a:gd name="T11" fmla="*/ 21 h 57"/>
                  <a:gd name="T12" fmla="*/ 12 w 44"/>
                  <a:gd name="T13" fmla="*/ 15 h 57"/>
                  <a:gd name="T14" fmla="*/ 9 w 44"/>
                  <a:gd name="T15" fmla="*/ 8 h 57"/>
                  <a:gd name="T16" fmla="*/ 6 w 44"/>
                  <a:gd name="T17" fmla="*/ 0 h 57"/>
                  <a:gd name="T18" fmla="*/ 0 w 44"/>
                  <a:gd name="T19" fmla="*/ 2 h 57"/>
                  <a:gd name="T20" fmla="*/ 4 w 44"/>
                  <a:gd name="T21" fmla="*/ 12 h 57"/>
                  <a:gd name="T22" fmla="*/ 8 w 44"/>
                  <a:gd name="T23" fmla="*/ 19 h 57"/>
                  <a:gd name="T24" fmla="*/ 12 w 44"/>
                  <a:gd name="T25" fmla="*/ 27 h 57"/>
                  <a:gd name="T26" fmla="*/ 19 w 44"/>
                  <a:gd name="T27" fmla="*/ 31 h 57"/>
                  <a:gd name="T28" fmla="*/ 23 w 44"/>
                  <a:gd name="T29" fmla="*/ 38 h 57"/>
                  <a:gd name="T30" fmla="*/ 28 w 44"/>
                  <a:gd name="T31" fmla="*/ 44 h 57"/>
                  <a:gd name="T32" fmla="*/ 33 w 44"/>
                  <a:gd name="T33" fmla="*/ 50 h 57"/>
                  <a:gd name="T34" fmla="*/ 37 w 44"/>
                  <a:gd name="T35" fmla="*/ 57 h 57"/>
                  <a:gd name="T36" fmla="*/ 44 w 44"/>
                  <a:gd name="T37" fmla="*/ 50 h 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57"/>
                  <a:gd name="T59" fmla="*/ 44 w 44"/>
                  <a:gd name="T60" fmla="*/ 57 h 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57">
                    <a:moveTo>
                      <a:pt x="44" y="50"/>
                    </a:moveTo>
                    <a:lnTo>
                      <a:pt x="37" y="44"/>
                    </a:lnTo>
                    <a:lnTo>
                      <a:pt x="33" y="38"/>
                    </a:lnTo>
                    <a:lnTo>
                      <a:pt x="28" y="31"/>
                    </a:lnTo>
                    <a:lnTo>
                      <a:pt x="22" y="25"/>
                    </a:lnTo>
                    <a:lnTo>
                      <a:pt x="17" y="21"/>
                    </a:lnTo>
                    <a:lnTo>
                      <a:pt x="12" y="15"/>
                    </a:lnTo>
                    <a:lnTo>
                      <a:pt x="9" y="8"/>
                    </a:lnTo>
                    <a:lnTo>
                      <a:pt x="6" y="0"/>
                    </a:lnTo>
                    <a:lnTo>
                      <a:pt x="0" y="2"/>
                    </a:lnTo>
                    <a:lnTo>
                      <a:pt x="4" y="12"/>
                    </a:lnTo>
                    <a:lnTo>
                      <a:pt x="8" y="19"/>
                    </a:lnTo>
                    <a:lnTo>
                      <a:pt x="12" y="27"/>
                    </a:lnTo>
                    <a:lnTo>
                      <a:pt x="19" y="31"/>
                    </a:lnTo>
                    <a:lnTo>
                      <a:pt x="23" y="38"/>
                    </a:lnTo>
                    <a:lnTo>
                      <a:pt x="28" y="44"/>
                    </a:lnTo>
                    <a:lnTo>
                      <a:pt x="33" y="50"/>
                    </a:lnTo>
                    <a:lnTo>
                      <a:pt x="37" y="57"/>
                    </a:lnTo>
                    <a:lnTo>
                      <a:pt x="44" y="50"/>
                    </a:lnTo>
                    <a:close/>
                  </a:path>
                </a:pathLst>
              </a:custGeom>
              <a:solidFill>
                <a:srgbClr val="CC6633"/>
              </a:solidFill>
              <a:ln w="9525">
                <a:noFill/>
                <a:round/>
                <a:headEnd/>
                <a:tailEnd/>
              </a:ln>
            </p:spPr>
            <p:txBody>
              <a:bodyPr/>
              <a:lstStyle/>
              <a:p>
                <a:endParaRPr lang="it-IT">
                  <a:solidFill>
                    <a:srgbClr val="FFFFFF"/>
                  </a:solidFill>
                </a:endParaRPr>
              </a:p>
            </p:txBody>
          </p:sp>
          <p:sp>
            <p:nvSpPr>
              <p:cNvPr id="29232" name="Freeform 275"/>
              <p:cNvSpPr>
                <a:spLocks/>
              </p:cNvSpPr>
              <p:nvPr/>
            </p:nvSpPr>
            <p:spPr bwMode="auto">
              <a:xfrm>
                <a:off x="2776" y="1949"/>
                <a:ext cx="33" cy="23"/>
              </a:xfrm>
              <a:custGeom>
                <a:avLst/>
                <a:gdLst>
                  <a:gd name="T0" fmla="*/ 27 w 33"/>
                  <a:gd name="T1" fmla="*/ 0 h 23"/>
                  <a:gd name="T2" fmla="*/ 25 w 33"/>
                  <a:gd name="T3" fmla="*/ 4 h 23"/>
                  <a:gd name="T4" fmla="*/ 22 w 33"/>
                  <a:gd name="T5" fmla="*/ 8 h 23"/>
                  <a:gd name="T6" fmla="*/ 19 w 33"/>
                  <a:gd name="T7" fmla="*/ 10 h 23"/>
                  <a:gd name="T8" fmla="*/ 17 w 33"/>
                  <a:gd name="T9" fmla="*/ 13 h 23"/>
                  <a:gd name="T10" fmla="*/ 14 w 33"/>
                  <a:gd name="T11" fmla="*/ 15 h 23"/>
                  <a:gd name="T12" fmla="*/ 11 w 33"/>
                  <a:gd name="T13" fmla="*/ 15 h 23"/>
                  <a:gd name="T14" fmla="*/ 8 w 33"/>
                  <a:gd name="T15" fmla="*/ 13 h 23"/>
                  <a:gd name="T16" fmla="*/ 7 w 33"/>
                  <a:gd name="T17" fmla="*/ 8 h 23"/>
                  <a:gd name="T18" fmla="*/ 0 w 33"/>
                  <a:gd name="T19" fmla="*/ 15 h 23"/>
                  <a:gd name="T20" fmla="*/ 5 w 33"/>
                  <a:gd name="T21" fmla="*/ 19 h 23"/>
                  <a:gd name="T22" fmla="*/ 10 w 33"/>
                  <a:gd name="T23" fmla="*/ 23 h 23"/>
                  <a:gd name="T24" fmla="*/ 14 w 33"/>
                  <a:gd name="T25" fmla="*/ 23 h 23"/>
                  <a:gd name="T26" fmla="*/ 19 w 33"/>
                  <a:gd name="T27" fmla="*/ 21 h 23"/>
                  <a:gd name="T28" fmla="*/ 24 w 33"/>
                  <a:gd name="T29" fmla="*/ 19 h 23"/>
                  <a:gd name="T30" fmla="*/ 27 w 33"/>
                  <a:gd name="T31" fmla="*/ 15 h 23"/>
                  <a:gd name="T32" fmla="*/ 30 w 33"/>
                  <a:gd name="T33" fmla="*/ 8 h 23"/>
                  <a:gd name="T34" fmla="*/ 33 w 33"/>
                  <a:gd name="T35" fmla="*/ 2 h 23"/>
                  <a:gd name="T36" fmla="*/ 27 w 33"/>
                  <a:gd name="T37" fmla="*/ 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23"/>
                  <a:gd name="T59" fmla="*/ 33 w 33"/>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23">
                    <a:moveTo>
                      <a:pt x="27" y="0"/>
                    </a:moveTo>
                    <a:lnTo>
                      <a:pt x="25" y="4"/>
                    </a:lnTo>
                    <a:lnTo>
                      <a:pt x="22" y="8"/>
                    </a:lnTo>
                    <a:lnTo>
                      <a:pt x="19" y="10"/>
                    </a:lnTo>
                    <a:lnTo>
                      <a:pt x="17" y="13"/>
                    </a:lnTo>
                    <a:lnTo>
                      <a:pt x="14" y="15"/>
                    </a:lnTo>
                    <a:lnTo>
                      <a:pt x="11" y="15"/>
                    </a:lnTo>
                    <a:lnTo>
                      <a:pt x="8" y="13"/>
                    </a:lnTo>
                    <a:lnTo>
                      <a:pt x="7" y="8"/>
                    </a:lnTo>
                    <a:lnTo>
                      <a:pt x="0" y="15"/>
                    </a:lnTo>
                    <a:lnTo>
                      <a:pt x="5" y="19"/>
                    </a:lnTo>
                    <a:lnTo>
                      <a:pt x="10" y="23"/>
                    </a:lnTo>
                    <a:lnTo>
                      <a:pt x="14" y="23"/>
                    </a:lnTo>
                    <a:lnTo>
                      <a:pt x="19" y="21"/>
                    </a:lnTo>
                    <a:lnTo>
                      <a:pt x="24" y="19"/>
                    </a:lnTo>
                    <a:lnTo>
                      <a:pt x="27" y="15"/>
                    </a:lnTo>
                    <a:lnTo>
                      <a:pt x="30" y="8"/>
                    </a:lnTo>
                    <a:lnTo>
                      <a:pt x="33" y="2"/>
                    </a:lnTo>
                    <a:lnTo>
                      <a:pt x="27" y="0"/>
                    </a:lnTo>
                    <a:close/>
                  </a:path>
                </a:pathLst>
              </a:custGeom>
              <a:solidFill>
                <a:srgbClr val="CC6633"/>
              </a:solidFill>
              <a:ln w="9525">
                <a:noFill/>
                <a:round/>
                <a:headEnd/>
                <a:tailEnd/>
              </a:ln>
            </p:spPr>
            <p:txBody>
              <a:bodyPr/>
              <a:lstStyle/>
              <a:p>
                <a:endParaRPr lang="it-IT">
                  <a:solidFill>
                    <a:srgbClr val="FFFFFF"/>
                  </a:solidFill>
                </a:endParaRPr>
              </a:p>
            </p:txBody>
          </p:sp>
          <p:sp>
            <p:nvSpPr>
              <p:cNvPr id="29233" name="Freeform 276"/>
              <p:cNvSpPr>
                <a:spLocks/>
              </p:cNvSpPr>
              <p:nvPr/>
            </p:nvSpPr>
            <p:spPr bwMode="auto">
              <a:xfrm>
                <a:off x="2803" y="1928"/>
                <a:ext cx="12" cy="23"/>
              </a:xfrm>
              <a:custGeom>
                <a:avLst/>
                <a:gdLst>
                  <a:gd name="T0" fmla="*/ 6 w 12"/>
                  <a:gd name="T1" fmla="*/ 6 h 23"/>
                  <a:gd name="T2" fmla="*/ 6 w 12"/>
                  <a:gd name="T3" fmla="*/ 0 h 23"/>
                  <a:gd name="T4" fmla="*/ 5 w 12"/>
                  <a:gd name="T5" fmla="*/ 4 h 23"/>
                  <a:gd name="T6" fmla="*/ 3 w 12"/>
                  <a:gd name="T7" fmla="*/ 6 h 23"/>
                  <a:gd name="T8" fmla="*/ 3 w 12"/>
                  <a:gd name="T9" fmla="*/ 8 h 23"/>
                  <a:gd name="T10" fmla="*/ 1 w 12"/>
                  <a:gd name="T11" fmla="*/ 10 h 23"/>
                  <a:gd name="T12" fmla="*/ 1 w 12"/>
                  <a:gd name="T13" fmla="*/ 13 h 23"/>
                  <a:gd name="T14" fmla="*/ 0 w 12"/>
                  <a:gd name="T15" fmla="*/ 15 h 23"/>
                  <a:gd name="T16" fmla="*/ 0 w 12"/>
                  <a:gd name="T17" fmla="*/ 17 h 23"/>
                  <a:gd name="T18" fmla="*/ 0 w 12"/>
                  <a:gd name="T19" fmla="*/ 21 h 23"/>
                  <a:gd name="T20" fmla="*/ 6 w 12"/>
                  <a:gd name="T21" fmla="*/ 23 h 23"/>
                  <a:gd name="T22" fmla="*/ 6 w 12"/>
                  <a:gd name="T23" fmla="*/ 19 h 23"/>
                  <a:gd name="T24" fmla="*/ 8 w 12"/>
                  <a:gd name="T25" fmla="*/ 17 h 23"/>
                  <a:gd name="T26" fmla="*/ 8 w 12"/>
                  <a:gd name="T27" fmla="*/ 15 h 23"/>
                  <a:gd name="T28" fmla="*/ 8 w 12"/>
                  <a:gd name="T29" fmla="*/ 13 h 23"/>
                  <a:gd name="T30" fmla="*/ 9 w 12"/>
                  <a:gd name="T31" fmla="*/ 10 h 23"/>
                  <a:gd name="T32" fmla="*/ 11 w 12"/>
                  <a:gd name="T33" fmla="*/ 8 h 23"/>
                  <a:gd name="T34" fmla="*/ 11 w 12"/>
                  <a:gd name="T35" fmla="*/ 6 h 23"/>
                  <a:gd name="T36" fmla="*/ 11 w 12"/>
                  <a:gd name="T37" fmla="*/ 0 h 23"/>
                  <a:gd name="T38" fmla="*/ 11 w 12"/>
                  <a:gd name="T39" fmla="*/ 6 h 23"/>
                  <a:gd name="T40" fmla="*/ 12 w 12"/>
                  <a:gd name="T41" fmla="*/ 2 h 23"/>
                  <a:gd name="T42" fmla="*/ 11 w 12"/>
                  <a:gd name="T43" fmla="*/ 0 h 23"/>
                  <a:gd name="T44" fmla="*/ 6 w 12"/>
                  <a:gd name="T45" fmla="*/ 6 h 2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2"/>
                  <a:gd name="T70" fmla="*/ 0 h 23"/>
                  <a:gd name="T71" fmla="*/ 12 w 12"/>
                  <a:gd name="T72" fmla="*/ 23 h 2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2" h="23">
                    <a:moveTo>
                      <a:pt x="6" y="6"/>
                    </a:moveTo>
                    <a:lnTo>
                      <a:pt x="6" y="0"/>
                    </a:lnTo>
                    <a:lnTo>
                      <a:pt x="5" y="4"/>
                    </a:lnTo>
                    <a:lnTo>
                      <a:pt x="3" y="6"/>
                    </a:lnTo>
                    <a:lnTo>
                      <a:pt x="3" y="8"/>
                    </a:lnTo>
                    <a:lnTo>
                      <a:pt x="1" y="10"/>
                    </a:lnTo>
                    <a:lnTo>
                      <a:pt x="1" y="13"/>
                    </a:lnTo>
                    <a:lnTo>
                      <a:pt x="0" y="15"/>
                    </a:lnTo>
                    <a:lnTo>
                      <a:pt x="0" y="17"/>
                    </a:lnTo>
                    <a:lnTo>
                      <a:pt x="0" y="21"/>
                    </a:lnTo>
                    <a:lnTo>
                      <a:pt x="6" y="23"/>
                    </a:lnTo>
                    <a:lnTo>
                      <a:pt x="6" y="19"/>
                    </a:lnTo>
                    <a:lnTo>
                      <a:pt x="8" y="17"/>
                    </a:lnTo>
                    <a:lnTo>
                      <a:pt x="8" y="15"/>
                    </a:lnTo>
                    <a:lnTo>
                      <a:pt x="8" y="13"/>
                    </a:lnTo>
                    <a:lnTo>
                      <a:pt x="9" y="10"/>
                    </a:lnTo>
                    <a:lnTo>
                      <a:pt x="11" y="8"/>
                    </a:lnTo>
                    <a:lnTo>
                      <a:pt x="11" y="6"/>
                    </a:lnTo>
                    <a:lnTo>
                      <a:pt x="11" y="0"/>
                    </a:lnTo>
                    <a:lnTo>
                      <a:pt x="11" y="6"/>
                    </a:lnTo>
                    <a:lnTo>
                      <a:pt x="12" y="2"/>
                    </a:lnTo>
                    <a:lnTo>
                      <a:pt x="11" y="0"/>
                    </a:lnTo>
                    <a:lnTo>
                      <a:pt x="6" y="6"/>
                    </a:lnTo>
                    <a:close/>
                  </a:path>
                </a:pathLst>
              </a:custGeom>
              <a:solidFill>
                <a:srgbClr val="CC6633"/>
              </a:solidFill>
              <a:ln w="9525">
                <a:noFill/>
                <a:round/>
                <a:headEnd/>
                <a:tailEnd/>
              </a:ln>
            </p:spPr>
            <p:txBody>
              <a:bodyPr/>
              <a:lstStyle/>
              <a:p>
                <a:endParaRPr lang="it-IT">
                  <a:solidFill>
                    <a:srgbClr val="FFFFFF"/>
                  </a:solidFill>
                </a:endParaRPr>
              </a:p>
            </p:txBody>
          </p:sp>
          <p:sp>
            <p:nvSpPr>
              <p:cNvPr id="29234" name="Freeform 277"/>
              <p:cNvSpPr>
                <a:spLocks/>
              </p:cNvSpPr>
              <p:nvPr/>
            </p:nvSpPr>
            <p:spPr bwMode="auto">
              <a:xfrm>
                <a:off x="2858" y="1938"/>
                <a:ext cx="20" cy="17"/>
              </a:xfrm>
              <a:custGeom>
                <a:avLst/>
                <a:gdLst>
                  <a:gd name="T0" fmla="*/ 1 w 20"/>
                  <a:gd name="T1" fmla="*/ 9 h 17"/>
                  <a:gd name="T2" fmla="*/ 3 w 20"/>
                  <a:gd name="T3" fmla="*/ 9 h 17"/>
                  <a:gd name="T4" fmla="*/ 6 w 20"/>
                  <a:gd name="T5" fmla="*/ 9 h 17"/>
                  <a:gd name="T6" fmla="*/ 7 w 20"/>
                  <a:gd name="T7" fmla="*/ 11 h 17"/>
                  <a:gd name="T8" fmla="*/ 11 w 20"/>
                  <a:gd name="T9" fmla="*/ 11 h 17"/>
                  <a:gd name="T10" fmla="*/ 12 w 20"/>
                  <a:gd name="T11" fmla="*/ 13 h 17"/>
                  <a:gd name="T12" fmla="*/ 14 w 20"/>
                  <a:gd name="T13" fmla="*/ 15 h 17"/>
                  <a:gd name="T14" fmla="*/ 15 w 20"/>
                  <a:gd name="T15" fmla="*/ 17 h 17"/>
                  <a:gd name="T16" fmla="*/ 20 w 20"/>
                  <a:gd name="T17" fmla="*/ 11 h 17"/>
                  <a:gd name="T18" fmla="*/ 18 w 20"/>
                  <a:gd name="T19" fmla="*/ 7 h 17"/>
                  <a:gd name="T20" fmla="*/ 15 w 20"/>
                  <a:gd name="T21" fmla="*/ 5 h 17"/>
                  <a:gd name="T22" fmla="*/ 12 w 20"/>
                  <a:gd name="T23" fmla="*/ 3 h 17"/>
                  <a:gd name="T24" fmla="*/ 9 w 20"/>
                  <a:gd name="T25" fmla="*/ 3 h 17"/>
                  <a:gd name="T26" fmla="*/ 7 w 20"/>
                  <a:gd name="T27" fmla="*/ 0 h 17"/>
                  <a:gd name="T28" fmla="*/ 4 w 20"/>
                  <a:gd name="T29" fmla="*/ 0 h 17"/>
                  <a:gd name="T30" fmla="*/ 1 w 20"/>
                  <a:gd name="T31" fmla="*/ 0 h 17"/>
                  <a:gd name="T32" fmla="*/ 0 w 20"/>
                  <a:gd name="T33" fmla="*/ 0 h 17"/>
                  <a:gd name="T34" fmla="*/ 1 w 20"/>
                  <a:gd name="T35" fmla="*/ 9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
                  <a:gd name="T55" fmla="*/ 0 h 17"/>
                  <a:gd name="T56" fmla="*/ 20 w 20"/>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 h="17">
                    <a:moveTo>
                      <a:pt x="1" y="9"/>
                    </a:moveTo>
                    <a:lnTo>
                      <a:pt x="3" y="9"/>
                    </a:lnTo>
                    <a:lnTo>
                      <a:pt x="6" y="9"/>
                    </a:lnTo>
                    <a:lnTo>
                      <a:pt x="7" y="11"/>
                    </a:lnTo>
                    <a:lnTo>
                      <a:pt x="11" y="11"/>
                    </a:lnTo>
                    <a:lnTo>
                      <a:pt x="12" y="13"/>
                    </a:lnTo>
                    <a:lnTo>
                      <a:pt x="14" y="15"/>
                    </a:lnTo>
                    <a:lnTo>
                      <a:pt x="15" y="17"/>
                    </a:lnTo>
                    <a:lnTo>
                      <a:pt x="20" y="11"/>
                    </a:lnTo>
                    <a:lnTo>
                      <a:pt x="18" y="7"/>
                    </a:lnTo>
                    <a:lnTo>
                      <a:pt x="15" y="5"/>
                    </a:lnTo>
                    <a:lnTo>
                      <a:pt x="12" y="3"/>
                    </a:lnTo>
                    <a:lnTo>
                      <a:pt x="9" y="3"/>
                    </a:lnTo>
                    <a:lnTo>
                      <a:pt x="7" y="0"/>
                    </a:lnTo>
                    <a:lnTo>
                      <a:pt x="4" y="0"/>
                    </a:lnTo>
                    <a:lnTo>
                      <a:pt x="1" y="0"/>
                    </a:lnTo>
                    <a:lnTo>
                      <a:pt x="0" y="0"/>
                    </a:lnTo>
                    <a:lnTo>
                      <a:pt x="1" y="9"/>
                    </a:lnTo>
                    <a:close/>
                  </a:path>
                </a:pathLst>
              </a:custGeom>
              <a:solidFill>
                <a:srgbClr val="CC6633"/>
              </a:solidFill>
              <a:ln w="9525">
                <a:noFill/>
                <a:round/>
                <a:headEnd/>
                <a:tailEnd/>
              </a:ln>
            </p:spPr>
            <p:txBody>
              <a:bodyPr/>
              <a:lstStyle/>
              <a:p>
                <a:endParaRPr lang="it-IT">
                  <a:solidFill>
                    <a:srgbClr val="FFFFFF"/>
                  </a:solidFill>
                </a:endParaRPr>
              </a:p>
            </p:txBody>
          </p:sp>
          <p:sp>
            <p:nvSpPr>
              <p:cNvPr id="29235" name="Freeform 278"/>
              <p:cNvSpPr>
                <a:spLocks/>
              </p:cNvSpPr>
              <p:nvPr/>
            </p:nvSpPr>
            <p:spPr bwMode="auto">
              <a:xfrm>
                <a:off x="2833" y="1932"/>
                <a:ext cx="26" cy="15"/>
              </a:xfrm>
              <a:custGeom>
                <a:avLst/>
                <a:gdLst>
                  <a:gd name="T0" fmla="*/ 1 w 26"/>
                  <a:gd name="T1" fmla="*/ 9 h 15"/>
                  <a:gd name="T2" fmla="*/ 3 w 26"/>
                  <a:gd name="T3" fmla="*/ 9 h 15"/>
                  <a:gd name="T4" fmla="*/ 6 w 26"/>
                  <a:gd name="T5" fmla="*/ 9 h 15"/>
                  <a:gd name="T6" fmla="*/ 9 w 26"/>
                  <a:gd name="T7" fmla="*/ 11 h 15"/>
                  <a:gd name="T8" fmla="*/ 12 w 26"/>
                  <a:gd name="T9" fmla="*/ 11 h 15"/>
                  <a:gd name="T10" fmla="*/ 15 w 26"/>
                  <a:gd name="T11" fmla="*/ 13 h 15"/>
                  <a:gd name="T12" fmla="*/ 18 w 26"/>
                  <a:gd name="T13" fmla="*/ 15 h 15"/>
                  <a:gd name="T14" fmla="*/ 21 w 26"/>
                  <a:gd name="T15" fmla="*/ 15 h 15"/>
                  <a:gd name="T16" fmla="*/ 26 w 26"/>
                  <a:gd name="T17" fmla="*/ 15 h 15"/>
                  <a:gd name="T18" fmla="*/ 25 w 26"/>
                  <a:gd name="T19" fmla="*/ 6 h 15"/>
                  <a:gd name="T20" fmla="*/ 21 w 26"/>
                  <a:gd name="T21" fmla="*/ 6 h 15"/>
                  <a:gd name="T22" fmla="*/ 20 w 26"/>
                  <a:gd name="T23" fmla="*/ 6 h 15"/>
                  <a:gd name="T24" fmla="*/ 17 w 26"/>
                  <a:gd name="T25" fmla="*/ 4 h 15"/>
                  <a:gd name="T26" fmla="*/ 14 w 26"/>
                  <a:gd name="T27" fmla="*/ 4 h 15"/>
                  <a:gd name="T28" fmla="*/ 11 w 26"/>
                  <a:gd name="T29" fmla="*/ 2 h 15"/>
                  <a:gd name="T30" fmla="*/ 7 w 26"/>
                  <a:gd name="T31" fmla="*/ 0 h 15"/>
                  <a:gd name="T32" fmla="*/ 3 w 26"/>
                  <a:gd name="T33" fmla="*/ 0 h 15"/>
                  <a:gd name="T34" fmla="*/ 0 w 26"/>
                  <a:gd name="T35" fmla="*/ 0 h 15"/>
                  <a:gd name="T36" fmla="*/ 1 w 26"/>
                  <a:gd name="T37" fmla="*/ 9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15"/>
                  <a:gd name="T59" fmla="*/ 26 w 26"/>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15">
                    <a:moveTo>
                      <a:pt x="1" y="9"/>
                    </a:moveTo>
                    <a:lnTo>
                      <a:pt x="3" y="9"/>
                    </a:lnTo>
                    <a:lnTo>
                      <a:pt x="6" y="9"/>
                    </a:lnTo>
                    <a:lnTo>
                      <a:pt x="9" y="11"/>
                    </a:lnTo>
                    <a:lnTo>
                      <a:pt x="12" y="11"/>
                    </a:lnTo>
                    <a:lnTo>
                      <a:pt x="15" y="13"/>
                    </a:lnTo>
                    <a:lnTo>
                      <a:pt x="18" y="15"/>
                    </a:lnTo>
                    <a:lnTo>
                      <a:pt x="21" y="15"/>
                    </a:lnTo>
                    <a:lnTo>
                      <a:pt x="26" y="15"/>
                    </a:lnTo>
                    <a:lnTo>
                      <a:pt x="25" y="6"/>
                    </a:lnTo>
                    <a:lnTo>
                      <a:pt x="21" y="6"/>
                    </a:lnTo>
                    <a:lnTo>
                      <a:pt x="20" y="6"/>
                    </a:lnTo>
                    <a:lnTo>
                      <a:pt x="17" y="4"/>
                    </a:lnTo>
                    <a:lnTo>
                      <a:pt x="14" y="4"/>
                    </a:lnTo>
                    <a:lnTo>
                      <a:pt x="11" y="2"/>
                    </a:lnTo>
                    <a:lnTo>
                      <a:pt x="7" y="0"/>
                    </a:lnTo>
                    <a:lnTo>
                      <a:pt x="3" y="0"/>
                    </a:lnTo>
                    <a:lnTo>
                      <a:pt x="0" y="0"/>
                    </a:lnTo>
                    <a:lnTo>
                      <a:pt x="1" y="9"/>
                    </a:lnTo>
                    <a:close/>
                  </a:path>
                </a:pathLst>
              </a:custGeom>
              <a:solidFill>
                <a:srgbClr val="CC6633"/>
              </a:solidFill>
              <a:ln w="9525">
                <a:noFill/>
                <a:round/>
                <a:headEnd/>
                <a:tailEnd/>
              </a:ln>
            </p:spPr>
            <p:txBody>
              <a:bodyPr/>
              <a:lstStyle/>
              <a:p>
                <a:endParaRPr lang="it-IT">
                  <a:solidFill>
                    <a:srgbClr val="FFFFFF"/>
                  </a:solidFill>
                </a:endParaRPr>
              </a:p>
            </p:txBody>
          </p:sp>
          <p:sp>
            <p:nvSpPr>
              <p:cNvPr id="29236" name="Freeform 279"/>
              <p:cNvSpPr>
                <a:spLocks/>
              </p:cNvSpPr>
              <p:nvPr/>
            </p:nvSpPr>
            <p:spPr bwMode="auto">
              <a:xfrm>
                <a:off x="2803" y="1932"/>
                <a:ext cx="31" cy="34"/>
              </a:xfrm>
              <a:custGeom>
                <a:avLst/>
                <a:gdLst>
                  <a:gd name="T0" fmla="*/ 8 w 31"/>
                  <a:gd name="T1" fmla="*/ 34 h 34"/>
                  <a:gd name="T2" fmla="*/ 8 w 31"/>
                  <a:gd name="T3" fmla="*/ 30 h 34"/>
                  <a:gd name="T4" fmla="*/ 8 w 31"/>
                  <a:gd name="T5" fmla="*/ 25 h 34"/>
                  <a:gd name="T6" fmla="*/ 11 w 31"/>
                  <a:gd name="T7" fmla="*/ 21 h 34"/>
                  <a:gd name="T8" fmla="*/ 14 w 31"/>
                  <a:gd name="T9" fmla="*/ 19 h 34"/>
                  <a:gd name="T10" fmla="*/ 17 w 31"/>
                  <a:gd name="T11" fmla="*/ 15 h 34"/>
                  <a:gd name="T12" fmla="*/ 22 w 31"/>
                  <a:gd name="T13" fmla="*/ 13 h 34"/>
                  <a:gd name="T14" fmla="*/ 26 w 31"/>
                  <a:gd name="T15" fmla="*/ 11 h 34"/>
                  <a:gd name="T16" fmla="*/ 31 w 31"/>
                  <a:gd name="T17" fmla="*/ 9 h 34"/>
                  <a:gd name="T18" fmla="*/ 30 w 31"/>
                  <a:gd name="T19" fmla="*/ 0 h 34"/>
                  <a:gd name="T20" fmla="*/ 25 w 31"/>
                  <a:gd name="T21" fmla="*/ 2 h 34"/>
                  <a:gd name="T22" fmla="*/ 19 w 31"/>
                  <a:gd name="T23" fmla="*/ 4 h 34"/>
                  <a:gd name="T24" fmla="*/ 14 w 31"/>
                  <a:gd name="T25" fmla="*/ 9 h 34"/>
                  <a:gd name="T26" fmla="*/ 9 w 31"/>
                  <a:gd name="T27" fmla="*/ 11 h 34"/>
                  <a:gd name="T28" fmla="*/ 6 w 31"/>
                  <a:gd name="T29" fmla="*/ 15 h 34"/>
                  <a:gd name="T30" fmla="*/ 3 w 31"/>
                  <a:gd name="T31" fmla="*/ 21 h 34"/>
                  <a:gd name="T32" fmla="*/ 1 w 31"/>
                  <a:gd name="T33" fmla="*/ 27 h 34"/>
                  <a:gd name="T34" fmla="*/ 0 w 31"/>
                  <a:gd name="T35" fmla="*/ 34 h 34"/>
                  <a:gd name="T36" fmla="*/ 8 w 31"/>
                  <a:gd name="T37" fmla="*/ 34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34"/>
                  <a:gd name="T59" fmla="*/ 31 w 31"/>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34">
                    <a:moveTo>
                      <a:pt x="8" y="34"/>
                    </a:moveTo>
                    <a:lnTo>
                      <a:pt x="8" y="30"/>
                    </a:lnTo>
                    <a:lnTo>
                      <a:pt x="8" y="25"/>
                    </a:lnTo>
                    <a:lnTo>
                      <a:pt x="11" y="21"/>
                    </a:lnTo>
                    <a:lnTo>
                      <a:pt x="14" y="19"/>
                    </a:lnTo>
                    <a:lnTo>
                      <a:pt x="17" y="15"/>
                    </a:lnTo>
                    <a:lnTo>
                      <a:pt x="22" y="13"/>
                    </a:lnTo>
                    <a:lnTo>
                      <a:pt x="26" y="11"/>
                    </a:lnTo>
                    <a:lnTo>
                      <a:pt x="31" y="9"/>
                    </a:lnTo>
                    <a:lnTo>
                      <a:pt x="30" y="0"/>
                    </a:lnTo>
                    <a:lnTo>
                      <a:pt x="25" y="2"/>
                    </a:lnTo>
                    <a:lnTo>
                      <a:pt x="19" y="4"/>
                    </a:lnTo>
                    <a:lnTo>
                      <a:pt x="14" y="9"/>
                    </a:lnTo>
                    <a:lnTo>
                      <a:pt x="9" y="11"/>
                    </a:lnTo>
                    <a:lnTo>
                      <a:pt x="6" y="15"/>
                    </a:lnTo>
                    <a:lnTo>
                      <a:pt x="3" y="21"/>
                    </a:lnTo>
                    <a:lnTo>
                      <a:pt x="1" y="27"/>
                    </a:lnTo>
                    <a:lnTo>
                      <a:pt x="0" y="34"/>
                    </a:lnTo>
                    <a:lnTo>
                      <a:pt x="8" y="34"/>
                    </a:lnTo>
                    <a:close/>
                  </a:path>
                </a:pathLst>
              </a:custGeom>
              <a:solidFill>
                <a:srgbClr val="CC6633"/>
              </a:solidFill>
              <a:ln w="9525">
                <a:noFill/>
                <a:round/>
                <a:headEnd/>
                <a:tailEnd/>
              </a:ln>
            </p:spPr>
            <p:txBody>
              <a:bodyPr/>
              <a:lstStyle/>
              <a:p>
                <a:endParaRPr lang="it-IT">
                  <a:solidFill>
                    <a:srgbClr val="FFFFFF"/>
                  </a:solidFill>
                </a:endParaRPr>
              </a:p>
            </p:txBody>
          </p:sp>
          <p:sp>
            <p:nvSpPr>
              <p:cNvPr id="29237" name="Freeform 280"/>
              <p:cNvSpPr>
                <a:spLocks/>
              </p:cNvSpPr>
              <p:nvPr/>
            </p:nvSpPr>
            <p:spPr bwMode="auto">
              <a:xfrm>
                <a:off x="2803" y="1966"/>
                <a:ext cx="23" cy="38"/>
              </a:xfrm>
              <a:custGeom>
                <a:avLst/>
                <a:gdLst>
                  <a:gd name="T0" fmla="*/ 23 w 23"/>
                  <a:gd name="T1" fmla="*/ 31 h 38"/>
                  <a:gd name="T2" fmla="*/ 20 w 23"/>
                  <a:gd name="T3" fmla="*/ 27 h 38"/>
                  <a:gd name="T4" fmla="*/ 17 w 23"/>
                  <a:gd name="T5" fmla="*/ 23 h 38"/>
                  <a:gd name="T6" fmla="*/ 14 w 23"/>
                  <a:gd name="T7" fmla="*/ 21 h 38"/>
                  <a:gd name="T8" fmla="*/ 12 w 23"/>
                  <a:gd name="T9" fmla="*/ 17 h 38"/>
                  <a:gd name="T10" fmla="*/ 11 w 23"/>
                  <a:gd name="T11" fmla="*/ 12 h 38"/>
                  <a:gd name="T12" fmla="*/ 9 w 23"/>
                  <a:gd name="T13" fmla="*/ 8 h 38"/>
                  <a:gd name="T14" fmla="*/ 8 w 23"/>
                  <a:gd name="T15" fmla="*/ 4 h 38"/>
                  <a:gd name="T16" fmla="*/ 8 w 23"/>
                  <a:gd name="T17" fmla="*/ 0 h 38"/>
                  <a:gd name="T18" fmla="*/ 0 w 23"/>
                  <a:gd name="T19" fmla="*/ 0 h 38"/>
                  <a:gd name="T20" fmla="*/ 1 w 23"/>
                  <a:gd name="T21" fmla="*/ 6 h 38"/>
                  <a:gd name="T22" fmla="*/ 3 w 23"/>
                  <a:gd name="T23" fmla="*/ 10 h 38"/>
                  <a:gd name="T24" fmla="*/ 5 w 23"/>
                  <a:gd name="T25" fmla="*/ 17 h 38"/>
                  <a:gd name="T26" fmla="*/ 8 w 23"/>
                  <a:gd name="T27" fmla="*/ 21 h 38"/>
                  <a:gd name="T28" fmla="*/ 9 w 23"/>
                  <a:gd name="T29" fmla="*/ 25 h 38"/>
                  <a:gd name="T30" fmla="*/ 12 w 23"/>
                  <a:gd name="T31" fmla="*/ 29 h 38"/>
                  <a:gd name="T32" fmla="*/ 16 w 23"/>
                  <a:gd name="T33" fmla="*/ 33 h 38"/>
                  <a:gd name="T34" fmla="*/ 19 w 23"/>
                  <a:gd name="T35" fmla="*/ 38 h 38"/>
                  <a:gd name="T36" fmla="*/ 23 w 23"/>
                  <a:gd name="T37" fmla="*/ 31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38"/>
                  <a:gd name="T59" fmla="*/ 23 w 23"/>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38">
                    <a:moveTo>
                      <a:pt x="23" y="31"/>
                    </a:moveTo>
                    <a:lnTo>
                      <a:pt x="20" y="27"/>
                    </a:lnTo>
                    <a:lnTo>
                      <a:pt x="17" y="23"/>
                    </a:lnTo>
                    <a:lnTo>
                      <a:pt x="14" y="21"/>
                    </a:lnTo>
                    <a:lnTo>
                      <a:pt x="12" y="17"/>
                    </a:lnTo>
                    <a:lnTo>
                      <a:pt x="11" y="12"/>
                    </a:lnTo>
                    <a:lnTo>
                      <a:pt x="9" y="8"/>
                    </a:lnTo>
                    <a:lnTo>
                      <a:pt x="8" y="4"/>
                    </a:lnTo>
                    <a:lnTo>
                      <a:pt x="8" y="0"/>
                    </a:lnTo>
                    <a:lnTo>
                      <a:pt x="0" y="0"/>
                    </a:lnTo>
                    <a:lnTo>
                      <a:pt x="1" y="6"/>
                    </a:lnTo>
                    <a:lnTo>
                      <a:pt x="3" y="10"/>
                    </a:lnTo>
                    <a:lnTo>
                      <a:pt x="5" y="17"/>
                    </a:lnTo>
                    <a:lnTo>
                      <a:pt x="8" y="21"/>
                    </a:lnTo>
                    <a:lnTo>
                      <a:pt x="9" y="25"/>
                    </a:lnTo>
                    <a:lnTo>
                      <a:pt x="12" y="29"/>
                    </a:lnTo>
                    <a:lnTo>
                      <a:pt x="16" y="33"/>
                    </a:lnTo>
                    <a:lnTo>
                      <a:pt x="19" y="38"/>
                    </a:lnTo>
                    <a:lnTo>
                      <a:pt x="23" y="31"/>
                    </a:lnTo>
                    <a:close/>
                  </a:path>
                </a:pathLst>
              </a:custGeom>
              <a:solidFill>
                <a:srgbClr val="CC6633"/>
              </a:solidFill>
              <a:ln w="9525">
                <a:noFill/>
                <a:round/>
                <a:headEnd/>
                <a:tailEnd/>
              </a:ln>
            </p:spPr>
            <p:txBody>
              <a:bodyPr/>
              <a:lstStyle/>
              <a:p>
                <a:endParaRPr lang="it-IT">
                  <a:solidFill>
                    <a:srgbClr val="FFFFFF"/>
                  </a:solidFill>
                </a:endParaRPr>
              </a:p>
            </p:txBody>
          </p:sp>
          <p:sp>
            <p:nvSpPr>
              <p:cNvPr id="29238" name="Freeform 281"/>
              <p:cNvSpPr>
                <a:spLocks/>
              </p:cNvSpPr>
              <p:nvPr/>
            </p:nvSpPr>
            <p:spPr bwMode="auto">
              <a:xfrm>
                <a:off x="2822" y="1997"/>
                <a:ext cx="40" cy="32"/>
              </a:xfrm>
              <a:custGeom>
                <a:avLst/>
                <a:gdLst>
                  <a:gd name="T0" fmla="*/ 40 w 40"/>
                  <a:gd name="T1" fmla="*/ 23 h 32"/>
                  <a:gd name="T2" fmla="*/ 36 w 40"/>
                  <a:gd name="T3" fmla="*/ 23 h 32"/>
                  <a:gd name="T4" fmla="*/ 31 w 40"/>
                  <a:gd name="T5" fmla="*/ 21 h 32"/>
                  <a:gd name="T6" fmla="*/ 26 w 40"/>
                  <a:gd name="T7" fmla="*/ 19 h 32"/>
                  <a:gd name="T8" fmla="*/ 22 w 40"/>
                  <a:gd name="T9" fmla="*/ 15 h 32"/>
                  <a:gd name="T10" fmla="*/ 17 w 40"/>
                  <a:gd name="T11" fmla="*/ 11 h 32"/>
                  <a:gd name="T12" fmla="*/ 12 w 40"/>
                  <a:gd name="T13" fmla="*/ 7 h 32"/>
                  <a:gd name="T14" fmla="*/ 9 w 40"/>
                  <a:gd name="T15" fmla="*/ 4 h 32"/>
                  <a:gd name="T16" fmla="*/ 4 w 40"/>
                  <a:gd name="T17" fmla="*/ 0 h 32"/>
                  <a:gd name="T18" fmla="*/ 0 w 40"/>
                  <a:gd name="T19" fmla="*/ 7 h 32"/>
                  <a:gd name="T20" fmla="*/ 4 w 40"/>
                  <a:gd name="T21" fmla="*/ 11 h 32"/>
                  <a:gd name="T22" fmla="*/ 9 w 40"/>
                  <a:gd name="T23" fmla="*/ 15 h 32"/>
                  <a:gd name="T24" fmla="*/ 14 w 40"/>
                  <a:gd name="T25" fmla="*/ 19 h 32"/>
                  <a:gd name="T26" fmla="*/ 18 w 40"/>
                  <a:gd name="T27" fmla="*/ 23 h 32"/>
                  <a:gd name="T28" fmla="*/ 23 w 40"/>
                  <a:gd name="T29" fmla="*/ 26 h 32"/>
                  <a:gd name="T30" fmla="*/ 28 w 40"/>
                  <a:gd name="T31" fmla="*/ 30 h 32"/>
                  <a:gd name="T32" fmla="*/ 34 w 40"/>
                  <a:gd name="T33" fmla="*/ 32 h 32"/>
                  <a:gd name="T34" fmla="*/ 39 w 40"/>
                  <a:gd name="T35" fmla="*/ 32 h 32"/>
                  <a:gd name="T36" fmla="*/ 40 w 40"/>
                  <a:gd name="T37" fmla="*/ 23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32"/>
                  <a:gd name="T59" fmla="*/ 40 w 40"/>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32">
                    <a:moveTo>
                      <a:pt x="40" y="23"/>
                    </a:moveTo>
                    <a:lnTo>
                      <a:pt x="36" y="23"/>
                    </a:lnTo>
                    <a:lnTo>
                      <a:pt x="31" y="21"/>
                    </a:lnTo>
                    <a:lnTo>
                      <a:pt x="26" y="19"/>
                    </a:lnTo>
                    <a:lnTo>
                      <a:pt x="22" y="15"/>
                    </a:lnTo>
                    <a:lnTo>
                      <a:pt x="17" y="11"/>
                    </a:lnTo>
                    <a:lnTo>
                      <a:pt x="12" y="7"/>
                    </a:lnTo>
                    <a:lnTo>
                      <a:pt x="9" y="4"/>
                    </a:lnTo>
                    <a:lnTo>
                      <a:pt x="4" y="0"/>
                    </a:lnTo>
                    <a:lnTo>
                      <a:pt x="0" y="7"/>
                    </a:lnTo>
                    <a:lnTo>
                      <a:pt x="4" y="11"/>
                    </a:lnTo>
                    <a:lnTo>
                      <a:pt x="9" y="15"/>
                    </a:lnTo>
                    <a:lnTo>
                      <a:pt x="14" y="19"/>
                    </a:lnTo>
                    <a:lnTo>
                      <a:pt x="18" y="23"/>
                    </a:lnTo>
                    <a:lnTo>
                      <a:pt x="23" y="26"/>
                    </a:lnTo>
                    <a:lnTo>
                      <a:pt x="28" y="30"/>
                    </a:lnTo>
                    <a:lnTo>
                      <a:pt x="34" y="32"/>
                    </a:lnTo>
                    <a:lnTo>
                      <a:pt x="39" y="32"/>
                    </a:lnTo>
                    <a:lnTo>
                      <a:pt x="40" y="23"/>
                    </a:lnTo>
                    <a:close/>
                  </a:path>
                </a:pathLst>
              </a:custGeom>
              <a:solidFill>
                <a:srgbClr val="CC6633"/>
              </a:solidFill>
              <a:ln w="9525">
                <a:noFill/>
                <a:round/>
                <a:headEnd/>
                <a:tailEnd/>
              </a:ln>
            </p:spPr>
            <p:txBody>
              <a:bodyPr/>
              <a:lstStyle/>
              <a:p>
                <a:endParaRPr lang="it-IT">
                  <a:solidFill>
                    <a:srgbClr val="FFFFFF"/>
                  </a:solidFill>
                </a:endParaRPr>
              </a:p>
            </p:txBody>
          </p:sp>
          <p:sp>
            <p:nvSpPr>
              <p:cNvPr id="29239" name="Freeform 282"/>
              <p:cNvSpPr>
                <a:spLocks/>
              </p:cNvSpPr>
              <p:nvPr/>
            </p:nvSpPr>
            <p:spPr bwMode="auto">
              <a:xfrm>
                <a:off x="2861" y="1978"/>
                <a:ext cx="15" cy="51"/>
              </a:xfrm>
              <a:custGeom>
                <a:avLst/>
                <a:gdLst>
                  <a:gd name="T0" fmla="*/ 8 w 15"/>
                  <a:gd name="T1" fmla="*/ 0 h 51"/>
                  <a:gd name="T2" fmla="*/ 8 w 15"/>
                  <a:gd name="T3" fmla="*/ 9 h 51"/>
                  <a:gd name="T4" fmla="*/ 9 w 15"/>
                  <a:gd name="T5" fmla="*/ 17 h 51"/>
                  <a:gd name="T6" fmla="*/ 9 w 15"/>
                  <a:gd name="T7" fmla="*/ 23 h 51"/>
                  <a:gd name="T8" fmla="*/ 9 w 15"/>
                  <a:gd name="T9" fmla="*/ 32 h 51"/>
                  <a:gd name="T10" fmla="*/ 9 w 15"/>
                  <a:gd name="T11" fmla="*/ 38 h 51"/>
                  <a:gd name="T12" fmla="*/ 8 w 15"/>
                  <a:gd name="T13" fmla="*/ 40 h 51"/>
                  <a:gd name="T14" fmla="*/ 6 w 15"/>
                  <a:gd name="T15" fmla="*/ 42 h 51"/>
                  <a:gd name="T16" fmla="*/ 1 w 15"/>
                  <a:gd name="T17" fmla="*/ 42 h 51"/>
                  <a:gd name="T18" fmla="*/ 0 w 15"/>
                  <a:gd name="T19" fmla="*/ 51 h 51"/>
                  <a:gd name="T20" fmla="*/ 8 w 15"/>
                  <a:gd name="T21" fmla="*/ 51 h 51"/>
                  <a:gd name="T22" fmla="*/ 12 w 15"/>
                  <a:gd name="T23" fmla="*/ 47 h 51"/>
                  <a:gd name="T24" fmla="*/ 15 w 15"/>
                  <a:gd name="T25" fmla="*/ 40 h 51"/>
                  <a:gd name="T26" fmla="*/ 15 w 15"/>
                  <a:gd name="T27" fmla="*/ 32 h 51"/>
                  <a:gd name="T28" fmla="*/ 15 w 15"/>
                  <a:gd name="T29" fmla="*/ 23 h 51"/>
                  <a:gd name="T30" fmla="*/ 15 w 15"/>
                  <a:gd name="T31" fmla="*/ 15 h 51"/>
                  <a:gd name="T32" fmla="*/ 14 w 15"/>
                  <a:gd name="T33" fmla="*/ 9 h 51"/>
                  <a:gd name="T34" fmla="*/ 15 w 15"/>
                  <a:gd name="T35" fmla="*/ 2 h 51"/>
                  <a:gd name="T36" fmla="*/ 8 w 15"/>
                  <a:gd name="T37" fmla="*/ 0 h 5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51"/>
                  <a:gd name="T59" fmla="*/ 15 w 15"/>
                  <a:gd name="T60" fmla="*/ 51 h 5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51">
                    <a:moveTo>
                      <a:pt x="8" y="0"/>
                    </a:moveTo>
                    <a:lnTo>
                      <a:pt x="8" y="9"/>
                    </a:lnTo>
                    <a:lnTo>
                      <a:pt x="9" y="17"/>
                    </a:lnTo>
                    <a:lnTo>
                      <a:pt x="9" y="23"/>
                    </a:lnTo>
                    <a:lnTo>
                      <a:pt x="9" y="32"/>
                    </a:lnTo>
                    <a:lnTo>
                      <a:pt x="9" y="38"/>
                    </a:lnTo>
                    <a:lnTo>
                      <a:pt x="8" y="40"/>
                    </a:lnTo>
                    <a:lnTo>
                      <a:pt x="6" y="42"/>
                    </a:lnTo>
                    <a:lnTo>
                      <a:pt x="1" y="42"/>
                    </a:lnTo>
                    <a:lnTo>
                      <a:pt x="0" y="51"/>
                    </a:lnTo>
                    <a:lnTo>
                      <a:pt x="8" y="51"/>
                    </a:lnTo>
                    <a:lnTo>
                      <a:pt x="12" y="47"/>
                    </a:lnTo>
                    <a:lnTo>
                      <a:pt x="15" y="40"/>
                    </a:lnTo>
                    <a:lnTo>
                      <a:pt x="15" y="32"/>
                    </a:lnTo>
                    <a:lnTo>
                      <a:pt x="15" y="23"/>
                    </a:lnTo>
                    <a:lnTo>
                      <a:pt x="15" y="15"/>
                    </a:lnTo>
                    <a:lnTo>
                      <a:pt x="14" y="9"/>
                    </a:lnTo>
                    <a:lnTo>
                      <a:pt x="15" y="2"/>
                    </a:lnTo>
                    <a:lnTo>
                      <a:pt x="8" y="0"/>
                    </a:lnTo>
                    <a:close/>
                  </a:path>
                </a:pathLst>
              </a:custGeom>
              <a:solidFill>
                <a:srgbClr val="CC6633"/>
              </a:solidFill>
              <a:ln w="9525">
                <a:noFill/>
                <a:round/>
                <a:headEnd/>
                <a:tailEnd/>
              </a:ln>
            </p:spPr>
            <p:txBody>
              <a:bodyPr/>
              <a:lstStyle/>
              <a:p>
                <a:endParaRPr lang="it-IT">
                  <a:solidFill>
                    <a:srgbClr val="FFFFFF"/>
                  </a:solidFill>
                </a:endParaRPr>
              </a:p>
            </p:txBody>
          </p:sp>
          <p:sp>
            <p:nvSpPr>
              <p:cNvPr id="29240" name="Freeform 283"/>
              <p:cNvSpPr>
                <a:spLocks/>
              </p:cNvSpPr>
              <p:nvPr/>
            </p:nvSpPr>
            <p:spPr bwMode="auto">
              <a:xfrm>
                <a:off x="2869" y="1949"/>
                <a:ext cx="10" cy="31"/>
              </a:xfrm>
              <a:custGeom>
                <a:avLst/>
                <a:gdLst>
                  <a:gd name="T0" fmla="*/ 4 w 10"/>
                  <a:gd name="T1" fmla="*/ 4 h 31"/>
                  <a:gd name="T2" fmla="*/ 4 w 10"/>
                  <a:gd name="T3" fmla="*/ 6 h 31"/>
                  <a:gd name="T4" fmla="*/ 4 w 10"/>
                  <a:gd name="T5" fmla="*/ 10 h 31"/>
                  <a:gd name="T6" fmla="*/ 4 w 10"/>
                  <a:gd name="T7" fmla="*/ 13 h 31"/>
                  <a:gd name="T8" fmla="*/ 4 w 10"/>
                  <a:gd name="T9" fmla="*/ 15 h 31"/>
                  <a:gd name="T10" fmla="*/ 3 w 10"/>
                  <a:gd name="T11" fmla="*/ 19 h 31"/>
                  <a:gd name="T12" fmla="*/ 1 w 10"/>
                  <a:gd name="T13" fmla="*/ 23 h 31"/>
                  <a:gd name="T14" fmla="*/ 1 w 10"/>
                  <a:gd name="T15" fmla="*/ 25 h 31"/>
                  <a:gd name="T16" fmla="*/ 0 w 10"/>
                  <a:gd name="T17" fmla="*/ 29 h 31"/>
                  <a:gd name="T18" fmla="*/ 7 w 10"/>
                  <a:gd name="T19" fmla="*/ 31 h 31"/>
                  <a:gd name="T20" fmla="*/ 7 w 10"/>
                  <a:gd name="T21" fmla="*/ 29 h 31"/>
                  <a:gd name="T22" fmla="*/ 7 w 10"/>
                  <a:gd name="T23" fmla="*/ 25 h 31"/>
                  <a:gd name="T24" fmla="*/ 9 w 10"/>
                  <a:gd name="T25" fmla="*/ 21 h 31"/>
                  <a:gd name="T26" fmla="*/ 10 w 10"/>
                  <a:gd name="T27" fmla="*/ 19 h 31"/>
                  <a:gd name="T28" fmla="*/ 10 w 10"/>
                  <a:gd name="T29" fmla="*/ 15 h 31"/>
                  <a:gd name="T30" fmla="*/ 10 w 10"/>
                  <a:gd name="T31" fmla="*/ 10 h 31"/>
                  <a:gd name="T32" fmla="*/ 10 w 10"/>
                  <a:gd name="T33" fmla="*/ 6 h 31"/>
                  <a:gd name="T34" fmla="*/ 10 w 10"/>
                  <a:gd name="T35" fmla="*/ 0 h 31"/>
                  <a:gd name="T36" fmla="*/ 4 w 10"/>
                  <a:gd name="T37" fmla="*/ 4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
                  <a:gd name="T58" fmla="*/ 0 h 31"/>
                  <a:gd name="T59" fmla="*/ 10 w 10"/>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 h="31">
                    <a:moveTo>
                      <a:pt x="4" y="4"/>
                    </a:moveTo>
                    <a:lnTo>
                      <a:pt x="4" y="6"/>
                    </a:lnTo>
                    <a:lnTo>
                      <a:pt x="4" y="10"/>
                    </a:lnTo>
                    <a:lnTo>
                      <a:pt x="4" y="13"/>
                    </a:lnTo>
                    <a:lnTo>
                      <a:pt x="4" y="15"/>
                    </a:lnTo>
                    <a:lnTo>
                      <a:pt x="3" y="19"/>
                    </a:lnTo>
                    <a:lnTo>
                      <a:pt x="1" y="23"/>
                    </a:lnTo>
                    <a:lnTo>
                      <a:pt x="1" y="25"/>
                    </a:lnTo>
                    <a:lnTo>
                      <a:pt x="0" y="29"/>
                    </a:lnTo>
                    <a:lnTo>
                      <a:pt x="7" y="31"/>
                    </a:lnTo>
                    <a:lnTo>
                      <a:pt x="7" y="29"/>
                    </a:lnTo>
                    <a:lnTo>
                      <a:pt x="7" y="25"/>
                    </a:lnTo>
                    <a:lnTo>
                      <a:pt x="9" y="21"/>
                    </a:lnTo>
                    <a:lnTo>
                      <a:pt x="10" y="19"/>
                    </a:lnTo>
                    <a:lnTo>
                      <a:pt x="10" y="15"/>
                    </a:lnTo>
                    <a:lnTo>
                      <a:pt x="10" y="10"/>
                    </a:lnTo>
                    <a:lnTo>
                      <a:pt x="10" y="6"/>
                    </a:lnTo>
                    <a:lnTo>
                      <a:pt x="10" y="0"/>
                    </a:lnTo>
                    <a:lnTo>
                      <a:pt x="4" y="4"/>
                    </a:lnTo>
                    <a:close/>
                  </a:path>
                </a:pathLst>
              </a:custGeom>
              <a:solidFill>
                <a:srgbClr val="CC6633"/>
              </a:solidFill>
              <a:ln w="9525">
                <a:noFill/>
                <a:round/>
                <a:headEnd/>
                <a:tailEnd/>
              </a:ln>
            </p:spPr>
            <p:txBody>
              <a:bodyPr/>
              <a:lstStyle/>
              <a:p>
                <a:endParaRPr lang="it-IT">
                  <a:solidFill>
                    <a:srgbClr val="FFFFFF"/>
                  </a:solidFill>
                </a:endParaRPr>
              </a:p>
            </p:txBody>
          </p:sp>
          <p:sp>
            <p:nvSpPr>
              <p:cNvPr id="29241" name="Freeform 284"/>
              <p:cNvSpPr>
                <a:spLocks/>
              </p:cNvSpPr>
              <p:nvPr/>
            </p:nvSpPr>
            <p:spPr bwMode="auto">
              <a:xfrm>
                <a:off x="2878" y="1947"/>
                <a:ext cx="62" cy="52"/>
              </a:xfrm>
              <a:custGeom>
                <a:avLst/>
                <a:gdLst>
                  <a:gd name="T0" fmla="*/ 52 w 62"/>
                  <a:gd name="T1" fmla="*/ 8 h 52"/>
                  <a:gd name="T2" fmla="*/ 58 w 62"/>
                  <a:gd name="T3" fmla="*/ 23 h 52"/>
                  <a:gd name="T4" fmla="*/ 62 w 62"/>
                  <a:gd name="T5" fmla="*/ 38 h 52"/>
                  <a:gd name="T6" fmla="*/ 59 w 62"/>
                  <a:gd name="T7" fmla="*/ 48 h 52"/>
                  <a:gd name="T8" fmla="*/ 48 w 62"/>
                  <a:gd name="T9" fmla="*/ 50 h 52"/>
                  <a:gd name="T10" fmla="*/ 39 w 62"/>
                  <a:gd name="T11" fmla="*/ 52 h 52"/>
                  <a:gd name="T12" fmla="*/ 28 w 62"/>
                  <a:gd name="T13" fmla="*/ 52 h 52"/>
                  <a:gd name="T14" fmla="*/ 19 w 62"/>
                  <a:gd name="T15" fmla="*/ 52 h 52"/>
                  <a:gd name="T16" fmla="*/ 11 w 62"/>
                  <a:gd name="T17" fmla="*/ 52 h 52"/>
                  <a:gd name="T18" fmla="*/ 8 w 62"/>
                  <a:gd name="T19" fmla="*/ 50 h 52"/>
                  <a:gd name="T20" fmla="*/ 5 w 62"/>
                  <a:gd name="T21" fmla="*/ 48 h 52"/>
                  <a:gd name="T22" fmla="*/ 3 w 62"/>
                  <a:gd name="T23" fmla="*/ 44 h 52"/>
                  <a:gd name="T24" fmla="*/ 5 w 62"/>
                  <a:gd name="T25" fmla="*/ 40 h 52"/>
                  <a:gd name="T26" fmla="*/ 3 w 62"/>
                  <a:gd name="T27" fmla="*/ 36 h 52"/>
                  <a:gd name="T28" fmla="*/ 1 w 62"/>
                  <a:gd name="T29" fmla="*/ 33 h 52"/>
                  <a:gd name="T30" fmla="*/ 0 w 62"/>
                  <a:gd name="T31" fmla="*/ 31 h 52"/>
                  <a:gd name="T32" fmla="*/ 0 w 62"/>
                  <a:gd name="T33" fmla="*/ 27 h 52"/>
                  <a:gd name="T34" fmla="*/ 1 w 62"/>
                  <a:gd name="T35" fmla="*/ 25 h 52"/>
                  <a:gd name="T36" fmla="*/ 3 w 62"/>
                  <a:gd name="T37" fmla="*/ 21 h 52"/>
                  <a:gd name="T38" fmla="*/ 5 w 62"/>
                  <a:gd name="T39" fmla="*/ 19 h 52"/>
                  <a:gd name="T40" fmla="*/ 8 w 62"/>
                  <a:gd name="T41" fmla="*/ 17 h 52"/>
                  <a:gd name="T42" fmla="*/ 11 w 62"/>
                  <a:gd name="T43" fmla="*/ 15 h 52"/>
                  <a:gd name="T44" fmla="*/ 16 w 62"/>
                  <a:gd name="T45" fmla="*/ 12 h 52"/>
                  <a:gd name="T46" fmla="*/ 22 w 62"/>
                  <a:gd name="T47" fmla="*/ 12 h 52"/>
                  <a:gd name="T48" fmla="*/ 27 w 62"/>
                  <a:gd name="T49" fmla="*/ 12 h 52"/>
                  <a:gd name="T50" fmla="*/ 31 w 62"/>
                  <a:gd name="T51" fmla="*/ 8 h 52"/>
                  <a:gd name="T52" fmla="*/ 36 w 62"/>
                  <a:gd name="T53" fmla="*/ 6 h 52"/>
                  <a:gd name="T54" fmla="*/ 41 w 62"/>
                  <a:gd name="T55" fmla="*/ 2 h 52"/>
                  <a:gd name="T56" fmla="*/ 44 w 62"/>
                  <a:gd name="T57" fmla="*/ 0 h 52"/>
                  <a:gd name="T58" fmla="*/ 45 w 62"/>
                  <a:gd name="T59" fmla="*/ 0 h 52"/>
                  <a:gd name="T60" fmla="*/ 47 w 62"/>
                  <a:gd name="T61" fmla="*/ 2 h 52"/>
                  <a:gd name="T62" fmla="*/ 48 w 62"/>
                  <a:gd name="T63" fmla="*/ 2 h 5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2"/>
                  <a:gd name="T97" fmla="*/ 0 h 52"/>
                  <a:gd name="T98" fmla="*/ 62 w 62"/>
                  <a:gd name="T99" fmla="*/ 52 h 5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2" h="52">
                    <a:moveTo>
                      <a:pt x="48" y="2"/>
                    </a:moveTo>
                    <a:lnTo>
                      <a:pt x="52" y="8"/>
                    </a:lnTo>
                    <a:lnTo>
                      <a:pt x="55" y="15"/>
                    </a:lnTo>
                    <a:lnTo>
                      <a:pt x="58" y="23"/>
                    </a:lnTo>
                    <a:lnTo>
                      <a:pt x="61" y="29"/>
                    </a:lnTo>
                    <a:lnTo>
                      <a:pt x="62" y="38"/>
                    </a:lnTo>
                    <a:lnTo>
                      <a:pt x="62" y="44"/>
                    </a:lnTo>
                    <a:lnTo>
                      <a:pt x="59" y="48"/>
                    </a:lnTo>
                    <a:lnTo>
                      <a:pt x="55" y="50"/>
                    </a:lnTo>
                    <a:lnTo>
                      <a:pt x="48" y="50"/>
                    </a:lnTo>
                    <a:lnTo>
                      <a:pt x="44" y="50"/>
                    </a:lnTo>
                    <a:lnTo>
                      <a:pt x="39" y="52"/>
                    </a:lnTo>
                    <a:lnTo>
                      <a:pt x="34" y="52"/>
                    </a:lnTo>
                    <a:lnTo>
                      <a:pt x="28" y="52"/>
                    </a:lnTo>
                    <a:lnTo>
                      <a:pt x="23" y="52"/>
                    </a:lnTo>
                    <a:lnTo>
                      <a:pt x="19" y="52"/>
                    </a:lnTo>
                    <a:lnTo>
                      <a:pt x="12" y="52"/>
                    </a:lnTo>
                    <a:lnTo>
                      <a:pt x="11" y="52"/>
                    </a:lnTo>
                    <a:lnTo>
                      <a:pt x="9" y="52"/>
                    </a:lnTo>
                    <a:lnTo>
                      <a:pt x="8" y="50"/>
                    </a:lnTo>
                    <a:lnTo>
                      <a:pt x="6" y="48"/>
                    </a:lnTo>
                    <a:lnTo>
                      <a:pt x="5" y="48"/>
                    </a:lnTo>
                    <a:lnTo>
                      <a:pt x="5" y="46"/>
                    </a:lnTo>
                    <a:lnTo>
                      <a:pt x="3" y="44"/>
                    </a:lnTo>
                    <a:lnTo>
                      <a:pt x="5" y="40"/>
                    </a:lnTo>
                    <a:lnTo>
                      <a:pt x="5" y="38"/>
                    </a:lnTo>
                    <a:lnTo>
                      <a:pt x="3" y="36"/>
                    </a:lnTo>
                    <a:lnTo>
                      <a:pt x="1" y="33"/>
                    </a:lnTo>
                    <a:lnTo>
                      <a:pt x="0" y="31"/>
                    </a:lnTo>
                    <a:lnTo>
                      <a:pt x="0" y="29"/>
                    </a:lnTo>
                    <a:lnTo>
                      <a:pt x="0" y="27"/>
                    </a:lnTo>
                    <a:lnTo>
                      <a:pt x="1" y="25"/>
                    </a:lnTo>
                    <a:lnTo>
                      <a:pt x="1" y="23"/>
                    </a:lnTo>
                    <a:lnTo>
                      <a:pt x="3" y="21"/>
                    </a:lnTo>
                    <a:lnTo>
                      <a:pt x="5" y="19"/>
                    </a:lnTo>
                    <a:lnTo>
                      <a:pt x="8" y="17"/>
                    </a:lnTo>
                    <a:lnTo>
                      <a:pt x="9" y="17"/>
                    </a:lnTo>
                    <a:lnTo>
                      <a:pt x="11" y="15"/>
                    </a:lnTo>
                    <a:lnTo>
                      <a:pt x="14" y="15"/>
                    </a:lnTo>
                    <a:lnTo>
                      <a:pt x="16" y="12"/>
                    </a:lnTo>
                    <a:lnTo>
                      <a:pt x="19" y="12"/>
                    </a:lnTo>
                    <a:lnTo>
                      <a:pt x="22" y="12"/>
                    </a:lnTo>
                    <a:lnTo>
                      <a:pt x="23" y="12"/>
                    </a:lnTo>
                    <a:lnTo>
                      <a:pt x="27" y="12"/>
                    </a:lnTo>
                    <a:lnTo>
                      <a:pt x="28" y="10"/>
                    </a:lnTo>
                    <a:lnTo>
                      <a:pt x="31" y="8"/>
                    </a:lnTo>
                    <a:lnTo>
                      <a:pt x="33" y="8"/>
                    </a:lnTo>
                    <a:lnTo>
                      <a:pt x="36" y="6"/>
                    </a:lnTo>
                    <a:lnTo>
                      <a:pt x="37" y="4"/>
                    </a:lnTo>
                    <a:lnTo>
                      <a:pt x="41" y="2"/>
                    </a:lnTo>
                    <a:lnTo>
                      <a:pt x="44" y="0"/>
                    </a:lnTo>
                    <a:lnTo>
                      <a:pt x="45" y="0"/>
                    </a:lnTo>
                    <a:lnTo>
                      <a:pt x="47" y="0"/>
                    </a:lnTo>
                    <a:lnTo>
                      <a:pt x="47" y="2"/>
                    </a:lnTo>
                    <a:lnTo>
                      <a:pt x="48" y="2"/>
                    </a:lnTo>
                    <a:close/>
                  </a:path>
                </a:pathLst>
              </a:custGeom>
              <a:solidFill>
                <a:srgbClr val="F7AB8C"/>
              </a:solidFill>
              <a:ln w="9525">
                <a:noFill/>
                <a:round/>
                <a:headEnd/>
                <a:tailEnd/>
              </a:ln>
            </p:spPr>
            <p:txBody>
              <a:bodyPr/>
              <a:lstStyle/>
              <a:p>
                <a:endParaRPr lang="it-IT">
                  <a:solidFill>
                    <a:srgbClr val="FFFFFF"/>
                  </a:solidFill>
                </a:endParaRPr>
              </a:p>
            </p:txBody>
          </p:sp>
          <p:sp>
            <p:nvSpPr>
              <p:cNvPr id="29242" name="Freeform 285"/>
              <p:cNvSpPr>
                <a:spLocks/>
              </p:cNvSpPr>
              <p:nvPr/>
            </p:nvSpPr>
            <p:spPr bwMode="auto">
              <a:xfrm>
                <a:off x="2923" y="1947"/>
                <a:ext cx="21" cy="54"/>
              </a:xfrm>
              <a:custGeom>
                <a:avLst/>
                <a:gdLst>
                  <a:gd name="T0" fmla="*/ 10 w 21"/>
                  <a:gd name="T1" fmla="*/ 54 h 54"/>
                  <a:gd name="T2" fmla="*/ 16 w 21"/>
                  <a:gd name="T3" fmla="*/ 52 h 54"/>
                  <a:gd name="T4" fmla="*/ 21 w 21"/>
                  <a:gd name="T5" fmla="*/ 44 h 54"/>
                  <a:gd name="T6" fmla="*/ 21 w 21"/>
                  <a:gd name="T7" fmla="*/ 36 h 54"/>
                  <a:gd name="T8" fmla="*/ 19 w 21"/>
                  <a:gd name="T9" fmla="*/ 29 h 54"/>
                  <a:gd name="T10" fmla="*/ 16 w 21"/>
                  <a:gd name="T11" fmla="*/ 21 h 54"/>
                  <a:gd name="T12" fmla="*/ 13 w 21"/>
                  <a:gd name="T13" fmla="*/ 12 h 54"/>
                  <a:gd name="T14" fmla="*/ 8 w 21"/>
                  <a:gd name="T15" fmla="*/ 6 h 54"/>
                  <a:gd name="T16" fmla="*/ 7 w 21"/>
                  <a:gd name="T17" fmla="*/ 0 h 54"/>
                  <a:gd name="T18" fmla="*/ 0 w 21"/>
                  <a:gd name="T19" fmla="*/ 4 h 54"/>
                  <a:gd name="T20" fmla="*/ 3 w 21"/>
                  <a:gd name="T21" fmla="*/ 10 h 54"/>
                  <a:gd name="T22" fmla="*/ 7 w 21"/>
                  <a:gd name="T23" fmla="*/ 17 h 54"/>
                  <a:gd name="T24" fmla="*/ 10 w 21"/>
                  <a:gd name="T25" fmla="*/ 25 h 54"/>
                  <a:gd name="T26" fmla="*/ 13 w 21"/>
                  <a:gd name="T27" fmla="*/ 31 h 54"/>
                  <a:gd name="T28" fmla="*/ 14 w 21"/>
                  <a:gd name="T29" fmla="*/ 38 h 54"/>
                  <a:gd name="T30" fmla="*/ 14 w 21"/>
                  <a:gd name="T31" fmla="*/ 42 h 54"/>
                  <a:gd name="T32" fmla="*/ 13 w 21"/>
                  <a:gd name="T33" fmla="*/ 44 h 54"/>
                  <a:gd name="T34" fmla="*/ 8 w 21"/>
                  <a:gd name="T35" fmla="*/ 46 h 54"/>
                  <a:gd name="T36" fmla="*/ 10 w 21"/>
                  <a:gd name="T37" fmla="*/ 54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54"/>
                  <a:gd name="T59" fmla="*/ 21 w 21"/>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54">
                    <a:moveTo>
                      <a:pt x="10" y="54"/>
                    </a:moveTo>
                    <a:lnTo>
                      <a:pt x="16" y="52"/>
                    </a:lnTo>
                    <a:lnTo>
                      <a:pt x="21" y="44"/>
                    </a:lnTo>
                    <a:lnTo>
                      <a:pt x="21" y="36"/>
                    </a:lnTo>
                    <a:lnTo>
                      <a:pt x="19" y="29"/>
                    </a:lnTo>
                    <a:lnTo>
                      <a:pt x="16" y="21"/>
                    </a:lnTo>
                    <a:lnTo>
                      <a:pt x="13" y="12"/>
                    </a:lnTo>
                    <a:lnTo>
                      <a:pt x="8" y="6"/>
                    </a:lnTo>
                    <a:lnTo>
                      <a:pt x="7" y="0"/>
                    </a:lnTo>
                    <a:lnTo>
                      <a:pt x="0" y="4"/>
                    </a:lnTo>
                    <a:lnTo>
                      <a:pt x="3" y="10"/>
                    </a:lnTo>
                    <a:lnTo>
                      <a:pt x="7" y="17"/>
                    </a:lnTo>
                    <a:lnTo>
                      <a:pt x="10" y="25"/>
                    </a:lnTo>
                    <a:lnTo>
                      <a:pt x="13" y="31"/>
                    </a:lnTo>
                    <a:lnTo>
                      <a:pt x="14" y="38"/>
                    </a:lnTo>
                    <a:lnTo>
                      <a:pt x="14" y="42"/>
                    </a:lnTo>
                    <a:lnTo>
                      <a:pt x="13" y="44"/>
                    </a:lnTo>
                    <a:lnTo>
                      <a:pt x="8" y="46"/>
                    </a:lnTo>
                    <a:lnTo>
                      <a:pt x="10" y="54"/>
                    </a:lnTo>
                    <a:close/>
                  </a:path>
                </a:pathLst>
              </a:custGeom>
              <a:solidFill>
                <a:srgbClr val="CC6633"/>
              </a:solidFill>
              <a:ln w="9525">
                <a:noFill/>
                <a:round/>
                <a:headEnd/>
                <a:tailEnd/>
              </a:ln>
            </p:spPr>
            <p:txBody>
              <a:bodyPr/>
              <a:lstStyle/>
              <a:p>
                <a:endParaRPr lang="it-IT">
                  <a:solidFill>
                    <a:srgbClr val="FFFFFF"/>
                  </a:solidFill>
                </a:endParaRPr>
              </a:p>
            </p:txBody>
          </p:sp>
          <p:sp>
            <p:nvSpPr>
              <p:cNvPr id="29243" name="Freeform 286"/>
              <p:cNvSpPr>
                <a:spLocks/>
              </p:cNvSpPr>
              <p:nvPr/>
            </p:nvSpPr>
            <p:spPr bwMode="auto">
              <a:xfrm>
                <a:off x="2890" y="1993"/>
                <a:ext cx="43" cy="11"/>
              </a:xfrm>
              <a:custGeom>
                <a:avLst/>
                <a:gdLst>
                  <a:gd name="T0" fmla="*/ 0 w 43"/>
                  <a:gd name="T1" fmla="*/ 11 h 11"/>
                  <a:gd name="T2" fmla="*/ 7 w 43"/>
                  <a:gd name="T3" fmla="*/ 11 h 11"/>
                  <a:gd name="T4" fmla="*/ 11 w 43"/>
                  <a:gd name="T5" fmla="*/ 11 h 11"/>
                  <a:gd name="T6" fmla="*/ 16 w 43"/>
                  <a:gd name="T7" fmla="*/ 11 h 11"/>
                  <a:gd name="T8" fmla="*/ 22 w 43"/>
                  <a:gd name="T9" fmla="*/ 11 h 11"/>
                  <a:gd name="T10" fmla="*/ 27 w 43"/>
                  <a:gd name="T11" fmla="*/ 11 h 11"/>
                  <a:gd name="T12" fmla="*/ 32 w 43"/>
                  <a:gd name="T13" fmla="*/ 8 h 11"/>
                  <a:gd name="T14" fmla="*/ 36 w 43"/>
                  <a:gd name="T15" fmla="*/ 8 h 11"/>
                  <a:gd name="T16" fmla="*/ 43 w 43"/>
                  <a:gd name="T17" fmla="*/ 8 h 11"/>
                  <a:gd name="T18" fmla="*/ 41 w 43"/>
                  <a:gd name="T19" fmla="*/ 0 h 11"/>
                  <a:gd name="T20" fmla="*/ 36 w 43"/>
                  <a:gd name="T21" fmla="*/ 0 h 11"/>
                  <a:gd name="T22" fmla="*/ 32 w 43"/>
                  <a:gd name="T23" fmla="*/ 0 h 11"/>
                  <a:gd name="T24" fmla="*/ 27 w 43"/>
                  <a:gd name="T25" fmla="*/ 0 h 11"/>
                  <a:gd name="T26" fmla="*/ 22 w 43"/>
                  <a:gd name="T27" fmla="*/ 2 h 11"/>
                  <a:gd name="T28" fmla="*/ 16 w 43"/>
                  <a:gd name="T29" fmla="*/ 2 h 11"/>
                  <a:gd name="T30" fmla="*/ 11 w 43"/>
                  <a:gd name="T31" fmla="*/ 2 h 11"/>
                  <a:gd name="T32" fmla="*/ 5 w 43"/>
                  <a:gd name="T33" fmla="*/ 2 h 11"/>
                  <a:gd name="T34" fmla="*/ 0 w 43"/>
                  <a:gd name="T35" fmla="*/ 2 h 11"/>
                  <a:gd name="T36" fmla="*/ 0 w 43"/>
                  <a:gd name="T37" fmla="*/ 11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11"/>
                  <a:gd name="T59" fmla="*/ 43 w 43"/>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11">
                    <a:moveTo>
                      <a:pt x="0" y="11"/>
                    </a:moveTo>
                    <a:lnTo>
                      <a:pt x="7" y="11"/>
                    </a:lnTo>
                    <a:lnTo>
                      <a:pt x="11" y="11"/>
                    </a:lnTo>
                    <a:lnTo>
                      <a:pt x="16" y="11"/>
                    </a:lnTo>
                    <a:lnTo>
                      <a:pt x="22" y="11"/>
                    </a:lnTo>
                    <a:lnTo>
                      <a:pt x="27" y="11"/>
                    </a:lnTo>
                    <a:lnTo>
                      <a:pt x="32" y="8"/>
                    </a:lnTo>
                    <a:lnTo>
                      <a:pt x="36" y="8"/>
                    </a:lnTo>
                    <a:lnTo>
                      <a:pt x="43" y="8"/>
                    </a:lnTo>
                    <a:lnTo>
                      <a:pt x="41" y="0"/>
                    </a:lnTo>
                    <a:lnTo>
                      <a:pt x="36" y="0"/>
                    </a:lnTo>
                    <a:lnTo>
                      <a:pt x="32" y="0"/>
                    </a:lnTo>
                    <a:lnTo>
                      <a:pt x="27" y="0"/>
                    </a:lnTo>
                    <a:lnTo>
                      <a:pt x="22" y="2"/>
                    </a:lnTo>
                    <a:lnTo>
                      <a:pt x="16" y="2"/>
                    </a:lnTo>
                    <a:lnTo>
                      <a:pt x="11" y="2"/>
                    </a:lnTo>
                    <a:lnTo>
                      <a:pt x="5" y="2"/>
                    </a:lnTo>
                    <a:lnTo>
                      <a:pt x="0" y="2"/>
                    </a:lnTo>
                    <a:lnTo>
                      <a:pt x="0" y="11"/>
                    </a:lnTo>
                    <a:close/>
                  </a:path>
                </a:pathLst>
              </a:custGeom>
              <a:solidFill>
                <a:srgbClr val="CC6633"/>
              </a:solidFill>
              <a:ln w="9525">
                <a:noFill/>
                <a:round/>
                <a:headEnd/>
                <a:tailEnd/>
              </a:ln>
            </p:spPr>
            <p:txBody>
              <a:bodyPr/>
              <a:lstStyle/>
              <a:p>
                <a:endParaRPr lang="it-IT">
                  <a:solidFill>
                    <a:srgbClr val="FFFFFF"/>
                  </a:solidFill>
                </a:endParaRPr>
              </a:p>
            </p:txBody>
          </p:sp>
          <p:sp>
            <p:nvSpPr>
              <p:cNvPr id="29244" name="Freeform 287"/>
              <p:cNvSpPr>
                <a:spLocks/>
              </p:cNvSpPr>
              <p:nvPr/>
            </p:nvSpPr>
            <p:spPr bwMode="auto">
              <a:xfrm>
                <a:off x="2878" y="1989"/>
                <a:ext cx="12" cy="15"/>
              </a:xfrm>
              <a:custGeom>
                <a:avLst/>
                <a:gdLst>
                  <a:gd name="T0" fmla="*/ 0 w 12"/>
                  <a:gd name="T1" fmla="*/ 0 h 15"/>
                  <a:gd name="T2" fmla="*/ 1 w 12"/>
                  <a:gd name="T3" fmla="*/ 0 h 15"/>
                  <a:gd name="T4" fmla="*/ 0 w 12"/>
                  <a:gd name="T5" fmla="*/ 4 h 15"/>
                  <a:gd name="T6" fmla="*/ 1 w 12"/>
                  <a:gd name="T7" fmla="*/ 6 h 15"/>
                  <a:gd name="T8" fmla="*/ 3 w 12"/>
                  <a:gd name="T9" fmla="*/ 8 h 15"/>
                  <a:gd name="T10" fmla="*/ 5 w 12"/>
                  <a:gd name="T11" fmla="*/ 10 h 15"/>
                  <a:gd name="T12" fmla="*/ 6 w 12"/>
                  <a:gd name="T13" fmla="*/ 12 h 15"/>
                  <a:gd name="T14" fmla="*/ 8 w 12"/>
                  <a:gd name="T15" fmla="*/ 15 h 15"/>
                  <a:gd name="T16" fmla="*/ 11 w 12"/>
                  <a:gd name="T17" fmla="*/ 15 h 15"/>
                  <a:gd name="T18" fmla="*/ 12 w 12"/>
                  <a:gd name="T19" fmla="*/ 15 h 15"/>
                  <a:gd name="T20" fmla="*/ 12 w 12"/>
                  <a:gd name="T21" fmla="*/ 6 h 15"/>
                  <a:gd name="T22" fmla="*/ 11 w 12"/>
                  <a:gd name="T23" fmla="*/ 6 h 15"/>
                  <a:gd name="T24" fmla="*/ 9 w 12"/>
                  <a:gd name="T25" fmla="*/ 4 h 15"/>
                  <a:gd name="T26" fmla="*/ 8 w 12"/>
                  <a:gd name="T27" fmla="*/ 4 h 15"/>
                  <a:gd name="T28" fmla="*/ 8 w 12"/>
                  <a:gd name="T29" fmla="*/ 2 h 15"/>
                  <a:gd name="T30" fmla="*/ 6 w 12"/>
                  <a:gd name="T31" fmla="*/ 2 h 15"/>
                  <a:gd name="T32" fmla="*/ 8 w 12"/>
                  <a:gd name="T33" fmla="*/ 2 h 15"/>
                  <a:gd name="T34" fmla="*/ 0 w 12"/>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
                  <a:gd name="T55" fmla="*/ 0 h 15"/>
                  <a:gd name="T56" fmla="*/ 12 w 12"/>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 h="15">
                    <a:moveTo>
                      <a:pt x="0" y="0"/>
                    </a:moveTo>
                    <a:lnTo>
                      <a:pt x="1" y="0"/>
                    </a:lnTo>
                    <a:lnTo>
                      <a:pt x="0" y="4"/>
                    </a:lnTo>
                    <a:lnTo>
                      <a:pt x="1" y="6"/>
                    </a:lnTo>
                    <a:lnTo>
                      <a:pt x="3" y="8"/>
                    </a:lnTo>
                    <a:lnTo>
                      <a:pt x="5" y="10"/>
                    </a:lnTo>
                    <a:lnTo>
                      <a:pt x="6" y="12"/>
                    </a:lnTo>
                    <a:lnTo>
                      <a:pt x="8" y="15"/>
                    </a:lnTo>
                    <a:lnTo>
                      <a:pt x="11" y="15"/>
                    </a:lnTo>
                    <a:lnTo>
                      <a:pt x="12" y="15"/>
                    </a:lnTo>
                    <a:lnTo>
                      <a:pt x="12" y="6"/>
                    </a:lnTo>
                    <a:lnTo>
                      <a:pt x="11" y="6"/>
                    </a:lnTo>
                    <a:lnTo>
                      <a:pt x="9" y="4"/>
                    </a:lnTo>
                    <a:lnTo>
                      <a:pt x="8" y="4"/>
                    </a:lnTo>
                    <a:lnTo>
                      <a:pt x="8" y="2"/>
                    </a:lnTo>
                    <a:lnTo>
                      <a:pt x="6" y="2"/>
                    </a:lnTo>
                    <a:lnTo>
                      <a:pt x="8" y="2"/>
                    </a:lnTo>
                    <a:lnTo>
                      <a:pt x="0" y="0"/>
                    </a:lnTo>
                    <a:close/>
                  </a:path>
                </a:pathLst>
              </a:custGeom>
              <a:solidFill>
                <a:srgbClr val="CC6633"/>
              </a:solidFill>
              <a:ln w="9525">
                <a:noFill/>
                <a:round/>
                <a:headEnd/>
                <a:tailEnd/>
              </a:ln>
            </p:spPr>
            <p:txBody>
              <a:bodyPr/>
              <a:lstStyle/>
              <a:p>
                <a:endParaRPr lang="it-IT">
                  <a:solidFill>
                    <a:srgbClr val="FFFFFF"/>
                  </a:solidFill>
                </a:endParaRPr>
              </a:p>
            </p:txBody>
          </p:sp>
          <p:sp>
            <p:nvSpPr>
              <p:cNvPr id="29245" name="Freeform 288"/>
              <p:cNvSpPr>
                <a:spLocks/>
              </p:cNvSpPr>
              <p:nvPr/>
            </p:nvSpPr>
            <p:spPr bwMode="auto">
              <a:xfrm>
                <a:off x="2875" y="1974"/>
                <a:ext cx="11" cy="17"/>
              </a:xfrm>
              <a:custGeom>
                <a:avLst/>
                <a:gdLst>
                  <a:gd name="T0" fmla="*/ 0 w 11"/>
                  <a:gd name="T1" fmla="*/ 0 h 17"/>
                  <a:gd name="T2" fmla="*/ 0 w 11"/>
                  <a:gd name="T3" fmla="*/ 2 h 17"/>
                  <a:gd name="T4" fmla="*/ 0 w 11"/>
                  <a:gd name="T5" fmla="*/ 4 h 17"/>
                  <a:gd name="T6" fmla="*/ 1 w 11"/>
                  <a:gd name="T7" fmla="*/ 9 h 17"/>
                  <a:gd name="T8" fmla="*/ 3 w 11"/>
                  <a:gd name="T9" fmla="*/ 11 h 17"/>
                  <a:gd name="T10" fmla="*/ 4 w 11"/>
                  <a:gd name="T11" fmla="*/ 13 h 17"/>
                  <a:gd name="T12" fmla="*/ 3 w 11"/>
                  <a:gd name="T13" fmla="*/ 15 h 17"/>
                  <a:gd name="T14" fmla="*/ 11 w 11"/>
                  <a:gd name="T15" fmla="*/ 17 h 17"/>
                  <a:gd name="T16" fmla="*/ 11 w 11"/>
                  <a:gd name="T17" fmla="*/ 13 h 17"/>
                  <a:gd name="T18" fmla="*/ 11 w 11"/>
                  <a:gd name="T19" fmla="*/ 9 h 17"/>
                  <a:gd name="T20" fmla="*/ 9 w 11"/>
                  <a:gd name="T21" fmla="*/ 6 h 17"/>
                  <a:gd name="T22" fmla="*/ 8 w 11"/>
                  <a:gd name="T23" fmla="*/ 4 h 17"/>
                  <a:gd name="T24" fmla="*/ 6 w 11"/>
                  <a:gd name="T25" fmla="*/ 2 h 17"/>
                  <a:gd name="T26" fmla="*/ 0 w 11"/>
                  <a:gd name="T27" fmla="*/ 0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
                  <a:gd name="T43" fmla="*/ 0 h 17"/>
                  <a:gd name="T44" fmla="*/ 11 w 11"/>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 h="17">
                    <a:moveTo>
                      <a:pt x="0" y="0"/>
                    </a:moveTo>
                    <a:lnTo>
                      <a:pt x="0" y="2"/>
                    </a:lnTo>
                    <a:lnTo>
                      <a:pt x="0" y="4"/>
                    </a:lnTo>
                    <a:lnTo>
                      <a:pt x="1" y="9"/>
                    </a:lnTo>
                    <a:lnTo>
                      <a:pt x="3" y="11"/>
                    </a:lnTo>
                    <a:lnTo>
                      <a:pt x="4" y="13"/>
                    </a:lnTo>
                    <a:lnTo>
                      <a:pt x="3" y="15"/>
                    </a:lnTo>
                    <a:lnTo>
                      <a:pt x="11" y="17"/>
                    </a:lnTo>
                    <a:lnTo>
                      <a:pt x="11" y="13"/>
                    </a:lnTo>
                    <a:lnTo>
                      <a:pt x="11" y="9"/>
                    </a:lnTo>
                    <a:lnTo>
                      <a:pt x="9" y="6"/>
                    </a:lnTo>
                    <a:lnTo>
                      <a:pt x="8" y="4"/>
                    </a:lnTo>
                    <a:lnTo>
                      <a:pt x="6" y="2"/>
                    </a:lnTo>
                    <a:lnTo>
                      <a:pt x="0" y="0"/>
                    </a:lnTo>
                    <a:close/>
                  </a:path>
                </a:pathLst>
              </a:custGeom>
              <a:solidFill>
                <a:srgbClr val="CC6633"/>
              </a:solidFill>
              <a:ln w="9525">
                <a:noFill/>
                <a:round/>
                <a:headEnd/>
                <a:tailEnd/>
              </a:ln>
            </p:spPr>
            <p:txBody>
              <a:bodyPr/>
              <a:lstStyle/>
              <a:p>
                <a:endParaRPr lang="it-IT">
                  <a:solidFill>
                    <a:srgbClr val="FFFFFF"/>
                  </a:solidFill>
                </a:endParaRPr>
              </a:p>
            </p:txBody>
          </p:sp>
          <p:sp>
            <p:nvSpPr>
              <p:cNvPr id="29246" name="Freeform 289"/>
              <p:cNvSpPr>
                <a:spLocks/>
              </p:cNvSpPr>
              <p:nvPr/>
            </p:nvSpPr>
            <p:spPr bwMode="auto">
              <a:xfrm>
                <a:off x="2875" y="1962"/>
                <a:ext cx="9" cy="14"/>
              </a:xfrm>
              <a:custGeom>
                <a:avLst/>
                <a:gdLst>
                  <a:gd name="T0" fmla="*/ 6 w 9"/>
                  <a:gd name="T1" fmla="*/ 0 h 14"/>
                  <a:gd name="T2" fmla="*/ 8 w 9"/>
                  <a:gd name="T3" fmla="*/ 0 h 14"/>
                  <a:gd name="T4" fmla="*/ 6 w 9"/>
                  <a:gd name="T5" fmla="*/ 2 h 14"/>
                  <a:gd name="T6" fmla="*/ 4 w 9"/>
                  <a:gd name="T7" fmla="*/ 2 h 14"/>
                  <a:gd name="T8" fmla="*/ 3 w 9"/>
                  <a:gd name="T9" fmla="*/ 4 h 14"/>
                  <a:gd name="T10" fmla="*/ 1 w 9"/>
                  <a:gd name="T11" fmla="*/ 6 h 14"/>
                  <a:gd name="T12" fmla="*/ 1 w 9"/>
                  <a:gd name="T13" fmla="*/ 8 h 14"/>
                  <a:gd name="T14" fmla="*/ 1 w 9"/>
                  <a:gd name="T15" fmla="*/ 10 h 14"/>
                  <a:gd name="T16" fmla="*/ 0 w 9"/>
                  <a:gd name="T17" fmla="*/ 12 h 14"/>
                  <a:gd name="T18" fmla="*/ 6 w 9"/>
                  <a:gd name="T19" fmla="*/ 14 h 14"/>
                  <a:gd name="T20" fmla="*/ 8 w 9"/>
                  <a:gd name="T21" fmla="*/ 12 h 14"/>
                  <a:gd name="T22" fmla="*/ 8 w 9"/>
                  <a:gd name="T23" fmla="*/ 10 h 14"/>
                  <a:gd name="T24" fmla="*/ 9 w 9"/>
                  <a:gd name="T25" fmla="*/ 8 h 14"/>
                  <a:gd name="T26" fmla="*/ 6 w 9"/>
                  <a:gd name="T27" fmla="*/ 0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14"/>
                  <a:gd name="T44" fmla="*/ 9 w 9"/>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14">
                    <a:moveTo>
                      <a:pt x="6" y="0"/>
                    </a:moveTo>
                    <a:lnTo>
                      <a:pt x="8" y="0"/>
                    </a:lnTo>
                    <a:lnTo>
                      <a:pt x="6" y="2"/>
                    </a:lnTo>
                    <a:lnTo>
                      <a:pt x="4" y="2"/>
                    </a:lnTo>
                    <a:lnTo>
                      <a:pt x="3" y="4"/>
                    </a:lnTo>
                    <a:lnTo>
                      <a:pt x="1" y="6"/>
                    </a:lnTo>
                    <a:lnTo>
                      <a:pt x="1" y="8"/>
                    </a:lnTo>
                    <a:lnTo>
                      <a:pt x="1" y="10"/>
                    </a:lnTo>
                    <a:lnTo>
                      <a:pt x="0" y="12"/>
                    </a:lnTo>
                    <a:lnTo>
                      <a:pt x="6" y="14"/>
                    </a:lnTo>
                    <a:lnTo>
                      <a:pt x="8" y="12"/>
                    </a:lnTo>
                    <a:lnTo>
                      <a:pt x="8" y="10"/>
                    </a:lnTo>
                    <a:lnTo>
                      <a:pt x="9" y="8"/>
                    </a:lnTo>
                    <a:lnTo>
                      <a:pt x="6" y="0"/>
                    </a:lnTo>
                    <a:close/>
                  </a:path>
                </a:pathLst>
              </a:custGeom>
              <a:solidFill>
                <a:srgbClr val="CC6633"/>
              </a:solidFill>
              <a:ln w="9525">
                <a:noFill/>
                <a:round/>
                <a:headEnd/>
                <a:tailEnd/>
              </a:ln>
            </p:spPr>
            <p:txBody>
              <a:bodyPr/>
              <a:lstStyle/>
              <a:p>
                <a:endParaRPr lang="it-IT">
                  <a:solidFill>
                    <a:srgbClr val="FFFFFF"/>
                  </a:solidFill>
                </a:endParaRPr>
              </a:p>
            </p:txBody>
          </p:sp>
          <p:sp>
            <p:nvSpPr>
              <p:cNvPr id="29247" name="Freeform 290"/>
              <p:cNvSpPr>
                <a:spLocks/>
              </p:cNvSpPr>
              <p:nvPr/>
            </p:nvSpPr>
            <p:spPr bwMode="auto">
              <a:xfrm>
                <a:off x="2881" y="1955"/>
                <a:ext cx="22" cy="15"/>
              </a:xfrm>
              <a:custGeom>
                <a:avLst/>
                <a:gdLst>
                  <a:gd name="T0" fmla="*/ 22 w 22"/>
                  <a:gd name="T1" fmla="*/ 0 h 15"/>
                  <a:gd name="T2" fmla="*/ 19 w 22"/>
                  <a:gd name="T3" fmla="*/ 0 h 15"/>
                  <a:gd name="T4" fmla="*/ 16 w 22"/>
                  <a:gd name="T5" fmla="*/ 0 h 15"/>
                  <a:gd name="T6" fmla="*/ 13 w 22"/>
                  <a:gd name="T7" fmla="*/ 0 h 15"/>
                  <a:gd name="T8" fmla="*/ 9 w 22"/>
                  <a:gd name="T9" fmla="*/ 2 h 15"/>
                  <a:gd name="T10" fmla="*/ 8 w 22"/>
                  <a:gd name="T11" fmla="*/ 2 h 15"/>
                  <a:gd name="T12" fmla="*/ 5 w 22"/>
                  <a:gd name="T13" fmla="*/ 4 h 15"/>
                  <a:gd name="T14" fmla="*/ 3 w 22"/>
                  <a:gd name="T15" fmla="*/ 7 h 15"/>
                  <a:gd name="T16" fmla="*/ 0 w 22"/>
                  <a:gd name="T17" fmla="*/ 7 h 15"/>
                  <a:gd name="T18" fmla="*/ 3 w 22"/>
                  <a:gd name="T19" fmla="*/ 15 h 15"/>
                  <a:gd name="T20" fmla="*/ 6 w 22"/>
                  <a:gd name="T21" fmla="*/ 13 h 15"/>
                  <a:gd name="T22" fmla="*/ 8 w 22"/>
                  <a:gd name="T23" fmla="*/ 13 h 15"/>
                  <a:gd name="T24" fmla="*/ 9 w 22"/>
                  <a:gd name="T25" fmla="*/ 11 h 15"/>
                  <a:gd name="T26" fmla="*/ 13 w 22"/>
                  <a:gd name="T27" fmla="*/ 11 h 15"/>
                  <a:gd name="T28" fmla="*/ 14 w 22"/>
                  <a:gd name="T29" fmla="*/ 9 h 15"/>
                  <a:gd name="T30" fmla="*/ 16 w 22"/>
                  <a:gd name="T31" fmla="*/ 9 h 15"/>
                  <a:gd name="T32" fmla="*/ 19 w 22"/>
                  <a:gd name="T33" fmla="*/ 9 h 15"/>
                  <a:gd name="T34" fmla="*/ 20 w 22"/>
                  <a:gd name="T35" fmla="*/ 9 h 15"/>
                  <a:gd name="T36" fmla="*/ 22 w 22"/>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5"/>
                  <a:gd name="T59" fmla="*/ 22 w 22"/>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5">
                    <a:moveTo>
                      <a:pt x="22" y="0"/>
                    </a:moveTo>
                    <a:lnTo>
                      <a:pt x="19" y="0"/>
                    </a:lnTo>
                    <a:lnTo>
                      <a:pt x="16" y="0"/>
                    </a:lnTo>
                    <a:lnTo>
                      <a:pt x="13" y="0"/>
                    </a:lnTo>
                    <a:lnTo>
                      <a:pt x="9" y="2"/>
                    </a:lnTo>
                    <a:lnTo>
                      <a:pt x="8" y="2"/>
                    </a:lnTo>
                    <a:lnTo>
                      <a:pt x="5" y="4"/>
                    </a:lnTo>
                    <a:lnTo>
                      <a:pt x="3" y="7"/>
                    </a:lnTo>
                    <a:lnTo>
                      <a:pt x="0" y="7"/>
                    </a:lnTo>
                    <a:lnTo>
                      <a:pt x="3" y="15"/>
                    </a:lnTo>
                    <a:lnTo>
                      <a:pt x="6" y="13"/>
                    </a:lnTo>
                    <a:lnTo>
                      <a:pt x="8" y="13"/>
                    </a:lnTo>
                    <a:lnTo>
                      <a:pt x="9" y="11"/>
                    </a:lnTo>
                    <a:lnTo>
                      <a:pt x="13" y="11"/>
                    </a:lnTo>
                    <a:lnTo>
                      <a:pt x="14" y="9"/>
                    </a:lnTo>
                    <a:lnTo>
                      <a:pt x="16" y="9"/>
                    </a:lnTo>
                    <a:lnTo>
                      <a:pt x="19" y="9"/>
                    </a:lnTo>
                    <a:lnTo>
                      <a:pt x="20" y="9"/>
                    </a:lnTo>
                    <a:lnTo>
                      <a:pt x="22" y="0"/>
                    </a:lnTo>
                    <a:close/>
                  </a:path>
                </a:pathLst>
              </a:custGeom>
              <a:solidFill>
                <a:srgbClr val="CC6633"/>
              </a:solidFill>
              <a:ln w="9525">
                <a:noFill/>
                <a:round/>
                <a:headEnd/>
                <a:tailEnd/>
              </a:ln>
            </p:spPr>
            <p:txBody>
              <a:bodyPr/>
              <a:lstStyle/>
              <a:p>
                <a:endParaRPr lang="it-IT">
                  <a:solidFill>
                    <a:srgbClr val="FFFFFF"/>
                  </a:solidFill>
                </a:endParaRPr>
              </a:p>
            </p:txBody>
          </p:sp>
          <p:sp>
            <p:nvSpPr>
              <p:cNvPr id="29248" name="Freeform 291"/>
              <p:cNvSpPr>
                <a:spLocks/>
              </p:cNvSpPr>
              <p:nvPr/>
            </p:nvSpPr>
            <p:spPr bwMode="auto">
              <a:xfrm>
                <a:off x="2901" y="1943"/>
                <a:ext cx="21" cy="21"/>
              </a:xfrm>
              <a:custGeom>
                <a:avLst/>
                <a:gdLst>
                  <a:gd name="T0" fmla="*/ 19 w 21"/>
                  <a:gd name="T1" fmla="*/ 0 h 21"/>
                  <a:gd name="T2" fmla="*/ 16 w 21"/>
                  <a:gd name="T3" fmla="*/ 2 h 21"/>
                  <a:gd name="T4" fmla="*/ 13 w 21"/>
                  <a:gd name="T5" fmla="*/ 4 h 21"/>
                  <a:gd name="T6" fmla="*/ 11 w 21"/>
                  <a:gd name="T7" fmla="*/ 6 h 21"/>
                  <a:gd name="T8" fmla="*/ 8 w 21"/>
                  <a:gd name="T9" fmla="*/ 8 h 21"/>
                  <a:gd name="T10" fmla="*/ 7 w 21"/>
                  <a:gd name="T11" fmla="*/ 10 h 21"/>
                  <a:gd name="T12" fmla="*/ 5 w 21"/>
                  <a:gd name="T13" fmla="*/ 10 h 21"/>
                  <a:gd name="T14" fmla="*/ 4 w 21"/>
                  <a:gd name="T15" fmla="*/ 12 h 21"/>
                  <a:gd name="T16" fmla="*/ 2 w 21"/>
                  <a:gd name="T17" fmla="*/ 12 h 21"/>
                  <a:gd name="T18" fmla="*/ 0 w 21"/>
                  <a:gd name="T19" fmla="*/ 21 h 21"/>
                  <a:gd name="T20" fmla="*/ 4 w 21"/>
                  <a:gd name="T21" fmla="*/ 21 h 21"/>
                  <a:gd name="T22" fmla="*/ 7 w 21"/>
                  <a:gd name="T23" fmla="*/ 19 h 21"/>
                  <a:gd name="T24" fmla="*/ 10 w 21"/>
                  <a:gd name="T25" fmla="*/ 16 h 21"/>
                  <a:gd name="T26" fmla="*/ 11 w 21"/>
                  <a:gd name="T27" fmla="*/ 14 h 21"/>
                  <a:gd name="T28" fmla="*/ 14 w 21"/>
                  <a:gd name="T29" fmla="*/ 12 h 21"/>
                  <a:gd name="T30" fmla="*/ 16 w 21"/>
                  <a:gd name="T31" fmla="*/ 10 h 21"/>
                  <a:gd name="T32" fmla="*/ 19 w 21"/>
                  <a:gd name="T33" fmla="*/ 10 h 21"/>
                  <a:gd name="T34" fmla="*/ 21 w 21"/>
                  <a:gd name="T35" fmla="*/ 8 h 21"/>
                  <a:gd name="T36" fmla="*/ 19 w 21"/>
                  <a:gd name="T37" fmla="*/ 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21"/>
                  <a:gd name="T59" fmla="*/ 21 w 21"/>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21">
                    <a:moveTo>
                      <a:pt x="19" y="0"/>
                    </a:moveTo>
                    <a:lnTo>
                      <a:pt x="16" y="2"/>
                    </a:lnTo>
                    <a:lnTo>
                      <a:pt x="13" y="4"/>
                    </a:lnTo>
                    <a:lnTo>
                      <a:pt x="11" y="6"/>
                    </a:lnTo>
                    <a:lnTo>
                      <a:pt x="8" y="8"/>
                    </a:lnTo>
                    <a:lnTo>
                      <a:pt x="7" y="10"/>
                    </a:lnTo>
                    <a:lnTo>
                      <a:pt x="5" y="10"/>
                    </a:lnTo>
                    <a:lnTo>
                      <a:pt x="4" y="12"/>
                    </a:lnTo>
                    <a:lnTo>
                      <a:pt x="2" y="12"/>
                    </a:lnTo>
                    <a:lnTo>
                      <a:pt x="0" y="21"/>
                    </a:lnTo>
                    <a:lnTo>
                      <a:pt x="4" y="21"/>
                    </a:lnTo>
                    <a:lnTo>
                      <a:pt x="7" y="19"/>
                    </a:lnTo>
                    <a:lnTo>
                      <a:pt x="10" y="16"/>
                    </a:lnTo>
                    <a:lnTo>
                      <a:pt x="11" y="14"/>
                    </a:lnTo>
                    <a:lnTo>
                      <a:pt x="14" y="12"/>
                    </a:lnTo>
                    <a:lnTo>
                      <a:pt x="16" y="10"/>
                    </a:lnTo>
                    <a:lnTo>
                      <a:pt x="19" y="10"/>
                    </a:lnTo>
                    <a:lnTo>
                      <a:pt x="21" y="8"/>
                    </a:lnTo>
                    <a:lnTo>
                      <a:pt x="19" y="0"/>
                    </a:lnTo>
                    <a:close/>
                  </a:path>
                </a:pathLst>
              </a:custGeom>
              <a:solidFill>
                <a:srgbClr val="CC6633"/>
              </a:solidFill>
              <a:ln w="9525">
                <a:noFill/>
                <a:round/>
                <a:headEnd/>
                <a:tailEnd/>
              </a:ln>
            </p:spPr>
            <p:txBody>
              <a:bodyPr/>
              <a:lstStyle/>
              <a:p>
                <a:endParaRPr lang="it-IT">
                  <a:solidFill>
                    <a:srgbClr val="FFFFFF"/>
                  </a:solidFill>
                </a:endParaRPr>
              </a:p>
            </p:txBody>
          </p:sp>
          <p:sp>
            <p:nvSpPr>
              <p:cNvPr id="29249" name="Freeform 292"/>
              <p:cNvSpPr>
                <a:spLocks/>
              </p:cNvSpPr>
              <p:nvPr/>
            </p:nvSpPr>
            <p:spPr bwMode="auto">
              <a:xfrm>
                <a:off x="2920" y="1943"/>
                <a:ext cx="10" cy="10"/>
              </a:xfrm>
              <a:custGeom>
                <a:avLst/>
                <a:gdLst>
                  <a:gd name="T0" fmla="*/ 10 w 10"/>
                  <a:gd name="T1" fmla="*/ 4 h 10"/>
                  <a:gd name="T2" fmla="*/ 8 w 10"/>
                  <a:gd name="T3" fmla="*/ 2 h 10"/>
                  <a:gd name="T4" fmla="*/ 6 w 10"/>
                  <a:gd name="T5" fmla="*/ 2 h 10"/>
                  <a:gd name="T6" fmla="*/ 5 w 10"/>
                  <a:gd name="T7" fmla="*/ 0 h 10"/>
                  <a:gd name="T8" fmla="*/ 3 w 10"/>
                  <a:gd name="T9" fmla="*/ 0 h 10"/>
                  <a:gd name="T10" fmla="*/ 2 w 10"/>
                  <a:gd name="T11" fmla="*/ 0 h 10"/>
                  <a:gd name="T12" fmla="*/ 0 w 10"/>
                  <a:gd name="T13" fmla="*/ 0 h 10"/>
                  <a:gd name="T14" fmla="*/ 2 w 10"/>
                  <a:gd name="T15" fmla="*/ 8 h 10"/>
                  <a:gd name="T16" fmla="*/ 3 w 10"/>
                  <a:gd name="T17" fmla="*/ 8 h 10"/>
                  <a:gd name="T18" fmla="*/ 3 w 10"/>
                  <a:gd name="T19" fmla="*/ 10 h 10"/>
                  <a:gd name="T20" fmla="*/ 5 w 10"/>
                  <a:gd name="T21" fmla="*/ 10 h 10"/>
                  <a:gd name="T22" fmla="*/ 3 w 10"/>
                  <a:gd name="T23" fmla="*/ 8 h 10"/>
                  <a:gd name="T24" fmla="*/ 10 w 10"/>
                  <a:gd name="T25" fmla="*/ 4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
                  <a:gd name="T40" fmla="*/ 0 h 10"/>
                  <a:gd name="T41" fmla="*/ 10 w 10"/>
                  <a:gd name="T42" fmla="*/ 10 h 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 h="10">
                    <a:moveTo>
                      <a:pt x="10" y="4"/>
                    </a:moveTo>
                    <a:lnTo>
                      <a:pt x="8" y="2"/>
                    </a:lnTo>
                    <a:lnTo>
                      <a:pt x="6" y="2"/>
                    </a:lnTo>
                    <a:lnTo>
                      <a:pt x="5" y="0"/>
                    </a:lnTo>
                    <a:lnTo>
                      <a:pt x="3" y="0"/>
                    </a:lnTo>
                    <a:lnTo>
                      <a:pt x="2" y="0"/>
                    </a:lnTo>
                    <a:lnTo>
                      <a:pt x="0" y="0"/>
                    </a:lnTo>
                    <a:lnTo>
                      <a:pt x="2" y="8"/>
                    </a:lnTo>
                    <a:lnTo>
                      <a:pt x="3" y="8"/>
                    </a:lnTo>
                    <a:lnTo>
                      <a:pt x="3" y="10"/>
                    </a:lnTo>
                    <a:lnTo>
                      <a:pt x="5" y="10"/>
                    </a:lnTo>
                    <a:lnTo>
                      <a:pt x="3" y="8"/>
                    </a:lnTo>
                    <a:lnTo>
                      <a:pt x="10" y="4"/>
                    </a:lnTo>
                    <a:close/>
                  </a:path>
                </a:pathLst>
              </a:custGeom>
              <a:solidFill>
                <a:srgbClr val="CC6633"/>
              </a:solidFill>
              <a:ln w="9525">
                <a:noFill/>
                <a:round/>
                <a:headEnd/>
                <a:tailEnd/>
              </a:ln>
            </p:spPr>
            <p:txBody>
              <a:bodyPr/>
              <a:lstStyle/>
              <a:p>
                <a:endParaRPr lang="it-IT">
                  <a:solidFill>
                    <a:srgbClr val="FFFFFF"/>
                  </a:solidFill>
                </a:endParaRPr>
              </a:p>
            </p:txBody>
          </p:sp>
          <p:sp>
            <p:nvSpPr>
              <p:cNvPr id="29250" name="Freeform 293"/>
              <p:cNvSpPr>
                <a:spLocks/>
              </p:cNvSpPr>
              <p:nvPr/>
            </p:nvSpPr>
            <p:spPr bwMode="auto">
              <a:xfrm>
                <a:off x="2936" y="1999"/>
                <a:ext cx="28" cy="11"/>
              </a:xfrm>
              <a:custGeom>
                <a:avLst/>
                <a:gdLst>
                  <a:gd name="T0" fmla="*/ 0 w 28"/>
                  <a:gd name="T1" fmla="*/ 9 h 11"/>
                  <a:gd name="T2" fmla="*/ 6 w 28"/>
                  <a:gd name="T3" fmla="*/ 9 h 11"/>
                  <a:gd name="T4" fmla="*/ 11 w 28"/>
                  <a:gd name="T5" fmla="*/ 9 h 11"/>
                  <a:gd name="T6" fmla="*/ 14 w 28"/>
                  <a:gd name="T7" fmla="*/ 9 h 11"/>
                  <a:gd name="T8" fmla="*/ 17 w 28"/>
                  <a:gd name="T9" fmla="*/ 9 h 11"/>
                  <a:gd name="T10" fmla="*/ 20 w 28"/>
                  <a:gd name="T11" fmla="*/ 9 h 11"/>
                  <a:gd name="T12" fmla="*/ 22 w 28"/>
                  <a:gd name="T13" fmla="*/ 9 h 11"/>
                  <a:gd name="T14" fmla="*/ 25 w 28"/>
                  <a:gd name="T15" fmla="*/ 9 h 11"/>
                  <a:gd name="T16" fmla="*/ 28 w 28"/>
                  <a:gd name="T17" fmla="*/ 11 h 11"/>
                  <a:gd name="T18" fmla="*/ 28 w 28"/>
                  <a:gd name="T19" fmla="*/ 2 h 11"/>
                  <a:gd name="T20" fmla="*/ 25 w 28"/>
                  <a:gd name="T21" fmla="*/ 0 h 11"/>
                  <a:gd name="T22" fmla="*/ 23 w 28"/>
                  <a:gd name="T23" fmla="*/ 0 h 11"/>
                  <a:gd name="T24" fmla="*/ 20 w 28"/>
                  <a:gd name="T25" fmla="*/ 0 h 11"/>
                  <a:gd name="T26" fmla="*/ 19 w 28"/>
                  <a:gd name="T27" fmla="*/ 0 h 11"/>
                  <a:gd name="T28" fmla="*/ 15 w 28"/>
                  <a:gd name="T29" fmla="*/ 0 h 11"/>
                  <a:gd name="T30" fmla="*/ 11 w 28"/>
                  <a:gd name="T31" fmla="*/ 0 h 11"/>
                  <a:gd name="T32" fmla="*/ 6 w 28"/>
                  <a:gd name="T33" fmla="*/ 0 h 11"/>
                  <a:gd name="T34" fmla="*/ 0 w 28"/>
                  <a:gd name="T35" fmla="*/ 0 h 11"/>
                  <a:gd name="T36" fmla="*/ 0 w 28"/>
                  <a:gd name="T37" fmla="*/ 9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11"/>
                  <a:gd name="T59" fmla="*/ 28 w 28"/>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11">
                    <a:moveTo>
                      <a:pt x="0" y="9"/>
                    </a:moveTo>
                    <a:lnTo>
                      <a:pt x="6" y="9"/>
                    </a:lnTo>
                    <a:lnTo>
                      <a:pt x="11" y="9"/>
                    </a:lnTo>
                    <a:lnTo>
                      <a:pt x="14" y="9"/>
                    </a:lnTo>
                    <a:lnTo>
                      <a:pt x="17" y="9"/>
                    </a:lnTo>
                    <a:lnTo>
                      <a:pt x="20" y="9"/>
                    </a:lnTo>
                    <a:lnTo>
                      <a:pt x="22" y="9"/>
                    </a:lnTo>
                    <a:lnTo>
                      <a:pt x="25" y="9"/>
                    </a:lnTo>
                    <a:lnTo>
                      <a:pt x="28" y="11"/>
                    </a:lnTo>
                    <a:lnTo>
                      <a:pt x="28" y="2"/>
                    </a:lnTo>
                    <a:lnTo>
                      <a:pt x="25" y="0"/>
                    </a:lnTo>
                    <a:lnTo>
                      <a:pt x="23" y="0"/>
                    </a:lnTo>
                    <a:lnTo>
                      <a:pt x="20" y="0"/>
                    </a:lnTo>
                    <a:lnTo>
                      <a:pt x="19" y="0"/>
                    </a:lnTo>
                    <a:lnTo>
                      <a:pt x="15" y="0"/>
                    </a:lnTo>
                    <a:lnTo>
                      <a:pt x="11" y="0"/>
                    </a:lnTo>
                    <a:lnTo>
                      <a:pt x="6" y="0"/>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251" name="Freeform 294"/>
              <p:cNvSpPr>
                <a:spLocks/>
              </p:cNvSpPr>
              <p:nvPr/>
            </p:nvSpPr>
            <p:spPr bwMode="auto">
              <a:xfrm>
                <a:off x="2900" y="1999"/>
                <a:ext cx="36" cy="19"/>
              </a:xfrm>
              <a:custGeom>
                <a:avLst/>
                <a:gdLst>
                  <a:gd name="T0" fmla="*/ 1 w 36"/>
                  <a:gd name="T1" fmla="*/ 19 h 19"/>
                  <a:gd name="T2" fmla="*/ 6 w 36"/>
                  <a:gd name="T3" fmla="*/ 17 h 19"/>
                  <a:gd name="T4" fmla="*/ 11 w 36"/>
                  <a:gd name="T5" fmla="*/ 15 h 19"/>
                  <a:gd name="T6" fmla="*/ 15 w 36"/>
                  <a:gd name="T7" fmla="*/ 15 h 19"/>
                  <a:gd name="T8" fmla="*/ 19 w 36"/>
                  <a:gd name="T9" fmla="*/ 13 h 19"/>
                  <a:gd name="T10" fmla="*/ 23 w 36"/>
                  <a:gd name="T11" fmla="*/ 11 h 19"/>
                  <a:gd name="T12" fmla="*/ 28 w 36"/>
                  <a:gd name="T13" fmla="*/ 9 h 19"/>
                  <a:gd name="T14" fmla="*/ 31 w 36"/>
                  <a:gd name="T15" fmla="*/ 9 h 19"/>
                  <a:gd name="T16" fmla="*/ 36 w 36"/>
                  <a:gd name="T17" fmla="*/ 9 h 19"/>
                  <a:gd name="T18" fmla="*/ 36 w 36"/>
                  <a:gd name="T19" fmla="*/ 0 h 19"/>
                  <a:gd name="T20" fmla="*/ 31 w 36"/>
                  <a:gd name="T21" fmla="*/ 0 h 19"/>
                  <a:gd name="T22" fmla="*/ 26 w 36"/>
                  <a:gd name="T23" fmla="*/ 0 h 19"/>
                  <a:gd name="T24" fmla="*/ 22 w 36"/>
                  <a:gd name="T25" fmla="*/ 2 h 19"/>
                  <a:gd name="T26" fmla="*/ 17 w 36"/>
                  <a:gd name="T27" fmla="*/ 5 h 19"/>
                  <a:gd name="T28" fmla="*/ 12 w 36"/>
                  <a:gd name="T29" fmla="*/ 7 h 19"/>
                  <a:gd name="T30" fmla="*/ 9 w 36"/>
                  <a:gd name="T31" fmla="*/ 7 h 19"/>
                  <a:gd name="T32" fmla="*/ 5 w 36"/>
                  <a:gd name="T33" fmla="*/ 9 h 19"/>
                  <a:gd name="T34" fmla="*/ 0 w 36"/>
                  <a:gd name="T35" fmla="*/ 11 h 19"/>
                  <a:gd name="T36" fmla="*/ 1 w 36"/>
                  <a:gd name="T37" fmla="*/ 11 h 19"/>
                  <a:gd name="T38" fmla="*/ 1 w 36"/>
                  <a:gd name="T39" fmla="*/ 19 h 1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6"/>
                  <a:gd name="T61" fmla="*/ 0 h 19"/>
                  <a:gd name="T62" fmla="*/ 36 w 36"/>
                  <a:gd name="T63" fmla="*/ 19 h 1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6" h="19">
                    <a:moveTo>
                      <a:pt x="1" y="19"/>
                    </a:moveTo>
                    <a:lnTo>
                      <a:pt x="6" y="17"/>
                    </a:lnTo>
                    <a:lnTo>
                      <a:pt x="11" y="15"/>
                    </a:lnTo>
                    <a:lnTo>
                      <a:pt x="15" y="15"/>
                    </a:lnTo>
                    <a:lnTo>
                      <a:pt x="19" y="13"/>
                    </a:lnTo>
                    <a:lnTo>
                      <a:pt x="23" y="11"/>
                    </a:lnTo>
                    <a:lnTo>
                      <a:pt x="28" y="9"/>
                    </a:lnTo>
                    <a:lnTo>
                      <a:pt x="31" y="9"/>
                    </a:lnTo>
                    <a:lnTo>
                      <a:pt x="36" y="9"/>
                    </a:lnTo>
                    <a:lnTo>
                      <a:pt x="36" y="0"/>
                    </a:lnTo>
                    <a:lnTo>
                      <a:pt x="31" y="0"/>
                    </a:lnTo>
                    <a:lnTo>
                      <a:pt x="26" y="0"/>
                    </a:lnTo>
                    <a:lnTo>
                      <a:pt x="22" y="2"/>
                    </a:lnTo>
                    <a:lnTo>
                      <a:pt x="17" y="5"/>
                    </a:lnTo>
                    <a:lnTo>
                      <a:pt x="12" y="7"/>
                    </a:lnTo>
                    <a:lnTo>
                      <a:pt x="9" y="7"/>
                    </a:lnTo>
                    <a:lnTo>
                      <a:pt x="5" y="9"/>
                    </a:lnTo>
                    <a:lnTo>
                      <a:pt x="0" y="11"/>
                    </a:lnTo>
                    <a:lnTo>
                      <a:pt x="1" y="11"/>
                    </a:lnTo>
                    <a:lnTo>
                      <a:pt x="1" y="19"/>
                    </a:lnTo>
                    <a:close/>
                  </a:path>
                </a:pathLst>
              </a:custGeom>
              <a:solidFill>
                <a:srgbClr val="CC6633"/>
              </a:solidFill>
              <a:ln w="9525">
                <a:noFill/>
                <a:round/>
                <a:headEnd/>
                <a:tailEnd/>
              </a:ln>
            </p:spPr>
            <p:txBody>
              <a:bodyPr/>
              <a:lstStyle/>
              <a:p>
                <a:endParaRPr lang="it-IT">
                  <a:solidFill>
                    <a:srgbClr val="FFFFFF"/>
                  </a:solidFill>
                </a:endParaRPr>
              </a:p>
            </p:txBody>
          </p:sp>
          <p:sp>
            <p:nvSpPr>
              <p:cNvPr id="29252" name="Freeform 295"/>
              <p:cNvSpPr>
                <a:spLocks/>
              </p:cNvSpPr>
              <p:nvPr/>
            </p:nvSpPr>
            <p:spPr bwMode="auto">
              <a:xfrm>
                <a:off x="2895" y="2010"/>
                <a:ext cx="10" cy="25"/>
              </a:xfrm>
              <a:custGeom>
                <a:avLst/>
                <a:gdLst>
                  <a:gd name="T0" fmla="*/ 10 w 10"/>
                  <a:gd name="T1" fmla="*/ 21 h 25"/>
                  <a:gd name="T2" fmla="*/ 10 w 10"/>
                  <a:gd name="T3" fmla="*/ 19 h 25"/>
                  <a:gd name="T4" fmla="*/ 8 w 10"/>
                  <a:gd name="T5" fmla="*/ 15 h 25"/>
                  <a:gd name="T6" fmla="*/ 6 w 10"/>
                  <a:gd name="T7" fmla="*/ 13 h 25"/>
                  <a:gd name="T8" fmla="*/ 6 w 10"/>
                  <a:gd name="T9" fmla="*/ 10 h 25"/>
                  <a:gd name="T10" fmla="*/ 6 w 10"/>
                  <a:gd name="T11" fmla="*/ 8 h 25"/>
                  <a:gd name="T12" fmla="*/ 6 w 10"/>
                  <a:gd name="T13" fmla="*/ 0 h 25"/>
                  <a:gd name="T14" fmla="*/ 2 w 10"/>
                  <a:gd name="T15" fmla="*/ 0 h 25"/>
                  <a:gd name="T16" fmla="*/ 0 w 10"/>
                  <a:gd name="T17" fmla="*/ 4 h 25"/>
                  <a:gd name="T18" fmla="*/ 0 w 10"/>
                  <a:gd name="T19" fmla="*/ 8 h 25"/>
                  <a:gd name="T20" fmla="*/ 0 w 10"/>
                  <a:gd name="T21" fmla="*/ 13 h 25"/>
                  <a:gd name="T22" fmla="*/ 0 w 10"/>
                  <a:gd name="T23" fmla="*/ 17 h 25"/>
                  <a:gd name="T24" fmla="*/ 2 w 10"/>
                  <a:gd name="T25" fmla="*/ 19 h 25"/>
                  <a:gd name="T26" fmla="*/ 3 w 10"/>
                  <a:gd name="T27" fmla="*/ 23 h 25"/>
                  <a:gd name="T28" fmla="*/ 5 w 10"/>
                  <a:gd name="T29" fmla="*/ 25 h 25"/>
                  <a:gd name="T30" fmla="*/ 10 w 10"/>
                  <a:gd name="T31" fmla="*/ 21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25"/>
                  <a:gd name="T50" fmla="*/ 10 w 10"/>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25">
                    <a:moveTo>
                      <a:pt x="10" y="21"/>
                    </a:moveTo>
                    <a:lnTo>
                      <a:pt x="10" y="19"/>
                    </a:lnTo>
                    <a:lnTo>
                      <a:pt x="8" y="15"/>
                    </a:lnTo>
                    <a:lnTo>
                      <a:pt x="6" y="13"/>
                    </a:lnTo>
                    <a:lnTo>
                      <a:pt x="6" y="10"/>
                    </a:lnTo>
                    <a:lnTo>
                      <a:pt x="6" y="8"/>
                    </a:lnTo>
                    <a:lnTo>
                      <a:pt x="6" y="0"/>
                    </a:lnTo>
                    <a:lnTo>
                      <a:pt x="2" y="0"/>
                    </a:lnTo>
                    <a:lnTo>
                      <a:pt x="0" y="4"/>
                    </a:lnTo>
                    <a:lnTo>
                      <a:pt x="0" y="8"/>
                    </a:lnTo>
                    <a:lnTo>
                      <a:pt x="0" y="13"/>
                    </a:lnTo>
                    <a:lnTo>
                      <a:pt x="0" y="17"/>
                    </a:lnTo>
                    <a:lnTo>
                      <a:pt x="2" y="19"/>
                    </a:lnTo>
                    <a:lnTo>
                      <a:pt x="3" y="23"/>
                    </a:lnTo>
                    <a:lnTo>
                      <a:pt x="5" y="25"/>
                    </a:lnTo>
                    <a:lnTo>
                      <a:pt x="10" y="21"/>
                    </a:lnTo>
                    <a:close/>
                  </a:path>
                </a:pathLst>
              </a:custGeom>
              <a:solidFill>
                <a:srgbClr val="CC6633"/>
              </a:solidFill>
              <a:ln w="9525">
                <a:noFill/>
                <a:round/>
                <a:headEnd/>
                <a:tailEnd/>
              </a:ln>
            </p:spPr>
            <p:txBody>
              <a:bodyPr/>
              <a:lstStyle/>
              <a:p>
                <a:endParaRPr lang="it-IT">
                  <a:solidFill>
                    <a:srgbClr val="FFFFFF"/>
                  </a:solidFill>
                </a:endParaRPr>
              </a:p>
            </p:txBody>
          </p:sp>
          <p:sp>
            <p:nvSpPr>
              <p:cNvPr id="29253" name="Freeform 296"/>
              <p:cNvSpPr>
                <a:spLocks/>
              </p:cNvSpPr>
              <p:nvPr/>
            </p:nvSpPr>
            <p:spPr bwMode="auto">
              <a:xfrm>
                <a:off x="2900" y="2031"/>
                <a:ext cx="22" cy="19"/>
              </a:xfrm>
              <a:custGeom>
                <a:avLst/>
                <a:gdLst>
                  <a:gd name="T0" fmla="*/ 22 w 22"/>
                  <a:gd name="T1" fmla="*/ 10 h 19"/>
                  <a:gd name="T2" fmla="*/ 20 w 22"/>
                  <a:gd name="T3" fmla="*/ 8 h 19"/>
                  <a:gd name="T4" fmla="*/ 17 w 22"/>
                  <a:gd name="T5" fmla="*/ 8 h 19"/>
                  <a:gd name="T6" fmla="*/ 15 w 22"/>
                  <a:gd name="T7" fmla="*/ 8 h 19"/>
                  <a:gd name="T8" fmla="*/ 12 w 22"/>
                  <a:gd name="T9" fmla="*/ 6 h 19"/>
                  <a:gd name="T10" fmla="*/ 11 w 22"/>
                  <a:gd name="T11" fmla="*/ 4 h 19"/>
                  <a:gd name="T12" fmla="*/ 8 w 22"/>
                  <a:gd name="T13" fmla="*/ 4 h 19"/>
                  <a:gd name="T14" fmla="*/ 6 w 22"/>
                  <a:gd name="T15" fmla="*/ 2 h 19"/>
                  <a:gd name="T16" fmla="*/ 5 w 22"/>
                  <a:gd name="T17" fmla="*/ 0 h 19"/>
                  <a:gd name="T18" fmla="*/ 0 w 22"/>
                  <a:gd name="T19" fmla="*/ 4 h 19"/>
                  <a:gd name="T20" fmla="*/ 1 w 22"/>
                  <a:gd name="T21" fmla="*/ 8 h 19"/>
                  <a:gd name="T22" fmla="*/ 5 w 22"/>
                  <a:gd name="T23" fmla="*/ 10 h 19"/>
                  <a:gd name="T24" fmla="*/ 8 w 22"/>
                  <a:gd name="T25" fmla="*/ 13 h 19"/>
                  <a:gd name="T26" fmla="*/ 11 w 22"/>
                  <a:gd name="T27" fmla="*/ 15 h 19"/>
                  <a:gd name="T28" fmla="*/ 12 w 22"/>
                  <a:gd name="T29" fmla="*/ 17 h 19"/>
                  <a:gd name="T30" fmla="*/ 15 w 22"/>
                  <a:gd name="T31" fmla="*/ 17 h 19"/>
                  <a:gd name="T32" fmla="*/ 19 w 22"/>
                  <a:gd name="T33" fmla="*/ 19 h 19"/>
                  <a:gd name="T34" fmla="*/ 22 w 22"/>
                  <a:gd name="T35" fmla="*/ 19 h 19"/>
                  <a:gd name="T36" fmla="*/ 22 w 22"/>
                  <a:gd name="T37" fmla="*/ 1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9"/>
                  <a:gd name="T59" fmla="*/ 22 w 22"/>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9">
                    <a:moveTo>
                      <a:pt x="22" y="10"/>
                    </a:moveTo>
                    <a:lnTo>
                      <a:pt x="20" y="8"/>
                    </a:lnTo>
                    <a:lnTo>
                      <a:pt x="17" y="8"/>
                    </a:lnTo>
                    <a:lnTo>
                      <a:pt x="15" y="8"/>
                    </a:lnTo>
                    <a:lnTo>
                      <a:pt x="12" y="6"/>
                    </a:lnTo>
                    <a:lnTo>
                      <a:pt x="11" y="4"/>
                    </a:lnTo>
                    <a:lnTo>
                      <a:pt x="8" y="4"/>
                    </a:lnTo>
                    <a:lnTo>
                      <a:pt x="6" y="2"/>
                    </a:lnTo>
                    <a:lnTo>
                      <a:pt x="5" y="0"/>
                    </a:lnTo>
                    <a:lnTo>
                      <a:pt x="0" y="4"/>
                    </a:lnTo>
                    <a:lnTo>
                      <a:pt x="1" y="8"/>
                    </a:lnTo>
                    <a:lnTo>
                      <a:pt x="5" y="10"/>
                    </a:lnTo>
                    <a:lnTo>
                      <a:pt x="8" y="13"/>
                    </a:lnTo>
                    <a:lnTo>
                      <a:pt x="11" y="15"/>
                    </a:lnTo>
                    <a:lnTo>
                      <a:pt x="12" y="17"/>
                    </a:lnTo>
                    <a:lnTo>
                      <a:pt x="15" y="17"/>
                    </a:lnTo>
                    <a:lnTo>
                      <a:pt x="19" y="19"/>
                    </a:lnTo>
                    <a:lnTo>
                      <a:pt x="22" y="19"/>
                    </a:lnTo>
                    <a:lnTo>
                      <a:pt x="22" y="10"/>
                    </a:lnTo>
                    <a:close/>
                  </a:path>
                </a:pathLst>
              </a:custGeom>
              <a:solidFill>
                <a:srgbClr val="CC6633"/>
              </a:solidFill>
              <a:ln w="9525">
                <a:noFill/>
                <a:round/>
                <a:headEnd/>
                <a:tailEnd/>
              </a:ln>
            </p:spPr>
            <p:txBody>
              <a:bodyPr/>
              <a:lstStyle/>
              <a:p>
                <a:endParaRPr lang="it-IT">
                  <a:solidFill>
                    <a:srgbClr val="FFFFFF"/>
                  </a:solidFill>
                </a:endParaRPr>
              </a:p>
            </p:txBody>
          </p:sp>
          <p:sp>
            <p:nvSpPr>
              <p:cNvPr id="29254" name="Freeform 297"/>
              <p:cNvSpPr>
                <a:spLocks/>
              </p:cNvSpPr>
              <p:nvPr/>
            </p:nvSpPr>
            <p:spPr bwMode="auto">
              <a:xfrm>
                <a:off x="2922" y="2033"/>
                <a:ext cx="62" cy="17"/>
              </a:xfrm>
              <a:custGeom>
                <a:avLst/>
                <a:gdLst>
                  <a:gd name="T0" fmla="*/ 58 w 62"/>
                  <a:gd name="T1" fmla="*/ 0 h 17"/>
                  <a:gd name="T2" fmla="*/ 54 w 62"/>
                  <a:gd name="T3" fmla="*/ 2 h 17"/>
                  <a:gd name="T4" fmla="*/ 48 w 62"/>
                  <a:gd name="T5" fmla="*/ 4 h 17"/>
                  <a:gd name="T6" fmla="*/ 39 w 62"/>
                  <a:gd name="T7" fmla="*/ 4 h 17"/>
                  <a:gd name="T8" fmla="*/ 29 w 62"/>
                  <a:gd name="T9" fmla="*/ 6 h 17"/>
                  <a:gd name="T10" fmla="*/ 20 w 62"/>
                  <a:gd name="T11" fmla="*/ 6 h 17"/>
                  <a:gd name="T12" fmla="*/ 12 w 62"/>
                  <a:gd name="T13" fmla="*/ 8 h 17"/>
                  <a:gd name="T14" fmla="*/ 4 w 62"/>
                  <a:gd name="T15" fmla="*/ 8 h 17"/>
                  <a:gd name="T16" fmla="*/ 0 w 62"/>
                  <a:gd name="T17" fmla="*/ 8 h 17"/>
                  <a:gd name="T18" fmla="*/ 0 w 62"/>
                  <a:gd name="T19" fmla="*/ 17 h 17"/>
                  <a:gd name="T20" fmla="*/ 4 w 62"/>
                  <a:gd name="T21" fmla="*/ 17 h 17"/>
                  <a:gd name="T22" fmla="*/ 12 w 62"/>
                  <a:gd name="T23" fmla="*/ 17 h 17"/>
                  <a:gd name="T24" fmla="*/ 22 w 62"/>
                  <a:gd name="T25" fmla="*/ 17 h 17"/>
                  <a:gd name="T26" fmla="*/ 31 w 62"/>
                  <a:gd name="T27" fmla="*/ 15 h 17"/>
                  <a:gd name="T28" fmla="*/ 40 w 62"/>
                  <a:gd name="T29" fmla="*/ 15 h 17"/>
                  <a:gd name="T30" fmla="*/ 48 w 62"/>
                  <a:gd name="T31" fmla="*/ 13 h 17"/>
                  <a:gd name="T32" fmla="*/ 56 w 62"/>
                  <a:gd name="T33" fmla="*/ 11 h 17"/>
                  <a:gd name="T34" fmla="*/ 62 w 62"/>
                  <a:gd name="T35" fmla="*/ 6 h 17"/>
                  <a:gd name="T36" fmla="*/ 58 w 62"/>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2"/>
                  <a:gd name="T58" fmla="*/ 0 h 17"/>
                  <a:gd name="T59" fmla="*/ 62 w 62"/>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2" h="17">
                    <a:moveTo>
                      <a:pt x="58" y="0"/>
                    </a:moveTo>
                    <a:lnTo>
                      <a:pt x="54" y="2"/>
                    </a:lnTo>
                    <a:lnTo>
                      <a:pt x="48" y="4"/>
                    </a:lnTo>
                    <a:lnTo>
                      <a:pt x="39" y="4"/>
                    </a:lnTo>
                    <a:lnTo>
                      <a:pt x="29" y="6"/>
                    </a:lnTo>
                    <a:lnTo>
                      <a:pt x="20" y="6"/>
                    </a:lnTo>
                    <a:lnTo>
                      <a:pt x="12" y="8"/>
                    </a:lnTo>
                    <a:lnTo>
                      <a:pt x="4" y="8"/>
                    </a:lnTo>
                    <a:lnTo>
                      <a:pt x="0" y="8"/>
                    </a:lnTo>
                    <a:lnTo>
                      <a:pt x="0" y="17"/>
                    </a:lnTo>
                    <a:lnTo>
                      <a:pt x="4" y="17"/>
                    </a:lnTo>
                    <a:lnTo>
                      <a:pt x="12" y="17"/>
                    </a:lnTo>
                    <a:lnTo>
                      <a:pt x="22" y="17"/>
                    </a:lnTo>
                    <a:lnTo>
                      <a:pt x="31" y="15"/>
                    </a:lnTo>
                    <a:lnTo>
                      <a:pt x="40" y="15"/>
                    </a:lnTo>
                    <a:lnTo>
                      <a:pt x="48" y="13"/>
                    </a:lnTo>
                    <a:lnTo>
                      <a:pt x="56" y="11"/>
                    </a:lnTo>
                    <a:lnTo>
                      <a:pt x="62" y="6"/>
                    </a:lnTo>
                    <a:lnTo>
                      <a:pt x="58" y="0"/>
                    </a:lnTo>
                    <a:close/>
                  </a:path>
                </a:pathLst>
              </a:custGeom>
              <a:solidFill>
                <a:srgbClr val="CC6633"/>
              </a:solidFill>
              <a:ln w="9525">
                <a:noFill/>
                <a:round/>
                <a:headEnd/>
                <a:tailEnd/>
              </a:ln>
            </p:spPr>
            <p:txBody>
              <a:bodyPr/>
              <a:lstStyle/>
              <a:p>
                <a:endParaRPr lang="it-IT">
                  <a:solidFill>
                    <a:srgbClr val="FFFFFF"/>
                  </a:solidFill>
                </a:endParaRPr>
              </a:p>
            </p:txBody>
          </p:sp>
          <p:sp>
            <p:nvSpPr>
              <p:cNvPr id="29255" name="Freeform 298"/>
              <p:cNvSpPr>
                <a:spLocks/>
              </p:cNvSpPr>
              <p:nvPr/>
            </p:nvSpPr>
            <p:spPr bwMode="auto">
              <a:xfrm>
                <a:off x="2980" y="2004"/>
                <a:ext cx="12" cy="35"/>
              </a:xfrm>
              <a:custGeom>
                <a:avLst/>
                <a:gdLst>
                  <a:gd name="T0" fmla="*/ 3 w 12"/>
                  <a:gd name="T1" fmla="*/ 8 h 35"/>
                  <a:gd name="T2" fmla="*/ 4 w 12"/>
                  <a:gd name="T3" fmla="*/ 10 h 35"/>
                  <a:gd name="T4" fmla="*/ 6 w 12"/>
                  <a:gd name="T5" fmla="*/ 12 h 35"/>
                  <a:gd name="T6" fmla="*/ 6 w 12"/>
                  <a:gd name="T7" fmla="*/ 14 h 35"/>
                  <a:gd name="T8" fmla="*/ 6 w 12"/>
                  <a:gd name="T9" fmla="*/ 19 h 35"/>
                  <a:gd name="T10" fmla="*/ 4 w 12"/>
                  <a:gd name="T11" fmla="*/ 21 h 35"/>
                  <a:gd name="T12" fmla="*/ 3 w 12"/>
                  <a:gd name="T13" fmla="*/ 25 h 35"/>
                  <a:gd name="T14" fmla="*/ 1 w 12"/>
                  <a:gd name="T15" fmla="*/ 27 h 35"/>
                  <a:gd name="T16" fmla="*/ 0 w 12"/>
                  <a:gd name="T17" fmla="*/ 29 h 35"/>
                  <a:gd name="T18" fmla="*/ 4 w 12"/>
                  <a:gd name="T19" fmla="*/ 35 h 35"/>
                  <a:gd name="T20" fmla="*/ 6 w 12"/>
                  <a:gd name="T21" fmla="*/ 33 h 35"/>
                  <a:gd name="T22" fmla="*/ 9 w 12"/>
                  <a:gd name="T23" fmla="*/ 29 h 35"/>
                  <a:gd name="T24" fmla="*/ 11 w 12"/>
                  <a:gd name="T25" fmla="*/ 25 h 35"/>
                  <a:gd name="T26" fmla="*/ 12 w 12"/>
                  <a:gd name="T27" fmla="*/ 19 h 35"/>
                  <a:gd name="T28" fmla="*/ 12 w 12"/>
                  <a:gd name="T29" fmla="*/ 14 h 35"/>
                  <a:gd name="T30" fmla="*/ 12 w 12"/>
                  <a:gd name="T31" fmla="*/ 10 h 35"/>
                  <a:gd name="T32" fmla="*/ 9 w 12"/>
                  <a:gd name="T33" fmla="*/ 4 h 35"/>
                  <a:gd name="T34" fmla="*/ 6 w 12"/>
                  <a:gd name="T35" fmla="*/ 0 h 35"/>
                  <a:gd name="T36" fmla="*/ 3 w 12"/>
                  <a:gd name="T37" fmla="*/ 8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
                  <a:gd name="T58" fmla="*/ 0 h 35"/>
                  <a:gd name="T59" fmla="*/ 12 w 12"/>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 h="35">
                    <a:moveTo>
                      <a:pt x="3" y="8"/>
                    </a:moveTo>
                    <a:lnTo>
                      <a:pt x="4" y="10"/>
                    </a:lnTo>
                    <a:lnTo>
                      <a:pt x="6" y="12"/>
                    </a:lnTo>
                    <a:lnTo>
                      <a:pt x="6" y="14"/>
                    </a:lnTo>
                    <a:lnTo>
                      <a:pt x="6" y="19"/>
                    </a:lnTo>
                    <a:lnTo>
                      <a:pt x="4" y="21"/>
                    </a:lnTo>
                    <a:lnTo>
                      <a:pt x="3" y="25"/>
                    </a:lnTo>
                    <a:lnTo>
                      <a:pt x="1" y="27"/>
                    </a:lnTo>
                    <a:lnTo>
                      <a:pt x="0" y="29"/>
                    </a:lnTo>
                    <a:lnTo>
                      <a:pt x="4" y="35"/>
                    </a:lnTo>
                    <a:lnTo>
                      <a:pt x="6" y="33"/>
                    </a:lnTo>
                    <a:lnTo>
                      <a:pt x="9" y="29"/>
                    </a:lnTo>
                    <a:lnTo>
                      <a:pt x="11" y="25"/>
                    </a:lnTo>
                    <a:lnTo>
                      <a:pt x="12" y="19"/>
                    </a:lnTo>
                    <a:lnTo>
                      <a:pt x="12" y="14"/>
                    </a:lnTo>
                    <a:lnTo>
                      <a:pt x="12" y="10"/>
                    </a:lnTo>
                    <a:lnTo>
                      <a:pt x="9" y="4"/>
                    </a:lnTo>
                    <a:lnTo>
                      <a:pt x="6" y="0"/>
                    </a:lnTo>
                    <a:lnTo>
                      <a:pt x="3" y="8"/>
                    </a:lnTo>
                    <a:close/>
                  </a:path>
                </a:pathLst>
              </a:custGeom>
              <a:solidFill>
                <a:srgbClr val="CC6633"/>
              </a:solidFill>
              <a:ln w="9525">
                <a:noFill/>
                <a:round/>
                <a:headEnd/>
                <a:tailEnd/>
              </a:ln>
            </p:spPr>
            <p:txBody>
              <a:bodyPr/>
              <a:lstStyle/>
              <a:p>
                <a:endParaRPr lang="it-IT">
                  <a:solidFill>
                    <a:srgbClr val="FFFFFF"/>
                  </a:solidFill>
                </a:endParaRPr>
              </a:p>
            </p:txBody>
          </p:sp>
          <p:sp>
            <p:nvSpPr>
              <p:cNvPr id="29256" name="Freeform 299"/>
              <p:cNvSpPr>
                <a:spLocks/>
              </p:cNvSpPr>
              <p:nvPr/>
            </p:nvSpPr>
            <p:spPr bwMode="auto">
              <a:xfrm>
                <a:off x="2964" y="2001"/>
                <a:ext cx="22" cy="11"/>
              </a:xfrm>
              <a:custGeom>
                <a:avLst/>
                <a:gdLst>
                  <a:gd name="T0" fmla="*/ 0 w 22"/>
                  <a:gd name="T1" fmla="*/ 9 h 11"/>
                  <a:gd name="T2" fmla="*/ 3 w 22"/>
                  <a:gd name="T3" fmla="*/ 9 h 11"/>
                  <a:gd name="T4" fmla="*/ 6 w 22"/>
                  <a:gd name="T5" fmla="*/ 9 h 11"/>
                  <a:gd name="T6" fmla="*/ 8 w 22"/>
                  <a:gd name="T7" fmla="*/ 9 h 11"/>
                  <a:gd name="T8" fmla="*/ 11 w 22"/>
                  <a:gd name="T9" fmla="*/ 9 h 11"/>
                  <a:gd name="T10" fmla="*/ 12 w 22"/>
                  <a:gd name="T11" fmla="*/ 9 h 11"/>
                  <a:gd name="T12" fmla="*/ 16 w 22"/>
                  <a:gd name="T13" fmla="*/ 9 h 11"/>
                  <a:gd name="T14" fmla="*/ 17 w 22"/>
                  <a:gd name="T15" fmla="*/ 9 h 11"/>
                  <a:gd name="T16" fmla="*/ 19 w 22"/>
                  <a:gd name="T17" fmla="*/ 11 h 11"/>
                  <a:gd name="T18" fmla="*/ 22 w 22"/>
                  <a:gd name="T19" fmla="*/ 3 h 11"/>
                  <a:gd name="T20" fmla="*/ 20 w 22"/>
                  <a:gd name="T21" fmla="*/ 0 h 11"/>
                  <a:gd name="T22" fmla="*/ 17 w 22"/>
                  <a:gd name="T23" fmla="*/ 0 h 11"/>
                  <a:gd name="T24" fmla="*/ 14 w 22"/>
                  <a:gd name="T25" fmla="*/ 0 h 11"/>
                  <a:gd name="T26" fmla="*/ 11 w 22"/>
                  <a:gd name="T27" fmla="*/ 0 h 11"/>
                  <a:gd name="T28" fmla="*/ 8 w 22"/>
                  <a:gd name="T29" fmla="*/ 0 h 11"/>
                  <a:gd name="T30" fmla="*/ 6 w 22"/>
                  <a:gd name="T31" fmla="*/ 0 h 11"/>
                  <a:gd name="T32" fmla="*/ 3 w 22"/>
                  <a:gd name="T33" fmla="*/ 0 h 11"/>
                  <a:gd name="T34" fmla="*/ 1 w 22"/>
                  <a:gd name="T35" fmla="*/ 0 h 11"/>
                  <a:gd name="T36" fmla="*/ 0 w 22"/>
                  <a:gd name="T37" fmla="*/ 9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1"/>
                  <a:gd name="T59" fmla="*/ 22 w 22"/>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1">
                    <a:moveTo>
                      <a:pt x="0" y="9"/>
                    </a:moveTo>
                    <a:lnTo>
                      <a:pt x="3" y="9"/>
                    </a:lnTo>
                    <a:lnTo>
                      <a:pt x="6" y="9"/>
                    </a:lnTo>
                    <a:lnTo>
                      <a:pt x="8" y="9"/>
                    </a:lnTo>
                    <a:lnTo>
                      <a:pt x="11" y="9"/>
                    </a:lnTo>
                    <a:lnTo>
                      <a:pt x="12" y="9"/>
                    </a:lnTo>
                    <a:lnTo>
                      <a:pt x="16" y="9"/>
                    </a:lnTo>
                    <a:lnTo>
                      <a:pt x="17" y="9"/>
                    </a:lnTo>
                    <a:lnTo>
                      <a:pt x="19" y="11"/>
                    </a:lnTo>
                    <a:lnTo>
                      <a:pt x="22" y="3"/>
                    </a:lnTo>
                    <a:lnTo>
                      <a:pt x="20" y="0"/>
                    </a:lnTo>
                    <a:lnTo>
                      <a:pt x="17" y="0"/>
                    </a:lnTo>
                    <a:lnTo>
                      <a:pt x="14" y="0"/>
                    </a:lnTo>
                    <a:lnTo>
                      <a:pt x="11" y="0"/>
                    </a:lnTo>
                    <a:lnTo>
                      <a:pt x="8" y="0"/>
                    </a:lnTo>
                    <a:lnTo>
                      <a:pt x="6" y="0"/>
                    </a:lnTo>
                    <a:lnTo>
                      <a:pt x="3" y="0"/>
                    </a:lnTo>
                    <a:lnTo>
                      <a:pt x="1"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257" name="Freeform 300"/>
              <p:cNvSpPr>
                <a:spLocks/>
              </p:cNvSpPr>
              <p:nvPr/>
            </p:nvSpPr>
            <p:spPr bwMode="auto">
              <a:xfrm>
                <a:off x="2879" y="2010"/>
                <a:ext cx="16" cy="31"/>
              </a:xfrm>
              <a:custGeom>
                <a:avLst/>
                <a:gdLst>
                  <a:gd name="T0" fmla="*/ 15 w 16"/>
                  <a:gd name="T1" fmla="*/ 10 h 31"/>
                  <a:gd name="T2" fmla="*/ 15 w 16"/>
                  <a:gd name="T3" fmla="*/ 8 h 31"/>
                  <a:gd name="T4" fmla="*/ 15 w 16"/>
                  <a:gd name="T5" fmla="*/ 6 h 31"/>
                  <a:gd name="T6" fmla="*/ 13 w 16"/>
                  <a:gd name="T7" fmla="*/ 4 h 31"/>
                  <a:gd name="T8" fmla="*/ 13 w 16"/>
                  <a:gd name="T9" fmla="*/ 4 h 31"/>
                  <a:gd name="T10" fmla="*/ 11 w 16"/>
                  <a:gd name="T11" fmla="*/ 2 h 31"/>
                  <a:gd name="T12" fmla="*/ 10 w 16"/>
                  <a:gd name="T13" fmla="*/ 0 h 31"/>
                  <a:gd name="T14" fmla="*/ 10 w 16"/>
                  <a:gd name="T15" fmla="*/ 0 h 31"/>
                  <a:gd name="T16" fmla="*/ 8 w 16"/>
                  <a:gd name="T17" fmla="*/ 0 h 31"/>
                  <a:gd name="T18" fmla="*/ 7 w 16"/>
                  <a:gd name="T19" fmla="*/ 2 h 31"/>
                  <a:gd name="T20" fmla="*/ 5 w 16"/>
                  <a:gd name="T21" fmla="*/ 4 h 31"/>
                  <a:gd name="T22" fmla="*/ 4 w 16"/>
                  <a:gd name="T23" fmla="*/ 6 h 31"/>
                  <a:gd name="T24" fmla="*/ 2 w 16"/>
                  <a:gd name="T25" fmla="*/ 10 h 31"/>
                  <a:gd name="T26" fmla="*/ 0 w 16"/>
                  <a:gd name="T27" fmla="*/ 13 h 31"/>
                  <a:gd name="T28" fmla="*/ 0 w 16"/>
                  <a:gd name="T29" fmla="*/ 15 h 31"/>
                  <a:gd name="T30" fmla="*/ 0 w 16"/>
                  <a:gd name="T31" fmla="*/ 19 h 31"/>
                  <a:gd name="T32" fmla="*/ 0 w 16"/>
                  <a:gd name="T33" fmla="*/ 21 h 31"/>
                  <a:gd name="T34" fmla="*/ 2 w 16"/>
                  <a:gd name="T35" fmla="*/ 23 h 31"/>
                  <a:gd name="T36" fmla="*/ 5 w 16"/>
                  <a:gd name="T37" fmla="*/ 25 h 31"/>
                  <a:gd name="T38" fmla="*/ 7 w 16"/>
                  <a:gd name="T39" fmla="*/ 27 h 31"/>
                  <a:gd name="T40" fmla="*/ 10 w 16"/>
                  <a:gd name="T41" fmla="*/ 29 h 31"/>
                  <a:gd name="T42" fmla="*/ 11 w 16"/>
                  <a:gd name="T43" fmla="*/ 31 h 31"/>
                  <a:gd name="T44" fmla="*/ 13 w 16"/>
                  <a:gd name="T45" fmla="*/ 31 h 31"/>
                  <a:gd name="T46" fmla="*/ 15 w 16"/>
                  <a:gd name="T47" fmla="*/ 31 h 31"/>
                  <a:gd name="T48" fmla="*/ 15 w 16"/>
                  <a:gd name="T49" fmla="*/ 31 h 31"/>
                  <a:gd name="T50" fmla="*/ 16 w 16"/>
                  <a:gd name="T51" fmla="*/ 27 h 31"/>
                  <a:gd name="T52" fmla="*/ 16 w 16"/>
                  <a:gd name="T53" fmla="*/ 25 h 31"/>
                  <a:gd name="T54" fmla="*/ 16 w 16"/>
                  <a:gd name="T55" fmla="*/ 23 h 31"/>
                  <a:gd name="T56" fmla="*/ 16 w 16"/>
                  <a:gd name="T57" fmla="*/ 21 h 31"/>
                  <a:gd name="T58" fmla="*/ 15 w 16"/>
                  <a:gd name="T59" fmla="*/ 19 h 31"/>
                  <a:gd name="T60" fmla="*/ 15 w 16"/>
                  <a:gd name="T61" fmla="*/ 17 h 31"/>
                  <a:gd name="T62" fmla="*/ 15 w 16"/>
                  <a:gd name="T63" fmla="*/ 15 h 31"/>
                  <a:gd name="T64" fmla="*/ 15 w 16"/>
                  <a:gd name="T65" fmla="*/ 10 h 3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
                  <a:gd name="T100" fmla="*/ 0 h 31"/>
                  <a:gd name="T101" fmla="*/ 16 w 16"/>
                  <a:gd name="T102" fmla="*/ 31 h 3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 h="31">
                    <a:moveTo>
                      <a:pt x="15" y="10"/>
                    </a:moveTo>
                    <a:lnTo>
                      <a:pt x="15" y="8"/>
                    </a:lnTo>
                    <a:lnTo>
                      <a:pt x="15" y="6"/>
                    </a:lnTo>
                    <a:lnTo>
                      <a:pt x="13" y="4"/>
                    </a:lnTo>
                    <a:lnTo>
                      <a:pt x="11" y="2"/>
                    </a:lnTo>
                    <a:lnTo>
                      <a:pt x="10" y="0"/>
                    </a:lnTo>
                    <a:lnTo>
                      <a:pt x="8" y="0"/>
                    </a:lnTo>
                    <a:lnTo>
                      <a:pt x="7" y="2"/>
                    </a:lnTo>
                    <a:lnTo>
                      <a:pt x="5" y="4"/>
                    </a:lnTo>
                    <a:lnTo>
                      <a:pt x="4" y="6"/>
                    </a:lnTo>
                    <a:lnTo>
                      <a:pt x="2" y="10"/>
                    </a:lnTo>
                    <a:lnTo>
                      <a:pt x="0" y="13"/>
                    </a:lnTo>
                    <a:lnTo>
                      <a:pt x="0" y="15"/>
                    </a:lnTo>
                    <a:lnTo>
                      <a:pt x="0" y="19"/>
                    </a:lnTo>
                    <a:lnTo>
                      <a:pt x="0" y="21"/>
                    </a:lnTo>
                    <a:lnTo>
                      <a:pt x="2" y="23"/>
                    </a:lnTo>
                    <a:lnTo>
                      <a:pt x="5" y="25"/>
                    </a:lnTo>
                    <a:lnTo>
                      <a:pt x="7" y="27"/>
                    </a:lnTo>
                    <a:lnTo>
                      <a:pt x="10" y="29"/>
                    </a:lnTo>
                    <a:lnTo>
                      <a:pt x="11" y="31"/>
                    </a:lnTo>
                    <a:lnTo>
                      <a:pt x="13" y="31"/>
                    </a:lnTo>
                    <a:lnTo>
                      <a:pt x="15" y="31"/>
                    </a:lnTo>
                    <a:lnTo>
                      <a:pt x="16" y="27"/>
                    </a:lnTo>
                    <a:lnTo>
                      <a:pt x="16" y="25"/>
                    </a:lnTo>
                    <a:lnTo>
                      <a:pt x="16" y="23"/>
                    </a:lnTo>
                    <a:lnTo>
                      <a:pt x="16" y="21"/>
                    </a:lnTo>
                    <a:lnTo>
                      <a:pt x="15" y="19"/>
                    </a:lnTo>
                    <a:lnTo>
                      <a:pt x="15" y="17"/>
                    </a:lnTo>
                    <a:lnTo>
                      <a:pt x="15" y="15"/>
                    </a:lnTo>
                    <a:lnTo>
                      <a:pt x="15" y="10"/>
                    </a:lnTo>
                    <a:close/>
                  </a:path>
                </a:pathLst>
              </a:custGeom>
              <a:solidFill>
                <a:srgbClr val="F7AB8C"/>
              </a:solidFill>
              <a:ln w="9525">
                <a:noFill/>
                <a:round/>
                <a:headEnd/>
                <a:tailEnd/>
              </a:ln>
            </p:spPr>
            <p:txBody>
              <a:bodyPr/>
              <a:lstStyle/>
              <a:p>
                <a:endParaRPr lang="it-IT">
                  <a:solidFill>
                    <a:srgbClr val="FFFFFF"/>
                  </a:solidFill>
                </a:endParaRPr>
              </a:p>
            </p:txBody>
          </p:sp>
          <p:sp>
            <p:nvSpPr>
              <p:cNvPr id="29258" name="Freeform 301"/>
              <p:cNvSpPr>
                <a:spLocks/>
              </p:cNvSpPr>
              <p:nvPr/>
            </p:nvSpPr>
            <p:spPr bwMode="auto">
              <a:xfrm>
                <a:off x="2886" y="2006"/>
                <a:ext cx="11" cy="14"/>
              </a:xfrm>
              <a:custGeom>
                <a:avLst/>
                <a:gdLst>
                  <a:gd name="T0" fmla="*/ 3 w 11"/>
                  <a:gd name="T1" fmla="*/ 8 h 14"/>
                  <a:gd name="T2" fmla="*/ 1 w 11"/>
                  <a:gd name="T3" fmla="*/ 8 h 14"/>
                  <a:gd name="T4" fmla="*/ 3 w 11"/>
                  <a:gd name="T5" fmla="*/ 10 h 14"/>
                  <a:gd name="T6" fmla="*/ 3 w 11"/>
                  <a:gd name="T7" fmla="*/ 12 h 14"/>
                  <a:gd name="T8" fmla="*/ 4 w 11"/>
                  <a:gd name="T9" fmla="*/ 12 h 14"/>
                  <a:gd name="T10" fmla="*/ 4 w 11"/>
                  <a:gd name="T11" fmla="*/ 14 h 14"/>
                  <a:gd name="T12" fmla="*/ 11 w 11"/>
                  <a:gd name="T13" fmla="*/ 14 h 14"/>
                  <a:gd name="T14" fmla="*/ 11 w 11"/>
                  <a:gd name="T15" fmla="*/ 12 h 14"/>
                  <a:gd name="T16" fmla="*/ 11 w 11"/>
                  <a:gd name="T17" fmla="*/ 10 h 14"/>
                  <a:gd name="T18" fmla="*/ 9 w 11"/>
                  <a:gd name="T19" fmla="*/ 6 h 14"/>
                  <a:gd name="T20" fmla="*/ 8 w 11"/>
                  <a:gd name="T21" fmla="*/ 4 h 14"/>
                  <a:gd name="T22" fmla="*/ 6 w 11"/>
                  <a:gd name="T23" fmla="*/ 2 h 14"/>
                  <a:gd name="T24" fmla="*/ 4 w 11"/>
                  <a:gd name="T25" fmla="*/ 2 h 14"/>
                  <a:gd name="T26" fmla="*/ 3 w 11"/>
                  <a:gd name="T27" fmla="*/ 0 h 14"/>
                  <a:gd name="T28" fmla="*/ 0 w 11"/>
                  <a:gd name="T29" fmla="*/ 0 h 14"/>
                  <a:gd name="T30" fmla="*/ 3 w 11"/>
                  <a:gd name="T31" fmla="*/ 8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14"/>
                  <a:gd name="T50" fmla="*/ 11 w 11"/>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14">
                    <a:moveTo>
                      <a:pt x="3" y="8"/>
                    </a:moveTo>
                    <a:lnTo>
                      <a:pt x="1" y="8"/>
                    </a:lnTo>
                    <a:lnTo>
                      <a:pt x="3" y="10"/>
                    </a:lnTo>
                    <a:lnTo>
                      <a:pt x="3" y="12"/>
                    </a:lnTo>
                    <a:lnTo>
                      <a:pt x="4" y="12"/>
                    </a:lnTo>
                    <a:lnTo>
                      <a:pt x="4" y="14"/>
                    </a:lnTo>
                    <a:lnTo>
                      <a:pt x="11" y="14"/>
                    </a:lnTo>
                    <a:lnTo>
                      <a:pt x="11" y="12"/>
                    </a:lnTo>
                    <a:lnTo>
                      <a:pt x="11" y="10"/>
                    </a:lnTo>
                    <a:lnTo>
                      <a:pt x="9" y="6"/>
                    </a:lnTo>
                    <a:lnTo>
                      <a:pt x="8" y="4"/>
                    </a:lnTo>
                    <a:lnTo>
                      <a:pt x="6" y="2"/>
                    </a:lnTo>
                    <a:lnTo>
                      <a:pt x="4" y="2"/>
                    </a:lnTo>
                    <a:lnTo>
                      <a:pt x="3" y="0"/>
                    </a:lnTo>
                    <a:lnTo>
                      <a:pt x="0" y="0"/>
                    </a:lnTo>
                    <a:lnTo>
                      <a:pt x="3" y="8"/>
                    </a:lnTo>
                    <a:close/>
                  </a:path>
                </a:pathLst>
              </a:custGeom>
              <a:solidFill>
                <a:srgbClr val="CC6633"/>
              </a:solidFill>
              <a:ln w="9525">
                <a:noFill/>
                <a:round/>
                <a:headEnd/>
                <a:tailEnd/>
              </a:ln>
            </p:spPr>
            <p:txBody>
              <a:bodyPr/>
              <a:lstStyle/>
              <a:p>
                <a:endParaRPr lang="it-IT">
                  <a:solidFill>
                    <a:srgbClr val="FFFFFF"/>
                  </a:solidFill>
                </a:endParaRPr>
              </a:p>
            </p:txBody>
          </p:sp>
          <p:sp>
            <p:nvSpPr>
              <p:cNvPr id="29259" name="Freeform 302"/>
              <p:cNvSpPr>
                <a:spLocks/>
              </p:cNvSpPr>
              <p:nvPr/>
            </p:nvSpPr>
            <p:spPr bwMode="auto">
              <a:xfrm>
                <a:off x="2876" y="2006"/>
                <a:ext cx="13" cy="27"/>
              </a:xfrm>
              <a:custGeom>
                <a:avLst/>
                <a:gdLst>
                  <a:gd name="T0" fmla="*/ 7 w 13"/>
                  <a:gd name="T1" fmla="*/ 23 h 27"/>
                  <a:gd name="T2" fmla="*/ 7 w 13"/>
                  <a:gd name="T3" fmla="*/ 21 h 27"/>
                  <a:gd name="T4" fmla="*/ 7 w 13"/>
                  <a:gd name="T5" fmla="*/ 19 h 27"/>
                  <a:gd name="T6" fmla="*/ 8 w 13"/>
                  <a:gd name="T7" fmla="*/ 17 h 27"/>
                  <a:gd name="T8" fmla="*/ 8 w 13"/>
                  <a:gd name="T9" fmla="*/ 14 h 27"/>
                  <a:gd name="T10" fmla="*/ 10 w 13"/>
                  <a:gd name="T11" fmla="*/ 12 h 27"/>
                  <a:gd name="T12" fmla="*/ 11 w 13"/>
                  <a:gd name="T13" fmla="*/ 10 h 27"/>
                  <a:gd name="T14" fmla="*/ 13 w 13"/>
                  <a:gd name="T15" fmla="*/ 8 h 27"/>
                  <a:gd name="T16" fmla="*/ 10 w 13"/>
                  <a:gd name="T17" fmla="*/ 0 h 27"/>
                  <a:gd name="T18" fmla="*/ 8 w 13"/>
                  <a:gd name="T19" fmla="*/ 2 h 27"/>
                  <a:gd name="T20" fmla="*/ 5 w 13"/>
                  <a:gd name="T21" fmla="*/ 6 h 27"/>
                  <a:gd name="T22" fmla="*/ 3 w 13"/>
                  <a:gd name="T23" fmla="*/ 8 h 27"/>
                  <a:gd name="T24" fmla="*/ 2 w 13"/>
                  <a:gd name="T25" fmla="*/ 12 h 27"/>
                  <a:gd name="T26" fmla="*/ 0 w 13"/>
                  <a:gd name="T27" fmla="*/ 14 h 27"/>
                  <a:gd name="T28" fmla="*/ 0 w 13"/>
                  <a:gd name="T29" fmla="*/ 19 h 27"/>
                  <a:gd name="T30" fmla="*/ 0 w 13"/>
                  <a:gd name="T31" fmla="*/ 23 h 27"/>
                  <a:gd name="T32" fmla="*/ 0 w 13"/>
                  <a:gd name="T33" fmla="*/ 27 h 27"/>
                  <a:gd name="T34" fmla="*/ 7 w 13"/>
                  <a:gd name="T35" fmla="*/ 23 h 2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27"/>
                  <a:gd name="T56" fmla="*/ 13 w 13"/>
                  <a:gd name="T57" fmla="*/ 27 h 2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27">
                    <a:moveTo>
                      <a:pt x="7" y="23"/>
                    </a:moveTo>
                    <a:lnTo>
                      <a:pt x="7" y="21"/>
                    </a:lnTo>
                    <a:lnTo>
                      <a:pt x="7" y="19"/>
                    </a:lnTo>
                    <a:lnTo>
                      <a:pt x="8" y="17"/>
                    </a:lnTo>
                    <a:lnTo>
                      <a:pt x="8" y="14"/>
                    </a:lnTo>
                    <a:lnTo>
                      <a:pt x="10" y="12"/>
                    </a:lnTo>
                    <a:lnTo>
                      <a:pt x="11" y="10"/>
                    </a:lnTo>
                    <a:lnTo>
                      <a:pt x="13" y="8"/>
                    </a:lnTo>
                    <a:lnTo>
                      <a:pt x="10" y="0"/>
                    </a:lnTo>
                    <a:lnTo>
                      <a:pt x="8" y="2"/>
                    </a:lnTo>
                    <a:lnTo>
                      <a:pt x="5" y="6"/>
                    </a:lnTo>
                    <a:lnTo>
                      <a:pt x="3" y="8"/>
                    </a:lnTo>
                    <a:lnTo>
                      <a:pt x="2" y="12"/>
                    </a:lnTo>
                    <a:lnTo>
                      <a:pt x="0" y="14"/>
                    </a:lnTo>
                    <a:lnTo>
                      <a:pt x="0" y="19"/>
                    </a:lnTo>
                    <a:lnTo>
                      <a:pt x="0" y="23"/>
                    </a:lnTo>
                    <a:lnTo>
                      <a:pt x="0" y="27"/>
                    </a:lnTo>
                    <a:lnTo>
                      <a:pt x="7" y="23"/>
                    </a:lnTo>
                    <a:close/>
                  </a:path>
                </a:pathLst>
              </a:custGeom>
              <a:solidFill>
                <a:srgbClr val="CC6633"/>
              </a:solidFill>
              <a:ln w="9525">
                <a:noFill/>
                <a:round/>
                <a:headEnd/>
                <a:tailEnd/>
              </a:ln>
            </p:spPr>
            <p:txBody>
              <a:bodyPr/>
              <a:lstStyle/>
              <a:p>
                <a:endParaRPr lang="it-IT">
                  <a:solidFill>
                    <a:srgbClr val="FFFFFF"/>
                  </a:solidFill>
                </a:endParaRPr>
              </a:p>
            </p:txBody>
          </p:sp>
          <p:sp>
            <p:nvSpPr>
              <p:cNvPr id="29260" name="Freeform 303"/>
              <p:cNvSpPr>
                <a:spLocks/>
              </p:cNvSpPr>
              <p:nvPr/>
            </p:nvSpPr>
            <p:spPr bwMode="auto">
              <a:xfrm>
                <a:off x="2876" y="2029"/>
                <a:ext cx="21" cy="17"/>
              </a:xfrm>
              <a:custGeom>
                <a:avLst/>
                <a:gdLst>
                  <a:gd name="T0" fmla="*/ 14 w 21"/>
                  <a:gd name="T1" fmla="*/ 10 h 17"/>
                  <a:gd name="T2" fmla="*/ 14 w 21"/>
                  <a:gd name="T3" fmla="*/ 12 h 17"/>
                  <a:gd name="T4" fmla="*/ 16 w 21"/>
                  <a:gd name="T5" fmla="*/ 8 h 17"/>
                  <a:gd name="T6" fmla="*/ 18 w 21"/>
                  <a:gd name="T7" fmla="*/ 8 h 17"/>
                  <a:gd name="T8" fmla="*/ 16 w 21"/>
                  <a:gd name="T9" fmla="*/ 8 h 17"/>
                  <a:gd name="T10" fmla="*/ 13 w 21"/>
                  <a:gd name="T11" fmla="*/ 6 h 17"/>
                  <a:gd name="T12" fmla="*/ 11 w 21"/>
                  <a:gd name="T13" fmla="*/ 6 h 17"/>
                  <a:gd name="T14" fmla="*/ 10 w 21"/>
                  <a:gd name="T15" fmla="*/ 4 h 17"/>
                  <a:gd name="T16" fmla="*/ 8 w 21"/>
                  <a:gd name="T17" fmla="*/ 2 h 17"/>
                  <a:gd name="T18" fmla="*/ 7 w 21"/>
                  <a:gd name="T19" fmla="*/ 0 h 17"/>
                  <a:gd name="T20" fmla="*/ 0 w 21"/>
                  <a:gd name="T21" fmla="*/ 4 h 17"/>
                  <a:gd name="T22" fmla="*/ 3 w 21"/>
                  <a:gd name="T23" fmla="*/ 8 h 17"/>
                  <a:gd name="T24" fmla="*/ 5 w 21"/>
                  <a:gd name="T25" fmla="*/ 10 h 17"/>
                  <a:gd name="T26" fmla="*/ 8 w 21"/>
                  <a:gd name="T27" fmla="*/ 12 h 17"/>
                  <a:gd name="T28" fmla="*/ 11 w 21"/>
                  <a:gd name="T29" fmla="*/ 15 h 17"/>
                  <a:gd name="T30" fmla="*/ 13 w 21"/>
                  <a:gd name="T31" fmla="*/ 17 h 17"/>
                  <a:gd name="T32" fmla="*/ 16 w 21"/>
                  <a:gd name="T33" fmla="*/ 17 h 17"/>
                  <a:gd name="T34" fmla="*/ 19 w 21"/>
                  <a:gd name="T35" fmla="*/ 17 h 17"/>
                  <a:gd name="T36" fmla="*/ 21 w 21"/>
                  <a:gd name="T37" fmla="*/ 10 h 17"/>
                  <a:gd name="T38" fmla="*/ 21 w 21"/>
                  <a:gd name="T39" fmla="*/ 12 h 17"/>
                  <a:gd name="T40" fmla="*/ 14 w 21"/>
                  <a:gd name="T41" fmla="*/ 10 h 1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
                  <a:gd name="T64" fmla="*/ 0 h 17"/>
                  <a:gd name="T65" fmla="*/ 21 w 21"/>
                  <a:gd name="T66" fmla="*/ 17 h 1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 h="17">
                    <a:moveTo>
                      <a:pt x="14" y="10"/>
                    </a:moveTo>
                    <a:lnTo>
                      <a:pt x="14" y="12"/>
                    </a:lnTo>
                    <a:lnTo>
                      <a:pt x="16" y="8"/>
                    </a:lnTo>
                    <a:lnTo>
                      <a:pt x="18" y="8"/>
                    </a:lnTo>
                    <a:lnTo>
                      <a:pt x="16" y="8"/>
                    </a:lnTo>
                    <a:lnTo>
                      <a:pt x="13" y="6"/>
                    </a:lnTo>
                    <a:lnTo>
                      <a:pt x="11" y="6"/>
                    </a:lnTo>
                    <a:lnTo>
                      <a:pt x="10" y="4"/>
                    </a:lnTo>
                    <a:lnTo>
                      <a:pt x="8" y="2"/>
                    </a:lnTo>
                    <a:lnTo>
                      <a:pt x="7" y="0"/>
                    </a:lnTo>
                    <a:lnTo>
                      <a:pt x="0" y="4"/>
                    </a:lnTo>
                    <a:lnTo>
                      <a:pt x="3" y="8"/>
                    </a:lnTo>
                    <a:lnTo>
                      <a:pt x="5" y="10"/>
                    </a:lnTo>
                    <a:lnTo>
                      <a:pt x="8" y="12"/>
                    </a:lnTo>
                    <a:lnTo>
                      <a:pt x="11" y="15"/>
                    </a:lnTo>
                    <a:lnTo>
                      <a:pt x="13" y="17"/>
                    </a:lnTo>
                    <a:lnTo>
                      <a:pt x="16" y="17"/>
                    </a:lnTo>
                    <a:lnTo>
                      <a:pt x="19" y="17"/>
                    </a:lnTo>
                    <a:lnTo>
                      <a:pt x="21" y="10"/>
                    </a:lnTo>
                    <a:lnTo>
                      <a:pt x="21" y="12"/>
                    </a:lnTo>
                    <a:lnTo>
                      <a:pt x="14" y="10"/>
                    </a:lnTo>
                    <a:close/>
                  </a:path>
                </a:pathLst>
              </a:custGeom>
              <a:solidFill>
                <a:srgbClr val="CC6633"/>
              </a:solidFill>
              <a:ln w="9525">
                <a:noFill/>
                <a:round/>
                <a:headEnd/>
                <a:tailEnd/>
              </a:ln>
            </p:spPr>
            <p:txBody>
              <a:bodyPr/>
              <a:lstStyle/>
              <a:p>
                <a:endParaRPr lang="it-IT">
                  <a:solidFill>
                    <a:srgbClr val="FFFFFF"/>
                  </a:solidFill>
                </a:endParaRPr>
              </a:p>
            </p:txBody>
          </p:sp>
          <p:sp>
            <p:nvSpPr>
              <p:cNvPr id="29261" name="Freeform 304"/>
              <p:cNvSpPr>
                <a:spLocks/>
              </p:cNvSpPr>
              <p:nvPr/>
            </p:nvSpPr>
            <p:spPr bwMode="auto">
              <a:xfrm>
                <a:off x="2890" y="2020"/>
                <a:ext cx="8" cy="21"/>
              </a:xfrm>
              <a:custGeom>
                <a:avLst/>
                <a:gdLst>
                  <a:gd name="T0" fmla="*/ 0 w 8"/>
                  <a:gd name="T1" fmla="*/ 0 h 21"/>
                  <a:gd name="T2" fmla="*/ 0 w 8"/>
                  <a:gd name="T3" fmla="*/ 5 h 21"/>
                  <a:gd name="T4" fmla="*/ 0 w 8"/>
                  <a:gd name="T5" fmla="*/ 7 h 21"/>
                  <a:gd name="T6" fmla="*/ 0 w 8"/>
                  <a:gd name="T7" fmla="*/ 9 h 21"/>
                  <a:gd name="T8" fmla="*/ 0 w 8"/>
                  <a:gd name="T9" fmla="*/ 11 h 21"/>
                  <a:gd name="T10" fmla="*/ 2 w 8"/>
                  <a:gd name="T11" fmla="*/ 13 h 21"/>
                  <a:gd name="T12" fmla="*/ 2 w 8"/>
                  <a:gd name="T13" fmla="*/ 15 h 21"/>
                  <a:gd name="T14" fmla="*/ 0 w 8"/>
                  <a:gd name="T15" fmla="*/ 17 h 21"/>
                  <a:gd name="T16" fmla="*/ 0 w 8"/>
                  <a:gd name="T17" fmla="*/ 19 h 21"/>
                  <a:gd name="T18" fmla="*/ 7 w 8"/>
                  <a:gd name="T19" fmla="*/ 21 h 21"/>
                  <a:gd name="T20" fmla="*/ 8 w 8"/>
                  <a:gd name="T21" fmla="*/ 17 h 21"/>
                  <a:gd name="T22" fmla="*/ 8 w 8"/>
                  <a:gd name="T23" fmla="*/ 15 h 21"/>
                  <a:gd name="T24" fmla="*/ 8 w 8"/>
                  <a:gd name="T25" fmla="*/ 13 h 21"/>
                  <a:gd name="T26" fmla="*/ 8 w 8"/>
                  <a:gd name="T27" fmla="*/ 11 h 21"/>
                  <a:gd name="T28" fmla="*/ 8 w 8"/>
                  <a:gd name="T29" fmla="*/ 9 h 21"/>
                  <a:gd name="T30" fmla="*/ 7 w 8"/>
                  <a:gd name="T31" fmla="*/ 7 h 21"/>
                  <a:gd name="T32" fmla="*/ 7 w 8"/>
                  <a:gd name="T33" fmla="*/ 5 h 21"/>
                  <a:gd name="T34" fmla="*/ 7 w 8"/>
                  <a:gd name="T35" fmla="*/ 0 h 21"/>
                  <a:gd name="T36" fmla="*/ 0 w 8"/>
                  <a:gd name="T37" fmla="*/ 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21"/>
                  <a:gd name="T59" fmla="*/ 8 w 8"/>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21">
                    <a:moveTo>
                      <a:pt x="0" y="0"/>
                    </a:moveTo>
                    <a:lnTo>
                      <a:pt x="0" y="5"/>
                    </a:lnTo>
                    <a:lnTo>
                      <a:pt x="0" y="7"/>
                    </a:lnTo>
                    <a:lnTo>
                      <a:pt x="0" y="9"/>
                    </a:lnTo>
                    <a:lnTo>
                      <a:pt x="0" y="11"/>
                    </a:lnTo>
                    <a:lnTo>
                      <a:pt x="2" y="13"/>
                    </a:lnTo>
                    <a:lnTo>
                      <a:pt x="2" y="15"/>
                    </a:lnTo>
                    <a:lnTo>
                      <a:pt x="0" y="17"/>
                    </a:lnTo>
                    <a:lnTo>
                      <a:pt x="0" y="19"/>
                    </a:lnTo>
                    <a:lnTo>
                      <a:pt x="7" y="21"/>
                    </a:lnTo>
                    <a:lnTo>
                      <a:pt x="8" y="17"/>
                    </a:lnTo>
                    <a:lnTo>
                      <a:pt x="8" y="15"/>
                    </a:lnTo>
                    <a:lnTo>
                      <a:pt x="8" y="13"/>
                    </a:lnTo>
                    <a:lnTo>
                      <a:pt x="8" y="11"/>
                    </a:lnTo>
                    <a:lnTo>
                      <a:pt x="8" y="9"/>
                    </a:lnTo>
                    <a:lnTo>
                      <a:pt x="7" y="7"/>
                    </a:lnTo>
                    <a:lnTo>
                      <a:pt x="7" y="5"/>
                    </a:lnTo>
                    <a:lnTo>
                      <a:pt x="7" y="0"/>
                    </a:lnTo>
                    <a:lnTo>
                      <a:pt x="0" y="0"/>
                    </a:lnTo>
                    <a:close/>
                  </a:path>
                </a:pathLst>
              </a:custGeom>
              <a:solidFill>
                <a:srgbClr val="CC6633"/>
              </a:solidFill>
              <a:ln w="9525">
                <a:noFill/>
                <a:round/>
                <a:headEnd/>
                <a:tailEnd/>
              </a:ln>
            </p:spPr>
            <p:txBody>
              <a:bodyPr/>
              <a:lstStyle/>
              <a:p>
                <a:endParaRPr lang="it-IT">
                  <a:solidFill>
                    <a:srgbClr val="FFFFFF"/>
                  </a:solidFill>
                </a:endParaRPr>
              </a:p>
            </p:txBody>
          </p:sp>
          <p:sp>
            <p:nvSpPr>
              <p:cNvPr id="29262" name="Freeform 305"/>
              <p:cNvSpPr>
                <a:spLocks/>
              </p:cNvSpPr>
              <p:nvPr/>
            </p:nvSpPr>
            <p:spPr bwMode="auto">
              <a:xfrm>
                <a:off x="2992" y="1997"/>
                <a:ext cx="85" cy="70"/>
              </a:xfrm>
              <a:custGeom>
                <a:avLst/>
                <a:gdLst>
                  <a:gd name="T0" fmla="*/ 83 w 85"/>
                  <a:gd name="T1" fmla="*/ 47 h 70"/>
                  <a:gd name="T2" fmla="*/ 80 w 85"/>
                  <a:gd name="T3" fmla="*/ 44 h 70"/>
                  <a:gd name="T4" fmla="*/ 77 w 85"/>
                  <a:gd name="T5" fmla="*/ 44 h 70"/>
                  <a:gd name="T6" fmla="*/ 75 w 85"/>
                  <a:gd name="T7" fmla="*/ 42 h 70"/>
                  <a:gd name="T8" fmla="*/ 72 w 85"/>
                  <a:gd name="T9" fmla="*/ 40 h 70"/>
                  <a:gd name="T10" fmla="*/ 69 w 85"/>
                  <a:gd name="T11" fmla="*/ 38 h 70"/>
                  <a:gd name="T12" fmla="*/ 67 w 85"/>
                  <a:gd name="T13" fmla="*/ 38 h 70"/>
                  <a:gd name="T14" fmla="*/ 64 w 85"/>
                  <a:gd name="T15" fmla="*/ 36 h 70"/>
                  <a:gd name="T16" fmla="*/ 61 w 85"/>
                  <a:gd name="T17" fmla="*/ 34 h 70"/>
                  <a:gd name="T18" fmla="*/ 56 w 85"/>
                  <a:gd name="T19" fmla="*/ 32 h 70"/>
                  <a:gd name="T20" fmla="*/ 52 w 85"/>
                  <a:gd name="T21" fmla="*/ 28 h 70"/>
                  <a:gd name="T22" fmla="*/ 47 w 85"/>
                  <a:gd name="T23" fmla="*/ 23 h 70"/>
                  <a:gd name="T24" fmla="*/ 42 w 85"/>
                  <a:gd name="T25" fmla="*/ 17 h 70"/>
                  <a:gd name="T26" fmla="*/ 38 w 85"/>
                  <a:gd name="T27" fmla="*/ 13 h 70"/>
                  <a:gd name="T28" fmla="*/ 33 w 85"/>
                  <a:gd name="T29" fmla="*/ 9 h 70"/>
                  <a:gd name="T30" fmla="*/ 28 w 85"/>
                  <a:gd name="T31" fmla="*/ 4 h 70"/>
                  <a:gd name="T32" fmla="*/ 24 w 85"/>
                  <a:gd name="T33" fmla="*/ 2 h 70"/>
                  <a:gd name="T34" fmla="*/ 17 w 85"/>
                  <a:gd name="T35" fmla="*/ 0 h 70"/>
                  <a:gd name="T36" fmla="*/ 11 w 85"/>
                  <a:gd name="T37" fmla="*/ 2 h 70"/>
                  <a:gd name="T38" fmla="*/ 8 w 85"/>
                  <a:gd name="T39" fmla="*/ 7 h 70"/>
                  <a:gd name="T40" fmla="*/ 5 w 85"/>
                  <a:gd name="T41" fmla="*/ 13 h 70"/>
                  <a:gd name="T42" fmla="*/ 2 w 85"/>
                  <a:gd name="T43" fmla="*/ 19 h 70"/>
                  <a:gd name="T44" fmla="*/ 2 w 85"/>
                  <a:gd name="T45" fmla="*/ 28 h 70"/>
                  <a:gd name="T46" fmla="*/ 0 w 85"/>
                  <a:gd name="T47" fmla="*/ 34 h 70"/>
                  <a:gd name="T48" fmla="*/ 2 w 85"/>
                  <a:gd name="T49" fmla="*/ 40 h 70"/>
                  <a:gd name="T50" fmla="*/ 3 w 85"/>
                  <a:gd name="T51" fmla="*/ 47 h 70"/>
                  <a:gd name="T52" fmla="*/ 6 w 85"/>
                  <a:gd name="T53" fmla="*/ 53 h 70"/>
                  <a:gd name="T54" fmla="*/ 9 w 85"/>
                  <a:gd name="T55" fmla="*/ 59 h 70"/>
                  <a:gd name="T56" fmla="*/ 13 w 85"/>
                  <a:gd name="T57" fmla="*/ 63 h 70"/>
                  <a:gd name="T58" fmla="*/ 24 w 85"/>
                  <a:gd name="T59" fmla="*/ 68 h 70"/>
                  <a:gd name="T60" fmla="*/ 34 w 85"/>
                  <a:gd name="T61" fmla="*/ 70 h 70"/>
                  <a:gd name="T62" fmla="*/ 45 w 85"/>
                  <a:gd name="T63" fmla="*/ 70 h 70"/>
                  <a:gd name="T64" fmla="*/ 58 w 85"/>
                  <a:gd name="T65" fmla="*/ 68 h 70"/>
                  <a:gd name="T66" fmla="*/ 70 w 85"/>
                  <a:gd name="T67" fmla="*/ 63 h 70"/>
                  <a:gd name="T68" fmla="*/ 81 w 85"/>
                  <a:gd name="T69" fmla="*/ 57 h 70"/>
                  <a:gd name="T70" fmla="*/ 83 w 85"/>
                  <a:gd name="T71" fmla="*/ 57 h 70"/>
                  <a:gd name="T72" fmla="*/ 83 w 85"/>
                  <a:gd name="T73" fmla="*/ 55 h 70"/>
                  <a:gd name="T74" fmla="*/ 83 w 85"/>
                  <a:gd name="T75" fmla="*/ 53 h 70"/>
                  <a:gd name="T76" fmla="*/ 85 w 85"/>
                  <a:gd name="T77" fmla="*/ 53 h 70"/>
                  <a:gd name="T78" fmla="*/ 83 w 85"/>
                  <a:gd name="T79" fmla="*/ 51 h 70"/>
                  <a:gd name="T80" fmla="*/ 83 w 85"/>
                  <a:gd name="T81" fmla="*/ 49 h 70"/>
                  <a:gd name="T82" fmla="*/ 83 w 85"/>
                  <a:gd name="T83" fmla="*/ 47 h 70"/>
                  <a:gd name="T84" fmla="*/ 83 w 85"/>
                  <a:gd name="T85" fmla="*/ 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5"/>
                  <a:gd name="T130" fmla="*/ 0 h 70"/>
                  <a:gd name="T131" fmla="*/ 85 w 85"/>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5" h="70">
                    <a:moveTo>
                      <a:pt x="83" y="47"/>
                    </a:moveTo>
                    <a:lnTo>
                      <a:pt x="80" y="44"/>
                    </a:lnTo>
                    <a:lnTo>
                      <a:pt x="77" y="44"/>
                    </a:lnTo>
                    <a:lnTo>
                      <a:pt x="75" y="42"/>
                    </a:lnTo>
                    <a:lnTo>
                      <a:pt x="72" y="40"/>
                    </a:lnTo>
                    <a:lnTo>
                      <a:pt x="69" y="38"/>
                    </a:lnTo>
                    <a:lnTo>
                      <a:pt x="67" y="38"/>
                    </a:lnTo>
                    <a:lnTo>
                      <a:pt x="64" y="36"/>
                    </a:lnTo>
                    <a:lnTo>
                      <a:pt x="61" y="34"/>
                    </a:lnTo>
                    <a:lnTo>
                      <a:pt x="56" y="32"/>
                    </a:lnTo>
                    <a:lnTo>
                      <a:pt x="52" y="28"/>
                    </a:lnTo>
                    <a:lnTo>
                      <a:pt x="47" y="23"/>
                    </a:lnTo>
                    <a:lnTo>
                      <a:pt x="42" y="17"/>
                    </a:lnTo>
                    <a:lnTo>
                      <a:pt x="38" y="13"/>
                    </a:lnTo>
                    <a:lnTo>
                      <a:pt x="33" y="9"/>
                    </a:lnTo>
                    <a:lnTo>
                      <a:pt x="28" y="4"/>
                    </a:lnTo>
                    <a:lnTo>
                      <a:pt x="24" y="2"/>
                    </a:lnTo>
                    <a:lnTo>
                      <a:pt x="17" y="0"/>
                    </a:lnTo>
                    <a:lnTo>
                      <a:pt x="11" y="2"/>
                    </a:lnTo>
                    <a:lnTo>
                      <a:pt x="8" y="7"/>
                    </a:lnTo>
                    <a:lnTo>
                      <a:pt x="5" y="13"/>
                    </a:lnTo>
                    <a:lnTo>
                      <a:pt x="2" y="19"/>
                    </a:lnTo>
                    <a:lnTo>
                      <a:pt x="2" y="28"/>
                    </a:lnTo>
                    <a:lnTo>
                      <a:pt x="0" y="34"/>
                    </a:lnTo>
                    <a:lnTo>
                      <a:pt x="2" y="40"/>
                    </a:lnTo>
                    <a:lnTo>
                      <a:pt x="3" y="47"/>
                    </a:lnTo>
                    <a:lnTo>
                      <a:pt x="6" y="53"/>
                    </a:lnTo>
                    <a:lnTo>
                      <a:pt x="9" y="59"/>
                    </a:lnTo>
                    <a:lnTo>
                      <a:pt x="13" y="63"/>
                    </a:lnTo>
                    <a:lnTo>
                      <a:pt x="24" y="68"/>
                    </a:lnTo>
                    <a:lnTo>
                      <a:pt x="34" y="70"/>
                    </a:lnTo>
                    <a:lnTo>
                      <a:pt x="45" y="70"/>
                    </a:lnTo>
                    <a:lnTo>
                      <a:pt x="58" y="68"/>
                    </a:lnTo>
                    <a:lnTo>
                      <a:pt x="70" y="63"/>
                    </a:lnTo>
                    <a:lnTo>
                      <a:pt x="81" y="57"/>
                    </a:lnTo>
                    <a:lnTo>
                      <a:pt x="83" y="57"/>
                    </a:lnTo>
                    <a:lnTo>
                      <a:pt x="83" y="55"/>
                    </a:lnTo>
                    <a:lnTo>
                      <a:pt x="83" y="53"/>
                    </a:lnTo>
                    <a:lnTo>
                      <a:pt x="85" y="53"/>
                    </a:lnTo>
                    <a:lnTo>
                      <a:pt x="83" y="51"/>
                    </a:lnTo>
                    <a:lnTo>
                      <a:pt x="83" y="49"/>
                    </a:lnTo>
                    <a:lnTo>
                      <a:pt x="83" y="47"/>
                    </a:lnTo>
                    <a:close/>
                  </a:path>
                </a:pathLst>
              </a:custGeom>
              <a:solidFill>
                <a:srgbClr val="F7AB8C"/>
              </a:solidFill>
              <a:ln w="9525">
                <a:noFill/>
                <a:round/>
                <a:headEnd/>
                <a:tailEnd/>
              </a:ln>
            </p:spPr>
            <p:txBody>
              <a:bodyPr/>
              <a:lstStyle/>
              <a:p>
                <a:endParaRPr lang="it-IT">
                  <a:solidFill>
                    <a:srgbClr val="FFFFFF"/>
                  </a:solidFill>
                </a:endParaRPr>
              </a:p>
            </p:txBody>
          </p:sp>
          <p:sp>
            <p:nvSpPr>
              <p:cNvPr id="29263" name="Freeform 306"/>
              <p:cNvSpPr>
                <a:spLocks/>
              </p:cNvSpPr>
              <p:nvPr/>
            </p:nvSpPr>
            <p:spPr bwMode="auto">
              <a:xfrm>
                <a:off x="3053" y="2027"/>
                <a:ext cx="24" cy="21"/>
              </a:xfrm>
              <a:custGeom>
                <a:avLst/>
                <a:gdLst>
                  <a:gd name="T0" fmla="*/ 0 w 24"/>
                  <a:gd name="T1" fmla="*/ 8 h 21"/>
                  <a:gd name="T2" fmla="*/ 2 w 24"/>
                  <a:gd name="T3" fmla="*/ 10 h 21"/>
                  <a:gd name="T4" fmla="*/ 5 w 24"/>
                  <a:gd name="T5" fmla="*/ 10 h 21"/>
                  <a:gd name="T6" fmla="*/ 8 w 24"/>
                  <a:gd name="T7" fmla="*/ 12 h 21"/>
                  <a:gd name="T8" fmla="*/ 9 w 24"/>
                  <a:gd name="T9" fmla="*/ 14 h 21"/>
                  <a:gd name="T10" fmla="*/ 13 w 24"/>
                  <a:gd name="T11" fmla="*/ 17 h 21"/>
                  <a:gd name="T12" fmla="*/ 16 w 24"/>
                  <a:gd name="T13" fmla="*/ 17 h 21"/>
                  <a:gd name="T14" fmla="*/ 17 w 24"/>
                  <a:gd name="T15" fmla="*/ 19 h 21"/>
                  <a:gd name="T16" fmla="*/ 20 w 24"/>
                  <a:gd name="T17" fmla="*/ 21 h 21"/>
                  <a:gd name="T18" fmla="*/ 24 w 24"/>
                  <a:gd name="T19" fmla="*/ 12 h 21"/>
                  <a:gd name="T20" fmla="*/ 20 w 24"/>
                  <a:gd name="T21" fmla="*/ 10 h 21"/>
                  <a:gd name="T22" fmla="*/ 17 w 24"/>
                  <a:gd name="T23" fmla="*/ 10 h 21"/>
                  <a:gd name="T24" fmla="*/ 16 w 24"/>
                  <a:gd name="T25" fmla="*/ 8 h 21"/>
                  <a:gd name="T26" fmla="*/ 13 w 24"/>
                  <a:gd name="T27" fmla="*/ 6 h 21"/>
                  <a:gd name="T28" fmla="*/ 9 w 24"/>
                  <a:gd name="T29" fmla="*/ 4 h 21"/>
                  <a:gd name="T30" fmla="*/ 6 w 24"/>
                  <a:gd name="T31" fmla="*/ 4 h 21"/>
                  <a:gd name="T32" fmla="*/ 5 w 24"/>
                  <a:gd name="T33" fmla="*/ 2 h 21"/>
                  <a:gd name="T34" fmla="*/ 2 w 24"/>
                  <a:gd name="T35" fmla="*/ 0 h 21"/>
                  <a:gd name="T36" fmla="*/ 0 w 24"/>
                  <a:gd name="T37" fmla="*/ 8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1"/>
                  <a:gd name="T59" fmla="*/ 24 w 24"/>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1">
                    <a:moveTo>
                      <a:pt x="0" y="8"/>
                    </a:moveTo>
                    <a:lnTo>
                      <a:pt x="2" y="10"/>
                    </a:lnTo>
                    <a:lnTo>
                      <a:pt x="5" y="10"/>
                    </a:lnTo>
                    <a:lnTo>
                      <a:pt x="8" y="12"/>
                    </a:lnTo>
                    <a:lnTo>
                      <a:pt x="9" y="14"/>
                    </a:lnTo>
                    <a:lnTo>
                      <a:pt x="13" y="17"/>
                    </a:lnTo>
                    <a:lnTo>
                      <a:pt x="16" y="17"/>
                    </a:lnTo>
                    <a:lnTo>
                      <a:pt x="17" y="19"/>
                    </a:lnTo>
                    <a:lnTo>
                      <a:pt x="20" y="21"/>
                    </a:lnTo>
                    <a:lnTo>
                      <a:pt x="24" y="12"/>
                    </a:lnTo>
                    <a:lnTo>
                      <a:pt x="20" y="10"/>
                    </a:lnTo>
                    <a:lnTo>
                      <a:pt x="17" y="10"/>
                    </a:lnTo>
                    <a:lnTo>
                      <a:pt x="16" y="8"/>
                    </a:lnTo>
                    <a:lnTo>
                      <a:pt x="13" y="6"/>
                    </a:lnTo>
                    <a:lnTo>
                      <a:pt x="9" y="4"/>
                    </a:lnTo>
                    <a:lnTo>
                      <a:pt x="6" y="4"/>
                    </a:lnTo>
                    <a:lnTo>
                      <a:pt x="5" y="2"/>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64" name="Freeform 307"/>
              <p:cNvSpPr>
                <a:spLocks/>
              </p:cNvSpPr>
              <p:nvPr/>
            </p:nvSpPr>
            <p:spPr bwMode="auto">
              <a:xfrm>
                <a:off x="3014" y="1995"/>
                <a:ext cx="41" cy="40"/>
              </a:xfrm>
              <a:custGeom>
                <a:avLst/>
                <a:gdLst>
                  <a:gd name="T0" fmla="*/ 0 w 41"/>
                  <a:gd name="T1" fmla="*/ 9 h 40"/>
                  <a:gd name="T2" fmla="*/ 5 w 41"/>
                  <a:gd name="T3" fmla="*/ 11 h 40"/>
                  <a:gd name="T4" fmla="*/ 9 w 41"/>
                  <a:gd name="T5" fmla="*/ 13 h 40"/>
                  <a:gd name="T6" fmla="*/ 14 w 41"/>
                  <a:gd name="T7" fmla="*/ 19 h 40"/>
                  <a:gd name="T8" fmla="*/ 19 w 41"/>
                  <a:gd name="T9" fmla="*/ 23 h 40"/>
                  <a:gd name="T10" fmla="*/ 22 w 41"/>
                  <a:gd name="T11" fmla="*/ 30 h 40"/>
                  <a:gd name="T12" fmla="*/ 27 w 41"/>
                  <a:gd name="T13" fmla="*/ 34 h 40"/>
                  <a:gd name="T14" fmla="*/ 33 w 41"/>
                  <a:gd name="T15" fmla="*/ 38 h 40"/>
                  <a:gd name="T16" fmla="*/ 39 w 41"/>
                  <a:gd name="T17" fmla="*/ 40 h 40"/>
                  <a:gd name="T18" fmla="*/ 41 w 41"/>
                  <a:gd name="T19" fmla="*/ 32 h 40"/>
                  <a:gd name="T20" fmla="*/ 36 w 41"/>
                  <a:gd name="T21" fmla="*/ 30 h 40"/>
                  <a:gd name="T22" fmla="*/ 31 w 41"/>
                  <a:gd name="T23" fmla="*/ 28 h 40"/>
                  <a:gd name="T24" fmla="*/ 27 w 41"/>
                  <a:gd name="T25" fmla="*/ 21 h 40"/>
                  <a:gd name="T26" fmla="*/ 22 w 41"/>
                  <a:gd name="T27" fmla="*/ 17 h 40"/>
                  <a:gd name="T28" fmla="*/ 19 w 41"/>
                  <a:gd name="T29" fmla="*/ 11 h 40"/>
                  <a:gd name="T30" fmla="*/ 12 w 41"/>
                  <a:gd name="T31" fmla="*/ 6 h 40"/>
                  <a:gd name="T32" fmla="*/ 8 w 41"/>
                  <a:gd name="T33" fmla="*/ 2 h 40"/>
                  <a:gd name="T34" fmla="*/ 2 w 41"/>
                  <a:gd name="T35" fmla="*/ 0 h 40"/>
                  <a:gd name="T36" fmla="*/ 0 w 41"/>
                  <a:gd name="T37" fmla="*/ 9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40"/>
                  <a:gd name="T59" fmla="*/ 41 w 41"/>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40">
                    <a:moveTo>
                      <a:pt x="0" y="9"/>
                    </a:moveTo>
                    <a:lnTo>
                      <a:pt x="5" y="11"/>
                    </a:lnTo>
                    <a:lnTo>
                      <a:pt x="9" y="13"/>
                    </a:lnTo>
                    <a:lnTo>
                      <a:pt x="14" y="19"/>
                    </a:lnTo>
                    <a:lnTo>
                      <a:pt x="19" y="23"/>
                    </a:lnTo>
                    <a:lnTo>
                      <a:pt x="22" y="30"/>
                    </a:lnTo>
                    <a:lnTo>
                      <a:pt x="27" y="34"/>
                    </a:lnTo>
                    <a:lnTo>
                      <a:pt x="33" y="38"/>
                    </a:lnTo>
                    <a:lnTo>
                      <a:pt x="39" y="40"/>
                    </a:lnTo>
                    <a:lnTo>
                      <a:pt x="41" y="32"/>
                    </a:lnTo>
                    <a:lnTo>
                      <a:pt x="36" y="30"/>
                    </a:lnTo>
                    <a:lnTo>
                      <a:pt x="31" y="28"/>
                    </a:lnTo>
                    <a:lnTo>
                      <a:pt x="27" y="21"/>
                    </a:lnTo>
                    <a:lnTo>
                      <a:pt x="22" y="17"/>
                    </a:lnTo>
                    <a:lnTo>
                      <a:pt x="19" y="11"/>
                    </a:lnTo>
                    <a:lnTo>
                      <a:pt x="12" y="6"/>
                    </a:lnTo>
                    <a:lnTo>
                      <a:pt x="8" y="2"/>
                    </a:lnTo>
                    <a:lnTo>
                      <a:pt x="2"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265" name="Freeform 308"/>
              <p:cNvSpPr>
                <a:spLocks/>
              </p:cNvSpPr>
              <p:nvPr/>
            </p:nvSpPr>
            <p:spPr bwMode="auto">
              <a:xfrm>
                <a:off x="2989" y="1993"/>
                <a:ext cx="27" cy="44"/>
              </a:xfrm>
              <a:custGeom>
                <a:avLst/>
                <a:gdLst>
                  <a:gd name="T0" fmla="*/ 8 w 27"/>
                  <a:gd name="T1" fmla="*/ 42 h 44"/>
                  <a:gd name="T2" fmla="*/ 8 w 27"/>
                  <a:gd name="T3" fmla="*/ 38 h 44"/>
                  <a:gd name="T4" fmla="*/ 8 w 27"/>
                  <a:gd name="T5" fmla="*/ 32 h 44"/>
                  <a:gd name="T6" fmla="*/ 8 w 27"/>
                  <a:gd name="T7" fmla="*/ 25 h 44"/>
                  <a:gd name="T8" fmla="*/ 11 w 27"/>
                  <a:gd name="T9" fmla="*/ 19 h 44"/>
                  <a:gd name="T10" fmla="*/ 12 w 27"/>
                  <a:gd name="T11" fmla="*/ 15 h 44"/>
                  <a:gd name="T12" fmla="*/ 16 w 27"/>
                  <a:gd name="T13" fmla="*/ 11 h 44"/>
                  <a:gd name="T14" fmla="*/ 20 w 27"/>
                  <a:gd name="T15" fmla="*/ 8 h 44"/>
                  <a:gd name="T16" fmla="*/ 25 w 27"/>
                  <a:gd name="T17" fmla="*/ 11 h 44"/>
                  <a:gd name="T18" fmla="*/ 27 w 27"/>
                  <a:gd name="T19" fmla="*/ 2 h 44"/>
                  <a:gd name="T20" fmla="*/ 19 w 27"/>
                  <a:gd name="T21" fmla="*/ 0 h 44"/>
                  <a:gd name="T22" fmla="*/ 12 w 27"/>
                  <a:gd name="T23" fmla="*/ 2 h 44"/>
                  <a:gd name="T24" fmla="*/ 8 w 27"/>
                  <a:gd name="T25" fmla="*/ 8 h 44"/>
                  <a:gd name="T26" fmla="*/ 5 w 27"/>
                  <a:gd name="T27" fmla="*/ 15 h 44"/>
                  <a:gd name="T28" fmla="*/ 2 w 27"/>
                  <a:gd name="T29" fmla="*/ 23 h 44"/>
                  <a:gd name="T30" fmla="*/ 2 w 27"/>
                  <a:gd name="T31" fmla="*/ 30 h 44"/>
                  <a:gd name="T32" fmla="*/ 0 w 27"/>
                  <a:gd name="T33" fmla="*/ 38 h 44"/>
                  <a:gd name="T34" fmla="*/ 2 w 27"/>
                  <a:gd name="T35" fmla="*/ 44 h 44"/>
                  <a:gd name="T36" fmla="*/ 8 w 27"/>
                  <a:gd name="T37" fmla="*/ 42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44"/>
                  <a:gd name="T59" fmla="*/ 27 w 27"/>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44">
                    <a:moveTo>
                      <a:pt x="8" y="42"/>
                    </a:moveTo>
                    <a:lnTo>
                      <a:pt x="8" y="38"/>
                    </a:lnTo>
                    <a:lnTo>
                      <a:pt x="8" y="32"/>
                    </a:lnTo>
                    <a:lnTo>
                      <a:pt x="8" y="25"/>
                    </a:lnTo>
                    <a:lnTo>
                      <a:pt x="11" y="19"/>
                    </a:lnTo>
                    <a:lnTo>
                      <a:pt x="12" y="15"/>
                    </a:lnTo>
                    <a:lnTo>
                      <a:pt x="16" y="11"/>
                    </a:lnTo>
                    <a:lnTo>
                      <a:pt x="20" y="8"/>
                    </a:lnTo>
                    <a:lnTo>
                      <a:pt x="25" y="11"/>
                    </a:lnTo>
                    <a:lnTo>
                      <a:pt x="27" y="2"/>
                    </a:lnTo>
                    <a:lnTo>
                      <a:pt x="19" y="0"/>
                    </a:lnTo>
                    <a:lnTo>
                      <a:pt x="12" y="2"/>
                    </a:lnTo>
                    <a:lnTo>
                      <a:pt x="8" y="8"/>
                    </a:lnTo>
                    <a:lnTo>
                      <a:pt x="5" y="15"/>
                    </a:lnTo>
                    <a:lnTo>
                      <a:pt x="2" y="23"/>
                    </a:lnTo>
                    <a:lnTo>
                      <a:pt x="2" y="30"/>
                    </a:lnTo>
                    <a:lnTo>
                      <a:pt x="0" y="38"/>
                    </a:lnTo>
                    <a:lnTo>
                      <a:pt x="2" y="44"/>
                    </a:lnTo>
                    <a:lnTo>
                      <a:pt x="8" y="42"/>
                    </a:lnTo>
                    <a:close/>
                  </a:path>
                </a:pathLst>
              </a:custGeom>
              <a:solidFill>
                <a:srgbClr val="CC6633"/>
              </a:solidFill>
              <a:ln w="9525">
                <a:noFill/>
                <a:round/>
                <a:headEnd/>
                <a:tailEnd/>
              </a:ln>
            </p:spPr>
            <p:txBody>
              <a:bodyPr/>
              <a:lstStyle/>
              <a:p>
                <a:endParaRPr lang="it-IT">
                  <a:solidFill>
                    <a:srgbClr val="FFFFFF"/>
                  </a:solidFill>
                </a:endParaRPr>
              </a:p>
            </p:txBody>
          </p:sp>
          <p:sp>
            <p:nvSpPr>
              <p:cNvPr id="29266" name="Freeform 309"/>
              <p:cNvSpPr>
                <a:spLocks/>
              </p:cNvSpPr>
              <p:nvPr/>
            </p:nvSpPr>
            <p:spPr bwMode="auto">
              <a:xfrm>
                <a:off x="2991" y="2035"/>
                <a:ext cx="84" cy="38"/>
              </a:xfrm>
              <a:custGeom>
                <a:avLst/>
                <a:gdLst>
                  <a:gd name="T0" fmla="*/ 81 w 84"/>
                  <a:gd name="T1" fmla="*/ 17 h 38"/>
                  <a:gd name="T2" fmla="*/ 70 w 84"/>
                  <a:gd name="T3" fmla="*/ 21 h 38"/>
                  <a:gd name="T4" fmla="*/ 59 w 84"/>
                  <a:gd name="T5" fmla="*/ 25 h 38"/>
                  <a:gd name="T6" fmla="*/ 46 w 84"/>
                  <a:gd name="T7" fmla="*/ 27 h 38"/>
                  <a:gd name="T8" fmla="*/ 35 w 84"/>
                  <a:gd name="T9" fmla="*/ 27 h 38"/>
                  <a:gd name="T10" fmla="*/ 25 w 84"/>
                  <a:gd name="T11" fmla="*/ 25 h 38"/>
                  <a:gd name="T12" fmla="*/ 15 w 84"/>
                  <a:gd name="T13" fmla="*/ 21 h 38"/>
                  <a:gd name="T14" fmla="*/ 12 w 84"/>
                  <a:gd name="T15" fmla="*/ 17 h 38"/>
                  <a:gd name="T16" fmla="*/ 9 w 84"/>
                  <a:gd name="T17" fmla="*/ 13 h 38"/>
                  <a:gd name="T18" fmla="*/ 7 w 84"/>
                  <a:gd name="T19" fmla="*/ 6 h 38"/>
                  <a:gd name="T20" fmla="*/ 6 w 84"/>
                  <a:gd name="T21" fmla="*/ 0 h 38"/>
                  <a:gd name="T22" fmla="*/ 0 w 84"/>
                  <a:gd name="T23" fmla="*/ 2 h 38"/>
                  <a:gd name="T24" fmla="*/ 1 w 84"/>
                  <a:gd name="T25" fmla="*/ 11 h 38"/>
                  <a:gd name="T26" fmla="*/ 4 w 84"/>
                  <a:gd name="T27" fmla="*/ 19 h 38"/>
                  <a:gd name="T28" fmla="*/ 7 w 84"/>
                  <a:gd name="T29" fmla="*/ 23 h 38"/>
                  <a:gd name="T30" fmla="*/ 12 w 84"/>
                  <a:gd name="T31" fmla="*/ 30 h 38"/>
                  <a:gd name="T32" fmla="*/ 23 w 84"/>
                  <a:gd name="T33" fmla="*/ 34 h 38"/>
                  <a:gd name="T34" fmla="*/ 35 w 84"/>
                  <a:gd name="T35" fmla="*/ 38 h 38"/>
                  <a:gd name="T36" fmla="*/ 48 w 84"/>
                  <a:gd name="T37" fmla="*/ 36 h 38"/>
                  <a:gd name="T38" fmla="*/ 60 w 84"/>
                  <a:gd name="T39" fmla="*/ 34 h 38"/>
                  <a:gd name="T40" fmla="*/ 73 w 84"/>
                  <a:gd name="T41" fmla="*/ 30 h 38"/>
                  <a:gd name="T42" fmla="*/ 84 w 84"/>
                  <a:gd name="T43" fmla="*/ 23 h 38"/>
                  <a:gd name="T44" fmla="*/ 81 w 84"/>
                  <a:gd name="T45" fmla="*/ 17 h 3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38"/>
                  <a:gd name="T71" fmla="*/ 84 w 84"/>
                  <a:gd name="T72" fmla="*/ 38 h 3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38">
                    <a:moveTo>
                      <a:pt x="81" y="17"/>
                    </a:moveTo>
                    <a:lnTo>
                      <a:pt x="70" y="21"/>
                    </a:lnTo>
                    <a:lnTo>
                      <a:pt x="59" y="25"/>
                    </a:lnTo>
                    <a:lnTo>
                      <a:pt x="46" y="27"/>
                    </a:lnTo>
                    <a:lnTo>
                      <a:pt x="35" y="27"/>
                    </a:lnTo>
                    <a:lnTo>
                      <a:pt x="25" y="25"/>
                    </a:lnTo>
                    <a:lnTo>
                      <a:pt x="15" y="21"/>
                    </a:lnTo>
                    <a:lnTo>
                      <a:pt x="12" y="17"/>
                    </a:lnTo>
                    <a:lnTo>
                      <a:pt x="9" y="13"/>
                    </a:lnTo>
                    <a:lnTo>
                      <a:pt x="7" y="6"/>
                    </a:lnTo>
                    <a:lnTo>
                      <a:pt x="6" y="0"/>
                    </a:lnTo>
                    <a:lnTo>
                      <a:pt x="0" y="2"/>
                    </a:lnTo>
                    <a:lnTo>
                      <a:pt x="1" y="11"/>
                    </a:lnTo>
                    <a:lnTo>
                      <a:pt x="4" y="19"/>
                    </a:lnTo>
                    <a:lnTo>
                      <a:pt x="7" y="23"/>
                    </a:lnTo>
                    <a:lnTo>
                      <a:pt x="12" y="30"/>
                    </a:lnTo>
                    <a:lnTo>
                      <a:pt x="23" y="34"/>
                    </a:lnTo>
                    <a:lnTo>
                      <a:pt x="35" y="38"/>
                    </a:lnTo>
                    <a:lnTo>
                      <a:pt x="48" y="36"/>
                    </a:lnTo>
                    <a:lnTo>
                      <a:pt x="60" y="34"/>
                    </a:lnTo>
                    <a:lnTo>
                      <a:pt x="73" y="30"/>
                    </a:lnTo>
                    <a:lnTo>
                      <a:pt x="84" y="23"/>
                    </a:lnTo>
                    <a:lnTo>
                      <a:pt x="81" y="17"/>
                    </a:lnTo>
                    <a:close/>
                  </a:path>
                </a:pathLst>
              </a:custGeom>
              <a:solidFill>
                <a:srgbClr val="CC6633"/>
              </a:solidFill>
              <a:ln w="9525">
                <a:noFill/>
                <a:round/>
                <a:headEnd/>
                <a:tailEnd/>
              </a:ln>
            </p:spPr>
            <p:txBody>
              <a:bodyPr/>
              <a:lstStyle/>
              <a:p>
                <a:endParaRPr lang="it-IT">
                  <a:solidFill>
                    <a:srgbClr val="FFFFFF"/>
                  </a:solidFill>
                </a:endParaRPr>
              </a:p>
            </p:txBody>
          </p:sp>
          <p:sp>
            <p:nvSpPr>
              <p:cNvPr id="29267" name="Freeform 310"/>
              <p:cNvSpPr>
                <a:spLocks/>
              </p:cNvSpPr>
              <p:nvPr/>
            </p:nvSpPr>
            <p:spPr bwMode="auto">
              <a:xfrm>
                <a:off x="3072" y="2039"/>
                <a:ext cx="8" cy="19"/>
              </a:xfrm>
              <a:custGeom>
                <a:avLst/>
                <a:gdLst>
                  <a:gd name="T0" fmla="*/ 1 w 8"/>
                  <a:gd name="T1" fmla="*/ 9 h 19"/>
                  <a:gd name="T2" fmla="*/ 0 w 8"/>
                  <a:gd name="T3" fmla="*/ 7 h 19"/>
                  <a:gd name="T4" fmla="*/ 0 w 8"/>
                  <a:gd name="T5" fmla="*/ 9 h 19"/>
                  <a:gd name="T6" fmla="*/ 0 w 8"/>
                  <a:gd name="T7" fmla="*/ 11 h 19"/>
                  <a:gd name="T8" fmla="*/ 0 w 8"/>
                  <a:gd name="T9" fmla="*/ 13 h 19"/>
                  <a:gd name="T10" fmla="*/ 3 w 8"/>
                  <a:gd name="T11" fmla="*/ 19 h 19"/>
                  <a:gd name="T12" fmla="*/ 5 w 8"/>
                  <a:gd name="T13" fmla="*/ 17 h 19"/>
                  <a:gd name="T14" fmla="*/ 6 w 8"/>
                  <a:gd name="T15" fmla="*/ 15 h 19"/>
                  <a:gd name="T16" fmla="*/ 6 w 8"/>
                  <a:gd name="T17" fmla="*/ 13 h 19"/>
                  <a:gd name="T18" fmla="*/ 8 w 8"/>
                  <a:gd name="T19" fmla="*/ 11 h 19"/>
                  <a:gd name="T20" fmla="*/ 8 w 8"/>
                  <a:gd name="T21" fmla="*/ 7 h 19"/>
                  <a:gd name="T22" fmla="*/ 6 w 8"/>
                  <a:gd name="T23" fmla="*/ 5 h 19"/>
                  <a:gd name="T24" fmla="*/ 6 w 8"/>
                  <a:gd name="T25" fmla="*/ 2 h 19"/>
                  <a:gd name="T26" fmla="*/ 5 w 8"/>
                  <a:gd name="T27" fmla="*/ 0 h 19"/>
                  <a:gd name="T28" fmla="*/ 1 w 8"/>
                  <a:gd name="T29" fmla="*/ 9 h 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
                  <a:gd name="T46" fmla="*/ 0 h 19"/>
                  <a:gd name="T47" fmla="*/ 8 w 8"/>
                  <a:gd name="T48" fmla="*/ 19 h 1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 h="19">
                    <a:moveTo>
                      <a:pt x="1" y="9"/>
                    </a:moveTo>
                    <a:lnTo>
                      <a:pt x="0" y="7"/>
                    </a:lnTo>
                    <a:lnTo>
                      <a:pt x="0" y="9"/>
                    </a:lnTo>
                    <a:lnTo>
                      <a:pt x="0" y="11"/>
                    </a:lnTo>
                    <a:lnTo>
                      <a:pt x="0" y="13"/>
                    </a:lnTo>
                    <a:lnTo>
                      <a:pt x="3" y="19"/>
                    </a:lnTo>
                    <a:lnTo>
                      <a:pt x="5" y="17"/>
                    </a:lnTo>
                    <a:lnTo>
                      <a:pt x="6" y="15"/>
                    </a:lnTo>
                    <a:lnTo>
                      <a:pt x="6" y="13"/>
                    </a:lnTo>
                    <a:lnTo>
                      <a:pt x="8" y="11"/>
                    </a:lnTo>
                    <a:lnTo>
                      <a:pt x="8" y="7"/>
                    </a:lnTo>
                    <a:lnTo>
                      <a:pt x="6" y="5"/>
                    </a:lnTo>
                    <a:lnTo>
                      <a:pt x="6" y="2"/>
                    </a:lnTo>
                    <a:lnTo>
                      <a:pt x="5" y="0"/>
                    </a:lnTo>
                    <a:lnTo>
                      <a:pt x="1" y="9"/>
                    </a:lnTo>
                    <a:close/>
                  </a:path>
                </a:pathLst>
              </a:custGeom>
              <a:solidFill>
                <a:srgbClr val="CC6633"/>
              </a:solidFill>
              <a:ln w="9525">
                <a:noFill/>
                <a:round/>
                <a:headEnd/>
                <a:tailEnd/>
              </a:ln>
            </p:spPr>
            <p:txBody>
              <a:bodyPr/>
              <a:lstStyle/>
              <a:p>
                <a:endParaRPr lang="it-IT">
                  <a:solidFill>
                    <a:srgbClr val="FFFFFF"/>
                  </a:solidFill>
                </a:endParaRPr>
              </a:p>
            </p:txBody>
          </p:sp>
          <p:sp>
            <p:nvSpPr>
              <p:cNvPr id="29268" name="Freeform 311"/>
              <p:cNvSpPr>
                <a:spLocks/>
              </p:cNvSpPr>
              <p:nvPr/>
            </p:nvSpPr>
            <p:spPr bwMode="auto">
              <a:xfrm>
                <a:off x="2942" y="1943"/>
                <a:ext cx="64" cy="58"/>
              </a:xfrm>
              <a:custGeom>
                <a:avLst/>
                <a:gdLst>
                  <a:gd name="T0" fmla="*/ 63 w 64"/>
                  <a:gd name="T1" fmla="*/ 44 h 58"/>
                  <a:gd name="T2" fmla="*/ 56 w 64"/>
                  <a:gd name="T3" fmla="*/ 37 h 58"/>
                  <a:gd name="T4" fmla="*/ 50 w 64"/>
                  <a:gd name="T5" fmla="*/ 31 h 58"/>
                  <a:gd name="T6" fmla="*/ 45 w 64"/>
                  <a:gd name="T7" fmla="*/ 23 h 58"/>
                  <a:gd name="T8" fmla="*/ 41 w 64"/>
                  <a:gd name="T9" fmla="*/ 16 h 58"/>
                  <a:gd name="T10" fmla="*/ 34 w 64"/>
                  <a:gd name="T11" fmla="*/ 10 h 58"/>
                  <a:gd name="T12" fmla="*/ 30 w 64"/>
                  <a:gd name="T13" fmla="*/ 6 h 58"/>
                  <a:gd name="T14" fmla="*/ 25 w 64"/>
                  <a:gd name="T15" fmla="*/ 2 h 58"/>
                  <a:gd name="T16" fmla="*/ 20 w 64"/>
                  <a:gd name="T17" fmla="*/ 0 h 58"/>
                  <a:gd name="T18" fmla="*/ 19 w 64"/>
                  <a:gd name="T19" fmla="*/ 0 h 58"/>
                  <a:gd name="T20" fmla="*/ 16 w 64"/>
                  <a:gd name="T21" fmla="*/ 0 h 58"/>
                  <a:gd name="T22" fmla="*/ 11 w 64"/>
                  <a:gd name="T23" fmla="*/ 2 h 58"/>
                  <a:gd name="T24" fmla="*/ 8 w 64"/>
                  <a:gd name="T25" fmla="*/ 2 h 58"/>
                  <a:gd name="T26" fmla="*/ 5 w 64"/>
                  <a:gd name="T27" fmla="*/ 4 h 58"/>
                  <a:gd name="T28" fmla="*/ 3 w 64"/>
                  <a:gd name="T29" fmla="*/ 8 h 58"/>
                  <a:gd name="T30" fmla="*/ 2 w 64"/>
                  <a:gd name="T31" fmla="*/ 10 h 58"/>
                  <a:gd name="T32" fmla="*/ 0 w 64"/>
                  <a:gd name="T33" fmla="*/ 14 h 58"/>
                  <a:gd name="T34" fmla="*/ 0 w 64"/>
                  <a:gd name="T35" fmla="*/ 19 h 58"/>
                  <a:gd name="T36" fmla="*/ 0 w 64"/>
                  <a:gd name="T37" fmla="*/ 25 h 58"/>
                  <a:gd name="T38" fmla="*/ 2 w 64"/>
                  <a:gd name="T39" fmla="*/ 31 h 58"/>
                  <a:gd name="T40" fmla="*/ 3 w 64"/>
                  <a:gd name="T41" fmla="*/ 35 h 58"/>
                  <a:gd name="T42" fmla="*/ 5 w 64"/>
                  <a:gd name="T43" fmla="*/ 42 h 58"/>
                  <a:gd name="T44" fmla="*/ 6 w 64"/>
                  <a:gd name="T45" fmla="*/ 46 h 58"/>
                  <a:gd name="T46" fmla="*/ 9 w 64"/>
                  <a:gd name="T47" fmla="*/ 50 h 58"/>
                  <a:gd name="T48" fmla="*/ 13 w 64"/>
                  <a:gd name="T49" fmla="*/ 52 h 58"/>
                  <a:gd name="T50" fmla="*/ 19 w 64"/>
                  <a:gd name="T51" fmla="*/ 54 h 58"/>
                  <a:gd name="T52" fmla="*/ 25 w 64"/>
                  <a:gd name="T53" fmla="*/ 56 h 58"/>
                  <a:gd name="T54" fmla="*/ 31 w 64"/>
                  <a:gd name="T55" fmla="*/ 58 h 58"/>
                  <a:gd name="T56" fmla="*/ 38 w 64"/>
                  <a:gd name="T57" fmla="*/ 58 h 58"/>
                  <a:gd name="T58" fmla="*/ 45 w 64"/>
                  <a:gd name="T59" fmla="*/ 58 h 58"/>
                  <a:gd name="T60" fmla="*/ 52 w 64"/>
                  <a:gd name="T61" fmla="*/ 56 h 58"/>
                  <a:gd name="T62" fmla="*/ 58 w 64"/>
                  <a:gd name="T63" fmla="*/ 54 h 58"/>
                  <a:gd name="T64" fmla="*/ 63 w 64"/>
                  <a:gd name="T65" fmla="*/ 52 h 58"/>
                  <a:gd name="T66" fmla="*/ 63 w 64"/>
                  <a:gd name="T67" fmla="*/ 50 h 58"/>
                  <a:gd name="T68" fmla="*/ 64 w 64"/>
                  <a:gd name="T69" fmla="*/ 50 h 58"/>
                  <a:gd name="T70" fmla="*/ 64 w 64"/>
                  <a:gd name="T71" fmla="*/ 48 h 58"/>
                  <a:gd name="T72" fmla="*/ 64 w 64"/>
                  <a:gd name="T73" fmla="*/ 48 h 58"/>
                  <a:gd name="T74" fmla="*/ 64 w 64"/>
                  <a:gd name="T75" fmla="*/ 46 h 58"/>
                  <a:gd name="T76" fmla="*/ 64 w 64"/>
                  <a:gd name="T77" fmla="*/ 46 h 58"/>
                  <a:gd name="T78" fmla="*/ 64 w 64"/>
                  <a:gd name="T79" fmla="*/ 44 h 58"/>
                  <a:gd name="T80" fmla="*/ 63 w 64"/>
                  <a:gd name="T81" fmla="*/ 44 h 58"/>
                  <a:gd name="T82" fmla="*/ 63 w 64"/>
                  <a:gd name="T83" fmla="*/ 44 h 58"/>
                  <a:gd name="T84" fmla="*/ 63 w 64"/>
                  <a:gd name="T85" fmla="*/ 44 h 58"/>
                  <a:gd name="T86" fmla="*/ 63 w 64"/>
                  <a:gd name="T87" fmla="*/ 44 h 58"/>
                  <a:gd name="T88" fmla="*/ 63 w 64"/>
                  <a:gd name="T89" fmla="*/ 44 h 58"/>
                  <a:gd name="T90" fmla="*/ 63 w 64"/>
                  <a:gd name="T91" fmla="*/ 44 h 58"/>
                  <a:gd name="T92" fmla="*/ 63 w 64"/>
                  <a:gd name="T93" fmla="*/ 44 h 58"/>
                  <a:gd name="T94" fmla="*/ 63 w 64"/>
                  <a:gd name="T95" fmla="*/ 44 h 58"/>
                  <a:gd name="T96" fmla="*/ 63 w 64"/>
                  <a:gd name="T97" fmla="*/ 44 h 5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4"/>
                  <a:gd name="T148" fmla="*/ 0 h 58"/>
                  <a:gd name="T149" fmla="*/ 64 w 64"/>
                  <a:gd name="T150" fmla="*/ 58 h 5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4" h="58">
                    <a:moveTo>
                      <a:pt x="63" y="44"/>
                    </a:moveTo>
                    <a:lnTo>
                      <a:pt x="56" y="37"/>
                    </a:lnTo>
                    <a:lnTo>
                      <a:pt x="50" y="31"/>
                    </a:lnTo>
                    <a:lnTo>
                      <a:pt x="45" y="23"/>
                    </a:lnTo>
                    <a:lnTo>
                      <a:pt x="41" y="16"/>
                    </a:lnTo>
                    <a:lnTo>
                      <a:pt x="34" y="10"/>
                    </a:lnTo>
                    <a:lnTo>
                      <a:pt x="30" y="6"/>
                    </a:lnTo>
                    <a:lnTo>
                      <a:pt x="25" y="2"/>
                    </a:lnTo>
                    <a:lnTo>
                      <a:pt x="20" y="0"/>
                    </a:lnTo>
                    <a:lnTo>
                      <a:pt x="19" y="0"/>
                    </a:lnTo>
                    <a:lnTo>
                      <a:pt x="16" y="0"/>
                    </a:lnTo>
                    <a:lnTo>
                      <a:pt x="11" y="2"/>
                    </a:lnTo>
                    <a:lnTo>
                      <a:pt x="8" y="2"/>
                    </a:lnTo>
                    <a:lnTo>
                      <a:pt x="5" y="4"/>
                    </a:lnTo>
                    <a:lnTo>
                      <a:pt x="3" y="8"/>
                    </a:lnTo>
                    <a:lnTo>
                      <a:pt x="2" y="10"/>
                    </a:lnTo>
                    <a:lnTo>
                      <a:pt x="0" y="14"/>
                    </a:lnTo>
                    <a:lnTo>
                      <a:pt x="0" y="19"/>
                    </a:lnTo>
                    <a:lnTo>
                      <a:pt x="0" y="25"/>
                    </a:lnTo>
                    <a:lnTo>
                      <a:pt x="2" y="31"/>
                    </a:lnTo>
                    <a:lnTo>
                      <a:pt x="3" y="35"/>
                    </a:lnTo>
                    <a:lnTo>
                      <a:pt x="5" y="42"/>
                    </a:lnTo>
                    <a:lnTo>
                      <a:pt x="6" y="46"/>
                    </a:lnTo>
                    <a:lnTo>
                      <a:pt x="9" y="50"/>
                    </a:lnTo>
                    <a:lnTo>
                      <a:pt x="13" y="52"/>
                    </a:lnTo>
                    <a:lnTo>
                      <a:pt x="19" y="54"/>
                    </a:lnTo>
                    <a:lnTo>
                      <a:pt x="25" y="56"/>
                    </a:lnTo>
                    <a:lnTo>
                      <a:pt x="31" y="58"/>
                    </a:lnTo>
                    <a:lnTo>
                      <a:pt x="38" y="58"/>
                    </a:lnTo>
                    <a:lnTo>
                      <a:pt x="45" y="58"/>
                    </a:lnTo>
                    <a:lnTo>
                      <a:pt x="52" y="56"/>
                    </a:lnTo>
                    <a:lnTo>
                      <a:pt x="58" y="54"/>
                    </a:lnTo>
                    <a:lnTo>
                      <a:pt x="63" y="52"/>
                    </a:lnTo>
                    <a:lnTo>
                      <a:pt x="63" y="50"/>
                    </a:lnTo>
                    <a:lnTo>
                      <a:pt x="64" y="50"/>
                    </a:lnTo>
                    <a:lnTo>
                      <a:pt x="64" y="48"/>
                    </a:lnTo>
                    <a:lnTo>
                      <a:pt x="64" y="46"/>
                    </a:lnTo>
                    <a:lnTo>
                      <a:pt x="64" y="44"/>
                    </a:lnTo>
                    <a:lnTo>
                      <a:pt x="63" y="44"/>
                    </a:lnTo>
                    <a:close/>
                  </a:path>
                </a:pathLst>
              </a:custGeom>
              <a:solidFill>
                <a:srgbClr val="F7AB8C"/>
              </a:solidFill>
              <a:ln w="9525">
                <a:noFill/>
                <a:round/>
                <a:headEnd/>
                <a:tailEnd/>
              </a:ln>
            </p:spPr>
            <p:txBody>
              <a:bodyPr/>
              <a:lstStyle/>
              <a:p>
                <a:endParaRPr lang="it-IT">
                  <a:solidFill>
                    <a:srgbClr val="FFFFFF"/>
                  </a:solidFill>
                </a:endParaRPr>
              </a:p>
            </p:txBody>
          </p:sp>
          <p:sp>
            <p:nvSpPr>
              <p:cNvPr id="29269" name="Freeform 312"/>
              <p:cNvSpPr>
                <a:spLocks/>
              </p:cNvSpPr>
              <p:nvPr/>
            </p:nvSpPr>
            <p:spPr bwMode="auto">
              <a:xfrm>
                <a:off x="2962" y="1938"/>
                <a:ext cx="44" cy="51"/>
              </a:xfrm>
              <a:custGeom>
                <a:avLst/>
                <a:gdLst>
                  <a:gd name="T0" fmla="*/ 0 w 44"/>
                  <a:gd name="T1" fmla="*/ 9 h 51"/>
                  <a:gd name="T2" fmla="*/ 5 w 44"/>
                  <a:gd name="T3" fmla="*/ 11 h 51"/>
                  <a:gd name="T4" fmla="*/ 8 w 44"/>
                  <a:gd name="T5" fmla="*/ 13 h 51"/>
                  <a:gd name="T6" fmla="*/ 13 w 44"/>
                  <a:gd name="T7" fmla="*/ 19 h 51"/>
                  <a:gd name="T8" fmla="*/ 18 w 44"/>
                  <a:gd name="T9" fmla="*/ 26 h 51"/>
                  <a:gd name="T10" fmla="*/ 22 w 44"/>
                  <a:gd name="T11" fmla="*/ 32 h 51"/>
                  <a:gd name="T12" fmla="*/ 29 w 44"/>
                  <a:gd name="T13" fmla="*/ 38 h 51"/>
                  <a:gd name="T14" fmla="*/ 35 w 44"/>
                  <a:gd name="T15" fmla="*/ 45 h 51"/>
                  <a:gd name="T16" fmla="*/ 41 w 44"/>
                  <a:gd name="T17" fmla="*/ 51 h 51"/>
                  <a:gd name="T18" fmla="*/ 44 w 44"/>
                  <a:gd name="T19" fmla="*/ 45 h 51"/>
                  <a:gd name="T20" fmla="*/ 38 w 44"/>
                  <a:gd name="T21" fmla="*/ 38 h 51"/>
                  <a:gd name="T22" fmla="*/ 33 w 44"/>
                  <a:gd name="T23" fmla="*/ 32 h 51"/>
                  <a:gd name="T24" fmla="*/ 27 w 44"/>
                  <a:gd name="T25" fmla="*/ 26 h 51"/>
                  <a:gd name="T26" fmla="*/ 22 w 44"/>
                  <a:gd name="T27" fmla="*/ 19 h 51"/>
                  <a:gd name="T28" fmla="*/ 18 w 44"/>
                  <a:gd name="T29" fmla="*/ 13 h 51"/>
                  <a:gd name="T30" fmla="*/ 13 w 44"/>
                  <a:gd name="T31" fmla="*/ 7 h 51"/>
                  <a:gd name="T32" fmla="*/ 7 w 44"/>
                  <a:gd name="T33" fmla="*/ 3 h 51"/>
                  <a:gd name="T34" fmla="*/ 0 w 44"/>
                  <a:gd name="T35" fmla="*/ 0 h 51"/>
                  <a:gd name="T36" fmla="*/ 2 w 44"/>
                  <a:gd name="T37" fmla="*/ 0 h 51"/>
                  <a:gd name="T38" fmla="*/ 0 w 44"/>
                  <a:gd name="T39" fmla="*/ 9 h 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51"/>
                  <a:gd name="T62" fmla="*/ 44 w 44"/>
                  <a:gd name="T63" fmla="*/ 51 h 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51">
                    <a:moveTo>
                      <a:pt x="0" y="9"/>
                    </a:moveTo>
                    <a:lnTo>
                      <a:pt x="5" y="11"/>
                    </a:lnTo>
                    <a:lnTo>
                      <a:pt x="8" y="13"/>
                    </a:lnTo>
                    <a:lnTo>
                      <a:pt x="13" y="19"/>
                    </a:lnTo>
                    <a:lnTo>
                      <a:pt x="18" y="26"/>
                    </a:lnTo>
                    <a:lnTo>
                      <a:pt x="22" y="32"/>
                    </a:lnTo>
                    <a:lnTo>
                      <a:pt x="29" y="38"/>
                    </a:lnTo>
                    <a:lnTo>
                      <a:pt x="35" y="45"/>
                    </a:lnTo>
                    <a:lnTo>
                      <a:pt x="41" y="51"/>
                    </a:lnTo>
                    <a:lnTo>
                      <a:pt x="44" y="45"/>
                    </a:lnTo>
                    <a:lnTo>
                      <a:pt x="38" y="38"/>
                    </a:lnTo>
                    <a:lnTo>
                      <a:pt x="33" y="32"/>
                    </a:lnTo>
                    <a:lnTo>
                      <a:pt x="27" y="26"/>
                    </a:lnTo>
                    <a:lnTo>
                      <a:pt x="22" y="19"/>
                    </a:lnTo>
                    <a:lnTo>
                      <a:pt x="18" y="13"/>
                    </a:lnTo>
                    <a:lnTo>
                      <a:pt x="13" y="7"/>
                    </a:lnTo>
                    <a:lnTo>
                      <a:pt x="7" y="3"/>
                    </a:lnTo>
                    <a:lnTo>
                      <a:pt x="0" y="0"/>
                    </a:lnTo>
                    <a:lnTo>
                      <a:pt x="2"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270" name="Freeform 313"/>
              <p:cNvSpPr>
                <a:spLocks/>
              </p:cNvSpPr>
              <p:nvPr/>
            </p:nvSpPr>
            <p:spPr bwMode="auto">
              <a:xfrm>
                <a:off x="2939" y="1938"/>
                <a:ext cx="25" cy="19"/>
              </a:xfrm>
              <a:custGeom>
                <a:avLst/>
                <a:gdLst>
                  <a:gd name="T0" fmla="*/ 6 w 25"/>
                  <a:gd name="T1" fmla="*/ 19 h 19"/>
                  <a:gd name="T2" fmla="*/ 6 w 25"/>
                  <a:gd name="T3" fmla="*/ 17 h 19"/>
                  <a:gd name="T4" fmla="*/ 8 w 25"/>
                  <a:gd name="T5" fmla="*/ 15 h 19"/>
                  <a:gd name="T6" fmla="*/ 9 w 25"/>
                  <a:gd name="T7" fmla="*/ 13 h 19"/>
                  <a:gd name="T8" fmla="*/ 12 w 25"/>
                  <a:gd name="T9" fmla="*/ 11 h 19"/>
                  <a:gd name="T10" fmla="*/ 16 w 25"/>
                  <a:gd name="T11" fmla="*/ 11 h 19"/>
                  <a:gd name="T12" fmla="*/ 19 w 25"/>
                  <a:gd name="T13" fmla="*/ 9 h 19"/>
                  <a:gd name="T14" fmla="*/ 22 w 25"/>
                  <a:gd name="T15" fmla="*/ 9 h 19"/>
                  <a:gd name="T16" fmla="*/ 23 w 25"/>
                  <a:gd name="T17" fmla="*/ 9 h 19"/>
                  <a:gd name="T18" fmla="*/ 25 w 25"/>
                  <a:gd name="T19" fmla="*/ 0 h 19"/>
                  <a:gd name="T20" fmla="*/ 20 w 25"/>
                  <a:gd name="T21" fmla="*/ 0 h 19"/>
                  <a:gd name="T22" fmla="*/ 17 w 25"/>
                  <a:gd name="T23" fmla="*/ 0 h 19"/>
                  <a:gd name="T24" fmla="*/ 14 w 25"/>
                  <a:gd name="T25" fmla="*/ 3 h 19"/>
                  <a:gd name="T26" fmla="*/ 11 w 25"/>
                  <a:gd name="T27" fmla="*/ 3 h 19"/>
                  <a:gd name="T28" fmla="*/ 6 w 25"/>
                  <a:gd name="T29" fmla="*/ 7 h 19"/>
                  <a:gd name="T30" fmla="*/ 3 w 25"/>
                  <a:gd name="T31" fmla="*/ 9 h 19"/>
                  <a:gd name="T32" fmla="*/ 1 w 25"/>
                  <a:gd name="T33" fmla="*/ 13 h 19"/>
                  <a:gd name="T34" fmla="*/ 0 w 25"/>
                  <a:gd name="T35" fmla="*/ 19 h 19"/>
                  <a:gd name="T36" fmla="*/ 6 w 25"/>
                  <a:gd name="T37" fmla="*/ 19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19"/>
                  <a:gd name="T59" fmla="*/ 25 w 25"/>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19">
                    <a:moveTo>
                      <a:pt x="6" y="19"/>
                    </a:moveTo>
                    <a:lnTo>
                      <a:pt x="6" y="17"/>
                    </a:lnTo>
                    <a:lnTo>
                      <a:pt x="8" y="15"/>
                    </a:lnTo>
                    <a:lnTo>
                      <a:pt x="9" y="13"/>
                    </a:lnTo>
                    <a:lnTo>
                      <a:pt x="12" y="11"/>
                    </a:lnTo>
                    <a:lnTo>
                      <a:pt x="16" y="11"/>
                    </a:lnTo>
                    <a:lnTo>
                      <a:pt x="19" y="9"/>
                    </a:lnTo>
                    <a:lnTo>
                      <a:pt x="22" y="9"/>
                    </a:lnTo>
                    <a:lnTo>
                      <a:pt x="23" y="9"/>
                    </a:lnTo>
                    <a:lnTo>
                      <a:pt x="25" y="0"/>
                    </a:lnTo>
                    <a:lnTo>
                      <a:pt x="20" y="0"/>
                    </a:lnTo>
                    <a:lnTo>
                      <a:pt x="17" y="0"/>
                    </a:lnTo>
                    <a:lnTo>
                      <a:pt x="14" y="3"/>
                    </a:lnTo>
                    <a:lnTo>
                      <a:pt x="11" y="3"/>
                    </a:lnTo>
                    <a:lnTo>
                      <a:pt x="6" y="7"/>
                    </a:lnTo>
                    <a:lnTo>
                      <a:pt x="3" y="9"/>
                    </a:lnTo>
                    <a:lnTo>
                      <a:pt x="1" y="13"/>
                    </a:lnTo>
                    <a:lnTo>
                      <a:pt x="0" y="19"/>
                    </a:lnTo>
                    <a:lnTo>
                      <a:pt x="6" y="19"/>
                    </a:lnTo>
                    <a:close/>
                  </a:path>
                </a:pathLst>
              </a:custGeom>
              <a:solidFill>
                <a:srgbClr val="CC6633"/>
              </a:solidFill>
              <a:ln w="9525">
                <a:noFill/>
                <a:round/>
                <a:headEnd/>
                <a:tailEnd/>
              </a:ln>
            </p:spPr>
            <p:txBody>
              <a:bodyPr/>
              <a:lstStyle/>
              <a:p>
                <a:endParaRPr lang="it-IT">
                  <a:solidFill>
                    <a:srgbClr val="FFFFFF"/>
                  </a:solidFill>
                </a:endParaRPr>
              </a:p>
            </p:txBody>
          </p:sp>
          <p:sp>
            <p:nvSpPr>
              <p:cNvPr id="29271" name="Freeform 314"/>
              <p:cNvSpPr>
                <a:spLocks/>
              </p:cNvSpPr>
              <p:nvPr/>
            </p:nvSpPr>
            <p:spPr bwMode="auto">
              <a:xfrm>
                <a:off x="2939" y="1957"/>
                <a:ext cx="17" cy="42"/>
              </a:xfrm>
              <a:custGeom>
                <a:avLst/>
                <a:gdLst>
                  <a:gd name="T0" fmla="*/ 17 w 17"/>
                  <a:gd name="T1" fmla="*/ 34 h 42"/>
                  <a:gd name="T2" fmla="*/ 14 w 17"/>
                  <a:gd name="T3" fmla="*/ 32 h 42"/>
                  <a:gd name="T4" fmla="*/ 12 w 17"/>
                  <a:gd name="T5" fmla="*/ 30 h 42"/>
                  <a:gd name="T6" fmla="*/ 11 w 17"/>
                  <a:gd name="T7" fmla="*/ 26 h 42"/>
                  <a:gd name="T8" fmla="*/ 8 w 17"/>
                  <a:gd name="T9" fmla="*/ 21 h 42"/>
                  <a:gd name="T10" fmla="*/ 8 w 17"/>
                  <a:gd name="T11" fmla="*/ 15 h 42"/>
                  <a:gd name="T12" fmla="*/ 6 w 17"/>
                  <a:gd name="T13" fmla="*/ 11 h 42"/>
                  <a:gd name="T14" fmla="*/ 6 w 17"/>
                  <a:gd name="T15" fmla="*/ 5 h 42"/>
                  <a:gd name="T16" fmla="*/ 6 w 17"/>
                  <a:gd name="T17" fmla="*/ 0 h 42"/>
                  <a:gd name="T18" fmla="*/ 0 w 17"/>
                  <a:gd name="T19" fmla="*/ 0 h 42"/>
                  <a:gd name="T20" fmla="*/ 0 w 17"/>
                  <a:gd name="T21" fmla="*/ 5 h 42"/>
                  <a:gd name="T22" fmla="*/ 0 w 17"/>
                  <a:gd name="T23" fmla="*/ 11 h 42"/>
                  <a:gd name="T24" fmla="*/ 1 w 17"/>
                  <a:gd name="T25" fmla="*/ 17 h 42"/>
                  <a:gd name="T26" fmla="*/ 3 w 17"/>
                  <a:gd name="T27" fmla="*/ 23 h 42"/>
                  <a:gd name="T28" fmla="*/ 5 w 17"/>
                  <a:gd name="T29" fmla="*/ 30 h 42"/>
                  <a:gd name="T30" fmla="*/ 8 w 17"/>
                  <a:gd name="T31" fmla="*/ 34 h 42"/>
                  <a:gd name="T32" fmla="*/ 11 w 17"/>
                  <a:gd name="T33" fmla="*/ 40 h 42"/>
                  <a:gd name="T34" fmla="*/ 16 w 17"/>
                  <a:gd name="T35" fmla="*/ 42 h 42"/>
                  <a:gd name="T36" fmla="*/ 17 w 17"/>
                  <a:gd name="T37" fmla="*/ 34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2"/>
                  <a:gd name="T59" fmla="*/ 17 w 17"/>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2">
                    <a:moveTo>
                      <a:pt x="17" y="34"/>
                    </a:moveTo>
                    <a:lnTo>
                      <a:pt x="14" y="32"/>
                    </a:lnTo>
                    <a:lnTo>
                      <a:pt x="12" y="30"/>
                    </a:lnTo>
                    <a:lnTo>
                      <a:pt x="11" y="26"/>
                    </a:lnTo>
                    <a:lnTo>
                      <a:pt x="8" y="21"/>
                    </a:lnTo>
                    <a:lnTo>
                      <a:pt x="8" y="15"/>
                    </a:lnTo>
                    <a:lnTo>
                      <a:pt x="6" y="11"/>
                    </a:lnTo>
                    <a:lnTo>
                      <a:pt x="6" y="5"/>
                    </a:lnTo>
                    <a:lnTo>
                      <a:pt x="6" y="0"/>
                    </a:lnTo>
                    <a:lnTo>
                      <a:pt x="0" y="0"/>
                    </a:lnTo>
                    <a:lnTo>
                      <a:pt x="0" y="5"/>
                    </a:lnTo>
                    <a:lnTo>
                      <a:pt x="0" y="11"/>
                    </a:lnTo>
                    <a:lnTo>
                      <a:pt x="1" y="17"/>
                    </a:lnTo>
                    <a:lnTo>
                      <a:pt x="3" y="23"/>
                    </a:lnTo>
                    <a:lnTo>
                      <a:pt x="5" y="30"/>
                    </a:lnTo>
                    <a:lnTo>
                      <a:pt x="8" y="34"/>
                    </a:lnTo>
                    <a:lnTo>
                      <a:pt x="11" y="40"/>
                    </a:lnTo>
                    <a:lnTo>
                      <a:pt x="16" y="42"/>
                    </a:lnTo>
                    <a:lnTo>
                      <a:pt x="17" y="34"/>
                    </a:lnTo>
                    <a:close/>
                  </a:path>
                </a:pathLst>
              </a:custGeom>
              <a:solidFill>
                <a:srgbClr val="CC6633"/>
              </a:solidFill>
              <a:ln w="9525">
                <a:noFill/>
                <a:round/>
                <a:headEnd/>
                <a:tailEnd/>
              </a:ln>
            </p:spPr>
            <p:txBody>
              <a:bodyPr/>
              <a:lstStyle/>
              <a:p>
                <a:endParaRPr lang="it-IT">
                  <a:solidFill>
                    <a:srgbClr val="FFFFFF"/>
                  </a:solidFill>
                </a:endParaRPr>
              </a:p>
            </p:txBody>
          </p:sp>
          <p:sp>
            <p:nvSpPr>
              <p:cNvPr id="29272" name="Freeform 315"/>
              <p:cNvSpPr>
                <a:spLocks/>
              </p:cNvSpPr>
              <p:nvPr/>
            </p:nvSpPr>
            <p:spPr bwMode="auto">
              <a:xfrm>
                <a:off x="2955" y="1991"/>
                <a:ext cx="53" cy="15"/>
              </a:xfrm>
              <a:custGeom>
                <a:avLst/>
                <a:gdLst>
                  <a:gd name="T0" fmla="*/ 48 w 53"/>
                  <a:gd name="T1" fmla="*/ 0 h 15"/>
                  <a:gd name="T2" fmla="*/ 43 w 53"/>
                  <a:gd name="T3" fmla="*/ 2 h 15"/>
                  <a:gd name="T4" fmla="*/ 37 w 53"/>
                  <a:gd name="T5" fmla="*/ 4 h 15"/>
                  <a:gd name="T6" fmla="*/ 31 w 53"/>
                  <a:gd name="T7" fmla="*/ 6 h 15"/>
                  <a:gd name="T8" fmla="*/ 25 w 53"/>
                  <a:gd name="T9" fmla="*/ 6 h 15"/>
                  <a:gd name="T10" fmla="*/ 18 w 53"/>
                  <a:gd name="T11" fmla="*/ 6 h 15"/>
                  <a:gd name="T12" fmla="*/ 14 w 53"/>
                  <a:gd name="T13" fmla="*/ 4 h 15"/>
                  <a:gd name="T14" fmla="*/ 7 w 53"/>
                  <a:gd name="T15" fmla="*/ 2 h 15"/>
                  <a:gd name="T16" fmla="*/ 1 w 53"/>
                  <a:gd name="T17" fmla="*/ 0 h 15"/>
                  <a:gd name="T18" fmla="*/ 0 w 53"/>
                  <a:gd name="T19" fmla="*/ 8 h 15"/>
                  <a:gd name="T20" fmla="*/ 6 w 53"/>
                  <a:gd name="T21" fmla="*/ 13 h 15"/>
                  <a:gd name="T22" fmla="*/ 12 w 53"/>
                  <a:gd name="T23" fmla="*/ 15 h 15"/>
                  <a:gd name="T24" fmla="*/ 18 w 53"/>
                  <a:gd name="T25" fmla="*/ 15 h 15"/>
                  <a:gd name="T26" fmla="*/ 25 w 53"/>
                  <a:gd name="T27" fmla="*/ 15 h 15"/>
                  <a:gd name="T28" fmla="*/ 32 w 53"/>
                  <a:gd name="T29" fmla="*/ 15 h 15"/>
                  <a:gd name="T30" fmla="*/ 39 w 53"/>
                  <a:gd name="T31" fmla="*/ 13 h 15"/>
                  <a:gd name="T32" fmla="*/ 45 w 53"/>
                  <a:gd name="T33" fmla="*/ 10 h 15"/>
                  <a:gd name="T34" fmla="*/ 51 w 53"/>
                  <a:gd name="T35" fmla="*/ 6 h 15"/>
                  <a:gd name="T36" fmla="*/ 53 w 53"/>
                  <a:gd name="T37" fmla="*/ 6 h 15"/>
                  <a:gd name="T38" fmla="*/ 48 w 53"/>
                  <a:gd name="T39" fmla="*/ 0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3"/>
                  <a:gd name="T61" fmla="*/ 0 h 15"/>
                  <a:gd name="T62" fmla="*/ 53 w 53"/>
                  <a:gd name="T63" fmla="*/ 15 h 1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3" h="15">
                    <a:moveTo>
                      <a:pt x="48" y="0"/>
                    </a:moveTo>
                    <a:lnTo>
                      <a:pt x="43" y="2"/>
                    </a:lnTo>
                    <a:lnTo>
                      <a:pt x="37" y="4"/>
                    </a:lnTo>
                    <a:lnTo>
                      <a:pt x="31" y="6"/>
                    </a:lnTo>
                    <a:lnTo>
                      <a:pt x="25" y="6"/>
                    </a:lnTo>
                    <a:lnTo>
                      <a:pt x="18" y="6"/>
                    </a:lnTo>
                    <a:lnTo>
                      <a:pt x="14" y="4"/>
                    </a:lnTo>
                    <a:lnTo>
                      <a:pt x="7" y="2"/>
                    </a:lnTo>
                    <a:lnTo>
                      <a:pt x="1" y="0"/>
                    </a:lnTo>
                    <a:lnTo>
                      <a:pt x="0" y="8"/>
                    </a:lnTo>
                    <a:lnTo>
                      <a:pt x="6" y="13"/>
                    </a:lnTo>
                    <a:lnTo>
                      <a:pt x="12" y="15"/>
                    </a:lnTo>
                    <a:lnTo>
                      <a:pt x="18" y="15"/>
                    </a:lnTo>
                    <a:lnTo>
                      <a:pt x="25" y="15"/>
                    </a:lnTo>
                    <a:lnTo>
                      <a:pt x="32" y="15"/>
                    </a:lnTo>
                    <a:lnTo>
                      <a:pt x="39" y="13"/>
                    </a:lnTo>
                    <a:lnTo>
                      <a:pt x="45" y="10"/>
                    </a:lnTo>
                    <a:lnTo>
                      <a:pt x="51" y="6"/>
                    </a:lnTo>
                    <a:lnTo>
                      <a:pt x="53" y="6"/>
                    </a:lnTo>
                    <a:lnTo>
                      <a:pt x="48" y="0"/>
                    </a:lnTo>
                    <a:close/>
                  </a:path>
                </a:pathLst>
              </a:custGeom>
              <a:solidFill>
                <a:srgbClr val="CC6633"/>
              </a:solidFill>
              <a:ln w="9525">
                <a:noFill/>
                <a:round/>
                <a:headEnd/>
                <a:tailEnd/>
              </a:ln>
            </p:spPr>
            <p:txBody>
              <a:bodyPr/>
              <a:lstStyle/>
              <a:p>
                <a:endParaRPr lang="it-IT">
                  <a:solidFill>
                    <a:srgbClr val="FFFFFF"/>
                  </a:solidFill>
                </a:endParaRPr>
              </a:p>
            </p:txBody>
          </p:sp>
          <p:sp>
            <p:nvSpPr>
              <p:cNvPr id="29273" name="Freeform 316"/>
              <p:cNvSpPr>
                <a:spLocks/>
              </p:cNvSpPr>
              <p:nvPr/>
            </p:nvSpPr>
            <p:spPr bwMode="auto">
              <a:xfrm>
                <a:off x="2998" y="1980"/>
                <a:ext cx="11" cy="17"/>
              </a:xfrm>
              <a:custGeom>
                <a:avLst/>
                <a:gdLst>
                  <a:gd name="T0" fmla="*/ 8 w 11"/>
                  <a:gd name="T1" fmla="*/ 0 h 17"/>
                  <a:gd name="T2" fmla="*/ 5 w 11"/>
                  <a:gd name="T3" fmla="*/ 9 h 17"/>
                  <a:gd name="T4" fmla="*/ 5 w 11"/>
                  <a:gd name="T5" fmla="*/ 11 h 17"/>
                  <a:gd name="T6" fmla="*/ 10 w 11"/>
                  <a:gd name="T7" fmla="*/ 17 h 17"/>
                  <a:gd name="T8" fmla="*/ 10 w 11"/>
                  <a:gd name="T9" fmla="*/ 15 h 17"/>
                  <a:gd name="T10" fmla="*/ 11 w 11"/>
                  <a:gd name="T11" fmla="*/ 15 h 17"/>
                  <a:gd name="T12" fmla="*/ 11 w 11"/>
                  <a:gd name="T13" fmla="*/ 13 h 17"/>
                  <a:gd name="T14" fmla="*/ 11 w 11"/>
                  <a:gd name="T15" fmla="*/ 11 h 17"/>
                  <a:gd name="T16" fmla="*/ 11 w 11"/>
                  <a:gd name="T17" fmla="*/ 9 h 17"/>
                  <a:gd name="T18" fmla="*/ 11 w 11"/>
                  <a:gd name="T19" fmla="*/ 7 h 17"/>
                  <a:gd name="T20" fmla="*/ 11 w 11"/>
                  <a:gd name="T21" fmla="*/ 5 h 17"/>
                  <a:gd name="T22" fmla="*/ 10 w 11"/>
                  <a:gd name="T23" fmla="*/ 3 h 17"/>
                  <a:gd name="T24" fmla="*/ 7 w 11"/>
                  <a:gd name="T25" fmla="*/ 11 h 17"/>
                  <a:gd name="T26" fmla="*/ 8 w 11"/>
                  <a:gd name="T27" fmla="*/ 0 h 17"/>
                  <a:gd name="T28" fmla="*/ 0 w 11"/>
                  <a:gd name="T29" fmla="*/ 0 h 17"/>
                  <a:gd name="T30" fmla="*/ 5 w 11"/>
                  <a:gd name="T31" fmla="*/ 9 h 17"/>
                  <a:gd name="T32" fmla="*/ 8 w 11"/>
                  <a:gd name="T33" fmla="*/ 0 h 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17"/>
                  <a:gd name="T53" fmla="*/ 11 w 11"/>
                  <a:gd name="T54" fmla="*/ 17 h 1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17">
                    <a:moveTo>
                      <a:pt x="8" y="0"/>
                    </a:moveTo>
                    <a:lnTo>
                      <a:pt x="5" y="9"/>
                    </a:lnTo>
                    <a:lnTo>
                      <a:pt x="5" y="11"/>
                    </a:lnTo>
                    <a:lnTo>
                      <a:pt x="10" y="17"/>
                    </a:lnTo>
                    <a:lnTo>
                      <a:pt x="10" y="15"/>
                    </a:lnTo>
                    <a:lnTo>
                      <a:pt x="11" y="15"/>
                    </a:lnTo>
                    <a:lnTo>
                      <a:pt x="11" y="13"/>
                    </a:lnTo>
                    <a:lnTo>
                      <a:pt x="11" y="11"/>
                    </a:lnTo>
                    <a:lnTo>
                      <a:pt x="11" y="9"/>
                    </a:lnTo>
                    <a:lnTo>
                      <a:pt x="11" y="7"/>
                    </a:lnTo>
                    <a:lnTo>
                      <a:pt x="11" y="5"/>
                    </a:lnTo>
                    <a:lnTo>
                      <a:pt x="10" y="3"/>
                    </a:lnTo>
                    <a:lnTo>
                      <a:pt x="7" y="11"/>
                    </a:lnTo>
                    <a:lnTo>
                      <a:pt x="8" y="0"/>
                    </a:lnTo>
                    <a:lnTo>
                      <a:pt x="0" y="0"/>
                    </a:lnTo>
                    <a:lnTo>
                      <a:pt x="5" y="9"/>
                    </a:lnTo>
                    <a:lnTo>
                      <a:pt x="8" y="0"/>
                    </a:lnTo>
                    <a:close/>
                  </a:path>
                </a:pathLst>
              </a:custGeom>
              <a:solidFill>
                <a:srgbClr val="CC6633"/>
              </a:solidFill>
              <a:ln w="9525">
                <a:noFill/>
                <a:round/>
                <a:headEnd/>
                <a:tailEnd/>
              </a:ln>
            </p:spPr>
            <p:txBody>
              <a:bodyPr/>
              <a:lstStyle/>
              <a:p>
                <a:endParaRPr lang="it-IT">
                  <a:solidFill>
                    <a:srgbClr val="FFFFFF"/>
                  </a:solidFill>
                </a:endParaRPr>
              </a:p>
            </p:txBody>
          </p:sp>
          <p:sp>
            <p:nvSpPr>
              <p:cNvPr id="29274" name="Freeform 317"/>
              <p:cNvSpPr>
                <a:spLocks/>
              </p:cNvSpPr>
              <p:nvPr/>
            </p:nvSpPr>
            <p:spPr bwMode="auto">
              <a:xfrm>
                <a:off x="3001" y="1980"/>
                <a:ext cx="7" cy="11"/>
              </a:xfrm>
              <a:custGeom>
                <a:avLst/>
                <a:gdLst>
                  <a:gd name="T0" fmla="*/ 2 w 7"/>
                  <a:gd name="T1" fmla="*/ 9 h 11"/>
                  <a:gd name="T2" fmla="*/ 4 w 7"/>
                  <a:gd name="T3" fmla="*/ 3 h 11"/>
                  <a:gd name="T4" fmla="*/ 2 w 7"/>
                  <a:gd name="T5" fmla="*/ 3 h 11"/>
                  <a:gd name="T6" fmla="*/ 0 w 7"/>
                  <a:gd name="T7" fmla="*/ 9 h 11"/>
                  <a:gd name="T8" fmla="*/ 4 w 7"/>
                  <a:gd name="T9" fmla="*/ 11 h 11"/>
                  <a:gd name="T10" fmla="*/ 5 w 7"/>
                  <a:gd name="T11" fmla="*/ 11 h 11"/>
                  <a:gd name="T12" fmla="*/ 7 w 7"/>
                  <a:gd name="T13" fmla="*/ 9 h 11"/>
                  <a:gd name="T14" fmla="*/ 5 w 7"/>
                  <a:gd name="T15" fmla="*/ 3 h 11"/>
                  <a:gd name="T16" fmla="*/ 5 w 7"/>
                  <a:gd name="T17" fmla="*/ 0 h 11"/>
                  <a:gd name="T18" fmla="*/ 4 w 7"/>
                  <a:gd name="T19" fmla="*/ 11 h 11"/>
                  <a:gd name="T20" fmla="*/ 2 w 7"/>
                  <a:gd name="T21" fmla="*/ 3 h 11"/>
                  <a:gd name="T22" fmla="*/ 4 w 7"/>
                  <a:gd name="T23" fmla="*/ 3 h 11"/>
                  <a:gd name="T24" fmla="*/ 7 w 7"/>
                  <a:gd name="T25" fmla="*/ 5 h 11"/>
                  <a:gd name="T26" fmla="*/ 5 w 7"/>
                  <a:gd name="T27" fmla="*/ 11 h 11"/>
                  <a:gd name="T28" fmla="*/ 5 w 7"/>
                  <a:gd name="T29" fmla="*/ 3 h 11"/>
                  <a:gd name="T30" fmla="*/ 2 w 7"/>
                  <a:gd name="T31" fmla="*/ 9 h 1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
                  <a:gd name="T49" fmla="*/ 0 h 11"/>
                  <a:gd name="T50" fmla="*/ 7 w 7"/>
                  <a:gd name="T51" fmla="*/ 11 h 11"/>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 h="11">
                    <a:moveTo>
                      <a:pt x="2" y="9"/>
                    </a:moveTo>
                    <a:lnTo>
                      <a:pt x="4" y="3"/>
                    </a:lnTo>
                    <a:lnTo>
                      <a:pt x="2" y="3"/>
                    </a:lnTo>
                    <a:lnTo>
                      <a:pt x="0" y="9"/>
                    </a:lnTo>
                    <a:lnTo>
                      <a:pt x="4" y="11"/>
                    </a:lnTo>
                    <a:lnTo>
                      <a:pt x="5" y="11"/>
                    </a:lnTo>
                    <a:lnTo>
                      <a:pt x="7" y="9"/>
                    </a:lnTo>
                    <a:lnTo>
                      <a:pt x="5" y="3"/>
                    </a:lnTo>
                    <a:lnTo>
                      <a:pt x="5" y="0"/>
                    </a:lnTo>
                    <a:lnTo>
                      <a:pt x="4" y="11"/>
                    </a:lnTo>
                    <a:lnTo>
                      <a:pt x="2" y="3"/>
                    </a:lnTo>
                    <a:lnTo>
                      <a:pt x="4" y="3"/>
                    </a:lnTo>
                    <a:lnTo>
                      <a:pt x="7" y="5"/>
                    </a:lnTo>
                    <a:lnTo>
                      <a:pt x="5" y="11"/>
                    </a:lnTo>
                    <a:lnTo>
                      <a:pt x="5" y="3"/>
                    </a:lnTo>
                    <a:lnTo>
                      <a:pt x="2" y="9"/>
                    </a:lnTo>
                    <a:close/>
                  </a:path>
                </a:pathLst>
              </a:custGeom>
              <a:solidFill>
                <a:srgbClr val="CC6633"/>
              </a:solidFill>
              <a:ln w="9525">
                <a:noFill/>
                <a:round/>
                <a:headEnd/>
                <a:tailEnd/>
              </a:ln>
            </p:spPr>
            <p:txBody>
              <a:bodyPr/>
              <a:lstStyle/>
              <a:p>
                <a:endParaRPr lang="it-IT">
                  <a:solidFill>
                    <a:srgbClr val="FFFFFF"/>
                  </a:solidFill>
                </a:endParaRPr>
              </a:p>
            </p:txBody>
          </p:sp>
          <p:sp>
            <p:nvSpPr>
              <p:cNvPr id="29275" name="Freeform 318"/>
              <p:cNvSpPr>
                <a:spLocks/>
              </p:cNvSpPr>
              <p:nvPr/>
            </p:nvSpPr>
            <p:spPr bwMode="auto">
              <a:xfrm>
                <a:off x="2973" y="1892"/>
                <a:ext cx="68" cy="80"/>
              </a:xfrm>
              <a:custGeom>
                <a:avLst/>
                <a:gdLst>
                  <a:gd name="T0" fmla="*/ 66 w 68"/>
                  <a:gd name="T1" fmla="*/ 34 h 80"/>
                  <a:gd name="T2" fmla="*/ 63 w 68"/>
                  <a:gd name="T3" fmla="*/ 32 h 80"/>
                  <a:gd name="T4" fmla="*/ 60 w 68"/>
                  <a:gd name="T5" fmla="*/ 30 h 80"/>
                  <a:gd name="T6" fmla="*/ 57 w 68"/>
                  <a:gd name="T7" fmla="*/ 27 h 80"/>
                  <a:gd name="T8" fmla="*/ 53 w 68"/>
                  <a:gd name="T9" fmla="*/ 25 h 80"/>
                  <a:gd name="T10" fmla="*/ 52 w 68"/>
                  <a:gd name="T11" fmla="*/ 23 h 80"/>
                  <a:gd name="T12" fmla="*/ 49 w 68"/>
                  <a:gd name="T13" fmla="*/ 19 h 80"/>
                  <a:gd name="T14" fmla="*/ 47 w 68"/>
                  <a:gd name="T15" fmla="*/ 17 h 80"/>
                  <a:gd name="T16" fmla="*/ 44 w 68"/>
                  <a:gd name="T17" fmla="*/ 15 h 80"/>
                  <a:gd name="T18" fmla="*/ 41 w 68"/>
                  <a:gd name="T19" fmla="*/ 13 h 80"/>
                  <a:gd name="T20" fmla="*/ 38 w 68"/>
                  <a:gd name="T21" fmla="*/ 11 h 80"/>
                  <a:gd name="T22" fmla="*/ 36 w 68"/>
                  <a:gd name="T23" fmla="*/ 9 h 80"/>
                  <a:gd name="T24" fmla="*/ 33 w 68"/>
                  <a:gd name="T25" fmla="*/ 9 h 80"/>
                  <a:gd name="T26" fmla="*/ 30 w 68"/>
                  <a:gd name="T27" fmla="*/ 6 h 80"/>
                  <a:gd name="T28" fmla="*/ 27 w 68"/>
                  <a:gd name="T29" fmla="*/ 4 h 80"/>
                  <a:gd name="T30" fmla="*/ 24 w 68"/>
                  <a:gd name="T31" fmla="*/ 4 h 80"/>
                  <a:gd name="T32" fmla="*/ 22 w 68"/>
                  <a:gd name="T33" fmla="*/ 2 h 80"/>
                  <a:gd name="T34" fmla="*/ 19 w 68"/>
                  <a:gd name="T35" fmla="*/ 2 h 80"/>
                  <a:gd name="T36" fmla="*/ 16 w 68"/>
                  <a:gd name="T37" fmla="*/ 0 h 80"/>
                  <a:gd name="T38" fmla="*/ 14 w 68"/>
                  <a:gd name="T39" fmla="*/ 0 h 80"/>
                  <a:gd name="T40" fmla="*/ 11 w 68"/>
                  <a:gd name="T41" fmla="*/ 2 h 80"/>
                  <a:gd name="T42" fmla="*/ 10 w 68"/>
                  <a:gd name="T43" fmla="*/ 2 h 80"/>
                  <a:gd name="T44" fmla="*/ 7 w 68"/>
                  <a:gd name="T45" fmla="*/ 4 h 80"/>
                  <a:gd name="T46" fmla="*/ 5 w 68"/>
                  <a:gd name="T47" fmla="*/ 4 h 80"/>
                  <a:gd name="T48" fmla="*/ 3 w 68"/>
                  <a:gd name="T49" fmla="*/ 6 h 80"/>
                  <a:gd name="T50" fmla="*/ 2 w 68"/>
                  <a:gd name="T51" fmla="*/ 11 h 80"/>
                  <a:gd name="T52" fmla="*/ 2 w 68"/>
                  <a:gd name="T53" fmla="*/ 13 h 80"/>
                  <a:gd name="T54" fmla="*/ 2 w 68"/>
                  <a:gd name="T55" fmla="*/ 17 h 80"/>
                  <a:gd name="T56" fmla="*/ 2 w 68"/>
                  <a:gd name="T57" fmla="*/ 21 h 80"/>
                  <a:gd name="T58" fmla="*/ 3 w 68"/>
                  <a:gd name="T59" fmla="*/ 25 h 80"/>
                  <a:gd name="T60" fmla="*/ 5 w 68"/>
                  <a:gd name="T61" fmla="*/ 27 h 80"/>
                  <a:gd name="T62" fmla="*/ 5 w 68"/>
                  <a:gd name="T63" fmla="*/ 32 h 80"/>
                  <a:gd name="T64" fmla="*/ 3 w 68"/>
                  <a:gd name="T65" fmla="*/ 36 h 80"/>
                  <a:gd name="T66" fmla="*/ 3 w 68"/>
                  <a:gd name="T67" fmla="*/ 38 h 80"/>
                  <a:gd name="T68" fmla="*/ 2 w 68"/>
                  <a:gd name="T69" fmla="*/ 40 h 80"/>
                  <a:gd name="T70" fmla="*/ 2 w 68"/>
                  <a:gd name="T71" fmla="*/ 40 h 80"/>
                  <a:gd name="T72" fmla="*/ 2 w 68"/>
                  <a:gd name="T73" fmla="*/ 42 h 80"/>
                  <a:gd name="T74" fmla="*/ 0 w 68"/>
                  <a:gd name="T75" fmla="*/ 42 h 80"/>
                  <a:gd name="T76" fmla="*/ 0 w 68"/>
                  <a:gd name="T77" fmla="*/ 44 h 80"/>
                  <a:gd name="T78" fmla="*/ 0 w 68"/>
                  <a:gd name="T79" fmla="*/ 46 h 80"/>
                  <a:gd name="T80" fmla="*/ 0 w 68"/>
                  <a:gd name="T81" fmla="*/ 46 h 80"/>
                  <a:gd name="T82" fmla="*/ 3 w 68"/>
                  <a:gd name="T83" fmla="*/ 53 h 80"/>
                  <a:gd name="T84" fmla="*/ 7 w 68"/>
                  <a:gd name="T85" fmla="*/ 57 h 80"/>
                  <a:gd name="T86" fmla="*/ 11 w 68"/>
                  <a:gd name="T87" fmla="*/ 63 h 80"/>
                  <a:gd name="T88" fmla="*/ 16 w 68"/>
                  <a:gd name="T89" fmla="*/ 67 h 80"/>
                  <a:gd name="T90" fmla="*/ 22 w 68"/>
                  <a:gd name="T91" fmla="*/ 72 h 80"/>
                  <a:gd name="T92" fmla="*/ 28 w 68"/>
                  <a:gd name="T93" fmla="*/ 74 h 80"/>
                  <a:gd name="T94" fmla="*/ 35 w 68"/>
                  <a:gd name="T95" fmla="*/ 78 h 80"/>
                  <a:gd name="T96" fmla="*/ 41 w 68"/>
                  <a:gd name="T97" fmla="*/ 80 h 80"/>
                  <a:gd name="T98" fmla="*/ 46 w 68"/>
                  <a:gd name="T99" fmla="*/ 80 h 80"/>
                  <a:gd name="T100" fmla="*/ 50 w 68"/>
                  <a:gd name="T101" fmla="*/ 80 h 80"/>
                  <a:gd name="T102" fmla="*/ 55 w 68"/>
                  <a:gd name="T103" fmla="*/ 76 h 80"/>
                  <a:gd name="T104" fmla="*/ 60 w 68"/>
                  <a:gd name="T105" fmla="*/ 72 h 80"/>
                  <a:gd name="T106" fmla="*/ 64 w 68"/>
                  <a:gd name="T107" fmla="*/ 67 h 80"/>
                  <a:gd name="T108" fmla="*/ 68 w 68"/>
                  <a:gd name="T109" fmla="*/ 59 h 80"/>
                  <a:gd name="T110" fmla="*/ 68 w 68"/>
                  <a:gd name="T111" fmla="*/ 49 h 80"/>
                  <a:gd name="T112" fmla="*/ 66 w 68"/>
                  <a:gd name="T113" fmla="*/ 38 h 80"/>
                  <a:gd name="T114" fmla="*/ 66 w 68"/>
                  <a:gd name="T115" fmla="*/ 34 h 8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68"/>
                  <a:gd name="T175" fmla="*/ 0 h 80"/>
                  <a:gd name="T176" fmla="*/ 68 w 68"/>
                  <a:gd name="T177" fmla="*/ 80 h 8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68" h="80">
                    <a:moveTo>
                      <a:pt x="66" y="34"/>
                    </a:moveTo>
                    <a:lnTo>
                      <a:pt x="63" y="32"/>
                    </a:lnTo>
                    <a:lnTo>
                      <a:pt x="60" y="30"/>
                    </a:lnTo>
                    <a:lnTo>
                      <a:pt x="57" y="27"/>
                    </a:lnTo>
                    <a:lnTo>
                      <a:pt x="53" y="25"/>
                    </a:lnTo>
                    <a:lnTo>
                      <a:pt x="52" y="23"/>
                    </a:lnTo>
                    <a:lnTo>
                      <a:pt x="49" y="19"/>
                    </a:lnTo>
                    <a:lnTo>
                      <a:pt x="47" y="17"/>
                    </a:lnTo>
                    <a:lnTo>
                      <a:pt x="44" y="15"/>
                    </a:lnTo>
                    <a:lnTo>
                      <a:pt x="41" y="13"/>
                    </a:lnTo>
                    <a:lnTo>
                      <a:pt x="38" y="11"/>
                    </a:lnTo>
                    <a:lnTo>
                      <a:pt x="36" y="9"/>
                    </a:lnTo>
                    <a:lnTo>
                      <a:pt x="33" y="9"/>
                    </a:lnTo>
                    <a:lnTo>
                      <a:pt x="30" y="6"/>
                    </a:lnTo>
                    <a:lnTo>
                      <a:pt x="27" y="4"/>
                    </a:lnTo>
                    <a:lnTo>
                      <a:pt x="24" y="4"/>
                    </a:lnTo>
                    <a:lnTo>
                      <a:pt x="22" y="2"/>
                    </a:lnTo>
                    <a:lnTo>
                      <a:pt x="19" y="2"/>
                    </a:lnTo>
                    <a:lnTo>
                      <a:pt x="16" y="0"/>
                    </a:lnTo>
                    <a:lnTo>
                      <a:pt x="14" y="0"/>
                    </a:lnTo>
                    <a:lnTo>
                      <a:pt x="11" y="2"/>
                    </a:lnTo>
                    <a:lnTo>
                      <a:pt x="10" y="2"/>
                    </a:lnTo>
                    <a:lnTo>
                      <a:pt x="7" y="4"/>
                    </a:lnTo>
                    <a:lnTo>
                      <a:pt x="5" y="4"/>
                    </a:lnTo>
                    <a:lnTo>
                      <a:pt x="3" y="6"/>
                    </a:lnTo>
                    <a:lnTo>
                      <a:pt x="2" y="11"/>
                    </a:lnTo>
                    <a:lnTo>
                      <a:pt x="2" y="13"/>
                    </a:lnTo>
                    <a:lnTo>
                      <a:pt x="2" y="17"/>
                    </a:lnTo>
                    <a:lnTo>
                      <a:pt x="2" y="21"/>
                    </a:lnTo>
                    <a:lnTo>
                      <a:pt x="3" y="25"/>
                    </a:lnTo>
                    <a:lnTo>
                      <a:pt x="5" y="27"/>
                    </a:lnTo>
                    <a:lnTo>
                      <a:pt x="5" y="32"/>
                    </a:lnTo>
                    <a:lnTo>
                      <a:pt x="3" y="36"/>
                    </a:lnTo>
                    <a:lnTo>
                      <a:pt x="3" y="38"/>
                    </a:lnTo>
                    <a:lnTo>
                      <a:pt x="2" y="40"/>
                    </a:lnTo>
                    <a:lnTo>
                      <a:pt x="2" y="42"/>
                    </a:lnTo>
                    <a:lnTo>
                      <a:pt x="0" y="42"/>
                    </a:lnTo>
                    <a:lnTo>
                      <a:pt x="0" y="44"/>
                    </a:lnTo>
                    <a:lnTo>
                      <a:pt x="0" y="46"/>
                    </a:lnTo>
                    <a:lnTo>
                      <a:pt x="3" y="53"/>
                    </a:lnTo>
                    <a:lnTo>
                      <a:pt x="7" y="57"/>
                    </a:lnTo>
                    <a:lnTo>
                      <a:pt x="11" y="63"/>
                    </a:lnTo>
                    <a:lnTo>
                      <a:pt x="16" y="67"/>
                    </a:lnTo>
                    <a:lnTo>
                      <a:pt x="22" y="72"/>
                    </a:lnTo>
                    <a:lnTo>
                      <a:pt x="28" y="74"/>
                    </a:lnTo>
                    <a:lnTo>
                      <a:pt x="35" y="78"/>
                    </a:lnTo>
                    <a:lnTo>
                      <a:pt x="41" y="80"/>
                    </a:lnTo>
                    <a:lnTo>
                      <a:pt x="46" y="80"/>
                    </a:lnTo>
                    <a:lnTo>
                      <a:pt x="50" y="80"/>
                    </a:lnTo>
                    <a:lnTo>
                      <a:pt x="55" y="76"/>
                    </a:lnTo>
                    <a:lnTo>
                      <a:pt x="60" y="72"/>
                    </a:lnTo>
                    <a:lnTo>
                      <a:pt x="64" y="67"/>
                    </a:lnTo>
                    <a:lnTo>
                      <a:pt x="68" y="59"/>
                    </a:lnTo>
                    <a:lnTo>
                      <a:pt x="68" y="49"/>
                    </a:lnTo>
                    <a:lnTo>
                      <a:pt x="66" y="38"/>
                    </a:lnTo>
                    <a:lnTo>
                      <a:pt x="66" y="34"/>
                    </a:lnTo>
                    <a:close/>
                  </a:path>
                </a:pathLst>
              </a:custGeom>
              <a:solidFill>
                <a:srgbClr val="F7AB8C"/>
              </a:solidFill>
              <a:ln w="9525">
                <a:noFill/>
                <a:round/>
                <a:headEnd/>
                <a:tailEnd/>
              </a:ln>
            </p:spPr>
            <p:txBody>
              <a:bodyPr/>
              <a:lstStyle/>
              <a:p>
                <a:endParaRPr lang="it-IT">
                  <a:solidFill>
                    <a:srgbClr val="FFFFFF"/>
                  </a:solidFill>
                </a:endParaRPr>
              </a:p>
            </p:txBody>
          </p:sp>
          <p:sp>
            <p:nvSpPr>
              <p:cNvPr id="29276" name="Freeform 319"/>
              <p:cNvSpPr>
                <a:spLocks/>
              </p:cNvSpPr>
              <p:nvPr/>
            </p:nvSpPr>
            <p:spPr bwMode="auto">
              <a:xfrm>
                <a:off x="3016" y="1903"/>
                <a:ext cx="23" cy="27"/>
              </a:xfrm>
              <a:custGeom>
                <a:avLst/>
                <a:gdLst>
                  <a:gd name="T0" fmla="*/ 0 w 23"/>
                  <a:gd name="T1" fmla="*/ 8 h 27"/>
                  <a:gd name="T2" fmla="*/ 1 w 23"/>
                  <a:gd name="T3" fmla="*/ 10 h 27"/>
                  <a:gd name="T4" fmla="*/ 4 w 23"/>
                  <a:gd name="T5" fmla="*/ 12 h 27"/>
                  <a:gd name="T6" fmla="*/ 6 w 23"/>
                  <a:gd name="T7" fmla="*/ 14 h 27"/>
                  <a:gd name="T8" fmla="*/ 9 w 23"/>
                  <a:gd name="T9" fmla="*/ 19 h 27"/>
                  <a:gd name="T10" fmla="*/ 12 w 23"/>
                  <a:gd name="T11" fmla="*/ 21 h 27"/>
                  <a:gd name="T12" fmla="*/ 15 w 23"/>
                  <a:gd name="T13" fmla="*/ 23 h 27"/>
                  <a:gd name="T14" fmla="*/ 18 w 23"/>
                  <a:gd name="T15" fmla="*/ 25 h 27"/>
                  <a:gd name="T16" fmla="*/ 21 w 23"/>
                  <a:gd name="T17" fmla="*/ 27 h 27"/>
                  <a:gd name="T18" fmla="*/ 23 w 23"/>
                  <a:gd name="T19" fmla="*/ 19 h 27"/>
                  <a:gd name="T20" fmla="*/ 20 w 23"/>
                  <a:gd name="T21" fmla="*/ 16 h 27"/>
                  <a:gd name="T22" fmla="*/ 18 w 23"/>
                  <a:gd name="T23" fmla="*/ 16 h 27"/>
                  <a:gd name="T24" fmla="*/ 15 w 23"/>
                  <a:gd name="T25" fmla="*/ 14 h 27"/>
                  <a:gd name="T26" fmla="*/ 14 w 23"/>
                  <a:gd name="T27" fmla="*/ 10 h 27"/>
                  <a:gd name="T28" fmla="*/ 10 w 23"/>
                  <a:gd name="T29" fmla="*/ 8 h 27"/>
                  <a:gd name="T30" fmla="*/ 7 w 23"/>
                  <a:gd name="T31" fmla="*/ 6 h 27"/>
                  <a:gd name="T32" fmla="*/ 6 w 23"/>
                  <a:gd name="T33" fmla="*/ 2 h 27"/>
                  <a:gd name="T34" fmla="*/ 3 w 23"/>
                  <a:gd name="T35" fmla="*/ 0 h 27"/>
                  <a:gd name="T36" fmla="*/ 0 w 23"/>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27"/>
                  <a:gd name="T59" fmla="*/ 23 w 2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27">
                    <a:moveTo>
                      <a:pt x="0" y="8"/>
                    </a:moveTo>
                    <a:lnTo>
                      <a:pt x="1" y="10"/>
                    </a:lnTo>
                    <a:lnTo>
                      <a:pt x="4" y="12"/>
                    </a:lnTo>
                    <a:lnTo>
                      <a:pt x="6" y="14"/>
                    </a:lnTo>
                    <a:lnTo>
                      <a:pt x="9" y="19"/>
                    </a:lnTo>
                    <a:lnTo>
                      <a:pt x="12" y="21"/>
                    </a:lnTo>
                    <a:lnTo>
                      <a:pt x="15" y="23"/>
                    </a:lnTo>
                    <a:lnTo>
                      <a:pt x="18" y="25"/>
                    </a:lnTo>
                    <a:lnTo>
                      <a:pt x="21" y="27"/>
                    </a:lnTo>
                    <a:lnTo>
                      <a:pt x="23" y="19"/>
                    </a:lnTo>
                    <a:lnTo>
                      <a:pt x="20" y="16"/>
                    </a:lnTo>
                    <a:lnTo>
                      <a:pt x="18" y="16"/>
                    </a:lnTo>
                    <a:lnTo>
                      <a:pt x="15" y="14"/>
                    </a:lnTo>
                    <a:lnTo>
                      <a:pt x="14" y="10"/>
                    </a:lnTo>
                    <a:lnTo>
                      <a:pt x="10" y="8"/>
                    </a:lnTo>
                    <a:lnTo>
                      <a:pt x="7" y="6"/>
                    </a:lnTo>
                    <a:lnTo>
                      <a:pt x="6" y="2"/>
                    </a:lnTo>
                    <a:lnTo>
                      <a:pt x="3" y="0"/>
                    </a:lnTo>
                    <a:lnTo>
                      <a:pt x="0" y="8"/>
                    </a:lnTo>
                    <a:close/>
                  </a:path>
                </a:pathLst>
              </a:custGeom>
              <a:solidFill>
                <a:srgbClr val="A6A6A6"/>
              </a:solidFill>
              <a:ln w="9525">
                <a:noFill/>
                <a:round/>
                <a:headEnd/>
                <a:tailEnd/>
              </a:ln>
            </p:spPr>
            <p:txBody>
              <a:bodyPr/>
              <a:lstStyle/>
              <a:p>
                <a:endParaRPr lang="it-IT">
                  <a:solidFill>
                    <a:srgbClr val="FFFFFF"/>
                  </a:solidFill>
                </a:endParaRPr>
              </a:p>
            </p:txBody>
          </p:sp>
          <p:sp>
            <p:nvSpPr>
              <p:cNvPr id="29277" name="Freeform 320"/>
              <p:cNvSpPr>
                <a:spLocks/>
              </p:cNvSpPr>
              <p:nvPr/>
            </p:nvSpPr>
            <p:spPr bwMode="auto">
              <a:xfrm>
                <a:off x="2994" y="1890"/>
                <a:ext cx="25" cy="21"/>
              </a:xfrm>
              <a:custGeom>
                <a:avLst/>
                <a:gdLst>
                  <a:gd name="T0" fmla="*/ 0 w 25"/>
                  <a:gd name="T1" fmla="*/ 8 h 21"/>
                  <a:gd name="T2" fmla="*/ 3 w 25"/>
                  <a:gd name="T3" fmla="*/ 11 h 21"/>
                  <a:gd name="T4" fmla="*/ 6 w 25"/>
                  <a:gd name="T5" fmla="*/ 11 h 21"/>
                  <a:gd name="T6" fmla="*/ 7 w 25"/>
                  <a:gd name="T7" fmla="*/ 13 h 21"/>
                  <a:gd name="T8" fmla="*/ 11 w 25"/>
                  <a:gd name="T9" fmla="*/ 15 h 21"/>
                  <a:gd name="T10" fmla="*/ 14 w 25"/>
                  <a:gd name="T11" fmla="*/ 15 h 21"/>
                  <a:gd name="T12" fmla="*/ 17 w 25"/>
                  <a:gd name="T13" fmla="*/ 17 h 21"/>
                  <a:gd name="T14" fmla="*/ 18 w 25"/>
                  <a:gd name="T15" fmla="*/ 19 h 21"/>
                  <a:gd name="T16" fmla="*/ 22 w 25"/>
                  <a:gd name="T17" fmla="*/ 21 h 21"/>
                  <a:gd name="T18" fmla="*/ 25 w 25"/>
                  <a:gd name="T19" fmla="*/ 13 h 21"/>
                  <a:gd name="T20" fmla="*/ 22 w 25"/>
                  <a:gd name="T21" fmla="*/ 11 h 21"/>
                  <a:gd name="T22" fmla="*/ 18 w 25"/>
                  <a:gd name="T23" fmla="*/ 8 h 21"/>
                  <a:gd name="T24" fmla="*/ 15 w 25"/>
                  <a:gd name="T25" fmla="*/ 8 h 21"/>
                  <a:gd name="T26" fmla="*/ 14 w 25"/>
                  <a:gd name="T27" fmla="*/ 6 h 21"/>
                  <a:gd name="T28" fmla="*/ 11 w 25"/>
                  <a:gd name="T29" fmla="*/ 4 h 21"/>
                  <a:gd name="T30" fmla="*/ 7 w 25"/>
                  <a:gd name="T31" fmla="*/ 4 h 21"/>
                  <a:gd name="T32" fmla="*/ 4 w 25"/>
                  <a:gd name="T33" fmla="*/ 2 h 21"/>
                  <a:gd name="T34" fmla="*/ 1 w 25"/>
                  <a:gd name="T35" fmla="*/ 0 h 21"/>
                  <a:gd name="T36" fmla="*/ 0 w 25"/>
                  <a:gd name="T37" fmla="*/ 8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21"/>
                  <a:gd name="T59" fmla="*/ 25 w 25"/>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21">
                    <a:moveTo>
                      <a:pt x="0" y="8"/>
                    </a:moveTo>
                    <a:lnTo>
                      <a:pt x="3" y="11"/>
                    </a:lnTo>
                    <a:lnTo>
                      <a:pt x="6" y="11"/>
                    </a:lnTo>
                    <a:lnTo>
                      <a:pt x="7" y="13"/>
                    </a:lnTo>
                    <a:lnTo>
                      <a:pt x="11" y="15"/>
                    </a:lnTo>
                    <a:lnTo>
                      <a:pt x="14" y="15"/>
                    </a:lnTo>
                    <a:lnTo>
                      <a:pt x="17" y="17"/>
                    </a:lnTo>
                    <a:lnTo>
                      <a:pt x="18" y="19"/>
                    </a:lnTo>
                    <a:lnTo>
                      <a:pt x="22" y="21"/>
                    </a:lnTo>
                    <a:lnTo>
                      <a:pt x="25" y="13"/>
                    </a:lnTo>
                    <a:lnTo>
                      <a:pt x="22" y="11"/>
                    </a:lnTo>
                    <a:lnTo>
                      <a:pt x="18" y="8"/>
                    </a:lnTo>
                    <a:lnTo>
                      <a:pt x="15" y="8"/>
                    </a:lnTo>
                    <a:lnTo>
                      <a:pt x="14" y="6"/>
                    </a:lnTo>
                    <a:lnTo>
                      <a:pt x="11" y="4"/>
                    </a:lnTo>
                    <a:lnTo>
                      <a:pt x="7" y="4"/>
                    </a:lnTo>
                    <a:lnTo>
                      <a:pt x="4" y="2"/>
                    </a:lnTo>
                    <a:lnTo>
                      <a:pt x="1" y="0"/>
                    </a:lnTo>
                    <a:lnTo>
                      <a:pt x="0" y="8"/>
                    </a:lnTo>
                    <a:close/>
                  </a:path>
                </a:pathLst>
              </a:custGeom>
              <a:solidFill>
                <a:srgbClr val="A6A6A6"/>
              </a:solidFill>
              <a:ln w="9525">
                <a:noFill/>
                <a:round/>
                <a:headEnd/>
                <a:tailEnd/>
              </a:ln>
            </p:spPr>
            <p:txBody>
              <a:bodyPr/>
              <a:lstStyle/>
              <a:p>
                <a:endParaRPr lang="it-IT">
                  <a:solidFill>
                    <a:srgbClr val="FFFFFF"/>
                  </a:solidFill>
                </a:endParaRPr>
              </a:p>
            </p:txBody>
          </p:sp>
          <p:sp>
            <p:nvSpPr>
              <p:cNvPr id="29278" name="Freeform 321"/>
              <p:cNvSpPr>
                <a:spLocks/>
              </p:cNvSpPr>
              <p:nvPr/>
            </p:nvSpPr>
            <p:spPr bwMode="auto">
              <a:xfrm>
                <a:off x="2973" y="1888"/>
                <a:ext cx="22" cy="15"/>
              </a:xfrm>
              <a:custGeom>
                <a:avLst/>
                <a:gdLst>
                  <a:gd name="T0" fmla="*/ 5 w 22"/>
                  <a:gd name="T1" fmla="*/ 15 h 15"/>
                  <a:gd name="T2" fmla="*/ 7 w 22"/>
                  <a:gd name="T3" fmla="*/ 13 h 15"/>
                  <a:gd name="T4" fmla="*/ 8 w 22"/>
                  <a:gd name="T5" fmla="*/ 13 h 15"/>
                  <a:gd name="T6" fmla="*/ 10 w 22"/>
                  <a:gd name="T7" fmla="*/ 10 h 15"/>
                  <a:gd name="T8" fmla="*/ 13 w 22"/>
                  <a:gd name="T9" fmla="*/ 10 h 15"/>
                  <a:gd name="T10" fmla="*/ 14 w 22"/>
                  <a:gd name="T11" fmla="*/ 10 h 15"/>
                  <a:gd name="T12" fmla="*/ 16 w 22"/>
                  <a:gd name="T13" fmla="*/ 10 h 15"/>
                  <a:gd name="T14" fmla="*/ 19 w 22"/>
                  <a:gd name="T15" fmla="*/ 10 h 15"/>
                  <a:gd name="T16" fmla="*/ 21 w 22"/>
                  <a:gd name="T17" fmla="*/ 10 h 15"/>
                  <a:gd name="T18" fmla="*/ 22 w 22"/>
                  <a:gd name="T19" fmla="*/ 2 h 15"/>
                  <a:gd name="T20" fmla="*/ 19 w 22"/>
                  <a:gd name="T21" fmla="*/ 2 h 15"/>
                  <a:gd name="T22" fmla="*/ 18 w 22"/>
                  <a:gd name="T23" fmla="*/ 0 h 15"/>
                  <a:gd name="T24" fmla="*/ 14 w 22"/>
                  <a:gd name="T25" fmla="*/ 0 h 15"/>
                  <a:gd name="T26" fmla="*/ 11 w 22"/>
                  <a:gd name="T27" fmla="*/ 2 h 15"/>
                  <a:gd name="T28" fmla="*/ 8 w 22"/>
                  <a:gd name="T29" fmla="*/ 2 h 15"/>
                  <a:gd name="T30" fmla="*/ 5 w 22"/>
                  <a:gd name="T31" fmla="*/ 4 h 15"/>
                  <a:gd name="T32" fmla="*/ 3 w 22"/>
                  <a:gd name="T33" fmla="*/ 6 h 15"/>
                  <a:gd name="T34" fmla="*/ 0 w 22"/>
                  <a:gd name="T35" fmla="*/ 8 h 15"/>
                  <a:gd name="T36" fmla="*/ 5 w 22"/>
                  <a:gd name="T37" fmla="*/ 1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5"/>
                  <a:gd name="T59" fmla="*/ 22 w 22"/>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5">
                    <a:moveTo>
                      <a:pt x="5" y="15"/>
                    </a:moveTo>
                    <a:lnTo>
                      <a:pt x="7" y="13"/>
                    </a:lnTo>
                    <a:lnTo>
                      <a:pt x="8" y="13"/>
                    </a:lnTo>
                    <a:lnTo>
                      <a:pt x="10" y="10"/>
                    </a:lnTo>
                    <a:lnTo>
                      <a:pt x="13" y="10"/>
                    </a:lnTo>
                    <a:lnTo>
                      <a:pt x="14" y="10"/>
                    </a:lnTo>
                    <a:lnTo>
                      <a:pt x="16" y="10"/>
                    </a:lnTo>
                    <a:lnTo>
                      <a:pt x="19" y="10"/>
                    </a:lnTo>
                    <a:lnTo>
                      <a:pt x="21" y="10"/>
                    </a:lnTo>
                    <a:lnTo>
                      <a:pt x="22" y="2"/>
                    </a:lnTo>
                    <a:lnTo>
                      <a:pt x="19" y="2"/>
                    </a:lnTo>
                    <a:lnTo>
                      <a:pt x="18" y="0"/>
                    </a:lnTo>
                    <a:lnTo>
                      <a:pt x="14" y="0"/>
                    </a:lnTo>
                    <a:lnTo>
                      <a:pt x="11" y="2"/>
                    </a:lnTo>
                    <a:lnTo>
                      <a:pt x="8" y="2"/>
                    </a:lnTo>
                    <a:lnTo>
                      <a:pt x="5" y="4"/>
                    </a:lnTo>
                    <a:lnTo>
                      <a:pt x="3" y="6"/>
                    </a:lnTo>
                    <a:lnTo>
                      <a:pt x="0" y="8"/>
                    </a:lnTo>
                    <a:lnTo>
                      <a:pt x="5" y="15"/>
                    </a:lnTo>
                    <a:close/>
                  </a:path>
                </a:pathLst>
              </a:custGeom>
              <a:solidFill>
                <a:srgbClr val="A6A6A6"/>
              </a:solidFill>
              <a:ln w="9525">
                <a:noFill/>
                <a:round/>
                <a:headEnd/>
                <a:tailEnd/>
              </a:ln>
            </p:spPr>
            <p:txBody>
              <a:bodyPr/>
              <a:lstStyle/>
              <a:p>
                <a:endParaRPr lang="it-IT">
                  <a:solidFill>
                    <a:srgbClr val="FFFFFF"/>
                  </a:solidFill>
                </a:endParaRPr>
              </a:p>
            </p:txBody>
          </p:sp>
          <p:sp>
            <p:nvSpPr>
              <p:cNvPr id="29279" name="Freeform 322"/>
              <p:cNvSpPr>
                <a:spLocks/>
              </p:cNvSpPr>
              <p:nvPr/>
            </p:nvSpPr>
            <p:spPr bwMode="auto">
              <a:xfrm>
                <a:off x="2972" y="1896"/>
                <a:ext cx="9" cy="34"/>
              </a:xfrm>
              <a:custGeom>
                <a:avLst/>
                <a:gdLst>
                  <a:gd name="T0" fmla="*/ 8 w 9"/>
                  <a:gd name="T1" fmla="*/ 34 h 34"/>
                  <a:gd name="T2" fmla="*/ 9 w 9"/>
                  <a:gd name="T3" fmla="*/ 28 h 34"/>
                  <a:gd name="T4" fmla="*/ 9 w 9"/>
                  <a:gd name="T5" fmla="*/ 23 h 34"/>
                  <a:gd name="T6" fmla="*/ 8 w 9"/>
                  <a:gd name="T7" fmla="*/ 19 h 34"/>
                  <a:gd name="T8" fmla="*/ 6 w 9"/>
                  <a:gd name="T9" fmla="*/ 15 h 34"/>
                  <a:gd name="T10" fmla="*/ 6 w 9"/>
                  <a:gd name="T11" fmla="*/ 11 h 34"/>
                  <a:gd name="T12" fmla="*/ 6 w 9"/>
                  <a:gd name="T13" fmla="*/ 9 h 34"/>
                  <a:gd name="T14" fmla="*/ 6 w 9"/>
                  <a:gd name="T15" fmla="*/ 7 h 34"/>
                  <a:gd name="T16" fmla="*/ 1 w 9"/>
                  <a:gd name="T17" fmla="*/ 0 h 34"/>
                  <a:gd name="T18" fmla="*/ 0 w 9"/>
                  <a:gd name="T19" fmla="*/ 5 h 34"/>
                  <a:gd name="T20" fmla="*/ 0 w 9"/>
                  <a:gd name="T21" fmla="*/ 9 h 34"/>
                  <a:gd name="T22" fmla="*/ 0 w 9"/>
                  <a:gd name="T23" fmla="*/ 13 h 34"/>
                  <a:gd name="T24" fmla="*/ 0 w 9"/>
                  <a:gd name="T25" fmla="*/ 17 h 34"/>
                  <a:gd name="T26" fmla="*/ 1 w 9"/>
                  <a:gd name="T27" fmla="*/ 21 h 34"/>
                  <a:gd name="T28" fmla="*/ 1 w 9"/>
                  <a:gd name="T29" fmla="*/ 26 h 34"/>
                  <a:gd name="T30" fmla="*/ 3 w 9"/>
                  <a:gd name="T31" fmla="*/ 28 h 34"/>
                  <a:gd name="T32" fmla="*/ 1 w 9"/>
                  <a:gd name="T33" fmla="*/ 30 h 34"/>
                  <a:gd name="T34" fmla="*/ 8 w 9"/>
                  <a:gd name="T35" fmla="*/ 34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
                  <a:gd name="T55" fmla="*/ 0 h 34"/>
                  <a:gd name="T56" fmla="*/ 9 w 9"/>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 h="34">
                    <a:moveTo>
                      <a:pt x="8" y="34"/>
                    </a:moveTo>
                    <a:lnTo>
                      <a:pt x="9" y="28"/>
                    </a:lnTo>
                    <a:lnTo>
                      <a:pt x="9" y="23"/>
                    </a:lnTo>
                    <a:lnTo>
                      <a:pt x="8" y="19"/>
                    </a:lnTo>
                    <a:lnTo>
                      <a:pt x="6" y="15"/>
                    </a:lnTo>
                    <a:lnTo>
                      <a:pt x="6" y="11"/>
                    </a:lnTo>
                    <a:lnTo>
                      <a:pt x="6" y="9"/>
                    </a:lnTo>
                    <a:lnTo>
                      <a:pt x="6" y="7"/>
                    </a:lnTo>
                    <a:lnTo>
                      <a:pt x="1" y="0"/>
                    </a:lnTo>
                    <a:lnTo>
                      <a:pt x="0" y="5"/>
                    </a:lnTo>
                    <a:lnTo>
                      <a:pt x="0" y="9"/>
                    </a:lnTo>
                    <a:lnTo>
                      <a:pt x="0" y="13"/>
                    </a:lnTo>
                    <a:lnTo>
                      <a:pt x="0" y="17"/>
                    </a:lnTo>
                    <a:lnTo>
                      <a:pt x="1" y="21"/>
                    </a:lnTo>
                    <a:lnTo>
                      <a:pt x="1" y="26"/>
                    </a:lnTo>
                    <a:lnTo>
                      <a:pt x="3" y="28"/>
                    </a:lnTo>
                    <a:lnTo>
                      <a:pt x="1" y="30"/>
                    </a:lnTo>
                    <a:lnTo>
                      <a:pt x="8" y="34"/>
                    </a:lnTo>
                    <a:close/>
                  </a:path>
                </a:pathLst>
              </a:custGeom>
              <a:solidFill>
                <a:srgbClr val="A6A6A6"/>
              </a:solidFill>
              <a:ln w="9525">
                <a:noFill/>
                <a:round/>
                <a:headEnd/>
                <a:tailEnd/>
              </a:ln>
            </p:spPr>
            <p:txBody>
              <a:bodyPr/>
              <a:lstStyle/>
              <a:p>
                <a:endParaRPr lang="it-IT">
                  <a:solidFill>
                    <a:srgbClr val="FFFFFF"/>
                  </a:solidFill>
                </a:endParaRPr>
              </a:p>
            </p:txBody>
          </p:sp>
          <p:sp>
            <p:nvSpPr>
              <p:cNvPr id="29280" name="Freeform 323"/>
              <p:cNvSpPr>
                <a:spLocks/>
              </p:cNvSpPr>
              <p:nvPr/>
            </p:nvSpPr>
            <p:spPr bwMode="auto">
              <a:xfrm>
                <a:off x="2970" y="1926"/>
                <a:ext cx="10" cy="15"/>
              </a:xfrm>
              <a:custGeom>
                <a:avLst/>
                <a:gdLst>
                  <a:gd name="T0" fmla="*/ 6 w 10"/>
                  <a:gd name="T1" fmla="*/ 10 h 15"/>
                  <a:gd name="T2" fmla="*/ 6 w 10"/>
                  <a:gd name="T3" fmla="*/ 12 h 15"/>
                  <a:gd name="T4" fmla="*/ 6 w 10"/>
                  <a:gd name="T5" fmla="*/ 10 h 15"/>
                  <a:gd name="T6" fmla="*/ 8 w 10"/>
                  <a:gd name="T7" fmla="*/ 8 h 15"/>
                  <a:gd name="T8" fmla="*/ 10 w 10"/>
                  <a:gd name="T9" fmla="*/ 6 h 15"/>
                  <a:gd name="T10" fmla="*/ 10 w 10"/>
                  <a:gd name="T11" fmla="*/ 4 h 15"/>
                  <a:gd name="T12" fmla="*/ 3 w 10"/>
                  <a:gd name="T13" fmla="*/ 0 h 15"/>
                  <a:gd name="T14" fmla="*/ 3 w 10"/>
                  <a:gd name="T15" fmla="*/ 2 h 15"/>
                  <a:gd name="T16" fmla="*/ 3 w 10"/>
                  <a:gd name="T17" fmla="*/ 4 h 15"/>
                  <a:gd name="T18" fmla="*/ 2 w 10"/>
                  <a:gd name="T19" fmla="*/ 4 h 15"/>
                  <a:gd name="T20" fmla="*/ 2 w 10"/>
                  <a:gd name="T21" fmla="*/ 6 h 15"/>
                  <a:gd name="T22" fmla="*/ 0 w 10"/>
                  <a:gd name="T23" fmla="*/ 8 h 15"/>
                  <a:gd name="T24" fmla="*/ 0 w 10"/>
                  <a:gd name="T25" fmla="*/ 12 h 15"/>
                  <a:gd name="T26" fmla="*/ 0 w 10"/>
                  <a:gd name="T27" fmla="*/ 15 h 15"/>
                  <a:gd name="T28" fmla="*/ 6 w 10"/>
                  <a:gd name="T29" fmla="*/ 10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5"/>
                  <a:gd name="T47" fmla="*/ 10 w 10"/>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5">
                    <a:moveTo>
                      <a:pt x="6" y="10"/>
                    </a:moveTo>
                    <a:lnTo>
                      <a:pt x="6" y="12"/>
                    </a:lnTo>
                    <a:lnTo>
                      <a:pt x="6" y="10"/>
                    </a:lnTo>
                    <a:lnTo>
                      <a:pt x="8" y="8"/>
                    </a:lnTo>
                    <a:lnTo>
                      <a:pt x="10" y="6"/>
                    </a:lnTo>
                    <a:lnTo>
                      <a:pt x="10" y="4"/>
                    </a:lnTo>
                    <a:lnTo>
                      <a:pt x="3" y="0"/>
                    </a:lnTo>
                    <a:lnTo>
                      <a:pt x="3" y="2"/>
                    </a:lnTo>
                    <a:lnTo>
                      <a:pt x="3" y="4"/>
                    </a:lnTo>
                    <a:lnTo>
                      <a:pt x="2" y="4"/>
                    </a:lnTo>
                    <a:lnTo>
                      <a:pt x="2" y="6"/>
                    </a:lnTo>
                    <a:lnTo>
                      <a:pt x="0" y="8"/>
                    </a:lnTo>
                    <a:lnTo>
                      <a:pt x="0" y="12"/>
                    </a:lnTo>
                    <a:lnTo>
                      <a:pt x="0" y="15"/>
                    </a:lnTo>
                    <a:lnTo>
                      <a:pt x="6" y="10"/>
                    </a:lnTo>
                    <a:close/>
                  </a:path>
                </a:pathLst>
              </a:custGeom>
              <a:solidFill>
                <a:srgbClr val="A6A6A6"/>
              </a:solidFill>
              <a:ln w="9525">
                <a:noFill/>
                <a:round/>
                <a:headEnd/>
                <a:tailEnd/>
              </a:ln>
            </p:spPr>
            <p:txBody>
              <a:bodyPr/>
              <a:lstStyle/>
              <a:p>
                <a:endParaRPr lang="it-IT">
                  <a:solidFill>
                    <a:srgbClr val="FFFFFF"/>
                  </a:solidFill>
                </a:endParaRPr>
              </a:p>
            </p:txBody>
          </p:sp>
          <p:sp>
            <p:nvSpPr>
              <p:cNvPr id="29281" name="Freeform 324"/>
              <p:cNvSpPr>
                <a:spLocks/>
              </p:cNvSpPr>
              <p:nvPr/>
            </p:nvSpPr>
            <p:spPr bwMode="auto">
              <a:xfrm>
                <a:off x="2970" y="1936"/>
                <a:ext cx="44" cy="40"/>
              </a:xfrm>
              <a:custGeom>
                <a:avLst/>
                <a:gdLst>
                  <a:gd name="T0" fmla="*/ 44 w 44"/>
                  <a:gd name="T1" fmla="*/ 32 h 40"/>
                  <a:gd name="T2" fmla="*/ 39 w 44"/>
                  <a:gd name="T3" fmla="*/ 30 h 40"/>
                  <a:gd name="T4" fmla="*/ 33 w 44"/>
                  <a:gd name="T5" fmla="*/ 26 h 40"/>
                  <a:gd name="T6" fmla="*/ 27 w 44"/>
                  <a:gd name="T7" fmla="*/ 23 h 40"/>
                  <a:gd name="T8" fmla="*/ 21 w 44"/>
                  <a:gd name="T9" fmla="*/ 19 h 40"/>
                  <a:gd name="T10" fmla="*/ 16 w 44"/>
                  <a:gd name="T11" fmla="*/ 15 h 40"/>
                  <a:gd name="T12" fmla="*/ 11 w 44"/>
                  <a:gd name="T13" fmla="*/ 11 h 40"/>
                  <a:gd name="T14" fmla="*/ 8 w 44"/>
                  <a:gd name="T15" fmla="*/ 7 h 40"/>
                  <a:gd name="T16" fmla="*/ 6 w 44"/>
                  <a:gd name="T17" fmla="*/ 0 h 40"/>
                  <a:gd name="T18" fmla="*/ 0 w 44"/>
                  <a:gd name="T19" fmla="*/ 5 h 40"/>
                  <a:gd name="T20" fmla="*/ 3 w 44"/>
                  <a:gd name="T21" fmla="*/ 11 h 40"/>
                  <a:gd name="T22" fmla="*/ 6 w 44"/>
                  <a:gd name="T23" fmla="*/ 17 h 40"/>
                  <a:gd name="T24" fmla="*/ 11 w 44"/>
                  <a:gd name="T25" fmla="*/ 21 h 40"/>
                  <a:gd name="T26" fmla="*/ 17 w 44"/>
                  <a:gd name="T27" fmla="*/ 28 h 40"/>
                  <a:gd name="T28" fmla="*/ 24 w 44"/>
                  <a:gd name="T29" fmla="*/ 32 h 40"/>
                  <a:gd name="T30" fmla="*/ 30 w 44"/>
                  <a:gd name="T31" fmla="*/ 34 h 40"/>
                  <a:gd name="T32" fmla="*/ 36 w 44"/>
                  <a:gd name="T33" fmla="*/ 38 h 40"/>
                  <a:gd name="T34" fmla="*/ 42 w 44"/>
                  <a:gd name="T35" fmla="*/ 40 h 40"/>
                  <a:gd name="T36" fmla="*/ 44 w 44"/>
                  <a:gd name="T37" fmla="*/ 32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40"/>
                  <a:gd name="T59" fmla="*/ 44 w 44"/>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40">
                    <a:moveTo>
                      <a:pt x="44" y="32"/>
                    </a:moveTo>
                    <a:lnTo>
                      <a:pt x="39" y="30"/>
                    </a:lnTo>
                    <a:lnTo>
                      <a:pt x="33" y="26"/>
                    </a:lnTo>
                    <a:lnTo>
                      <a:pt x="27" y="23"/>
                    </a:lnTo>
                    <a:lnTo>
                      <a:pt x="21" y="19"/>
                    </a:lnTo>
                    <a:lnTo>
                      <a:pt x="16" y="15"/>
                    </a:lnTo>
                    <a:lnTo>
                      <a:pt x="11" y="11"/>
                    </a:lnTo>
                    <a:lnTo>
                      <a:pt x="8" y="7"/>
                    </a:lnTo>
                    <a:lnTo>
                      <a:pt x="6" y="0"/>
                    </a:lnTo>
                    <a:lnTo>
                      <a:pt x="0" y="5"/>
                    </a:lnTo>
                    <a:lnTo>
                      <a:pt x="3" y="11"/>
                    </a:lnTo>
                    <a:lnTo>
                      <a:pt x="6" y="17"/>
                    </a:lnTo>
                    <a:lnTo>
                      <a:pt x="11" y="21"/>
                    </a:lnTo>
                    <a:lnTo>
                      <a:pt x="17" y="28"/>
                    </a:lnTo>
                    <a:lnTo>
                      <a:pt x="24" y="32"/>
                    </a:lnTo>
                    <a:lnTo>
                      <a:pt x="30" y="34"/>
                    </a:lnTo>
                    <a:lnTo>
                      <a:pt x="36" y="38"/>
                    </a:lnTo>
                    <a:lnTo>
                      <a:pt x="42" y="40"/>
                    </a:lnTo>
                    <a:lnTo>
                      <a:pt x="44" y="32"/>
                    </a:lnTo>
                    <a:close/>
                  </a:path>
                </a:pathLst>
              </a:custGeom>
              <a:solidFill>
                <a:srgbClr val="A6A6A6"/>
              </a:solidFill>
              <a:ln w="9525">
                <a:noFill/>
                <a:round/>
                <a:headEnd/>
                <a:tailEnd/>
              </a:ln>
            </p:spPr>
            <p:txBody>
              <a:bodyPr/>
              <a:lstStyle/>
              <a:p>
                <a:endParaRPr lang="it-IT">
                  <a:solidFill>
                    <a:srgbClr val="FFFFFF"/>
                  </a:solidFill>
                </a:endParaRPr>
              </a:p>
            </p:txBody>
          </p:sp>
          <p:sp>
            <p:nvSpPr>
              <p:cNvPr id="29282" name="Freeform 325"/>
              <p:cNvSpPr>
                <a:spLocks/>
              </p:cNvSpPr>
              <p:nvPr/>
            </p:nvSpPr>
            <p:spPr bwMode="auto">
              <a:xfrm>
                <a:off x="3012" y="1928"/>
                <a:ext cx="32" cy="48"/>
              </a:xfrm>
              <a:custGeom>
                <a:avLst/>
                <a:gdLst>
                  <a:gd name="T0" fmla="*/ 24 w 32"/>
                  <a:gd name="T1" fmla="*/ 2 h 48"/>
                  <a:gd name="T2" fmla="*/ 25 w 32"/>
                  <a:gd name="T3" fmla="*/ 13 h 48"/>
                  <a:gd name="T4" fmla="*/ 25 w 32"/>
                  <a:gd name="T5" fmla="*/ 21 h 48"/>
                  <a:gd name="T6" fmla="*/ 22 w 32"/>
                  <a:gd name="T7" fmla="*/ 27 h 48"/>
                  <a:gd name="T8" fmla="*/ 19 w 32"/>
                  <a:gd name="T9" fmla="*/ 34 h 48"/>
                  <a:gd name="T10" fmla="*/ 14 w 32"/>
                  <a:gd name="T11" fmla="*/ 36 h 48"/>
                  <a:gd name="T12" fmla="*/ 10 w 32"/>
                  <a:gd name="T13" fmla="*/ 38 h 48"/>
                  <a:gd name="T14" fmla="*/ 7 w 32"/>
                  <a:gd name="T15" fmla="*/ 40 h 48"/>
                  <a:gd name="T16" fmla="*/ 2 w 32"/>
                  <a:gd name="T17" fmla="*/ 40 h 48"/>
                  <a:gd name="T18" fmla="*/ 0 w 32"/>
                  <a:gd name="T19" fmla="*/ 48 h 48"/>
                  <a:gd name="T20" fmla="*/ 7 w 32"/>
                  <a:gd name="T21" fmla="*/ 48 h 48"/>
                  <a:gd name="T22" fmla="*/ 11 w 32"/>
                  <a:gd name="T23" fmla="*/ 48 h 48"/>
                  <a:gd name="T24" fmla="*/ 18 w 32"/>
                  <a:gd name="T25" fmla="*/ 44 h 48"/>
                  <a:gd name="T26" fmla="*/ 24 w 32"/>
                  <a:gd name="T27" fmla="*/ 40 h 48"/>
                  <a:gd name="T28" fmla="*/ 29 w 32"/>
                  <a:gd name="T29" fmla="*/ 34 h 48"/>
                  <a:gd name="T30" fmla="*/ 32 w 32"/>
                  <a:gd name="T31" fmla="*/ 23 h 48"/>
                  <a:gd name="T32" fmla="*/ 32 w 32"/>
                  <a:gd name="T33" fmla="*/ 13 h 48"/>
                  <a:gd name="T34" fmla="*/ 30 w 32"/>
                  <a:gd name="T35" fmla="*/ 0 h 48"/>
                  <a:gd name="T36" fmla="*/ 24 w 32"/>
                  <a:gd name="T37" fmla="*/ 2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48"/>
                  <a:gd name="T59" fmla="*/ 32 w 32"/>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48">
                    <a:moveTo>
                      <a:pt x="24" y="2"/>
                    </a:moveTo>
                    <a:lnTo>
                      <a:pt x="25" y="13"/>
                    </a:lnTo>
                    <a:lnTo>
                      <a:pt x="25" y="21"/>
                    </a:lnTo>
                    <a:lnTo>
                      <a:pt x="22" y="27"/>
                    </a:lnTo>
                    <a:lnTo>
                      <a:pt x="19" y="34"/>
                    </a:lnTo>
                    <a:lnTo>
                      <a:pt x="14" y="36"/>
                    </a:lnTo>
                    <a:lnTo>
                      <a:pt x="10" y="38"/>
                    </a:lnTo>
                    <a:lnTo>
                      <a:pt x="7" y="40"/>
                    </a:lnTo>
                    <a:lnTo>
                      <a:pt x="2" y="40"/>
                    </a:lnTo>
                    <a:lnTo>
                      <a:pt x="0" y="48"/>
                    </a:lnTo>
                    <a:lnTo>
                      <a:pt x="7" y="48"/>
                    </a:lnTo>
                    <a:lnTo>
                      <a:pt x="11" y="48"/>
                    </a:lnTo>
                    <a:lnTo>
                      <a:pt x="18" y="44"/>
                    </a:lnTo>
                    <a:lnTo>
                      <a:pt x="24" y="40"/>
                    </a:lnTo>
                    <a:lnTo>
                      <a:pt x="29" y="34"/>
                    </a:lnTo>
                    <a:lnTo>
                      <a:pt x="32" y="23"/>
                    </a:lnTo>
                    <a:lnTo>
                      <a:pt x="32" y="13"/>
                    </a:lnTo>
                    <a:lnTo>
                      <a:pt x="30" y="0"/>
                    </a:lnTo>
                    <a:lnTo>
                      <a:pt x="24" y="2"/>
                    </a:lnTo>
                    <a:close/>
                  </a:path>
                </a:pathLst>
              </a:custGeom>
              <a:solidFill>
                <a:srgbClr val="A6A6A6"/>
              </a:solidFill>
              <a:ln w="9525">
                <a:noFill/>
                <a:round/>
                <a:headEnd/>
                <a:tailEnd/>
              </a:ln>
            </p:spPr>
            <p:txBody>
              <a:bodyPr/>
              <a:lstStyle/>
              <a:p>
                <a:endParaRPr lang="it-IT">
                  <a:solidFill>
                    <a:srgbClr val="FFFFFF"/>
                  </a:solidFill>
                </a:endParaRPr>
              </a:p>
            </p:txBody>
          </p:sp>
          <p:sp>
            <p:nvSpPr>
              <p:cNvPr id="29283" name="Freeform 326"/>
              <p:cNvSpPr>
                <a:spLocks/>
              </p:cNvSpPr>
              <p:nvPr/>
            </p:nvSpPr>
            <p:spPr bwMode="auto">
              <a:xfrm>
                <a:off x="3036" y="1922"/>
                <a:ext cx="6" cy="8"/>
              </a:xfrm>
              <a:custGeom>
                <a:avLst/>
                <a:gdLst>
                  <a:gd name="T0" fmla="*/ 1 w 6"/>
                  <a:gd name="T1" fmla="*/ 8 h 8"/>
                  <a:gd name="T2" fmla="*/ 0 w 6"/>
                  <a:gd name="T3" fmla="*/ 4 h 8"/>
                  <a:gd name="T4" fmla="*/ 0 w 6"/>
                  <a:gd name="T5" fmla="*/ 8 h 8"/>
                  <a:gd name="T6" fmla="*/ 6 w 6"/>
                  <a:gd name="T7" fmla="*/ 6 h 8"/>
                  <a:gd name="T8" fmla="*/ 6 w 6"/>
                  <a:gd name="T9" fmla="*/ 2 h 8"/>
                  <a:gd name="T10" fmla="*/ 3 w 6"/>
                  <a:gd name="T11" fmla="*/ 0 h 8"/>
                  <a:gd name="T12" fmla="*/ 6 w 6"/>
                  <a:gd name="T13" fmla="*/ 2 h 8"/>
                  <a:gd name="T14" fmla="*/ 5 w 6"/>
                  <a:gd name="T15" fmla="*/ 0 h 8"/>
                  <a:gd name="T16" fmla="*/ 3 w 6"/>
                  <a:gd name="T17" fmla="*/ 0 h 8"/>
                  <a:gd name="T18" fmla="*/ 1 w 6"/>
                  <a:gd name="T19" fmla="*/ 8 h 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8"/>
                  <a:gd name="T32" fmla="*/ 6 w 6"/>
                  <a:gd name="T33" fmla="*/ 8 h 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8">
                    <a:moveTo>
                      <a:pt x="1" y="8"/>
                    </a:moveTo>
                    <a:lnTo>
                      <a:pt x="0" y="4"/>
                    </a:lnTo>
                    <a:lnTo>
                      <a:pt x="0" y="8"/>
                    </a:lnTo>
                    <a:lnTo>
                      <a:pt x="6" y="6"/>
                    </a:lnTo>
                    <a:lnTo>
                      <a:pt x="6" y="2"/>
                    </a:lnTo>
                    <a:lnTo>
                      <a:pt x="3" y="0"/>
                    </a:lnTo>
                    <a:lnTo>
                      <a:pt x="6" y="2"/>
                    </a:lnTo>
                    <a:lnTo>
                      <a:pt x="5" y="0"/>
                    </a:lnTo>
                    <a:lnTo>
                      <a:pt x="3" y="0"/>
                    </a:lnTo>
                    <a:lnTo>
                      <a:pt x="1" y="8"/>
                    </a:lnTo>
                    <a:close/>
                  </a:path>
                </a:pathLst>
              </a:custGeom>
              <a:solidFill>
                <a:srgbClr val="A6A6A6"/>
              </a:solidFill>
              <a:ln w="9525">
                <a:noFill/>
                <a:round/>
                <a:headEnd/>
                <a:tailEnd/>
              </a:ln>
            </p:spPr>
            <p:txBody>
              <a:bodyPr/>
              <a:lstStyle/>
              <a:p>
                <a:endParaRPr lang="it-IT">
                  <a:solidFill>
                    <a:srgbClr val="FFFFFF"/>
                  </a:solidFill>
                </a:endParaRPr>
              </a:p>
            </p:txBody>
          </p:sp>
          <p:sp>
            <p:nvSpPr>
              <p:cNvPr id="29284" name="Freeform 327"/>
              <p:cNvSpPr>
                <a:spLocks/>
              </p:cNvSpPr>
              <p:nvPr/>
            </p:nvSpPr>
            <p:spPr bwMode="auto">
              <a:xfrm>
                <a:off x="3016" y="1903"/>
                <a:ext cx="23" cy="27"/>
              </a:xfrm>
              <a:custGeom>
                <a:avLst/>
                <a:gdLst>
                  <a:gd name="T0" fmla="*/ 0 w 23"/>
                  <a:gd name="T1" fmla="*/ 8 h 27"/>
                  <a:gd name="T2" fmla="*/ 1 w 23"/>
                  <a:gd name="T3" fmla="*/ 10 h 27"/>
                  <a:gd name="T4" fmla="*/ 4 w 23"/>
                  <a:gd name="T5" fmla="*/ 12 h 27"/>
                  <a:gd name="T6" fmla="*/ 6 w 23"/>
                  <a:gd name="T7" fmla="*/ 14 h 27"/>
                  <a:gd name="T8" fmla="*/ 9 w 23"/>
                  <a:gd name="T9" fmla="*/ 19 h 27"/>
                  <a:gd name="T10" fmla="*/ 12 w 23"/>
                  <a:gd name="T11" fmla="*/ 21 h 27"/>
                  <a:gd name="T12" fmla="*/ 15 w 23"/>
                  <a:gd name="T13" fmla="*/ 23 h 27"/>
                  <a:gd name="T14" fmla="*/ 18 w 23"/>
                  <a:gd name="T15" fmla="*/ 25 h 27"/>
                  <a:gd name="T16" fmla="*/ 21 w 23"/>
                  <a:gd name="T17" fmla="*/ 27 h 27"/>
                  <a:gd name="T18" fmla="*/ 23 w 23"/>
                  <a:gd name="T19" fmla="*/ 19 h 27"/>
                  <a:gd name="T20" fmla="*/ 20 w 23"/>
                  <a:gd name="T21" fmla="*/ 16 h 27"/>
                  <a:gd name="T22" fmla="*/ 18 w 23"/>
                  <a:gd name="T23" fmla="*/ 16 h 27"/>
                  <a:gd name="T24" fmla="*/ 15 w 23"/>
                  <a:gd name="T25" fmla="*/ 14 h 27"/>
                  <a:gd name="T26" fmla="*/ 14 w 23"/>
                  <a:gd name="T27" fmla="*/ 10 h 27"/>
                  <a:gd name="T28" fmla="*/ 10 w 23"/>
                  <a:gd name="T29" fmla="*/ 8 h 27"/>
                  <a:gd name="T30" fmla="*/ 7 w 23"/>
                  <a:gd name="T31" fmla="*/ 6 h 27"/>
                  <a:gd name="T32" fmla="*/ 6 w 23"/>
                  <a:gd name="T33" fmla="*/ 2 h 27"/>
                  <a:gd name="T34" fmla="*/ 3 w 23"/>
                  <a:gd name="T35" fmla="*/ 0 h 27"/>
                  <a:gd name="T36" fmla="*/ 0 w 23"/>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27"/>
                  <a:gd name="T59" fmla="*/ 23 w 2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27">
                    <a:moveTo>
                      <a:pt x="0" y="8"/>
                    </a:moveTo>
                    <a:lnTo>
                      <a:pt x="1" y="10"/>
                    </a:lnTo>
                    <a:lnTo>
                      <a:pt x="4" y="12"/>
                    </a:lnTo>
                    <a:lnTo>
                      <a:pt x="6" y="14"/>
                    </a:lnTo>
                    <a:lnTo>
                      <a:pt x="9" y="19"/>
                    </a:lnTo>
                    <a:lnTo>
                      <a:pt x="12" y="21"/>
                    </a:lnTo>
                    <a:lnTo>
                      <a:pt x="15" y="23"/>
                    </a:lnTo>
                    <a:lnTo>
                      <a:pt x="18" y="25"/>
                    </a:lnTo>
                    <a:lnTo>
                      <a:pt x="21" y="27"/>
                    </a:lnTo>
                    <a:lnTo>
                      <a:pt x="23" y="19"/>
                    </a:lnTo>
                    <a:lnTo>
                      <a:pt x="20" y="16"/>
                    </a:lnTo>
                    <a:lnTo>
                      <a:pt x="18" y="16"/>
                    </a:lnTo>
                    <a:lnTo>
                      <a:pt x="15" y="14"/>
                    </a:lnTo>
                    <a:lnTo>
                      <a:pt x="14" y="10"/>
                    </a:lnTo>
                    <a:lnTo>
                      <a:pt x="10" y="8"/>
                    </a:lnTo>
                    <a:lnTo>
                      <a:pt x="7" y="6"/>
                    </a:lnTo>
                    <a:lnTo>
                      <a:pt x="6" y="2"/>
                    </a:lnTo>
                    <a:lnTo>
                      <a:pt x="3"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85" name="Freeform 328"/>
              <p:cNvSpPr>
                <a:spLocks/>
              </p:cNvSpPr>
              <p:nvPr/>
            </p:nvSpPr>
            <p:spPr bwMode="auto">
              <a:xfrm>
                <a:off x="2994" y="1890"/>
                <a:ext cx="25" cy="21"/>
              </a:xfrm>
              <a:custGeom>
                <a:avLst/>
                <a:gdLst>
                  <a:gd name="T0" fmla="*/ 0 w 25"/>
                  <a:gd name="T1" fmla="*/ 8 h 21"/>
                  <a:gd name="T2" fmla="*/ 3 w 25"/>
                  <a:gd name="T3" fmla="*/ 11 h 21"/>
                  <a:gd name="T4" fmla="*/ 6 w 25"/>
                  <a:gd name="T5" fmla="*/ 11 h 21"/>
                  <a:gd name="T6" fmla="*/ 7 w 25"/>
                  <a:gd name="T7" fmla="*/ 13 h 21"/>
                  <a:gd name="T8" fmla="*/ 11 w 25"/>
                  <a:gd name="T9" fmla="*/ 15 h 21"/>
                  <a:gd name="T10" fmla="*/ 14 w 25"/>
                  <a:gd name="T11" fmla="*/ 15 h 21"/>
                  <a:gd name="T12" fmla="*/ 17 w 25"/>
                  <a:gd name="T13" fmla="*/ 17 h 21"/>
                  <a:gd name="T14" fmla="*/ 18 w 25"/>
                  <a:gd name="T15" fmla="*/ 19 h 21"/>
                  <a:gd name="T16" fmla="*/ 22 w 25"/>
                  <a:gd name="T17" fmla="*/ 21 h 21"/>
                  <a:gd name="T18" fmla="*/ 25 w 25"/>
                  <a:gd name="T19" fmla="*/ 13 h 21"/>
                  <a:gd name="T20" fmla="*/ 22 w 25"/>
                  <a:gd name="T21" fmla="*/ 11 h 21"/>
                  <a:gd name="T22" fmla="*/ 18 w 25"/>
                  <a:gd name="T23" fmla="*/ 8 h 21"/>
                  <a:gd name="T24" fmla="*/ 15 w 25"/>
                  <a:gd name="T25" fmla="*/ 8 h 21"/>
                  <a:gd name="T26" fmla="*/ 14 w 25"/>
                  <a:gd name="T27" fmla="*/ 6 h 21"/>
                  <a:gd name="T28" fmla="*/ 11 w 25"/>
                  <a:gd name="T29" fmla="*/ 4 h 21"/>
                  <a:gd name="T30" fmla="*/ 7 w 25"/>
                  <a:gd name="T31" fmla="*/ 4 h 21"/>
                  <a:gd name="T32" fmla="*/ 4 w 25"/>
                  <a:gd name="T33" fmla="*/ 2 h 21"/>
                  <a:gd name="T34" fmla="*/ 1 w 25"/>
                  <a:gd name="T35" fmla="*/ 0 h 21"/>
                  <a:gd name="T36" fmla="*/ 0 w 25"/>
                  <a:gd name="T37" fmla="*/ 8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21"/>
                  <a:gd name="T59" fmla="*/ 25 w 25"/>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21">
                    <a:moveTo>
                      <a:pt x="0" y="8"/>
                    </a:moveTo>
                    <a:lnTo>
                      <a:pt x="3" y="11"/>
                    </a:lnTo>
                    <a:lnTo>
                      <a:pt x="6" y="11"/>
                    </a:lnTo>
                    <a:lnTo>
                      <a:pt x="7" y="13"/>
                    </a:lnTo>
                    <a:lnTo>
                      <a:pt x="11" y="15"/>
                    </a:lnTo>
                    <a:lnTo>
                      <a:pt x="14" y="15"/>
                    </a:lnTo>
                    <a:lnTo>
                      <a:pt x="17" y="17"/>
                    </a:lnTo>
                    <a:lnTo>
                      <a:pt x="18" y="19"/>
                    </a:lnTo>
                    <a:lnTo>
                      <a:pt x="22" y="21"/>
                    </a:lnTo>
                    <a:lnTo>
                      <a:pt x="25" y="13"/>
                    </a:lnTo>
                    <a:lnTo>
                      <a:pt x="22" y="11"/>
                    </a:lnTo>
                    <a:lnTo>
                      <a:pt x="18" y="8"/>
                    </a:lnTo>
                    <a:lnTo>
                      <a:pt x="15" y="8"/>
                    </a:lnTo>
                    <a:lnTo>
                      <a:pt x="14" y="6"/>
                    </a:lnTo>
                    <a:lnTo>
                      <a:pt x="11" y="4"/>
                    </a:lnTo>
                    <a:lnTo>
                      <a:pt x="7" y="4"/>
                    </a:lnTo>
                    <a:lnTo>
                      <a:pt x="4" y="2"/>
                    </a:lnTo>
                    <a:lnTo>
                      <a:pt x="1"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286" name="Freeform 329"/>
              <p:cNvSpPr>
                <a:spLocks/>
              </p:cNvSpPr>
              <p:nvPr/>
            </p:nvSpPr>
            <p:spPr bwMode="auto">
              <a:xfrm>
                <a:off x="2973" y="1888"/>
                <a:ext cx="22" cy="15"/>
              </a:xfrm>
              <a:custGeom>
                <a:avLst/>
                <a:gdLst>
                  <a:gd name="T0" fmla="*/ 5 w 22"/>
                  <a:gd name="T1" fmla="*/ 15 h 15"/>
                  <a:gd name="T2" fmla="*/ 7 w 22"/>
                  <a:gd name="T3" fmla="*/ 13 h 15"/>
                  <a:gd name="T4" fmla="*/ 8 w 22"/>
                  <a:gd name="T5" fmla="*/ 13 h 15"/>
                  <a:gd name="T6" fmla="*/ 10 w 22"/>
                  <a:gd name="T7" fmla="*/ 10 h 15"/>
                  <a:gd name="T8" fmla="*/ 13 w 22"/>
                  <a:gd name="T9" fmla="*/ 10 h 15"/>
                  <a:gd name="T10" fmla="*/ 14 w 22"/>
                  <a:gd name="T11" fmla="*/ 10 h 15"/>
                  <a:gd name="T12" fmla="*/ 16 w 22"/>
                  <a:gd name="T13" fmla="*/ 10 h 15"/>
                  <a:gd name="T14" fmla="*/ 19 w 22"/>
                  <a:gd name="T15" fmla="*/ 10 h 15"/>
                  <a:gd name="T16" fmla="*/ 21 w 22"/>
                  <a:gd name="T17" fmla="*/ 10 h 15"/>
                  <a:gd name="T18" fmla="*/ 22 w 22"/>
                  <a:gd name="T19" fmla="*/ 2 h 15"/>
                  <a:gd name="T20" fmla="*/ 19 w 22"/>
                  <a:gd name="T21" fmla="*/ 2 h 15"/>
                  <a:gd name="T22" fmla="*/ 18 w 22"/>
                  <a:gd name="T23" fmla="*/ 0 h 15"/>
                  <a:gd name="T24" fmla="*/ 14 w 22"/>
                  <a:gd name="T25" fmla="*/ 0 h 15"/>
                  <a:gd name="T26" fmla="*/ 11 w 22"/>
                  <a:gd name="T27" fmla="*/ 2 h 15"/>
                  <a:gd name="T28" fmla="*/ 8 w 22"/>
                  <a:gd name="T29" fmla="*/ 2 h 15"/>
                  <a:gd name="T30" fmla="*/ 5 w 22"/>
                  <a:gd name="T31" fmla="*/ 4 h 15"/>
                  <a:gd name="T32" fmla="*/ 3 w 22"/>
                  <a:gd name="T33" fmla="*/ 6 h 15"/>
                  <a:gd name="T34" fmla="*/ 0 w 22"/>
                  <a:gd name="T35" fmla="*/ 8 h 15"/>
                  <a:gd name="T36" fmla="*/ 5 w 22"/>
                  <a:gd name="T37" fmla="*/ 1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5"/>
                  <a:gd name="T59" fmla="*/ 22 w 22"/>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5">
                    <a:moveTo>
                      <a:pt x="5" y="15"/>
                    </a:moveTo>
                    <a:lnTo>
                      <a:pt x="7" y="13"/>
                    </a:lnTo>
                    <a:lnTo>
                      <a:pt x="8" y="13"/>
                    </a:lnTo>
                    <a:lnTo>
                      <a:pt x="10" y="10"/>
                    </a:lnTo>
                    <a:lnTo>
                      <a:pt x="13" y="10"/>
                    </a:lnTo>
                    <a:lnTo>
                      <a:pt x="14" y="10"/>
                    </a:lnTo>
                    <a:lnTo>
                      <a:pt x="16" y="10"/>
                    </a:lnTo>
                    <a:lnTo>
                      <a:pt x="19" y="10"/>
                    </a:lnTo>
                    <a:lnTo>
                      <a:pt x="21" y="10"/>
                    </a:lnTo>
                    <a:lnTo>
                      <a:pt x="22" y="2"/>
                    </a:lnTo>
                    <a:lnTo>
                      <a:pt x="19" y="2"/>
                    </a:lnTo>
                    <a:lnTo>
                      <a:pt x="18" y="0"/>
                    </a:lnTo>
                    <a:lnTo>
                      <a:pt x="14" y="0"/>
                    </a:lnTo>
                    <a:lnTo>
                      <a:pt x="11" y="2"/>
                    </a:lnTo>
                    <a:lnTo>
                      <a:pt x="8" y="2"/>
                    </a:lnTo>
                    <a:lnTo>
                      <a:pt x="5" y="4"/>
                    </a:lnTo>
                    <a:lnTo>
                      <a:pt x="3" y="6"/>
                    </a:lnTo>
                    <a:lnTo>
                      <a:pt x="0" y="8"/>
                    </a:lnTo>
                    <a:lnTo>
                      <a:pt x="5" y="15"/>
                    </a:lnTo>
                    <a:close/>
                  </a:path>
                </a:pathLst>
              </a:custGeom>
              <a:solidFill>
                <a:srgbClr val="CC6633"/>
              </a:solidFill>
              <a:ln w="9525">
                <a:noFill/>
                <a:round/>
                <a:headEnd/>
                <a:tailEnd/>
              </a:ln>
            </p:spPr>
            <p:txBody>
              <a:bodyPr/>
              <a:lstStyle/>
              <a:p>
                <a:endParaRPr lang="it-IT">
                  <a:solidFill>
                    <a:srgbClr val="FFFFFF"/>
                  </a:solidFill>
                </a:endParaRPr>
              </a:p>
            </p:txBody>
          </p:sp>
          <p:sp>
            <p:nvSpPr>
              <p:cNvPr id="29287" name="Freeform 330"/>
              <p:cNvSpPr>
                <a:spLocks/>
              </p:cNvSpPr>
              <p:nvPr/>
            </p:nvSpPr>
            <p:spPr bwMode="auto">
              <a:xfrm>
                <a:off x="2972" y="1896"/>
                <a:ext cx="9" cy="34"/>
              </a:xfrm>
              <a:custGeom>
                <a:avLst/>
                <a:gdLst>
                  <a:gd name="T0" fmla="*/ 8 w 9"/>
                  <a:gd name="T1" fmla="*/ 34 h 34"/>
                  <a:gd name="T2" fmla="*/ 9 w 9"/>
                  <a:gd name="T3" fmla="*/ 28 h 34"/>
                  <a:gd name="T4" fmla="*/ 9 w 9"/>
                  <a:gd name="T5" fmla="*/ 23 h 34"/>
                  <a:gd name="T6" fmla="*/ 8 w 9"/>
                  <a:gd name="T7" fmla="*/ 19 h 34"/>
                  <a:gd name="T8" fmla="*/ 6 w 9"/>
                  <a:gd name="T9" fmla="*/ 15 h 34"/>
                  <a:gd name="T10" fmla="*/ 6 w 9"/>
                  <a:gd name="T11" fmla="*/ 11 h 34"/>
                  <a:gd name="T12" fmla="*/ 6 w 9"/>
                  <a:gd name="T13" fmla="*/ 9 h 34"/>
                  <a:gd name="T14" fmla="*/ 6 w 9"/>
                  <a:gd name="T15" fmla="*/ 7 h 34"/>
                  <a:gd name="T16" fmla="*/ 1 w 9"/>
                  <a:gd name="T17" fmla="*/ 0 h 34"/>
                  <a:gd name="T18" fmla="*/ 0 w 9"/>
                  <a:gd name="T19" fmla="*/ 5 h 34"/>
                  <a:gd name="T20" fmla="*/ 0 w 9"/>
                  <a:gd name="T21" fmla="*/ 9 h 34"/>
                  <a:gd name="T22" fmla="*/ 0 w 9"/>
                  <a:gd name="T23" fmla="*/ 13 h 34"/>
                  <a:gd name="T24" fmla="*/ 0 w 9"/>
                  <a:gd name="T25" fmla="*/ 17 h 34"/>
                  <a:gd name="T26" fmla="*/ 1 w 9"/>
                  <a:gd name="T27" fmla="*/ 21 h 34"/>
                  <a:gd name="T28" fmla="*/ 1 w 9"/>
                  <a:gd name="T29" fmla="*/ 26 h 34"/>
                  <a:gd name="T30" fmla="*/ 3 w 9"/>
                  <a:gd name="T31" fmla="*/ 28 h 34"/>
                  <a:gd name="T32" fmla="*/ 1 w 9"/>
                  <a:gd name="T33" fmla="*/ 30 h 34"/>
                  <a:gd name="T34" fmla="*/ 8 w 9"/>
                  <a:gd name="T35" fmla="*/ 34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
                  <a:gd name="T55" fmla="*/ 0 h 34"/>
                  <a:gd name="T56" fmla="*/ 9 w 9"/>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 h="34">
                    <a:moveTo>
                      <a:pt x="8" y="34"/>
                    </a:moveTo>
                    <a:lnTo>
                      <a:pt x="9" y="28"/>
                    </a:lnTo>
                    <a:lnTo>
                      <a:pt x="9" y="23"/>
                    </a:lnTo>
                    <a:lnTo>
                      <a:pt x="8" y="19"/>
                    </a:lnTo>
                    <a:lnTo>
                      <a:pt x="6" y="15"/>
                    </a:lnTo>
                    <a:lnTo>
                      <a:pt x="6" y="11"/>
                    </a:lnTo>
                    <a:lnTo>
                      <a:pt x="6" y="9"/>
                    </a:lnTo>
                    <a:lnTo>
                      <a:pt x="6" y="7"/>
                    </a:lnTo>
                    <a:lnTo>
                      <a:pt x="1" y="0"/>
                    </a:lnTo>
                    <a:lnTo>
                      <a:pt x="0" y="5"/>
                    </a:lnTo>
                    <a:lnTo>
                      <a:pt x="0" y="9"/>
                    </a:lnTo>
                    <a:lnTo>
                      <a:pt x="0" y="13"/>
                    </a:lnTo>
                    <a:lnTo>
                      <a:pt x="0" y="17"/>
                    </a:lnTo>
                    <a:lnTo>
                      <a:pt x="1" y="21"/>
                    </a:lnTo>
                    <a:lnTo>
                      <a:pt x="1" y="26"/>
                    </a:lnTo>
                    <a:lnTo>
                      <a:pt x="3" y="28"/>
                    </a:lnTo>
                    <a:lnTo>
                      <a:pt x="1" y="30"/>
                    </a:lnTo>
                    <a:lnTo>
                      <a:pt x="8" y="34"/>
                    </a:lnTo>
                    <a:close/>
                  </a:path>
                </a:pathLst>
              </a:custGeom>
              <a:solidFill>
                <a:srgbClr val="CC6633"/>
              </a:solidFill>
              <a:ln w="9525">
                <a:noFill/>
                <a:round/>
                <a:headEnd/>
                <a:tailEnd/>
              </a:ln>
            </p:spPr>
            <p:txBody>
              <a:bodyPr/>
              <a:lstStyle/>
              <a:p>
                <a:endParaRPr lang="it-IT">
                  <a:solidFill>
                    <a:srgbClr val="FFFFFF"/>
                  </a:solidFill>
                </a:endParaRPr>
              </a:p>
            </p:txBody>
          </p:sp>
          <p:sp>
            <p:nvSpPr>
              <p:cNvPr id="29288" name="Freeform 331"/>
              <p:cNvSpPr>
                <a:spLocks/>
              </p:cNvSpPr>
              <p:nvPr/>
            </p:nvSpPr>
            <p:spPr bwMode="auto">
              <a:xfrm>
                <a:off x="2970" y="1926"/>
                <a:ext cx="10" cy="15"/>
              </a:xfrm>
              <a:custGeom>
                <a:avLst/>
                <a:gdLst>
                  <a:gd name="T0" fmla="*/ 6 w 10"/>
                  <a:gd name="T1" fmla="*/ 10 h 15"/>
                  <a:gd name="T2" fmla="*/ 6 w 10"/>
                  <a:gd name="T3" fmla="*/ 12 h 15"/>
                  <a:gd name="T4" fmla="*/ 6 w 10"/>
                  <a:gd name="T5" fmla="*/ 10 h 15"/>
                  <a:gd name="T6" fmla="*/ 8 w 10"/>
                  <a:gd name="T7" fmla="*/ 8 h 15"/>
                  <a:gd name="T8" fmla="*/ 10 w 10"/>
                  <a:gd name="T9" fmla="*/ 6 h 15"/>
                  <a:gd name="T10" fmla="*/ 10 w 10"/>
                  <a:gd name="T11" fmla="*/ 4 h 15"/>
                  <a:gd name="T12" fmla="*/ 3 w 10"/>
                  <a:gd name="T13" fmla="*/ 0 h 15"/>
                  <a:gd name="T14" fmla="*/ 3 w 10"/>
                  <a:gd name="T15" fmla="*/ 2 h 15"/>
                  <a:gd name="T16" fmla="*/ 3 w 10"/>
                  <a:gd name="T17" fmla="*/ 4 h 15"/>
                  <a:gd name="T18" fmla="*/ 2 w 10"/>
                  <a:gd name="T19" fmla="*/ 4 h 15"/>
                  <a:gd name="T20" fmla="*/ 2 w 10"/>
                  <a:gd name="T21" fmla="*/ 6 h 15"/>
                  <a:gd name="T22" fmla="*/ 0 w 10"/>
                  <a:gd name="T23" fmla="*/ 8 h 15"/>
                  <a:gd name="T24" fmla="*/ 0 w 10"/>
                  <a:gd name="T25" fmla="*/ 12 h 15"/>
                  <a:gd name="T26" fmla="*/ 0 w 10"/>
                  <a:gd name="T27" fmla="*/ 15 h 15"/>
                  <a:gd name="T28" fmla="*/ 6 w 10"/>
                  <a:gd name="T29" fmla="*/ 10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0"/>
                  <a:gd name="T46" fmla="*/ 0 h 15"/>
                  <a:gd name="T47" fmla="*/ 10 w 10"/>
                  <a:gd name="T48" fmla="*/ 15 h 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0" h="15">
                    <a:moveTo>
                      <a:pt x="6" y="10"/>
                    </a:moveTo>
                    <a:lnTo>
                      <a:pt x="6" y="12"/>
                    </a:lnTo>
                    <a:lnTo>
                      <a:pt x="6" y="10"/>
                    </a:lnTo>
                    <a:lnTo>
                      <a:pt x="8" y="8"/>
                    </a:lnTo>
                    <a:lnTo>
                      <a:pt x="10" y="6"/>
                    </a:lnTo>
                    <a:lnTo>
                      <a:pt x="10" y="4"/>
                    </a:lnTo>
                    <a:lnTo>
                      <a:pt x="3" y="0"/>
                    </a:lnTo>
                    <a:lnTo>
                      <a:pt x="3" y="2"/>
                    </a:lnTo>
                    <a:lnTo>
                      <a:pt x="3" y="4"/>
                    </a:lnTo>
                    <a:lnTo>
                      <a:pt x="2" y="4"/>
                    </a:lnTo>
                    <a:lnTo>
                      <a:pt x="2" y="6"/>
                    </a:lnTo>
                    <a:lnTo>
                      <a:pt x="0" y="8"/>
                    </a:lnTo>
                    <a:lnTo>
                      <a:pt x="0" y="12"/>
                    </a:lnTo>
                    <a:lnTo>
                      <a:pt x="0" y="15"/>
                    </a:lnTo>
                    <a:lnTo>
                      <a:pt x="6" y="10"/>
                    </a:lnTo>
                    <a:close/>
                  </a:path>
                </a:pathLst>
              </a:custGeom>
              <a:solidFill>
                <a:srgbClr val="CC6633"/>
              </a:solidFill>
              <a:ln w="9525">
                <a:noFill/>
                <a:round/>
                <a:headEnd/>
                <a:tailEnd/>
              </a:ln>
            </p:spPr>
            <p:txBody>
              <a:bodyPr/>
              <a:lstStyle/>
              <a:p>
                <a:endParaRPr lang="it-IT">
                  <a:solidFill>
                    <a:srgbClr val="FFFFFF"/>
                  </a:solidFill>
                </a:endParaRPr>
              </a:p>
            </p:txBody>
          </p:sp>
          <p:sp>
            <p:nvSpPr>
              <p:cNvPr id="29289" name="Freeform 332"/>
              <p:cNvSpPr>
                <a:spLocks/>
              </p:cNvSpPr>
              <p:nvPr/>
            </p:nvSpPr>
            <p:spPr bwMode="auto">
              <a:xfrm>
                <a:off x="2970" y="1936"/>
                <a:ext cx="44" cy="40"/>
              </a:xfrm>
              <a:custGeom>
                <a:avLst/>
                <a:gdLst>
                  <a:gd name="T0" fmla="*/ 44 w 44"/>
                  <a:gd name="T1" fmla="*/ 32 h 40"/>
                  <a:gd name="T2" fmla="*/ 39 w 44"/>
                  <a:gd name="T3" fmla="*/ 30 h 40"/>
                  <a:gd name="T4" fmla="*/ 33 w 44"/>
                  <a:gd name="T5" fmla="*/ 26 h 40"/>
                  <a:gd name="T6" fmla="*/ 27 w 44"/>
                  <a:gd name="T7" fmla="*/ 23 h 40"/>
                  <a:gd name="T8" fmla="*/ 21 w 44"/>
                  <a:gd name="T9" fmla="*/ 19 h 40"/>
                  <a:gd name="T10" fmla="*/ 16 w 44"/>
                  <a:gd name="T11" fmla="*/ 15 h 40"/>
                  <a:gd name="T12" fmla="*/ 11 w 44"/>
                  <a:gd name="T13" fmla="*/ 11 h 40"/>
                  <a:gd name="T14" fmla="*/ 8 w 44"/>
                  <a:gd name="T15" fmla="*/ 7 h 40"/>
                  <a:gd name="T16" fmla="*/ 6 w 44"/>
                  <a:gd name="T17" fmla="*/ 0 h 40"/>
                  <a:gd name="T18" fmla="*/ 0 w 44"/>
                  <a:gd name="T19" fmla="*/ 5 h 40"/>
                  <a:gd name="T20" fmla="*/ 3 w 44"/>
                  <a:gd name="T21" fmla="*/ 11 h 40"/>
                  <a:gd name="T22" fmla="*/ 6 w 44"/>
                  <a:gd name="T23" fmla="*/ 17 h 40"/>
                  <a:gd name="T24" fmla="*/ 11 w 44"/>
                  <a:gd name="T25" fmla="*/ 21 h 40"/>
                  <a:gd name="T26" fmla="*/ 17 w 44"/>
                  <a:gd name="T27" fmla="*/ 28 h 40"/>
                  <a:gd name="T28" fmla="*/ 24 w 44"/>
                  <a:gd name="T29" fmla="*/ 32 h 40"/>
                  <a:gd name="T30" fmla="*/ 30 w 44"/>
                  <a:gd name="T31" fmla="*/ 34 h 40"/>
                  <a:gd name="T32" fmla="*/ 36 w 44"/>
                  <a:gd name="T33" fmla="*/ 38 h 40"/>
                  <a:gd name="T34" fmla="*/ 42 w 44"/>
                  <a:gd name="T35" fmla="*/ 40 h 40"/>
                  <a:gd name="T36" fmla="*/ 44 w 44"/>
                  <a:gd name="T37" fmla="*/ 32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40"/>
                  <a:gd name="T59" fmla="*/ 44 w 44"/>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40">
                    <a:moveTo>
                      <a:pt x="44" y="32"/>
                    </a:moveTo>
                    <a:lnTo>
                      <a:pt x="39" y="30"/>
                    </a:lnTo>
                    <a:lnTo>
                      <a:pt x="33" y="26"/>
                    </a:lnTo>
                    <a:lnTo>
                      <a:pt x="27" y="23"/>
                    </a:lnTo>
                    <a:lnTo>
                      <a:pt x="21" y="19"/>
                    </a:lnTo>
                    <a:lnTo>
                      <a:pt x="16" y="15"/>
                    </a:lnTo>
                    <a:lnTo>
                      <a:pt x="11" y="11"/>
                    </a:lnTo>
                    <a:lnTo>
                      <a:pt x="8" y="7"/>
                    </a:lnTo>
                    <a:lnTo>
                      <a:pt x="6" y="0"/>
                    </a:lnTo>
                    <a:lnTo>
                      <a:pt x="0" y="5"/>
                    </a:lnTo>
                    <a:lnTo>
                      <a:pt x="3" y="11"/>
                    </a:lnTo>
                    <a:lnTo>
                      <a:pt x="6" y="17"/>
                    </a:lnTo>
                    <a:lnTo>
                      <a:pt x="11" y="21"/>
                    </a:lnTo>
                    <a:lnTo>
                      <a:pt x="17" y="28"/>
                    </a:lnTo>
                    <a:lnTo>
                      <a:pt x="24" y="32"/>
                    </a:lnTo>
                    <a:lnTo>
                      <a:pt x="30" y="34"/>
                    </a:lnTo>
                    <a:lnTo>
                      <a:pt x="36" y="38"/>
                    </a:lnTo>
                    <a:lnTo>
                      <a:pt x="42" y="40"/>
                    </a:lnTo>
                    <a:lnTo>
                      <a:pt x="44" y="32"/>
                    </a:lnTo>
                    <a:close/>
                  </a:path>
                </a:pathLst>
              </a:custGeom>
              <a:solidFill>
                <a:srgbClr val="CC6633"/>
              </a:solidFill>
              <a:ln w="9525">
                <a:noFill/>
                <a:round/>
                <a:headEnd/>
                <a:tailEnd/>
              </a:ln>
            </p:spPr>
            <p:txBody>
              <a:bodyPr/>
              <a:lstStyle/>
              <a:p>
                <a:endParaRPr lang="it-IT">
                  <a:solidFill>
                    <a:srgbClr val="FFFFFF"/>
                  </a:solidFill>
                </a:endParaRPr>
              </a:p>
            </p:txBody>
          </p:sp>
          <p:sp>
            <p:nvSpPr>
              <p:cNvPr id="29290" name="Freeform 333"/>
              <p:cNvSpPr>
                <a:spLocks/>
              </p:cNvSpPr>
              <p:nvPr/>
            </p:nvSpPr>
            <p:spPr bwMode="auto">
              <a:xfrm>
                <a:off x="3012" y="1928"/>
                <a:ext cx="32" cy="48"/>
              </a:xfrm>
              <a:custGeom>
                <a:avLst/>
                <a:gdLst>
                  <a:gd name="T0" fmla="*/ 24 w 32"/>
                  <a:gd name="T1" fmla="*/ 2 h 48"/>
                  <a:gd name="T2" fmla="*/ 25 w 32"/>
                  <a:gd name="T3" fmla="*/ 13 h 48"/>
                  <a:gd name="T4" fmla="*/ 25 w 32"/>
                  <a:gd name="T5" fmla="*/ 21 h 48"/>
                  <a:gd name="T6" fmla="*/ 22 w 32"/>
                  <a:gd name="T7" fmla="*/ 27 h 48"/>
                  <a:gd name="T8" fmla="*/ 19 w 32"/>
                  <a:gd name="T9" fmla="*/ 34 h 48"/>
                  <a:gd name="T10" fmla="*/ 14 w 32"/>
                  <a:gd name="T11" fmla="*/ 36 h 48"/>
                  <a:gd name="T12" fmla="*/ 10 w 32"/>
                  <a:gd name="T13" fmla="*/ 38 h 48"/>
                  <a:gd name="T14" fmla="*/ 7 w 32"/>
                  <a:gd name="T15" fmla="*/ 40 h 48"/>
                  <a:gd name="T16" fmla="*/ 2 w 32"/>
                  <a:gd name="T17" fmla="*/ 40 h 48"/>
                  <a:gd name="T18" fmla="*/ 0 w 32"/>
                  <a:gd name="T19" fmla="*/ 48 h 48"/>
                  <a:gd name="T20" fmla="*/ 7 w 32"/>
                  <a:gd name="T21" fmla="*/ 48 h 48"/>
                  <a:gd name="T22" fmla="*/ 11 w 32"/>
                  <a:gd name="T23" fmla="*/ 48 h 48"/>
                  <a:gd name="T24" fmla="*/ 18 w 32"/>
                  <a:gd name="T25" fmla="*/ 44 h 48"/>
                  <a:gd name="T26" fmla="*/ 24 w 32"/>
                  <a:gd name="T27" fmla="*/ 40 h 48"/>
                  <a:gd name="T28" fmla="*/ 29 w 32"/>
                  <a:gd name="T29" fmla="*/ 34 h 48"/>
                  <a:gd name="T30" fmla="*/ 32 w 32"/>
                  <a:gd name="T31" fmla="*/ 23 h 48"/>
                  <a:gd name="T32" fmla="*/ 32 w 32"/>
                  <a:gd name="T33" fmla="*/ 13 h 48"/>
                  <a:gd name="T34" fmla="*/ 30 w 32"/>
                  <a:gd name="T35" fmla="*/ 0 h 48"/>
                  <a:gd name="T36" fmla="*/ 24 w 32"/>
                  <a:gd name="T37" fmla="*/ 2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48"/>
                  <a:gd name="T59" fmla="*/ 32 w 32"/>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48">
                    <a:moveTo>
                      <a:pt x="24" y="2"/>
                    </a:moveTo>
                    <a:lnTo>
                      <a:pt x="25" y="13"/>
                    </a:lnTo>
                    <a:lnTo>
                      <a:pt x="25" y="21"/>
                    </a:lnTo>
                    <a:lnTo>
                      <a:pt x="22" y="27"/>
                    </a:lnTo>
                    <a:lnTo>
                      <a:pt x="19" y="34"/>
                    </a:lnTo>
                    <a:lnTo>
                      <a:pt x="14" y="36"/>
                    </a:lnTo>
                    <a:lnTo>
                      <a:pt x="10" y="38"/>
                    </a:lnTo>
                    <a:lnTo>
                      <a:pt x="7" y="40"/>
                    </a:lnTo>
                    <a:lnTo>
                      <a:pt x="2" y="40"/>
                    </a:lnTo>
                    <a:lnTo>
                      <a:pt x="0" y="48"/>
                    </a:lnTo>
                    <a:lnTo>
                      <a:pt x="7" y="48"/>
                    </a:lnTo>
                    <a:lnTo>
                      <a:pt x="11" y="48"/>
                    </a:lnTo>
                    <a:lnTo>
                      <a:pt x="18" y="44"/>
                    </a:lnTo>
                    <a:lnTo>
                      <a:pt x="24" y="40"/>
                    </a:lnTo>
                    <a:lnTo>
                      <a:pt x="29" y="34"/>
                    </a:lnTo>
                    <a:lnTo>
                      <a:pt x="32" y="23"/>
                    </a:lnTo>
                    <a:lnTo>
                      <a:pt x="32" y="13"/>
                    </a:lnTo>
                    <a:lnTo>
                      <a:pt x="30" y="0"/>
                    </a:lnTo>
                    <a:lnTo>
                      <a:pt x="24" y="2"/>
                    </a:lnTo>
                    <a:close/>
                  </a:path>
                </a:pathLst>
              </a:custGeom>
              <a:solidFill>
                <a:srgbClr val="CC6633"/>
              </a:solidFill>
              <a:ln w="9525">
                <a:noFill/>
                <a:round/>
                <a:headEnd/>
                <a:tailEnd/>
              </a:ln>
            </p:spPr>
            <p:txBody>
              <a:bodyPr/>
              <a:lstStyle/>
              <a:p>
                <a:endParaRPr lang="it-IT">
                  <a:solidFill>
                    <a:srgbClr val="FFFFFF"/>
                  </a:solidFill>
                </a:endParaRPr>
              </a:p>
            </p:txBody>
          </p:sp>
          <p:sp>
            <p:nvSpPr>
              <p:cNvPr id="29291" name="Freeform 334"/>
              <p:cNvSpPr>
                <a:spLocks/>
              </p:cNvSpPr>
              <p:nvPr/>
            </p:nvSpPr>
            <p:spPr bwMode="auto">
              <a:xfrm>
                <a:off x="3025" y="1941"/>
                <a:ext cx="66" cy="73"/>
              </a:xfrm>
              <a:custGeom>
                <a:avLst/>
                <a:gdLst>
                  <a:gd name="T0" fmla="*/ 26 w 66"/>
                  <a:gd name="T1" fmla="*/ 0 h 73"/>
                  <a:gd name="T2" fmla="*/ 31 w 66"/>
                  <a:gd name="T3" fmla="*/ 4 h 73"/>
                  <a:gd name="T4" fmla="*/ 36 w 66"/>
                  <a:gd name="T5" fmla="*/ 10 h 73"/>
                  <a:gd name="T6" fmla="*/ 41 w 66"/>
                  <a:gd name="T7" fmla="*/ 12 h 73"/>
                  <a:gd name="T8" fmla="*/ 45 w 66"/>
                  <a:gd name="T9" fmla="*/ 16 h 73"/>
                  <a:gd name="T10" fmla="*/ 52 w 66"/>
                  <a:gd name="T11" fmla="*/ 21 h 73"/>
                  <a:gd name="T12" fmla="*/ 56 w 66"/>
                  <a:gd name="T13" fmla="*/ 23 h 73"/>
                  <a:gd name="T14" fmla="*/ 61 w 66"/>
                  <a:gd name="T15" fmla="*/ 27 h 73"/>
                  <a:gd name="T16" fmla="*/ 66 w 66"/>
                  <a:gd name="T17" fmla="*/ 31 h 73"/>
                  <a:gd name="T18" fmla="*/ 62 w 66"/>
                  <a:gd name="T19" fmla="*/ 37 h 73"/>
                  <a:gd name="T20" fmla="*/ 59 w 66"/>
                  <a:gd name="T21" fmla="*/ 44 h 73"/>
                  <a:gd name="T22" fmla="*/ 58 w 66"/>
                  <a:gd name="T23" fmla="*/ 50 h 73"/>
                  <a:gd name="T24" fmla="*/ 55 w 66"/>
                  <a:gd name="T25" fmla="*/ 54 h 73"/>
                  <a:gd name="T26" fmla="*/ 50 w 66"/>
                  <a:gd name="T27" fmla="*/ 60 h 73"/>
                  <a:gd name="T28" fmla="*/ 47 w 66"/>
                  <a:gd name="T29" fmla="*/ 67 h 73"/>
                  <a:gd name="T30" fmla="*/ 42 w 66"/>
                  <a:gd name="T31" fmla="*/ 69 h 73"/>
                  <a:gd name="T32" fmla="*/ 37 w 66"/>
                  <a:gd name="T33" fmla="*/ 73 h 73"/>
                  <a:gd name="T34" fmla="*/ 33 w 66"/>
                  <a:gd name="T35" fmla="*/ 73 h 73"/>
                  <a:gd name="T36" fmla="*/ 26 w 66"/>
                  <a:gd name="T37" fmla="*/ 73 h 73"/>
                  <a:gd name="T38" fmla="*/ 20 w 66"/>
                  <a:gd name="T39" fmla="*/ 71 h 73"/>
                  <a:gd name="T40" fmla="*/ 16 w 66"/>
                  <a:gd name="T41" fmla="*/ 67 h 73"/>
                  <a:gd name="T42" fmla="*/ 9 w 66"/>
                  <a:gd name="T43" fmla="*/ 60 h 73"/>
                  <a:gd name="T44" fmla="*/ 5 w 66"/>
                  <a:gd name="T45" fmla="*/ 54 h 73"/>
                  <a:gd name="T46" fmla="*/ 1 w 66"/>
                  <a:gd name="T47" fmla="*/ 48 h 73"/>
                  <a:gd name="T48" fmla="*/ 0 w 66"/>
                  <a:gd name="T49" fmla="*/ 39 h 73"/>
                  <a:gd name="T50" fmla="*/ 3 w 66"/>
                  <a:gd name="T51" fmla="*/ 39 h 73"/>
                  <a:gd name="T52" fmla="*/ 6 w 66"/>
                  <a:gd name="T53" fmla="*/ 37 h 73"/>
                  <a:gd name="T54" fmla="*/ 9 w 66"/>
                  <a:gd name="T55" fmla="*/ 35 h 73"/>
                  <a:gd name="T56" fmla="*/ 12 w 66"/>
                  <a:gd name="T57" fmla="*/ 31 h 73"/>
                  <a:gd name="T58" fmla="*/ 16 w 66"/>
                  <a:gd name="T59" fmla="*/ 29 h 73"/>
                  <a:gd name="T60" fmla="*/ 17 w 66"/>
                  <a:gd name="T61" fmla="*/ 25 h 73"/>
                  <a:gd name="T62" fmla="*/ 20 w 66"/>
                  <a:gd name="T63" fmla="*/ 21 h 73"/>
                  <a:gd name="T64" fmla="*/ 22 w 66"/>
                  <a:gd name="T65" fmla="*/ 18 h 73"/>
                  <a:gd name="T66" fmla="*/ 22 w 66"/>
                  <a:gd name="T67" fmla="*/ 16 h 73"/>
                  <a:gd name="T68" fmla="*/ 22 w 66"/>
                  <a:gd name="T69" fmla="*/ 14 h 73"/>
                  <a:gd name="T70" fmla="*/ 23 w 66"/>
                  <a:gd name="T71" fmla="*/ 12 h 73"/>
                  <a:gd name="T72" fmla="*/ 23 w 66"/>
                  <a:gd name="T73" fmla="*/ 12 h 73"/>
                  <a:gd name="T74" fmla="*/ 23 w 66"/>
                  <a:gd name="T75" fmla="*/ 8 h 73"/>
                  <a:gd name="T76" fmla="*/ 25 w 66"/>
                  <a:gd name="T77" fmla="*/ 6 h 73"/>
                  <a:gd name="T78" fmla="*/ 25 w 66"/>
                  <a:gd name="T79" fmla="*/ 4 h 73"/>
                  <a:gd name="T80" fmla="*/ 26 w 66"/>
                  <a:gd name="T81" fmla="*/ 2 h 73"/>
                  <a:gd name="T82" fmla="*/ 26 w 66"/>
                  <a:gd name="T83" fmla="*/ 0 h 7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66"/>
                  <a:gd name="T127" fmla="*/ 0 h 73"/>
                  <a:gd name="T128" fmla="*/ 66 w 66"/>
                  <a:gd name="T129" fmla="*/ 73 h 7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66" h="73">
                    <a:moveTo>
                      <a:pt x="26" y="0"/>
                    </a:moveTo>
                    <a:lnTo>
                      <a:pt x="31" y="4"/>
                    </a:lnTo>
                    <a:lnTo>
                      <a:pt x="36" y="10"/>
                    </a:lnTo>
                    <a:lnTo>
                      <a:pt x="41" y="12"/>
                    </a:lnTo>
                    <a:lnTo>
                      <a:pt x="45" y="16"/>
                    </a:lnTo>
                    <a:lnTo>
                      <a:pt x="52" y="21"/>
                    </a:lnTo>
                    <a:lnTo>
                      <a:pt x="56" y="23"/>
                    </a:lnTo>
                    <a:lnTo>
                      <a:pt x="61" y="27"/>
                    </a:lnTo>
                    <a:lnTo>
                      <a:pt x="66" y="31"/>
                    </a:lnTo>
                    <a:lnTo>
                      <a:pt x="62" y="37"/>
                    </a:lnTo>
                    <a:lnTo>
                      <a:pt x="59" y="44"/>
                    </a:lnTo>
                    <a:lnTo>
                      <a:pt x="58" y="50"/>
                    </a:lnTo>
                    <a:lnTo>
                      <a:pt x="55" y="54"/>
                    </a:lnTo>
                    <a:lnTo>
                      <a:pt x="50" y="60"/>
                    </a:lnTo>
                    <a:lnTo>
                      <a:pt x="47" y="67"/>
                    </a:lnTo>
                    <a:lnTo>
                      <a:pt x="42" y="69"/>
                    </a:lnTo>
                    <a:lnTo>
                      <a:pt x="37" y="73"/>
                    </a:lnTo>
                    <a:lnTo>
                      <a:pt x="33" y="73"/>
                    </a:lnTo>
                    <a:lnTo>
                      <a:pt x="26" y="73"/>
                    </a:lnTo>
                    <a:lnTo>
                      <a:pt x="20" y="71"/>
                    </a:lnTo>
                    <a:lnTo>
                      <a:pt x="16" y="67"/>
                    </a:lnTo>
                    <a:lnTo>
                      <a:pt x="9" y="60"/>
                    </a:lnTo>
                    <a:lnTo>
                      <a:pt x="5" y="54"/>
                    </a:lnTo>
                    <a:lnTo>
                      <a:pt x="1" y="48"/>
                    </a:lnTo>
                    <a:lnTo>
                      <a:pt x="0" y="39"/>
                    </a:lnTo>
                    <a:lnTo>
                      <a:pt x="3" y="39"/>
                    </a:lnTo>
                    <a:lnTo>
                      <a:pt x="6" y="37"/>
                    </a:lnTo>
                    <a:lnTo>
                      <a:pt x="9" y="35"/>
                    </a:lnTo>
                    <a:lnTo>
                      <a:pt x="12" y="31"/>
                    </a:lnTo>
                    <a:lnTo>
                      <a:pt x="16" y="29"/>
                    </a:lnTo>
                    <a:lnTo>
                      <a:pt x="17" y="25"/>
                    </a:lnTo>
                    <a:lnTo>
                      <a:pt x="20" y="21"/>
                    </a:lnTo>
                    <a:lnTo>
                      <a:pt x="22" y="18"/>
                    </a:lnTo>
                    <a:lnTo>
                      <a:pt x="22" y="16"/>
                    </a:lnTo>
                    <a:lnTo>
                      <a:pt x="22" y="14"/>
                    </a:lnTo>
                    <a:lnTo>
                      <a:pt x="23" y="12"/>
                    </a:lnTo>
                    <a:lnTo>
                      <a:pt x="23" y="8"/>
                    </a:lnTo>
                    <a:lnTo>
                      <a:pt x="25" y="6"/>
                    </a:lnTo>
                    <a:lnTo>
                      <a:pt x="25" y="4"/>
                    </a:lnTo>
                    <a:lnTo>
                      <a:pt x="26" y="2"/>
                    </a:lnTo>
                    <a:lnTo>
                      <a:pt x="26" y="0"/>
                    </a:lnTo>
                    <a:close/>
                  </a:path>
                </a:pathLst>
              </a:custGeom>
              <a:solidFill>
                <a:srgbClr val="F7AB8C"/>
              </a:solidFill>
              <a:ln w="9525">
                <a:noFill/>
                <a:round/>
                <a:headEnd/>
                <a:tailEnd/>
              </a:ln>
            </p:spPr>
            <p:txBody>
              <a:bodyPr/>
              <a:lstStyle/>
              <a:p>
                <a:endParaRPr lang="it-IT">
                  <a:solidFill>
                    <a:srgbClr val="FFFFFF"/>
                  </a:solidFill>
                </a:endParaRPr>
              </a:p>
            </p:txBody>
          </p:sp>
          <p:sp>
            <p:nvSpPr>
              <p:cNvPr id="29292" name="Freeform 335"/>
              <p:cNvSpPr>
                <a:spLocks/>
              </p:cNvSpPr>
              <p:nvPr/>
            </p:nvSpPr>
            <p:spPr bwMode="auto">
              <a:xfrm>
                <a:off x="3050" y="1936"/>
                <a:ext cx="47" cy="40"/>
              </a:xfrm>
              <a:custGeom>
                <a:avLst/>
                <a:gdLst>
                  <a:gd name="T0" fmla="*/ 44 w 47"/>
                  <a:gd name="T1" fmla="*/ 38 h 40"/>
                  <a:gd name="T2" fmla="*/ 44 w 47"/>
                  <a:gd name="T3" fmla="*/ 32 h 40"/>
                  <a:gd name="T4" fmla="*/ 37 w 47"/>
                  <a:gd name="T5" fmla="*/ 28 h 40"/>
                  <a:gd name="T6" fmla="*/ 33 w 47"/>
                  <a:gd name="T7" fmla="*/ 23 h 40"/>
                  <a:gd name="T8" fmla="*/ 28 w 47"/>
                  <a:gd name="T9" fmla="*/ 21 h 40"/>
                  <a:gd name="T10" fmla="*/ 22 w 47"/>
                  <a:gd name="T11" fmla="*/ 17 h 40"/>
                  <a:gd name="T12" fmla="*/ 17 w 47"/>
                  <a:gd name="T13" fmla="*/ 15 h 40"/>
                  <a:gd name="T14" fmla="*/ 12 w 47"/>
                  <a:gd name="T15" fmla="*/ 11 h 40"/>
                  <a:gd name="T16" fmla="*/ 8 w 47"/>
                  <a:gd name="T17" fmla="*/ 7 h 40"/>
                  <a:gd name="T18" fmla="*/ 5 w 47"/>
                  <a:gd name="T19" fmla="*/ 0 h 40"/>
                  <a:gd name="T20" fmla="*/ 0 w 47"/>
                  <a:gd name="T21" fmla="*/ 7 h 40"/>
                  <a:gd name="T22" fmla="*/ 3 w 47"/>
                  <a:gd name="T23" fmla="*/ 13 h 40"/>
                  <a:gd name="T24" fmla="*/ 9 w 47"/>
                  <a:gd name="T25" fmla="*/ 17 h 40"/>
                  <a:gd name="T26" fmla="*/ 14 w 47"/>
                  <a:gd name="T27" fmla="*/ 21 h 40"/>
                  <a:gd name="T28" fmla="*/ 19 w 47"/>
                  <a:gd name="T29" fmla="*/ 26 h 40"/>
                  <a:gd name="T30" fmla="*/ 25 w 47"/>
                  <a:gd name="T31" fmla="*/ 30 h 40"/>
                  <a:gd name="T32" fmla="*/ 30 w 47"/>
                  <a:gd name="T33" fmla="*/ 32 h 40"/>
                  <a:gd name="T34" fmla="*/ 34 w 47"/>
                  <a:gd name="T35" fmla="*/ 36 h 40"/>
                  <a:gd name="T36" fmla="*/ 39 w 47"/>
                  <a:gd name="T37" fmla="*/ 40 h 40"/>
                  <a:gd name="T38" fmla="*/ 39 w 47"/>
                  <a:gd name="T39" fmla="*/ 34 h 40"/>
                  <a:gd name="T40" fmla="*/ 44 w 47"/>
                  <a:gd name="T41" fmla="*/ 38 h 40"/>
                  <a:gd name="T42" fmla="*/ 47 w 47"/>
                  <a:gd name="T43" fmla="*/ 34 h 40"/>
                  <a:gd name="T44" fmla="*/ 44 w 47"/>
                  <a:gd name="T45" fmla="*/ 32 h 40"/>
                  <a:gd name="T46" fmla="*/ 44 w 47"/>
                  <a:gd name="T47" fmla="*/ 38 h 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
                  <a:gd name="T73" fmla="*/ 0 h 40"/>
                  <a:gd name="T74" fmla="*/ 47 w 47"/>
                  <a:gd name="T75" fmla="*/ 40 h 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 h="40">
                    <a:moveTo>
                      <a:pt x="44" y="38"/>
                    </a:moveTo>
                    <a:lnTo>
                      <a:pt x="44" y="32"/>
                    </a:lnTo>
                    <a:lnTo>
                      <a:pt x="37" y="28"/>
                    </a:lnTo>
                    <a:lnTo>
                      <a:pt x="33" y="23"/>
                    </a:lnTo>
                    <a:lnTo>
                      <a:pt x="28" y="21"/>
                    </a:lnTo>
                    <a:lnTo>
                      <a:pt x="22" y="17"/>
                    </a:lnTo>
                    <a:lnTo>
                      <a:pt x="17" y="15"/>
                    </a:lnTo>
                    <a:lnTo>
                      <a:pt x="12" y="11"/>
                    </a:lnTo>
                    <a:lnTo>
                      <a:pt x="8" y="7"/>
                    </a:lnTo>
                    <a:lnTo>
                      <a:pt x="5" y="0"/>
                    </a:lnTo>
                    <a:lnTo>
                      <a:pt x="0" y="7"/>
                    </a:lnTo>
                    <a:lnTo>
                      <a:pt x="3" y="13"/>
                    </a:lnTo>
                    <a:lnTo>
                      <a:pt x="9" y="17"/>
                    </a:lnTo>
                    <a:lnTo>
                      <a:pt x="14" y="21"/>
                    </a:lnTo>
                    <a:lnTo>
                      <a:pt x="19" y="26"/>
                    </a:lnTo>
                    <a:lnTo>
                      <a:pt x="25" y="30"/>
                    </a:lnTo>
                    <a:lnTo>
                      <a:pt x="30" y="32"/>
                    </a:lnTo>
                    <a:lnTo>
                      <a:pt x="34" y="36"/>
                    </a:lnTo>
                    <a:lnTo>
                      <a:pt x="39" y="40"/>
                    </a:lnTo>
                    <a:lnTo>
                      <a:pt x="39" y="34"/>
                    </a:lnTo>
                    <a:lnTo>
                      <a:pt x="44" y="38"/>
                    </a:lnTo>
                    <a:lnTo>
                      <a:pt x="47" y="34"/>
                    </a:lnTo>
                    <a:lnTo>
                      <a:pt x="44" y="32"/>
                    </a:lnTo>
                    <a:lnTo>
                      <a:pt x="44" y="38"/>
                    </a:lnTo>
                    <a:close/>
                  </a:path>
                </a:pathLst>
              </a:custGeom>
              <a:solidFill>
                <a:srgbClr val="A6A6A6"/>
              </a:solidFill>
              <a:ln w="9525">
                <a:noFill/>
                <a:round/>
                <a:headEnd/>
                <a:tailEnd/>
              </a:ln>
            </p:spPr>
            <p:txBody>
              <a:bodyPr/>
              <a:lstStyle/>
              <a:p>
                <a:endParaRPr lang="it-IT">
                  <a:solidFill>
                    <a:srgbClr val="FFFFFF"/>
                  </a:solidFill>
                </a:endParaRPr>
              </a:p>
            </p:txBody>
          </p:sp>
          <p:sp>
            <p:nvSpPr>
              <p:cNvPr id="29293" name="Freeform 336"/>
              <p:cNvSpPr>
                <a:spLocks/>
              </p:cNvSpPr>
              <p:nvPr/>
            </p:nvSpPr>
            <p:spPr bwMode="auto">
              <a:xfrm>
                <a:off x="3062" y="1970"/>
                <a:ext cx="32" cy="48"/>
              </a:xfrm>
              <a:custGeom>
                <a:avLst/>
                <a:gdLst>
                  <a:gd name="T0" fmla="*/ 2 w 32"/>
                  <a:gd name="T1" fmla="*/ 48 h 48"/>
                  <a:gd name="T2" fmla="*/ 7 w 32"/>
                  <a:gd name="T3" fmla="*/ 44 h 48"/>
                  <a:gd name="T4" fmla="*/ 11 w 32"/>
                  <a:gd name="T5" fmla="*/ 40 h 48"/>
                  <a:gd name="T6" fmla="*/ 16 w 32"/>
                  <a:gd name="T7" fmla="*/ 36 h 48"/>
                  <a:gd name="T8" fmla="*/ 19 w 32"/>
                  <a:gd name="T9" fmla="*/ 29 h 48"/>
                  <a:gd name="T10" fmla="*/ 22 w 32"/>
                  <a:gd name="T11" fmla="*/ 23 h 48"/>
                  <a:gd name="T12" fmla="*/ 25 w 32"/>
                  <a:gd name="T13" fmla="*/ 17 h 48"/>
                  <a:gd name="T14" fmla="*/ 29 w 32"/>
                  <a:gd name="T15" fmla="*/ 10 h 48"/>
                  <a:gd name="T16" fmla="*/ 32 w 32"/>
                  <a:gd name="T17" fmla="*/ 4 h 48"/>
                  <a:gd name="T18" fmla="*/ 27 w 32"/>
                  <a:gd name="T19" fmla="*/ 0 h 48"/>
                  <a:gd name="T20" fmla="*/ 24 w 32"/>
                  <a:gd name="T21" fmla="*/ 4 h 48"/>
                  <a:gd name="T22" fmla="*/ 21 w 32"/>
                  <a:gd name="T23" fmla="*/ 10 h 48"/>
                  <a:gd name="T24" fmla="*/ 18 w 32"/>
                  <a:gd name="T25" fmla="*/ 17 h 48"/>
                  <a:gd name="T26" fmla="*/ 15 w 32"/>
                  <a:gd name="T27" fmla="*/ 23 h 48"/>
                  <a:gd name="T28" fmla="*/ 11 w 32"/>
                  <a:gd name="T29" fmla="*/ 29 h 48"/>
                  <a:gd name="T30" fmla="*/ 8 w 32"/>
                  <a:gd name="T31" fmla="*/ 34 h 48"/>
                  <a:gd name="T32" fmla="*/ 4 w 32"/>
                  <a:gd name="T33" fmla="*/ 38 h 48"/>
                  <a:gd name="T34" fmla="*/ 0 w 32"/>
                  <a:gd name="T35" fmla="*/ 40 h 48"/>
                  <a:gd name="T36" fmla="*/ 2 w 32"/>
                  <a:gd name="T37" fmla="*/ 48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48"/>
                  <a:gd name="T59" fmla="*/ 32 w 32"/>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48">
                    <a:moveTo>
                      <a:pt x="2" y="48"/>
                    </a:moveTo>
                    <a:lnTo>
                      <a:pt x="7" y="44"/>
                    </a:lnTo>
                    <a:lnTo>
                      <a:pt x="11" y="40"/>
                    </a:lnTo>
                    <a:lnTo>
                      <a:pt x="16" y="36"/>
                    </a:lnTo>
                    <a:lnTo>
                      <a:pt x="19" y="29"/>
                    </a:lnTo>
                    <a:lnTo>
                      <a:pt x="22" y="23"/>
                    </a:lnTo>
                    <a:lnTo>
                      <a:pt x="25" y="17"/>
                    </a:lnTo>
                    <a:lnTo>
                      <a:pt x="29" y="10"/>
                    </a:lnTo>
                    <a:lnTo>
                      <a:pt x="32" y="4"/>
                    </a:lnTo>
                    <a:lnTo>
                      <a:pt x="27" y="0"/>
                    </a:lnTo>
                    <a:lnTo>
                      <a:pt x="24" y="4"/>
                    </a:lnTo>
                    <a:lnTo>
                      <a:pt x="21" y="10"/>
                    </a:lnTo>
                    <a:lnTo>
                      <a:pt x="18" y="17"/>
                    </a:lnTo>
                    <a:lnTo>
                      <a:pt x="15" y="23"/>
                    </a:lnTo>
                    <a:lnTo>
                      <a:pt x="11" y="29"/>
                    </a:lnTo>
                    <a:lnTo>
                      <a:pt x="8" y="34"/>
                    </a:lnTo>
                    <a:lnTo>
                      <a:pt x="4" y="38"/>
                    </a:lnTo>
                    <a:lnTo>
                      <a:pt x="0" y="40"/>
                    </a:lnTo>
                    <a:lnTo>
                      <a:pt x="2" y="48"/>
                    </a:lnTo>
                    <a:close/>
                  </a:path>
                </a:pathLst>
              </a:custGeom>
              <a:solidFill>
                <a:srgbClr val="A6A6A6"/>
              </a:solidFill>
              <a:ln w="9525">
                <a:noFill/>
                <a:round/>
                <a:headEnd/>
                <a:tailEnd/>
              </a:ln>
            </p:spPr>
            <p:txBody>
              <a:bodyPr/>
              <a:lstStyle/>
              <a:p>
                <a:endParaRPr lang="it-IT">
                  <a:solidFill>
                    <a:srgbClr val="FFFFFF"/>
                  </a:solidFill>
                </a:endParaRPr>
              </a:p>
            </p:txBody>
          </p:sp>
          <p:sp>
            <p:nvSpPr>
              <p:cNvPr id="29294" name="Freeform 337"/>
              <p:cNvSpPr>
                <a:spLocks/>
              </p:cNvSpPr>
              <p:nvPr/>
            </p:nvSpPr>
            <p:spPr bwMode="auto">
              <a:xfrm>
                <a:off x="3020" y="1976"/>
                <a:ext cx="44" cy="42"/>
              </a:xfrm>
              <a:custGeom>
                <a:avLst/>
                <a:gdLst>
                  <a:gd name="T0" fmla="*/ 3 w 44"/>
                  <a:gd name="T1" fmla="*/ 0 h 42"/>
                  <a:gd name="T2" fmla="*/ 2 w 44"/>
                  <a:gd name="T3" fmla="*/ 7 h 42"/>
                  <a:gd name="T4" fmla="*/ 3 w 44"/>
                  <a:gd name="T5" fmla="*/ 15 h 42"/>
                  <a:gd name="T6" fmla="*/ 8 w 44"/>
                  <a:gd name="T7" fmla="*/ 23 h 42"/>
                  <a:gd name="T8" fmla="*/ 13 w 44"/>
                  <a:gd name="T9" fmla="*/ 30 h 42"/>
                  <a:gd name="T10" fmla="*/ 17 w 44"/>
                  <a:gd name="T11" fmla="*/ 36 h 42"/>
                  <a:gd name="T12" fmla="*/ 24 w 44"/>
                  <a:gd name="T13" fmla="*/ 40 h 42"/>
                  <a:gd name="T14" fmla="*/ 30 w 44"/>
                  <a:gd name="T15" fmla="*/ 42 h 42"/>
                  <a:gd name="T16" fmla="*/ 38 w 44"/>
                  <a:gd name="T17" fmla="*/ 42 h 42"/>
                  <a:gd name="T18" fmla="*/ 44 w 44"/>
                  <a:gd name="T19" fmla="*/ 42 h 42"/>
                  <a:gd name="T20" fmla="*/ 42 w 44"/>
                  <a:gd name="T21" fmla="*/ 34 h 42"/>
                  <a:gd name="T22" fmla="*/ 36 w 44"/>
                  <a:gd name="T23" fmla="*/ 34 h 42"/>
                  <a:gd name="T24" fmla="*/ 31 w 44"/>
                  <a:gd name="T25" fmla="*/ 34 h 42"/>
                  <a:gd name="T26" fmla="*/ 27 w 44"/>
                  <a:gd name="T27" fmla="*/ 32 h 42"/>
                  <a:gd name="T28" fmla="*/ 22 w 44"/>
                  <a:gd name="T29" fmla="*/ 28 h 42"/>
                  <a:gd name="T30" fmla="*/ 17 w 44"/>
                  <a:gd name="T31" fmla="*/ 23 h 42"/>
                  <a:gd name="T32" fmla="*/ 13 w 44"/>
                  <a:gd name="T33" fmla="*/ 17 h 42"/>
                  <a:gd name="T34" fmla="*/ 10 w 44"/>
                  <a:gd name="T35" fmla="*/ 11 h 42"/>
                  <a:gd name="T36" fmla="*/ 8 w 44"/>
                  <a:gd name="T37" fmla="*/ 4 h 42"/>
                  <a:gd name="T38" fmla="*/ 5 w 44"/>
                  <a:gd name="T39" fmla="*/ 9 h 42"/>
                  <a:gd name="T40" fmla="*/ 3 w 44"/>
                  <a:gd name="T41" fmla="*/ 0 h 42"/>
                  <a:gd name="T42" fmla="*/ 0 w 44"/>
                  <a:gd name="T43" fmla="*/ 2 h 42"/>
                  <a:gd name="T44" fmla="*/ 2 w 44"/>
                  <a:gd name="T45" fmla="*/ 7 h 42"/>
                  <a:gd name="T46" fmla="*/ 3 w 44"/>
                  <a:gd name="T47" fmla="*/ 0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
                  <a:gd name="T73" fmla="*/ 0 h 42"/>
                  <a:gd name="T74" fmla="*/ 44 w 4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 h="42">
                    <a:moveTo>
                      <a:pt x="3" y="0"/>
                    </a:moveTo>
                    <a:lnTo>
                      <a:pt x="2" y="7"/>
                    </a:lnTo>
                    <a:lnTo>
                      <a:pt x="3" y="15"/>
                    </a:lnTo>
                    <a:lnTo>
                      <a:pt x="8" y="23"/>
                    </a:lnTo>
                    <a:lnTo>
                      <a:pt x="13" y="30"/>
                    </a:lnTo>
                    <a:lnTo>
                      <a:pt x="17" y="36"/>
                    </a:lnTo>
                    <a:lnTo>
                      <a:pt x="24" y="40"/>
                    </a:lnTo>
                    <a:lnTo>
                      <a:pt x="30" y="42"/>
                    </a:lnTo>
                    <a:lnTo>
                      <a:pt x="38" y="42"/>
                    </a:lnTo>
                    <a:lnTo>
                      <a:pt x="44" y="42"/>
                    </a:lnTo>
                    <a:lnTo>
                      <a:pt x="42" y="34"/>
                    </a:lnTo>
                    <a:lnTo>
                      <a:pt x="36" y="34"/>
                    </a:lnTo>
                    <a:lnTo>
                      <a:pt x="31" y="34"/>
                    </a:lnTo>
                    <a:lnTo>
                      <a:pt x="27" y="32"/>
                    </a:lnTo>
                    <a:lnTo>
                      <a:pt x="22" y="28"/>
                    </a:lnTo>
                    <a:lnTo>
                      <a:pt x="17" y="23"/>
                    </a:lnTo>
                    <a:lnTo>
                      <a:pt x="13" y="17"/>
                    </a:lnTo>
                    <a:lnTo>
                      <a:pt x="10" y="11"/>
                    </a:lnTo>
                    <a:lnTo>
                      <a:pt x="8" y="4"/>
                    </a:lnTo>
                    <a:lnTo>
                      <a:pt x="5" y="9"/>
                    </a:lnTo>
                    <a:lnTo>
                      <a:pt x="3" y="0"/>
                    </a:lnTo>
                    <a:lnTo>
                      <a:pt x="0" y="2"/>
                    </a:lnTo>
                    <a:lnTo>
                      <a:pt x="2" y="7"/>
                    </a:lnTo>
                    <a:lnTo>
                      <a:pt x="3" y="0"/>
                    </a:lnTo>
                    <a:close/>
                  </a:path>
                </a:pathLst>
              </a:custGeom>
              <a:solidFill>
                <a:srgbClr val="A6A6A6"/>
              </a:solidFill>
              <a:ln w="9525">
                <a:noFill/>
                <a:round/>
                <a:headEnd/>
                <a:tailEnd/>
              </a:ln>
            </p:spPr>
            <p:txBody>
              <a:bodyPr/>
              <a:lstStyle/>
              <a:p>
                <a:endParaRPr lang="it-IT">
                  <a:solidFill>
                    <a:srgbClr val="FFFFFF"/>
                  </a:solidFill>
                </a:endParaRPr>
              </a:p>
            </p:txBody>
          </p:sp>
          <p:sp>
            <p:nvSpPr>
              <p:cNvPr id="29295" name="Freeform 338"/>
              <p:cNvSpPr>
                <a:spLocks/>
              </p:cNvSpPr>
              <p:nvPr/>
            </p:nvSpPr>
            <p:spPr bwMode="auto">
              <a:xfrm>
                <a:off x="3023" y="1955"/>
                <a:ext cx="27" cy="30"/>
              </a:xfrm>
              <a:custGeom>
                <a:avLst/>
                <a:gdLst>
                  <a:gd name="T0" fmla="*/ 21 w 27"/>
                  <a:gd name="T1" fmla="*/ 0 h 30"/>
                  <a:gd name="T2" fmla="*/ 19 w 27"/>
                  <a:gd name="T3" fmla="*/ 4 h 30"/>
                  <a:gd name="T4" fmla="*/ 18 w 27"/>
                  <a:gd name="T5" fmla="*/ 9 h 30"/>
                  <a:gd name="T6" fmla="*/ 14 w 27"/>
                  <a:gd name="T7" fmla="*/ 11 h 30"/>
                  <a:gd name="T8" fmla="*/ 13 w 27"/>
                  <a:gd name="T9" fmla="*/ 15 h 30"/>
                  <a:gd name="T10" fmla="*/ 10 w 27"/>
                  <a:gd name="T11" fmla="*/ 17 h 30"/>
                  <a:gd name="T12" fmla="*/ 7 w 27"/>
                  <a:gd name="T13" fmla="*/ 19 h 30"/>
                  <a:gd name="T14" fmla="*/ 5 w 27"/>
                  <a:gd name="T15" fmla="*/ 21 h 30"/>
                  <a:gd name="T16" fmla="*/ 0 w 27"/>
                  <a:gd name="T17" fmla="*/ 21 h 30"/>
                  <a:gd name="T18" fmla="*/ 2 w 27"/>
                  <a:gd name="T19" fmla="*/ 30 h 30"/>
                  <a:gd name="T20" fmla="*/ 7 w 27"/>
                  <a:gd name="T21" fmla="*/ 30 h 30"/>
                  <a:gd name="T22" fmla="*/ 10 w 27"/>
                  <a:gd name="T23" fmla="*/ 28 h 30"/>
                  <a:gd name="T24" fmla="*/ 13 w 27"/>
                  <a:gd name="T25" fmla="*/ 23 h 30"/>
                  <a:gd name="T26" fmla="*/ 16 w 27"/>
                  <a:gd name="T27" fmla="*/ 21 h 30"/>
                  <a:gd name="T28" fmla="*/ 19 w 27"/>
                  <a:gd name="T29" fmla="*/ 17 h 30"/>
                  <a:gd name="T30" fmla="*/ 22 w 27"/>
                  <a:gd name="T31" fmla="*/ 13 h 30"/>
                  <a:gd name="T32" fmla="*/ 24 w 27"/>
                  <a:gd name="T33" fmla="*/ 11 h 30"/>
                  <a:gd name="T34" fmla="*/ 27 w 27"/>
                  <a:gd name="T35" fmla="*/ 7 h 30"/>
                  <a:gd name="T36" fmla="*/ 21 w 27"/>
                  <a:gd name="T37" fmla="*/ 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30"/>
                  <a:gd name="T59" fmla="*/ 27 w 27"/>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30">
                    <a:moveTo>
                      <a:pt x="21" y="0"/>
                    </a:moveTo>
                    <a:lnTo>
                      <a:pt x="19" y="4"/>
                    </a:lnTo>
                    <a:lnTo>
                      <a:pt x="18" y="9"/>
                    </a:lnTo>
                    <a:lnTo>
                      <a:pt x="14" y="11"/>
                    </a:lnTo>
                    <a:lnTo>
                      <a:pt x="13" y="15"/>
                    </a:lnTo>
                    <a:lnTo>
                      <a:pt x="10" y="17"/>
                    </a:lnTo>
                    <a:lnTo>
                      <a:pt x="7" y="19"/>
                    </a:lnTo>
                    <a:lnTo>
                      <a:pt x="5" y="21"/>
                    </a:lnTo>
                    <a:lnTo>
                      <a:pt x="0" y="21"/>
                    </a:lnTo>
                    <a:lnTo>
                      <a:pt x="2" y="30"/>
                    </a:lnTo>
                    <a:lnTo>
                      <a:pt x="7" y="30"/>
                    </a:lnTo>
                    <a:lnTo>
                      <a:pt x="10" y="28"/>
                    </a:lnTo>
                    <a:lnTo>
                      <a:pt x="13" y="23"/>
                    </a:lnTo>
                    <a:lnTo>
                      <a:pt x="16" y="21"/>
                    </a:lnTo>
                    <a:lnTo>
                      <a:pt x="19" y="17"/>
                    </a:lnTo>
                    <a:lnTo>
                      <a:pt x="22" y="13"/>
                    </a:lnTo>
                    <a:lnTo>
                      <a:pt x="24" y="11"/>
                    </a:lnTo>
                    <a:lnTo>
                      <a:pt x="27" y="7"/>
                    </a:lnTo>
                    <a:lnTo>
                      <a:pt x="21" y="0"/>
                    </a:lnTo>
                    <a:close/>
                  </a:path>
                </a:pathLst>
              </a:custGeom>
              <a:solidFill>
                <a:srgbClr val="A6A6A6"/>
              </a:solidFill>
              <a:ln w="9525">
                <a:noFill/>
                <a:round/>
                <a:headEnd/>
                <a:tailEnd/>
              </a:ln>
            </p:spPr>
            <p:txBody>
              <a:bodyPr/>
              <a:lstStyle/>
              <a:p>
                <a:endParaRPr lang="it-IT">
                  <a:solidFill>
                    <a:srgbClr val="FFFFFF"/>
                  </a:solidFill>
                </a:endParaRPr>
              </a:p>
            </p:txBody>
          </p:sp>
          <p:sp>
            <p:nvSpPr>
              <p:cNvPr id="29296" name="Freeform 339"/>
              <p:cNvSpPr>
                <a:spLocks/>
              </p:cNvSpPr>
              <p:nvPr/>
            </p:nvSpPr>
            <p:spPr bwMode="auto">
              <a:xfrm>
                <a:off x="3044" y="1941"/>
                <a:ext cx="11" cy="21"/>
              </a:xfrm>
              <a:custGeom>
                <a:avLst/>
                <a:gdLst>
                  <a:gd name="T0" fmla="*/ 4 w 11"/>
                  <a:gd name="T1" fmla="*/ 0 h 21"/>
                  <a:gd name="T2" fmla="*/ 3 w 11"/>
                  <a:gd name="T3" fmla="*/ 2 h 21"/>
                  <a:gd name="T4" fmla="*/ 3 w 11"/>
                  <a:gd name="T5" fmla="*/ 6 h 21"/>
                  <a:gd name="T6" fmla="*/ 3 w 11"/>
                  <a:gd name="T7" fmla="*/ 8 h 21"/>
                  <a:gd name="T8" fmla="*/ 1 w 11"/>
                  <a:gd name="T9" fmla="*/ 10 h 21"/>
                  <a:gd name="T10" fmla="*/ 1 w 11"/>
                  <a:gd name="T11" fmla="*/ 12 h 21"/>
                  <a:gd name="T12" fmla="*/ 0 w 11"/>
                  <a:gd name="T13" fmla="*/ 12 h 21"/>
                  <a:gd name="T14" fmla="*/ 0 w 11"/>
                  <a:gd name="T15" fmla="*/ 14 h 21"/>
                  <a:gd name="T16" fmla="*/ 6 w 11"/>
                  <a:gd name="T17" fmla="*/ 21 h 21"/>
                  <a:gd name="T18" fmla="*/ 6 w 11"/>
                  <a:gd name="T19" fmla="*/ 18 h 21"/>
                  <a:gd name="T20" fmla="*/ 6 w 11"/>
                  <a:gd name="T21" fmla="*/ 16 h 21"/>
                  <a:gd name="T22" fmla="*/ 7 w 11"/>
                  <a:gd name="T23" fmla="*/ 14 h 21"/>
                  <a:gd name="T24" fmla="*/ 7 w 11"/>
                  <a:gd name="T25" fmla="*/ 12 h 21"/>
                  <a:gd name="T26" fmla="*/ 7 w 11"/>
                  <a:gd name="T27" fmla="*/ 10 h 21"/>
                  <a:gd name="T28" fmla="*/ 9 w 11"/>
                  <a:gd name="T29" fmla="*/ 8 h 21"/>
                  <a:gd name="T30" fmla="*/ 9 w 11"/>
                  <a:gd name="T31" fmla="*/ 6 h 21"/>
                  <a:gd name="T32" fmla="*/ 11 w 11"/>
                  <a:gd name="T33" fmla="*/ 4 h 21"/>
                  <a:gd name="T34" fmla="*/ 11 w 11"/>
                  <a:gd name="T35" fmla="*/ 2 h 21"/>
                  <a:gd name="T36" fmla="*/ 4 w 11"/>
                  <a:gd name="T37" fmla="*/ 0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21"/>
                  <a:gd name="T59" fmla="*/ 11 w 11"/>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21">
                    <a:moveTo>
                      <a:pt x="4" y="0"/>
                    </a:moveTo>
                    <a:lnTo>
                      <a:pt x="3" y="2"/>
                    </a:lnTo>
                    <a:lnTo>
                      <a:pt x="3" y="6"/>
                    </a:lnTo>
                    <a:lnTo>
                      <a:pt x="3" y="8"/>
                    </a:lnTo>
                    <a:lnTo>
                      <a:pt x="1" y="10"/>
                    </a:lnTo>
                    <a:lnTo>
                      <a:pt x="1" y="12"/>
                    </a:lnTo>
                    <a:lnTo>
                      <a:pt x="0" y="12"/>
                    </a:lnTo>
                    <a:lnTo>
                      <a:pt x="0" y="14"/>
                    </a:lnTo>
                    <a:lnTo>
                      <a:pt x="6" y="21"/>
                    </a:lnTo>
                    <a:lnTo>
                      <a:pt x="6" y="18"/>
                    </a:lnTo>
                    <a:lnTo>
                      <a:pt x="6" y="16"/>
                    </a:lnTo>
                    <a:lnTo>
                      <a:pt x="7" y="14"/>
                    </a:lnTo>
                    <a:lnTo>
                      <a:pt x="7" y="12"/>
                    </a:lnTo>
                    <a:lnTo>
                      <a:pt x="7" y="10"/>
                    </a:lnTo>
                    <a:lnTo>
                      <a:pt x="9" y="8"/>
                    </a:lnTo>
                    <a:lnTo>
                      <a:pt x="9" y="6"/>
                    </a:lnTo>
                    <a:lnTo>
                      <a:pt x="11" y="4"/>
                    </a:lnTo>
                    <a:lnTo>
                      <a:pt x="11" y="2"/>
                    </a:lnTo>
                    <a:lnTo>
                      <a:pt x="4" y="0"/>
                    </a:lnTo>
                    <a:close/>
                  </a:path>
                </a:pathLst>
              </a:custGeom>
              <a:solidFill>
                <a:srgbClr val="A6A6A6"/>
              </a:solidFill>
              <a:ln w="9525">
                <a:noFill/>
                <a:round/>
                <a:headEnd/>
                <a:tailEnd/>
              </a:ln>
            </p:spPr>
            <p:txBody>
              <a:bodyPr/>
              <a:lstStyle/>
              <a:p>
                <a:endParaRPr lang="it-IT">
                  <a:solidFill>
                    <a:srgbClr val="FFFFFF"/>
                  </a:solidFill>
                </a:endParaRPr>
              </a:p>
            </p:txBody>
          </p:sp>
          <p:sp>
            <p:nvSpPr>
              <p:cNvPr id="29297" name="Freeform 340"/>
              <p:cNvSpPr>
                <a:spLocks/>
              </p:cNvSpPr>
              <p:nvPr/>
            </p:nvSpPr>
            <p:spPr bwMode="auto">
              <a:xfrm>
                <a:off x="3048" y="1930"/>
                <a:ext cx="7" cy="13"/>
              </a:xfrm>
              <a:custGeom>
                <a:avLst/>
                <a:gdLst>
                  <a:gd name="T0" fmla="*/ 7 w 7"/>
                  <a:gd name="T1" fmla="*/ 6 h 13"/>
                  <a:gd name="T2" fmla="*/ 0 w 7"/>
                  <a:gd name="T3" fmla="*/ 8 h 13"/>
                  <a:gd name="T4" fmla="*/ 0 w 7"/>
                  <a:gd name="T5" fmla="*/ 11 h 13"/>
                  <a:gd name="T6" fmla="*/ 7 w 7"/>
                  <a:gd name="T7" fmla="*/ 13 h 13"/>
                  <a:gd name="T8" fmla="*/ 7 w 7"/>
                  <a:gd name="T9" fmla="*/ 11 h 13"/>
                  <a:gd name="T10" fmla="*/ 2 w 7"/>
                  <a:gd name="T11" fmla="*/ 13 h 13"/>
                  <a:gd name="T12" fmla="*/ 7 w 7"/>
                  <a:gd name="T13" fmla="*/ 6 h 13"/>
                  <a:gd name="T14" fmla="*/ 2 w 7"/>
                  <a:gd name="T15" fmla="*/ 0 h 13"/>
                  <a:gd name="T16" fmla="*/ 0 w 7"/>
                  <a:gd name="T17" fmla="*/ 8 h 13"/>
                  <a:gd name="T18" fmla="*/ 7 w 7"/>
                  <a:gd name="T19" fmla="*/ 6 h 1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
                  <a:gd name="T31" fmla="*/ 0 h 13"/>
                  <a:gd name="T32" fmla="*/ 7 w 7"/>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13">
                    <a:moveTo>
                      <a:pt x="7" y="6"/>
                    </a:moveTo>
                    <a:lnTo>
                      <a:pt x="0" y="8"/>
                    </a:lnTo>
                    <a:lnTo>
                      <a:pt x="0" y="11"/>
                    </a:lnTo>
                    <a:lnTo>
                      <a:pt x="7" y="13"/>
                    </a:lnTo>
                    <a:lnTo>
                      <a:pt x="7" y="11"/>
                    </a:lnTo>
                    <a:lnTo>
                      <a:pt x="2" y="13"/>
                    </a:lnTo>
                    <a:lnTo>
                      <a:pt x="7" y="6"/>
                    </a:lnTo>
                    <a:lnTo>
                      <a:pt x="2" y="0"/>
                    </a:lnTo>
                    <a:lnTo>
                      <a:pt x="0" y="8"/>
                    </a:lnTo>
                    <a:lnTo>
                      <a:pt x="7" y="6"/>
                    </a:lnTo>
                    <a:close/>
                  </a:path>
                </a:pathLst>
              </a:custGeom>
              <a:solidFill>
                <a:srgbClr val="A6A6A6"/>
              </a:solidFill>
              <a:ln w="9525">
                <a:noFill/>
                <a:round/>
                <a:headEnd/>
                <a:tailEnd/>
              </a:ln>
            </p:spPr>
            <p:txBody>
              <a:bodyPr/>
              <a:lstStyle/>
              <a:p>
                <a:endParaRPr lang="it-IT">
                  <a:solidFill>
                    <a:srgbClr val="FFFFFF"/>
                  </a:solidFill>
                </a:endParaRPr>
              </a:p>
            </p:txBody>
          </p:sp>
          <p:sp>
            <p:nvSpPr>
              <p:cNvPr id="29298" name="Freeform 341"/>
              <p:cNvSpPr>
                <a:spLocks/>
              </p:cNvSpPr>
              <p:nvPr/>
            </p:nvSpPr>
            <p:spPr bwMode="auto">
              <a:xfrm>
                <a:off x="3050" y="1936"/>
                <a:ext cx="47" cy="40"/>
              </a:xfrm>
              <a:custGeom>
                <a:avLst/>
                <a:gdLst>
                  <a:gd name="T0" fmla="*/ 44 w 47"/>
                  <a:gd name="T1" fmla="*/ 38 h 40"/>
                  <a:gd name="T2" fmla="*/ 44 w 47"/>
                  <a:gd name="T3" fmla="*/ 32 h 40"/>
                  <a:gd name="T4" fmla="*/ 37 w 47"/>
                  <a:gd name="T5" fmla="*/ 28 h 40"/>
                  <a:gd name="T6" fmla="*/ 33 w 47"/>
                  <a:gd name="T7" fmla="*/ 23 h 40"/>
                  <a:gd name="T8" fmla="*/ 28 w 47"/>
                  <a:gd name="T9" fmla="*/ 21 h 40"/>
                  <a:gd name="T10" fmla="*/ 22 w 47"/>
                  <a:gd name="T11" fmla="*/ 17 h 40"/>
                  <a:gd name="T12" fmla="*/ 17 w 47"/>
                  <a:gd name="T13" fmla="*/ 15 h 40"/>
                  <a:gd name="T14" fmla="*/ 12 w 47"/>
                  <a:gd name="T15" fmla="*/ 11 h 40"/>
                  <a:gd name="T16" fmla="*/ 8 w 47"/>
                  <a:gd name="T17" fmla="*/ 7 h 40"/>
                  <a:gd name="T18" fmla="*/ 5 w 47"/>
                  <a:gd name="T19" fmla="*/ 0 h 40"/>
                  <a:gd name="T20" fmla="*/ 0 w 47"/>
                  <a:gd name="T21" fmla="*/ 7 h 40"/>
                  <a:gd name="T22" fmla="*/ 3 w 47"/>
                  <a:gd name="T23" fmla="*/ 13 h 40"/>
                  <a:gd name="T24" fmla="*/ 9 w 47"/>
                  <a:gd name="T25" fmla="*/ 17 h 40"/>
                  <a:gd name="T26" fmla="*/ 14 w 47"/>
                  <a:gd name="T27" fmla="*/ 21 h 40"/>
                  <a:gd name="T28" fmla="*/ 19 w 47"/>
                  <a:gd name="T29" fmla="*/ 26 h 40"/>
                  <a:gd name="T30" fmla="*/ 25 w 47"/>
                  <a:gd name="T31" fmla="*/ 30 h 40"/>
                  <a:gd name="T32" fmla="*/ 30 w 47"/>
                  <a:gd name="T33" fmla="*/ 32 h 40"/>
                  <a:gd name="T34" fmla="*/ 34 w 47"/>
                  <a:gd name="T35" fmla="*/ 36 h 40"/>
                  <a:gd name="T36" fmla="*/ 39 w 47"/>
                  <a:gd name="T37" fmla="*/ 40 h 40"/>
                  <a:gd name="T38" fmla="*/ 39 w 47"/>
                  <a:gd name="T39" fmla="*/ 34 h 40"/>
                  <a:gd name="T40" fmla="*/ 44 w 47"/>
                  <a:gd name="T41" fmla="*/ 38 h 40"/>
                  <a:gd name="T42" fmla="*/ 47 w 47"/>
                  <a:gd name="T43" fmla="*/ 34 h 40"/>
                  <a:gd name="T44" fmla="*/ 44 w 47"/>
                  <a:gd name="T45" fmla="*/ 32 h 40"/>
                  <a:gd name="T46" fmla="*/ 44 w 47"/>
                  <a:gd name="T47" fmla="*/ 38 h 4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
                  <a:gd name="T73" fmla="*/ 0 h 40"/>
                  <a:gd name="T74" fmla="*/ 47 w 47"/>
                  <a:gd name="T75" fmla="*/ 40 h 4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 h="40">
                    <a:moveTo>
                      <a:pt x="44" y="38"/>
                    </a:moveTo>
                    <a:lnTo>
                      <a:pt x="44" y="32"/>
                    </a:lnTo>
                    <a:lnTo>
                      <a:pt x="37" y="28"/>
                    </a:lnTo>
                    <a:lnTo>
                      <a:pt x="33" y="23"/>
                    </a:lnTo>
                    <a:lnTo>
                      <a:pt x="28" y="21"/>
                    </a:lnTo>
                    <a:lnTo>
                      <a:pt x="22" y="17"/>
                    </a:lnTo>
                    <a:lnTo>
                      <a:pt x="17" y="15"/>
                    </a:lnTo>
                    <a:lnTo>
                      <a:pt x="12" y="11"/>
                    </a:lnTo>
                    <a:lnTo>
                      <a:pt x="8" y="7"/>
                    </a:lnTo>
                    <a:lnTo>
                      <a:pt x="5" y="0"/>
                    </a:lnTo>
                    <a:lnTo>
                      <a:pt x="0" y="7"/>
                    </a:lnTo>
                    <a:lnTo>
                      <a:pt x="3" y="13"/>
                    </a:lnTo>
                    <a:lnTo>
                      <a:pt x="9" y="17"/>
                    </a:lnTo>
                    <a:lnTo>
                      <a:pt x="14" y="21"/>
                    </a:lnTo>
                    <a:lnTo>
                      <a:pt x="19" y="26"/>
                    </a:lnTo>
                    <a:lnTo>
                      <a:pt x="25" y="30"/>
                    </a:lnTo>
                    <a:lnTo>
                      <a:pt x="30" y="32"/>
                    </a:lnTo>
                    <a:lnTo>
                      <a:pt x="34" y="36"/>
                    </a:lnTo>
                    <a:lnTo>
                      <a:pt x="39" y="40"/>
                    </a:lnTo>
                    <a:lnTo>
                      <a:pt x="39" y="34"/>
                    </a:lnTo>
                    <a:lnTo>
                      <a:pt x="44" y="38"/>
                    </a:lnTo>
                    <a:lnTo>
                      <a:pt x="47" y="34"/>
                    </a:lnTo>
                    <a:lnTo>
                      <a:pt x="44" y="32"/>
                    </a:lnTo>
                    <a:lnTo>
                      <a:pt x="44" y="38"/>
                    </a:lnTo>
                    <a:close/>
                  </a:path>
                </a:pathLst>
              </a:custGeom>
              <a:solidFill>
                <a:srgbClr val="CC6633"/>
              </a:solidFill>
              <a:ln w="9525">
                <a:noFill/>
                <a:round/>
                <a:headEnd/>
                <a:tailEnd/>
              </a:ln>
            </p:spPr>
            <p:txBody>
              <a:bodyPr/>
              <a:lstStyle/>
              <a:p>
                <a:endParaRPr lang="it-IT">
                  <a:solidFill>
                    <a:srgbClr val="FFFFFF"/>
                  </a:solidFill>
                </a:endParaRPr>
              </a:p>
            </p:txBody>
          </p:sp>
          <p:sp>
            <p:nvSpPr>
              <p:cNvPr id="29299" name="Freeform 342"/>
              <p:cNvSpPr>
                <a:spLocks/>
              </p:cNvSpPr>
              <p:nvPr/>
            </p:nvSpPr>
            <p:spPr bwMode="auto">
              <a:xfrm>
                <a:off x="3062" y="1970"/>
                <a:ext cx="32" cy="48"/>
              </a:xfrm>
              <a:custGeom>
                <a:avLst/>
                <a:gdLst>
                  <a:gd name="T0" fmla="*/ 2 w 32"/>
                  <a:gd name="T1" fmla="*/ 48 h 48"/>
                  <a:gd name="T2" fmla="*/ 7 w 32"/>
                  <a:gd name="T3" fmla="*/ 44 h 48"/>
                  <a:gd name="T4" fmla="*/ 11 w 32"/>
                  <a:gd name="T5" fmla="*/ 40 h 48"/>
                  <a:gd name="T6" fmla="*/ 16 w 32"/>
                  <a:gd name="T7" fmla="*/ 36 h 48"/>
                  <a:gd name="T8" fmla="*/ 19 w 32"/>
                  <a:gd name="T9" fmla="*/ 29 h 48"/>
                  <a:gd name="T10" fmla="*/ 22 w 32"/>
                  <a:gd name="T11" fmla="*/ 23 h 48"/>
                  <a:gd name="T12" fmla="*/ 25 w 32"/>
                  <a:gd name="T13" fmla="*/ 17 h 48"/>
                  <a:gd name="T14" fmla="*/ 29 w 32"/>
                  <a:gd name="T15" fmla="*/ 10 h 48"/>
                  <a:gd name="T16" fmla="*/ 32 w 32"/>
                  <a:gd name="T17" fmla="*/ 4 h 48"/>
                  <a:gd name="T18" fmla="*/ 27 w 32"/>
                  <a:gd name="T19" fmla="*/ 0 h 48"/>
                  <a:gd name="T20" fmla="*/ 24 w 32"/>
                  <a:gd name="T21" fmla="*/ 4 h 48"/>
                  <a:gd name="T22" fmla="*/ 21 w 32"/>
                  <a:gd name="T23" fmla="*/ 10 h 48"/>
                  <a:gd name="T24" fmla="*/ 18 w 32"/>
                  <a:gd name="T25" fmla="*/ 17 h 48"/>
                  <a:gd name="T26" fmla="*/ 15 w 32"/>
                  <a:gd name="T27" fmla="*/ 23 h 48"/>
                  <a:gd name="T28" fmla="*/ 11 w 32"/>
                  <a:gd name="T29" fmla="*/ 29 h 48"/>
                  <a:gd name="T30" fmla="*/ 8 w 32"/>
                  <a:gd name="T31" fmla="*/ 34 h 48"/>
                  <a:gd name="T32" fmla="*/ 4 w 32"/>
                  <a:gd name="T33" fmla="*/ 38 h 48"/>
                  <a:gd name="T34" fmla="*/ 0 w 32"/>
                  <a:gd name="T35" fmla="*/ 40 h 48"/>
                  <a:gd name="T36" fmla="*/ 2 w 32"/>
                  <a:gd name="T37" fmla="*/ 48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48"/>
                  <a:gd name="T59" fmla="*/ 32 w 32"/>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48">
                    <a:moveTo>
                      <a:pt x="2" y="48"/>
                    </a:moveTo>
                    <a:lnTo>
                      <a:pt x="7" y="44"/>
                    </a:lnTo>
                    <a:lnTo>
                      <a:pt x="11" y="40"/>
                    </a:lnTo>
                    <a:lnTo>
                      <a:pt x="16" y="36"/>
                    </a:lnTo>
                    <a:lnTo>
                      <a:pt x="19" y="29"/>
                    </a:lnTo>
                    <a:lnTo>
                      <a:pt x="22" y="23"/>
                    </a:lnTo>
                    <a:lnTo>
                      <a:pt x="25" y="17"/>
                    </a:lnTo>
                    <a:lnTo>
                      <a:pt x="29" y="10"/>
                    </a:lnTo>
                    <a:lnTo>
                      <a:pt x="32" y="4"/>
                    </a:lnTo>
                    <a:lnTo>
                      <a:pt x="27" y="0"/>
                    </a:lnTo>
                    <a:lnTo>
                      <a:pt x="24" y="4"/>
                    </a:lnTo>
                    <a:lnTo>
                      <a:pt x="21" y="10"/>
                    </a:lnTo>
                    <a:lnTo>
                      <a:pt x="18" y="17"/>
                    </a:lnTo>
                    <a:lnTo>
                      <a:pt x="15" y="23"/>
                    </a:lnTo>
                    <a:lnTo>
                      <a:pt x="11" y="29"/>
                    </a:lnTo>
                    <a:lnTo>
                      <a:pt x="8" y="34"/>
                    </a:lnTo>
                    <a:lnTo>
                      <a:pt x="4" y="38"/>
                    </a:lnTo>
                    <a:lnTo>
                      <a:pt x="0" y="40"/>
                    </a:lnTo>
                    <a:lnTo>
                      <a:pt x="2" y="48"/>
                    </a:lnTo>
                    <a:close/>
                  </a:path>
                </a:pathLst>
              </a:custGeom>
              <a:solidFill>
                <a:srgbClr val="CC6633"/>
              </a:solidFill>
              <a:ln w="9525">
                <a:noFill/>
                <a:round/>
                <a:headEnd/>
                <a:tailEnd/>
              </a:ln>
            </p:spPr>
            <p:txBody>
              <a:bodyPr/>
              <a:lstStyle/>
              <a:p>
                <a:endParaRPr lang="it-IT">
                  <a:solidFill>
                    <a:srgbClr val="FFFFFF"/>
                  </a:solidFill>
                </a:endParaRPr>
              </a:p>
            </p:txBody>
          </p:sp>
          <p:sp>
            <p:nvSpPr>
              <p:cNvPr id="29300" name="Freeform 343"/>
              <p:cNvSpPr>
                <a:spLocks/>
              </p:cNvSpPr>
              <p:nvPr/>
            </p:nvSpPr>
            <p:spPr bwMode="auto">
              <a:xfrm>
                <a:off x="3020" y="1976"/>
                <a:ext cx="44" cy="42"/>
              </a:xfrm>
              <a:custGeom>
                <a:avLst/>
                <a:gdLst>
                  <a:gd name="T0" fmla="*/ 3 w 44"/>
                  <a:gd name="T1" fmla="*/ 0 h 42"/>
                  <a:gd name="T2" fmla="*/ 2 w 44"/>
                  <a:gd name="T3" fmla="*/ 7 h 42"/>
                  <a:gd name="T4" fmla="*/ 3 w 44"/>
                  <a:gd name="T5" fmla="*/ 15 h 42"/>
                  <a:gd name="T6" fmla="*/ 8 w 44"/>
                  <a:gd name="T7" fmla="*/ 23 h 42"/>
                  <a:gd name="T8" fmla="*/ 13 w 44"/>
                  <a:gd name="T9" fmla="*/ 30 h 42"/>
                  <a:gd name="T10" fmla="*/ 17 w 44"/>
                  <a:gd name="T11" fmla="*/ 36 h 42"/>
                  <a:gd name="T12" fmla="*/ 24 w 44"/>
                  <a:gd name="T13" fmla="*/ 40 h 42"/>
                  <a:gd name="T14" fmla="*/ 30 w 44"/>
                  <a:gd name="T15" fmla="*/ 42 h 42"/>
                  <a:gd name="T16" fmla="*/ 38 w 44"/>
                  <a:gd name="T17" fmla="*/ 42 h 42"/>
                  <a:gd name="T18" fmla="*/ 44 w 44"/>
                  <a:gd name="T19" fmla="*/ 42 h 42"/>
                  <a:gd name="T20" fmla="*/ 42 w 44"/>
                  <a:gd name="T21" fmla="*/ 34 h 42"/>
                  <a:gd name="T22" fmla="*/ 36 w 44"/>
                  <a:gd name="T23" fmla="*/ 34 h 42"/>
                  <a:gd name="T24" fmla="*/ 31 w 44"/>
                  <a:gd name="T25" fmla="*/ 34 h 42"/>
                  <a:gd name="T26" fmla="*/ 27 w 44"/>
                  <a:gd name="T27" fmla="*/ 32 h 42"/>
                  <a:gd name="T28" fmla="*/ 22 w 44"/>
                  <a:gd name="T29" fmla="*/ 28 h 42"/>
                  <a:gd name="T30" fmla="*/ 17 w 44"/>
                  <a:gd name="T31" fmla="*/ 23 h 42"/>
                  <a:gd name="T32" fmla="*/ 13 w 44"/>
                  <a:gd name="T33" fmla="*/ 17 h 42"/>
                  <a:gd name="T34" fmla="*/ 10 w 44"/>
                  <a:gd name="T35" fmla="*/ 11 h 42"/>
                  <a:gd name="T36" fmla="*/ 8 w 44"/>
                  <a:gd name="T37" fmla="*/ 4 h 42"/>
                  <a:gd name="T38" fmla="*/ 5 w 44"/>
                  <a:gd name="T39" fmla="*/ 9 h 42"/>
                  <a:gd name="T40" fmla="*/ 3 w 44"/>
                  <a:gd name="T41" fmla="*/ 0 h 42"/>
                  <a:gd name="T42" fmla="*/ 0 w 44"/>
                  <a:gd name="T43" fmla="*/ 2 h 42"/>
                  <a:gd name="T44" fmla="*/ 2 w 44"/>
                  <a:gd name="T45" fmla="*/ 7 h 42"/>
                  <a:gd name="T46" fmla="*/ 3 w 44"/>
                  <a:gd name="T47" fmla="*/ 0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4"/>
                  <a:gd name="T73" fmla="*/ 0 h 42"/>
                  <a:gd name="T74" fmla="*/ 44 w 4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4" h="42">
                    <a:moveTo>
                      <a:pt x="3" y="0"/>
                    </a:moveTo>
                    <a:lnTo>
                      <a:pt x="2" y="7"/>
                    </a:lnTo>
                    <a:lnTo>
                      <a:pt x="3" y="15"/>
                    </a:lnTo>
                    <a:lnTo>
                      <a:pt x="8" y="23"/>
                    </a:lnTo>
                    <a:lnTo>
                      <a:pt x="13" y="30"/>
                    </a:lnTo>
                    <a:lnTo>
                      <a:pt x="17" y="36"/>
                    </a:lnTo>
                    <a:lnTo>
                      <a:pt x="24" y="40"/>
                    </a:lnTo>
                    <a:lnTo>
                      <a:pt x="30" y="42"/>
                    </a:lnTo>
                    <a:lnTo>
                      <a:pt x="38" y="42"/>
                    </a:lnTo>
                    <a:lnTo>
                      <a:pt x="44" y="42"/>
                    </a:lnTo>
                    <a:lnTo>
                      <a:pt x="42" y="34"/>
                    </a:lnTo>
                    <a:lnTo>
                      <a:pt x="36" y="34"/>
                    </a:lnTo>
                    <a:lnTo>
                      <a:pt x="31" y="34"/>
                    </a:lnTo>
                    <a:lnTo>
                      <a:pt x="27" y="32"/>
                    </a:lnTo>
                    <a:lnTo>
                      <a:pt x="22" y="28"/>
                    </a:lnTo>
                    <a:lnTo>
                      <a:pt x="17" y="23"/>
                    </a:lnTo>
                    <a:lnTo>
                      <a:pt x="13" y="17"/>
                    </a:lnTo>
                    <a:lnTo>
                      <a:pt x="10" y="11"/>
                    </a:lnTo>
                    <a:lnTo>
                      <a:pt x="8" y="4"/>
                    </a:lnTo>
                    <a:lnTo>
                      <a:pt x="5" y="9"/>
                    </a:lnTo>
                    <a:lnTo>
                      <a:pt x="3" y="0"/>
                    </a:lnTo>
                    <a:lnTo>
                      <a:pt x="0" y="2"/>
                    </a:lnTo>
                    <a:lnTo>
                      <a:pt x="2" y="7"/>
                    </a:lnTo>
                    <a:lnTo>
                      <a:pt x="3" y="0"/>
                    </a:lnTo>
                    <a:close/>
                  </a:path>
                </a:pathLst>
              </a:custGeom>
              <a:solidFill>
                <a:srgbClr val="CC6633"/>
              </a:solidFill>
              <a:ln w="9525">
                <a:noFill/>
                <a:round/>
                <a:headEnd/>
                <a:tailEnd/>
              </a:ln>
            </p:spPr>
            <p:txBody>
              <a:bodyPr/>
              <a:lstStyle/>
              <a:p>
                <a:endParaRPr lang="it-IT">
                  <a:solidFill>
                    <a:srgbClr val="FFFFFF"/>
                  </a:solidFill>
                </a:endParaRPr>
              </a:p>
            </p:txBody>
          </p:sp>
          <p:sp>
            <p:nvSpPr>
              <p:cNvPr id="29301" name="Freeform 344"/>
              <p:cNvSpPr>
                <a:spLocks/>
              </p:cNvSpPr>
              <p:nvPr/>
            </p:nvSpPr>
            <p:spPr bwMode="auto">
              <a:xfrm>
                <a:off x="3023" y="1955"/>
                <a:ext cx="27" cy="30"/>
              </a:xfrm>
              <a:custGeom>
                <a:avLst/>
                <a:gdLst>
                  <a:gd name="T0" fmla="*/ 21 w 27"/>
                  <a:gd name="T1" fmla="*/ 0 h 30"/>
                  <a:gd name="T2" fmla="*/ 19 w 27"/>
                  <a:gd name="T3" fmla="*/ 4 h 30"/>
                  <a:gd name="T4" fmla="*/ 18 w 27"/>
                  <a:gd name="T5" fmla="*/ 9 h 30"/>
                  <a:gd name="T6" fmla="*/ 14 w 27"/>
                  <a:gd name="T7" fmla="*/ 11 h 30"/>
                  <a:gd name="T8" fmla="*/ 13 w 27"/>
                  <a:gd name="T9" fmla="*/ 15 h 30"/>
                  <a:gd name="T10" fmla="*/ 10 w 27"/>
                  <a:gd name="T11" fmla="*/ 17 h 30"/>
                  <a:gd name="T12" fmla="*/ 7 w 27"/>
                  <a:gd name="T13" fmla="*/ 19 h 30"/>
                  <a:gd name="T14" fmla="*/ 5 w 27"/>
                  <a:gd name="T15" fmla="*/ 21 h 30"/>
                  <a:gd name="T16" fmla="*/ 0 w 27"/>
                  <a:gd name="T17" fmla="*/ 21 h 30"/>
                  <a:gd name="T18" fmla="*/ 2 w 27"/>
                  <a:gd name="T19" fmla="*/ 30 h 30"/>
                  <a:gd name="T20" fmla="*/ 7 w 27"/>
                  <a:gd name="T21" fmla="*/ 30 h 30"/>
                  <a:gd name="T22" fmla="*/ 10 w 27"/>
                  <a:gd name="T23" fmla="*/ 28 h 30"/>
                  <a:gd name="T24" fmla="*/ 13 w 27"/>
                  <a:gd name="T25" fmla="*/ 23 h 30"/>
                  <a:gd name="T26" fmla="*/ 16 w 27"/>
                  <a:gd name="T27" fmla="*/ 21 h 30"/>
                  <a:gd name="T28" fmla="*/ 19 w 27"/>
                  <a:gd name="T29" fmla="*/ 17 h 30"/>
                  <a:gd name="T30" fmla="*/ 22 w 27"/>
                  <a:gd name="T31" fmla="*/ 13 h 30"/>
                  <a:gd name="T32" fmla="*/ 24 w 27"/>
                  <a:gd name="T33" fmla="*/ 11 h 30"/>
                  <a:gd name="T34" fmla="*/ 27 w 27"/>
                  <a:gd name="T35" fmla="*/ 7 h 30"/>
                  <a:gd name="T36" fmla="*/ 21 w 27"/>
                  <a:gd name="T37" fmla="*/ 0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30"/>
                  <a:gd name="T59" fmla="*/ 27 w 27"/>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30">
                    <a:moveTo>
                      <a:pt x="21" y="0"/>
                    </a:moveTo>
                    <a:lnTo>
                      <a:pt x="19" y="4"/>
                    </a:lnTo>
                    <a:lnTo>
                      <a:pt x="18" y="9"/>
                    </a:lnTo>
                    <a:lnTo>
                      <a:pt x="14" y="11"/>
                    </a:lnTo>
                    <a:lnTo>
                      <a:pt x="13" y="15"/>
                    </a:lnTo>
                    <a:lnTo>
                      <a:pt x="10" y="17"/>
                    </a:lnTo>
                    <a:lnTo>
                      <a:pt x="7" y="19"/>
                    </a:lnTo>
                    <a:lnTo>
                      <a:pt x="5" y="21"/>
                    </a:lnTo>
                    <a:lnTo>
                      <a:pt x="0" y="21"/>
                    </a:lnTo>
                    <a:lnTo>
                      <a:pt x="2" y="30"/>
                    </a:lnTo>
                    <a:lnTo>
                      <a:pt x="7" y="30"/>
                    </a:lnTo>
                    <a:lnTo>
                      <a:pt x="10" y="28"/>
                    </a:lnTo>
                    <a:lnTo>
                      <a:pt x="13" y="23"/>
                    </a:lnTo>
                    <a:lnTo>
                      <a:pt x="16" y="21"/>
                    </a:lnTo>
                    <a:lnTo>
                      <a:pt x="19" y="17"/>
                    </a:lnTo>
                    <a:lnTo>
                      <a:pt x="22" y="13"/>
                    </a:lnTo>
                    <a:lnTo>
                      <a:pt x="24" y="11"/>
                    </a:lnTo>
                    <a:lnTo>
                      <a:pt x="27" y="7"/>
                    </a:lnTo>
                    <a:lnTo>
                      <a:pt x="21" y="0"/>
                    </a:lnTo>
                    <a:close/>
                  </a:path>
                </a:pathLst>
              </a:custGeom>
              <a:solidFill>
                <a:srgbClr val="CC6633"/>
              </a:solidFill>
              <a:ln w="9525">
                <a:noFill/>
                <a:round/>
                <a:headEnd/>
                <a:tailEnd/>
              </a:ln>
            </p:spPr>
            <p:txBody>
              <a:bodyPr/>
              <a:lstStyle/>
              <a:p>
                <a:endParaRPr lang="it-IT">
                  <a:solidFill>
                    <a:srgbClr val="FFFFFF"/>
                  </a:solidFill>
                </a:endParaRPr>
              </a:p>
            </p:txBody>
          </p:sp>
          <p:sp>
            <p:nvSpPr>
              <p:cNvPr id="29302" name="Freeform 345"/>
              <p:cNvSpPr>
                <a:spLocks/>
              </p:cNvSpPr>
              <p:nvPr/>
            </p:nvSpPr>
            <p:spPr bwMode="auto">
              <a:xfrm>
                <a:off x="3044" y="1941"/>
                <a:ext cx="11" cy="21"/>
              </a:xfrm>
              <a:custGeom>
                <a:avLst/>
                <a:gdLst>
                  <a:gd name="T0" fmla="*/ 4 w 11"/>
                  <a:gd name="T1" fmla="*/ 0 h 21"/>
                  <a:gd name="T2" fmla="*/ 3 w 11"/>
                  <a:gd name="T3" fmla="*/ 2 h 21"/>
                  <a:gd name="T4" fmla="*/ 3 w 11"/>
                  <a:gd name="T5" fmla="*/ 6 h 21"/>
                  <a:gd name="T6" fmla="*/ 3 w 11"/>
                  <a:gd name="T7" fmla="*/ 8 h 21"/>
                  <a:gd name="T8" fmla="*/ 1 w 11"/>
                  <a:gd name="T9" fmla="*/ 10 h 21"/>
                  <a:gd name="T10" fmla="*/ 1 w 11"/>
                  <a:gd name="T11" fmla="*/ 12 h 21"/>
                  <a:gd name="T12" fmla="*/ 0 w 11"/>
                  <a:gd name="T13" fmla="*/ 12 h 21"/>
                  <a:gd name="T14" fmla="*/ 0 w 11"/>
                  <a:gd name="T15" fmla="*/ 14 h 21"/>
                  <a:gd name="T16" fmla="*/ 6 w 11"/>
                  <a:gd name="T17" fmla="*/ 21 h 21"/>
                  <a:gd name="T18" fmla="*/ 6 w 11"/>
                  <a:gd name="T19" fmla="*/ 18 h 21"/>
                  <a:gd name="T20" fmla="*/ 6 w 11"/>
                  <a:gd name="T21" fmla="*/ 16 h 21"/>
                  <a:gd name="T22" fmla="*/ 7 w 11"/>
                  <a:gd name="T23" fmla="*/ 14 h 21"/>
                  <a:gd name="T24" fmla="*/ 7 w 11"/>
                  <a:gd name="T25" fmla="*/ 12 h 21"/>
                  <a:gd name="T26" fmla="*/ 7 w 11"/>
                  <a:gd name="T27" fmla="*/ 10 h 21"/>
                  <a:gd name="T28" fmla="*/ 9 w 11"/>
                  <a:gd name="T29" fmla="*/ 8 h 21"/>
                  <a:gd name="T30" fmla="*/ 9 w 11"/>
                  <a:gd name="T31" fmla="*/ 6 h 21"/>
                  <a:gd name="T32" fmla="*/ 11 w 11"/>
                  <a:gd name="T33" fmla="*/ 4 h 21"/>
                  <a:gd name="T34" fmla="*/ 4 w 11"/>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21"/>
                  <a:gd name="T56" fmla="*/ 11 w 11"/>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21">
                    <a:moveTo>
                      <a:pt x="4" y="0"/>
                    </a:moveTo>
                    <a:lnTo>
                      <a:pt x="3" y="2"/>
                    </a:lnTo>
                    <a:lnTo>
                      <a:pt x="3" y="6"/>
                    </a:lnTo>
                    <a:lnTo>
                      <a:pt x="3" y="8"/>
                    </a:lnTo>
                    <a:lnTo>
                      <a:pt x="1" y="10"/>
                    </a:lnTo>
                    <a:lnTo>
                      <a:pt x="1" y="12"/>
                    </a:lnTo>
                    <a:lnTo>
                      <a:pt x="0" y="12"/>
                    </a:lnTo>
                    <a:lnTo>
                      <a:pt x="0" y="14"/>
                    </a:lnTo>
                    <a:lnTo>
                      <a:pt x="6" y="21"/>
                    </a:lnTo>
                    <a:lnTo>
                      <a:pt x="6" y="18"/>
                    </a:lnTo>
                    <a:lnTo>
                      <a:pt x="6" y="16"/>
                    </a:lnTo>
                    <a:lnTo>
                      <a:pt x="7" y="14"/>
                    </a:lnTo>
                    <a:lnTo>
                      <a:pt x="7" y="12"/>
                    </a:lnTo>
                    <a:lnTo>
                      <a:pt x="7" y="10"/>
                    </a:lnTo>
                    <a:lnTo>
                      <a:pt x="9" y="8"/>
                    </a:lnTo>
                    <a:lnTo>
                      <a:pt x="9" y="6"/>
                    </a:lnTo>
                    <a:lnTo>
                      <a:pt x="11" y="4"/>
                    </a:lnTo>
                    <a:lnTo>
                      <a:pt x="4" y="0"/>
                    </a:lnTo>
                    <a:close/>
                  </a:path>
                </a:pathLst>
              </a:custGeom>
              <a:solidFill>
                <a:srgbClr val="CC6633"/>
              </a:solidFill>
              <a:ln w="9525">
                <a:noFill/>
                <a:round/>
                <a:headEnd/>
                <a:tailEnd/>
              </a:ln>
            </p:spPr>
            <p:txBody>
              <a:bodyPr/>
              <a:lstStyle/>
              <a:p>
                <a:endParaRPr lang="it-IT">
                  <a:solidFill>
                    <a:srgbClr val="FFFFFF"/>
                  </a:solidFill>
                </a:endParaRPr>
              </a:p>
            </p:txBody>
          </p:sp>
          <p:sp>
            <p:nvSpPr>
              <p:cNvPr id="29303" name="Freeform 346"/>
              <p:cNvSpPr>
                <a:spLocks/>
              </p:cNvSpPr>
              <p:nvPr/>
            </p:nvSpPr>
            <p:spPr bwMode="auto">
              <a:xfrm>
                <a:off x="3108" y="1976"/>
                <a:ext cx="34" cy="36"/>
              </a:xfrm>
              <a:custGeom>
                <a:avLst/>
                <a:gdLst>
                  <a:gd name="T0" fmla="*/ 0 w 34"/>
                  <a:gd name="T1" fmla="*/ 9 h 36"/>
                  <a:gd name="T2" fmla="*/ 4 w 34"/>
                  <a:gd name="T3" fmla="*/ 9 h 36"/>
                  <a:gd name="T4" fmla="*/ 9 w 34"/>
                  <a:gd name="T5" fmla="*/ 11 h 36"/>
                  <a:gd name="T6" fmla="*/ 14 w 34"/>
                  <a:gd name="T7" fmla="*/ 13 h 36"/>
                  <a:gd name="T8" fmla="*/ 19 w 34"/>
                  <a:gd name="T9" fmla="*/ 17 h 36"/>
                  <a:gd name="T10" fmla="*/ 23 w 34"/>
                  <a:gd name="T11" fmla="*/ 21 h 36"/>
                  <a:gd name="T12" fmla="*/ 26 w 34"/>
                  <a:gd name="T13" fmla="*/ 25 h 36"/>
                  <a:gd name="T14" fmla="*/ 28 w 34"/>
                  <a:gd name="T15" fmla="*/ 30 h 36"/>
                  <a:gd name="T16" fmla="*/ 28 w 34"/>
                  <a:gd name="T17" fmla="*/ 34 h 36"/>
                  <a:gd name="T18" fmla="*/ 34 w 34"/>
                  <a:gd name="T19" fmla="*/ 36 h 36"/>
                  <a:gd name="T20" fmla="*/ 34 w 34"/>
                  <a:gd name="T21" fmla="*/ 28 h 36"/>
                  <a:gd name="T22" fmla="*/ 31 w 34"/>
                  <a:gd name="T23" fmla="*/ 21 h 36"/>
                  <a:gd name="T24" fmla="*/ 28 w 34"/>
                  <a:gd name="T25" fmla="*/ 15 h 36"/>
                  <a:gd name="T26" fmla="*/ 23 w 34"/>
                  <a:gd name="T27" fmla="*/ 11 h 36"/>
                  <a:gd name="T28" fmla="*/ 17 w 34"/>
                  <a:gd name="T29" fmla="*/ 4 h 36"/>
                  <a:gd name="T30" fmla="*/ 12 w 34"/>
                  <a:gd name="T31" fmla="*/ 2 h 36"/>
                  <a:gd name="T32" fmla="*/ 6 w 34"/>
                  <a:gd name="T33" fmla="*/ 0 h 36"/>
                  <a:gd name="T34" fmla="*/ 0 w 34"/>
                  <a:gd name="T35" fmla="*/ 0 h 36"/>
                  <a:gd name="T36" fmla="*/ 0 w 34"/>
                  <a:gd name="T37" fmla="*/ 9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36"/>
                  <a:gd name="T59" fmla="*/ 34 w 34"/>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36">
                    <a:moveTo>
                      <a:pt x="0" y="9"/>
                    </a:moveTo>
                    <a:lnTo>
                      <a:pt x="4" y="9"/>
                    </a:lnTo>
                    <a:lnTo>
                      <a:pt x="9" y="11"/>
                    </a:lnTo>
                    <a:lnTo>
                      <a:pt x="14" y="13"/>
                    </a:lnTo>
                    <a:lnTo>
                      <a:pt x="19" y="17"/>
                    </a:lnTo>
                    <a:lnTo>
                      <a:pt x="23" y="21"/>
                    </a:lnTo>
                    <a:lnTo>
                      <a:pt x="26" y="25"/>
                    </a:lnTo>
                    <a:lnTo>
                      <a:pt x="28" y="30"/>
                    </a:lnTo>
                    <a:lnTo>
                      <a:pt x="28" y="34"/>
                    </a:lnTo>
                    <a:lnTo>
                      <a:pt x="34" y="36"/>
                    </a:lnTo>
                    <a:lnTo>
                      <a:pt x="34" y="28"/>
                    </a:lnTo>
                    <a:lnTo>
                      <a:pt x="31" y="21"/>
                    </a:lnTo>
                    <a:lnTo>
                      <a:pt x="28" y="15"/>
                    </a:lnTo>
                    <a:lnTo>
                      <a:pt x="23" y="11"/>
                    </a:lnTo>
                    <a:lnTo>
                      <a:pt x="17" y="4"/>
                    </a:lnTo>
                    <a:lnTo>
                      <a:pt x="12" y="2"/>
                    </a:lnTo>
                    <a:lnTo>
                      <a:pt x="6" y="0"/>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304" name="Freeform 347"/>
              <p:cNvSpPr>
                <a:spLocks/>
              </p:cNvSpPr>
              <p:nvPr/>
            </p:nvSpPr>
            <p:spPr bwMode="auto">
              <a:xfrm>
                <a:off x="3064" y="1976"/>
                <a:ext cx="44" cy="51"/>
              </a:xfrm>
              <a:custGeom>
                <a:avLst/>
                <a:gdLst>
                  <a:gd name="T0" fmla="*/ 6 w 44"/>
                  <a:gd name="T1" fmla="*/ 51 h 51"/>
                  <a:gd name="T2" fmla="*/ 9 w 44"/>
                  <a:gd name="T3" fmla="*/ 44 h 51"/>
                  <a:gd name="T4" fmla="*/ 14 w 44"/>
                  <a:gd name="T5" fmla="*/ 38 h 51"/>
                  <a:gd name="T6" fmla="*/ 17 w 44"/>
                  <a:gd name="T7" fmla="*/ 30 h 51"/>
                  <a:gd name="T8" fmla="*/ 23 w 44"/>
                  <a:gd name="T9" fmla="*/ 25 h 51"/>
                  <a:gd name="T10" fmla="*/ 28 w 44"/>
                  <a:gd name="T11" fmla="*/ 19 h 51"/>
                  <a:gd name="T12" fmla="*/ 33 w 44"/>
                  <a:gd name="T13" fmla="*/ 15 h 51"/>
                  <a:gd name="T14" fmla="*/ 39 w 44"/>
                  <a:gd name="T15" fmla="*/ 11 h 51"/>
                  <a:gd name="T16" fmla="*/ 44 w 44"/>
                  <a:gd name="T17" fmla="*/ 9 h 51"/>
                  <a:gd name="T18" fmla="*/ 44 w 44"/>
                  <a:gd name="T19" fmla="*/ 0 h 51"/>
                  <a:gd name="T20" fmla="*/ 36 w 44"/>
                  <a:gd name="T21" fmla="*/ 2 h 51"/>
                  <a:gd name="T22" fmla="*/ 30 w 44"/>
                  <a:gd name="T23" fmla="*/ 7 h 51"/>
                  <a:gd name="T24" fmla="*/ 23 w 44"/>
                  <a:gd name="T25" fmla="*/ 13 h 51"/>
                  <a:gd name="T26" fmla="*/ 19 w 44"/>
                  <a:gd name="T27" fmla="*/ 17 h 51"/>
                  <a:gd name="T28" fmla="*/ 13 w 44"/>
                  <a:gd name="T29" fmla="*/ 25 h 51"/>
                  <a:gd name="T30" fmla="*/ 8 w 44"/>
                  <a:gd name="T31" fmla="*/ 32 h 51"/>
                  <a:gd name="T32" fmla="*/ 5 w 44"/>
                  <a:gd name="T33" fmla="*/ 38 h 51"/>
                  <a:gd name="T34" fmla="*/ 0 w 44"/>
                  <a:gd name="T35" fmla="*/ 47 h 51"/>
                  <a:gd name="T36" fmla="*/ 6 w 44"/>
                  <a:gd name="T37" fmla="*/ 51 h 5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51"/>
                  <a:gd name="T59" fmla="*/ 44 w 44"/>
                  <a:gd name="T60" fmla="*/ 51 h 5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51">
                    <a:moveTo>
                      <a:pt x="6" y="51"/>
                    </a:moveTo>
                    <a:lnTo>
                      <a:pt x="9" y="44"/>
                    </a:lnTo>
                    <a:lnTo>
                      <a:pt x="14" y="38"/>
                    </a:lnTo>
                    <a:lnTo>
                      <a:pt x="17" y="30"/>
                    </a:lnTo>
                    <a:lnTo>
                      <a:pt x="23" y="25"/>
                    </a:lnTo>
                    <a:lnTo>
                      <a:pt x="28" y="19"/>
                    </a:lnTo>
                    <a:lnTo>
                      <a:pt x="33" y="15"/>
                    </a:lnTo>
                    <a:lnTo>
                      <a:pt x="39" y="11"/>
                    </a:lnTo>
                    <a:lnTo>
                      <a:pt x="44" y="9"/>
                    </a:lnTo>
                    <a:lnTo>
                      <a:pt x="44" y="0"/>
                    </a:lnTo>
                    <a:lnTo>
                      <a:pt x="36" y="2"/>
                    </a:lnTo>
                    <a:lnTo>
                      <a:pt x="30" y="7"/>
                    </a:lnTo>
                    <a:lnTo>
                      <a:pt x="23" y="13"/>
                    </a:lnTo>
                    <a:lnTo>
                      <a:pt x="19" y="17"/>
                    </a:lnTo>
                    <a:lnTo>
                      <a:pt x="13" y="25"/>
                    </a:lnTo>
                    <a:lnTo>
                      <a:pt x="8" y="32"/>
                    </a:lnTo>
                    <a:lnTo>
                      <a:pt x="5" y="38"/>
                    </a:lnTo>
                    <a:lnTo>
                      <a:pt x="0" y="47"/>
                    </a:lnTo>
                    <a:lnTo>
                      <a:pt x="6" y="51"/>
                    </a:lnTo>
                    <a:close/>
                  </a:path>
                </a:pathLst>
              </a:custGeom>
              <a:solidFill>
                <a:srgbClr val="CC6633"/>
              </a:solidFill>
              <a:ln w="9525">
                <a:noFill/>
                <a:round/>
                <a:headEnd/>
                <a:tailEnd/>
              </a:ln>
            </p:spPr>
            <p:txBody>
              <a:bodyPr/>
              <a:lstStyle/>
              <a:p>
                <a:endParaRPr lang="it-IT">
                  <a:solidFill>
                    <a:srgbClr val="FFFFFF"/>
                  </a:solidFill>
                </a:endParaRPr>
              </a:p>
            </p:txBody>
          </p:sp>
          <p:sp>
            <p:nvSpPr>
              <p:cNvPr id="29305" name="Freeform 348"/>
              <p:cNvSpPr>
                <a:spLocks/>
              </p:cNvSpPr>
              <p:nvPr/>
            </p:nvSpPr>
            <p:spPr bwMode="auto">
              <a:xfrm>
                <a:off x="3062" y="2023"/>
                <a:ext cx="19" cy="18"/>
              </a:xfrm>
              <a:custGeom>
                <a:avLst/>
                <a:gdLst>
                  <a:gd name="T0" fmla="*/ 19 w 19"/>
                  <a:gd name="T1" fmla="*/ 10 h 18"/>
                  <a:gd name="T2" fmla="*/ 18 w 19"/>
                  <a:gd name="T3" fmla="*/ 8 h 18"/>
                  <a:gd name="T4" fmla="*/ 15 w 19"/>
                  <a:gd name="T5" fmla="*/ 8 h 18"/>
                  <a:gd name="T6" fmla="*/ 11 w 19"/>
                  <a:gd name="T7" fmla="*/ 8 h 18"/>
                  <a:gd name="T8" fmla="*/ 10 w 19"/>
                  <a:gd name="T9" fmla="*/ 6 h 18"/>
                  <a:gd name="T10" fmla="*/ 8 w 19"/>
                  <a:gd name="T11" fmla="*/ 6 h 18"/>
                  <a:gd name="T12" fmla="*/ 8 w 19"/>
                  <a:gd name="T13" fmla="*/ 4 h 18"/>
                  <a:gd name="T14" fmla="*/ 2 w 19"/>
                  <a:gd name="T15" fmla="*/ 0 h 18"/>
                  <a:gd name="T16" fmla="*/ 0 w 19"/>
                  <a:gd name="T17" fmla="*/ 4 h 18"/>
                  <a:gd name="T18" fmla="*/ 2 w 19"/>
                  <a:gd name="T19" fmla="*/ 10 h 18"/>
                  <a:gd name="T20" fmla="*/ 5 w 19"/>
                  <a:gd name="T21" fmla="*/ 12 h 18"/>
                  <a:gd name="T22" fmla="*/ 7 w 19"/>
                  <a:gd name="T23" fmla="*/ 14 h 18"/>
                  <a:gd name="T24" fmla="*/ 10 w 19"/>
                  <a:gd name="T25" fmla="*/ 16 h 18"/>
                  <a:gd name="T26" fmla="*/ 13 w 19"/>
                  <a:gd name="T27" fmla="*/ 16 h 18"/>
                  <a:gd name="T28" fmla="*/ 16 w 19"/>
                  <a:gd name="T29" fmla="*/ 18 h 18"/>
                  <a:gd name="T30" fmla="*/ 19 w 19"/>
                  <a:gd name="T31" fmla="*/ 18 h 18"/>
                  <a:gd name="T32" fmla="*/ 19 w 19"/>
                  <a:gd name="T33" fmla="*/ 1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
                  <a:gd name="T52" fmla="*/ 0 h 18"/>
                  <a:gd name="T53" fmla="*/ 19 w 19"/>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 h="18">
                    <a:moveTo>
                      <a:pt x="19" y="10"/>
                    </a:moveTo>
                    <a:lnTo>
                      <a:pt x="18" y="8"/>
                    </a:lnTo>
                    <a:lnTo>
                      <a:pt x="15" y="8"/>
                    </a:lnTo>
                    <a:lnTo>
                      <a:pt x="11" y="8"/>
                    </a:lnTo>
                    <a:lnTo>
                      <a:pt x="10" y="6"/>
                    </a:lnTo>
                    <a:lnTo>
                      <a:pt x="8" y="6"/>
                    </a:lnTo>
                    <a:lnTo>
                      <a:pt x="8" y="4"/>
                    </a:lnTo>
                    <a:lnTo>
                      <a:pt x="2" y="0"/>
                    </a:lnTo>
                    <a:lnTo>
                      <a:pt x="0" y="4"/>
                    </a:lnTo>
                    <a:lnTo>
                      <a:pt x="2" y="10"/>
                    </a:lnTo>
                    <a:lnTo>
                      <a:pt x="5" y="12"/>
                    </a:lnTo>
                    <a:lnTo>
                      <a:pt x="7" y="14"/>
                    </a:lnTo>
                    <a:lnTo>
                      <a:pt x="10" y="16"/>
                    </a:lnTo>
                    <a:lnTo>
                      <a:pt x="13" y="16"/>
                    </a:lnTo>
                    <a:lnTo>
                      <a:pt x="16" y="18"/>
                    </a:lnTo>
                    <a:lnTo>
                      <a:pt x="19" y="18"/>
                    </a:lnTo>
                    <a:lnTo>
                      <a:pt x="19" y="10"/>
                    </a:lnTo>
                    <a:close/>
                  </a:path>
                </a:pathLst>
              </a:custGeom>
              <a:solidFill>
                <a:srgbClr val="CC6633"/>
              </a:solidFill>
              <a:ln w="9525">
                <a:noFill/>
                <a:round/>
                <a:headEnd/>
                <a:tailEnd/>
              </a:ln>
            </p:spPr>
            <p:txBody>
              <a:bodyPr/>
              <a:lstStyle/>
              <a:p>
                <a:endParaRPr lang="it-IT">
                  <a:solidFill>
                    <a:srgbClr val="FFFFFF"/>
                  </a:solidFill>
                </a:endParaRPr>
              </a:p>
            </p:txBody>
          </p:sp>
          <p:sp>
            <p:nvSpPr>
              <p:cNvPr id="29306" name="Freeform 349"/>
              <p:cNvSpPr>
                <a:spLocks/>
              </p:cNvSpPr>
              <p:nvPr/>
            </p:nvSpPr>
            <p:spPr bwMode="auto">
              <a:xfrm>
                <a:off x="3081" y="2025"/>
                <a:ext cx="60" cy="19"/>
              </a:xfrm>
              <a:custGeom>
                <a:avLst/>
                <a:gdLst>
                  <a:gd name="T0" fmla="*/ 55 w 60"/>
                  <a:gd name="T1" fmla="*/ 0 h 19"/>
                  <a:gd name="T2" fmla="*/ 49 w 60"/>
                  <a:gd name="T3" fmla="*/ 6 h 19"/>
                  <a:gd name="T4" fmla="*/ 42 w 60"/>
                  <a:gd name="T5" fmla="*/ 8 h 19"/>
                  <a:gd name="T6" fmla="*/ 36 w 60"/>
                  <a:gd name="T7" fmla="*/ 10 h 19"/>
                  <a:gd name="T8" fmla="*/ 30 w 60"/>
                  <a:gd name="T9" fmla="*/ 10 h 19"/>
                  <a:gd name="T10" fmla="*/ 22 w 60"/>
                  <a:gd name="T11" fmla="*/ 10 h 19"/>
                  <a:gd name="T12" fmla="*/ 14 w 60"/>
                  <a:gd name="T13" fmla="*/ 10 h 19"/>
                  <a:gd name="T14" fmla="*/ 8 w 60"/>
                  <a:gd name="T15" fmla="*/ 8 h 19"/>
                  <a:gd name="T16" fmla="*/ 0 w 60"/>
                  <a:gd name="T17" fmla="*/ 8 h 19"/>
                  <a:gd name="T18" fmla="*/ 0 w 60"/>
                  <a:gd name="T19" fmla="*/ 16 h 19"/>
                  <a:gd name="T20" fmla="*/ 6 w 60"/>
                  <a:gd name="T21" fmla="*/ 16 h 19"/>
                  <a:gd name="T22" fmla="*/ 14 w 60"/>
                  <a:gd name="T23" fmla="*/ 19 h 19"/>
                  <a:gd name="T24" fmla="*/ 22 w 60"/>
                  <a:gd name="T25" fmla="*/ 19 h 19"/>
                  <a:gd name="T26" fmla="*/ 30 w 60"/>
                  <a:gd name="T27" fmla="*/ 19 h 19"/>
                  <a:gd name="T28" fmla="*/ 38 w 60"/>
                  <a:gd name="T29" fmla="*/ 19 h 19"/>
                  <a:gd name="T30" fmla="*/ 44 w 60"/>
                  <a:gd name="T31" fmla="*/ 16 h 19"/>
                  <a:gd name="T32" fmla="*/ 52 w 60"/>
                  <a:gd name="T33" fmla="*/ 12 h 19"/>
                  <a:gd name="T34" fmla="*/ 60 w 60"/>
                  <a:gd name="T35" fmla="*/ 8 h 19"/>
                  <a:gd name="T36" fmla="*/ 55 w 60"/>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19"/>
                  <a:gd name="T59" fmla="*/ 60 w 60"/>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19">
                    <a:moveTo>
                      <a:pt x="55" y="0"/>
                    </a:moveTo>
                    <a:lnTo>
                      <a:pt x="49" y="6"/>
                    </a:lnTo>
                    <a:lnTo>
                      <a:pt x="42" y="8"/>
                    </a:lnTo>
                    <a:lnTo>
                      <a:pt x="36" y="10"/>
                    </a:lnTo>
                    <a:lnTo>
                      <a:pt x="30" y="10"/>
                    </a:lnTo>
                    <a:lnTo>
                      <a:pt x="22" y="10"/>
                    </a:lnTo>
                    <a:lnTo>
                      <a:pt x="14" y="10"/>
                    </a:lnTo>
                    <a:lnTo>
                      <a:pt x="8" y="8"/>
                    </a:lnTo>
                    <a:lnTo>
                      <a:pt x="0" y="8"/>
                    </a:lnTo>
                    <a:lnTo>
                      <a:pt x="0" y="16"/>
                    </a:lnTo>
                    <a:lnTo>
                      <a:pt x="6" y="16"/>
                    </a:lnTo>
                    <a:lnTo>
                      <a:pt x="14" y="19"/>
                    </a:lnTo>
                    <a:lnTo>
                      <a:pt x="22" y="19"/>
                    </a:lnTo>
                    <a:lnTo>
                      <a:pt x="30" y="19"/>
                    </a:lnTo>
                    <a:lnTo>
                      <a:pt x="38" y="19"/>
                    </a:lnTo>
                    <a:lnTo>
                      <a:pt x="44" y="16"/>
                    </a:lnTo>
                    <a:lnTo>
                      <a:pt x="52" y="12"/>
                    </a:lnTo>
                    <a:lnTo>
                      <a:pt x="60" y="8"/>
                    </a:lnTo>
                    <a:lnTo>
                      <a:pt x="55" y="0"/>
                    </a:lnTo>
                    <a:close/>
                  </a:path>
                </a:pathLst>
              </a:custGeom>
              <a:solidFill>
                <a:srgbClr val="CC6633"/>
              </a:solidFill>
              <a:ln w="9525">
                <a:noFill/>
                <a:round/>
                <a:headEnd/>
                <a:tailEnd/>
              </a:ln>
            </p:spPr>
            <p:txBody>
              <a:bodyPr/>
              <a:lstStyle/>
              <a:p>
                <a:endParaRPr lang="it-IT">
                  <a:solidFill>
                    <a:srgbClr val="FFFFFF"/>
                  </a:solidFill>
                </a:endParaRPr>
              </a:p>
            </p:txBody>
          </p:sp>
          <p:sp>
            <p:nvSpPr>
              <p:cNvPr id="29307" name="Freeform 350"/>
              <p:cNvSpPr>
                <a:spLocks/>
              </p:cNvSpPr>
              <p:nvPr/>
            </p:nvSpPr>
            <p:spPr bwMode="auto">
              <a:xfrm>
                <a:off x="3134" y="2008"/>
                <a:ext cx="10" cy="25"/>
              </a:xfrm>
              <a:custGeom>
                <a:avLst/>
                <a:gdLst>
                  <a:gd name="T0" fmla="*/ 2 w 10"/>
                  <a:gd name="T1" fmla="*/ 0 h 25"/>
                  <a:gd name="T2" fmla="*/ 0 w 10"/>
                  <a:gd name="T3" fmla="*/ 4 h 25"/>
                  <a:gd name="T4" fmla="*/ 2 w 10"/>
                  <a:gd name="T5" fmla="*/ 8 h 25"/>
                  <a:gd name="T6" fmla="*/ 2 w 10"/>
                  <a:gd name="T7" fmla="*/ 10 h 25"/>
                  <a:gd name="T8" fmla="*/ 2 w 10"/>
                  <a:gd name="T9" fmla="*/ 15 h 25"/>
                  <a:gd name="T10" fmla="*/ 4 w 10"/>
                  <a:gd name="T11" fmla="*/ 17 h 25"/>
                  <a:gd name="T12" fmla="*/ 2 w 10"/>
                  <a:gd name="T13" fmla="*/ 17 h 25"/>
                  <a:gd name="T14" fmla="*/ 7 w 10"/>
                  <a:gd name="T15" fmla="*/ 25 h 25"/>
                  <a:gd name="T16" fmla="*/ 8 w 10"/>
                  <a:gd name="T17" fmla="*/ 23 h 25"/>
                  <a:gd name="T18" fmla="*/ 10 w 10"/>
                  <a:gd name="T19" fmla="*/ 19 h 25"/>
                  <a:gd name="T20" fmla="*/ 10 w 10"/>
                  <a:gd name="T21" fmla="*/ 15 h 25"/>
                  <a:gd name="T22" fmla="*/ 8 w 10"/>
                  <a:gd name="T23" fmla="*/ 12 h 25"/>
                  <a:gd name="T24" fmla="*/ 8 w 10"/>
                  <a:gd name="T25" fmla="*/ 8 h 25"/>
                  <a:gd name="T26" fmla="*/ 8 w 10"/>
                  <a:gd name="T27" fmla="*/ 6 h 25"/>
                  <a:gd name="T28" fmla="*/ 8 w 10"/>
                  <a:gd name="T29" fmla="*/ 4 h 25"/>
                  <a:gd name="T30" fmla="*/ 2 w 10"/>
                  <a:gd name="T31" fmla="*/ 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25"/>
                  <a:gd name="T50" fmla="*/ 10 w 10"/>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25">
                    <a:moveTo>
                      <a:pt x="2" y="0"/>
                    </a:moveTo>
                    <a:lnTo>
                      <a:pt x="0" y="4"/>
                    </a:lnTo>
                    <a:lnTo>
                      <a:pt x="2" y="8"/>
                    </a:lnTo>
                    <a:lnTo>
                      <a:pt x="2" y="10"/>
                    </a:lnTo>
                    <a:lnTo>
                      <a:pt x="2" y="15"/>
                    </a:lnTo>
                    <a:lnTo>
                      <a:pt x="4" y="17"/>
                    </a:lnTo>
                    <a:lnTo>
                      <a:pt x="2" y="17"/>
                    </a:lnTo>
                    <a:lnTo>
                      <a:pt x="7" y="25"/>
                    </a:lnTo>
                    <a:lnTo>
                      <a:pt x="8" y="23"/>
                    </a:lnTo>
                    <a:lnTo>
                      <a:pt x="10" y="19"/>
                    </a:lnTo>
                    <a:lnTo>
                      <a:pt x="10" y="15"/>
                    </a:lnTo>
                    <a:lnTo>
                      <a:pt x="8" y="12"/>
                    </a:lnTo>
                    <a:lnTo>
                      <a:pt x="8" y="8"/>
                    </a:lnTo>
                    <a:lnTo>
                      <a:pt x="8" y="6"/>
                    </a:lnTo>
                    <a:lnTo>
                      <a:pt x="8" y="4"/>
                    </a:lnTo>
                    <a:lnTo>
                      <a:pt x="2" y="0"/>
                    </a:lnTo>
                    <a:close/>
                  </a:path>
                </a:pathLst>
              </a:custGeom>
              <a:solidFill>
                <a:srgbClr val="CC6633"/>
              </a:solidFill>
              <a:ln w="9525">
                <a:noFill/>
                <a:round/>
                <a:headEnd/>
                <a:tailEnd/>
              </a:ln>
            </p:spPr>
            <p:txBody>
              <a:bodyPr/>
              <a:lstStyle/>
              <a:p>
                <a:endParaRPr lang="it-IT">
                  <a:solidFill>
                    <a:srgbClr val="FFFFFF"/>
                  </a:solidFill>
                </a:endParaRPr>
              </a:p>
            </p:txBody>
          </p:sp>
          <p:sp>
            <p:nvSpPr>
              <p:cNvPr id="29308" name="Freeform 351"/>
              <p:cNvSpPr>
                <a:spLocks/>
              </p:cNvSpPr>
              <p:nvPr/>
            </p:nvSpPr>
            <p:spPr bwMode="auto">
              <a:xfrm>
                <a:off x="3150" y="1987"/>
                <a:ext cx="47" cy="42"/>
              </a:xfrm>
              <a:custGeom>
                <a:avLst/>
                <a:gdLst>
                  <a:gd name="T0" fmla="*/ 47 w 47"/>
                  <a:gd name="T1" fmla="*/ 19 h 42"/>
                  <a:gd name="T2" fmla="*/ 44 w 47"/>
                  <a:gd name="T3" fmla="*/ 17 h 42"/>
                  <a:gd name="T4" fmla="*/ 39 w 47"/>
                  <a:gd name="T5" fmla="*/ 14 h 42"/>
                  <a:gd name="T6" fmla="*/ 36 w 47"/>
                  <a:gd name="T7" fmla="*/ 10 h 42"/>
                  <a:gd name="T8" fmla="*/ 31 w 47"/>
                  <a:gd name="T9" fmla="*/ 8 h 42"/>
                  <a:gd name="T10" fmla="*/ 28 w 47"/>
                  <a:gd name="T11" fmla="*/ 4 h 42"/>
                  <a:gd name="T12" fmla="*/ 23 w 47"/>
                  <a:gd name="T13" fmla="*/ 2 h 42"/>
                  <a:gd name="T14" fmla="*/ 20 w 47"/>
                  <a:gd name="T15" fmla="*/ 0 h 42"/>
                  <a:gd name="T16" fmla="*/ 16 w 47"/>
                  <a:gd name="T17" fmla="*/ 0 h 42"/>
                  <a:gd name="T18" fmla="*/ 11 w 47"/>
                  <a:gd name="T19" fmla="*/ 2 h 42"/>
                  <a:gd name="T20" fmla="*/ 8 w 47"/>
                  <a:gd name="T21" fmla="*/ 6 h 42"/>
                  <a:gd name="T22" fmla="*/ 5 w 47"/>
                  <a:gd name="T23" fmla="*/ 10 h 42"/>
                  <a:gd name="T24" fmla="*/ 2 w 47"/>
                  <a:gd name="T25" fmla="*/ 17 h 42"/>
                  <a:gd name="T26" fmla="*/ 0 w 47"/>
                  <a:gd name="T27" fmla="*/ 23 h 42"/>
                  <a:gd name="T28" fmla="*/ 0 w 47"/>
                  <a:gd name="T29" fmla="*/ 29 h 42"/>
                  <a:gd name="T30" fmla="*/ 2 w 47"/>
                  <a:gd name="T31" fmla="*/ 33 h 42"/>
                  <a:gd name="T32" fmla="*/ 5 w 47"/>
                  <a:gd name="T33" fmla="*/ 36 h 42"/>
                  <a:gd name="T34" fmla="*/ 9 w 47"/>
                  <a:gd name="T35" fmla="*/ 38 h 42"/>
                  <a:gd name="T36" fmla="*/ 14 w 47"/>
                  <a:gd name="T37" fmla="*/ 40 h 42"/>
                  <a:gd name="T38" fmla="*/ 19 w 47"/>
                  <a:gd name="T39" fmla="*/ 40 h 42"/>
                  <a:gd name="T40" fmla="*/ 23 w 47"/>
                  <a:gd name="T41" fmla="*/ 42 h 42"/>
                  <a:gd name="T42" fmla="*/ 28 w 47"/>
                  <a:gd name="T43" fmla="*/ 42 h 42"/>
                  <a:gd name="T44" fmla="*/ 33 w 47"/>
                  <a:gd name="T45" fmla="*/ 42 h 42"/>
                  <a:gd name="T46" fmla="*/ 38 w 47"/>
                  <a:gd name="T47" fmla="*/ 40 h 42"/>
                  <a:gd name="T48" fmla="*/ 42 w 47"/>
                  <a:gd name="T49" fmla="*/ 38 h 42"/>
                  <a:gd name="T50" fmla="*/ 44 w 47"/>
                  <a:gd name="T51" fmla="*/ 36 h 42"/>
                  <a:gd name="T52" fmla="*/ 45 w 47"/>
                  <a:gd name="T53" fmla="*/ 33 h 42"/>
                  <a:gd name="T54" fmla="*/ 45 w 47"/>
                  <a:gd name="T55" fmla="*/ 31 h 42"/>
                  <a:gd name="T56" fmla="*/ 45 w 47"/>
                  <a:gd name="T57" fmla="*/ 29 h 42"/>
                  <a:gd name="T58" fmla="*/ 45 w 47"/>
                  <a:gd name="T59" fmla="*/ 25 h 42"/>
                  <a:gd name="T60" fmla="*/ 47 w 47"/>
                  <a:gd name="T61" fmla="*/ 23 h 42"/>
                  <a:gd name="T62" fmla="*/ 47 w 47"/>
                  <a:gd name="T63" fmla="*/ 21 h 42"/>
                  <a:gd name="T64" fmla="*/ 47 w 47"/>
                  <a:gd name="T65" fmla="*/ 19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47"/>
                  <a:gd name="T100" fmla="*/ 0 h 42"/>
                  <a:gd name="T101" fmla="*/ 47 w 47"/>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47" h="42">
                    <a:moveTo>
                      <a:pt x="47" y="19"/>
                    </a:moveTo>
                    <a:lnTo>
                      <a:pt x="44" y="17"/>
                    </a:lnTo>
                    <a:lnTo>
                      <a:pt x="39" y="14"/>
                    </a:lnTo>
                    <a:lnTo>
                      <a:pt x="36" y="10"/>
                    </a:lnTo>
                    <a:lnTo>
                      <a:pt x="31" y="8"/>
                    </a:lnTo>
                    <a:lnTo>
                      <a:pt x="28" y="4"/>
                    </a:lnTo>
                    <a:lnTo>
                      <a:pt x="23" y="2"/>
                    </a:lnTo>
                    <a:lnTo>
                      <a:pt x="20" y="0"/>
                    </a:lnTo>
                    <a:lnTo>
                      <a:pt x="16" y="0"/>
                    </a:lnTo>
                    <a:lnTo>
                      <a:pt x="11" y="2"/>
                    </a:lnTo>
                    <a:lnTo>
                      <a:pt x="8" y="6"/>
                    </a:lnTo>
                    <a:lnTo>
                      <a:pt x="5" y="10"/>
                    </a:lnTo>
                    <a:lnTo>
                      <a:pt x="2" y="17"/>
                    </a:lnTo>
                    <a:lnTo>
                      <a:pt x="0" y="23"/>
                    </a:lnTo>
                    <a:lnTo>
                      <a:pt x="0" y="29"/>
                    </a:lnTo>
                    <a:lnTo>
                      <a:pt x="2" y="33"/>
                    </a:lnTo>
                    <a:lnTo>
                      <a:pt x="5" y="36"/>
                    </a:lnTo>
                    <a:lnTo>
                      <a:pt x="9" y="38"/>
                    </a:lnTo>
                    <a:lnTo>
                      <a:pt x="14" y="40"/>
                    </a:lnTo>
                    <a:lnTo>
                      <a:pt x="19" y="40"/>
                    </a:lnTo>
                    <a:lnTo>
                      <a:pt x="23" y="42"/>
                    </a:lnTo>
                    <a:lnTo>
                      <a:pt x="28" y="42"/>
                    </a:lnTo>
                    <a:lnTo>
                      <a:pt x="33" y="42"/>
                    </a:lnTo>
                    <a:lnTo>
                      <a:pt x="38" y="40"/>
                    </a:lnTo>
                    <a:lnTo>
                      <a:pt x="42" y="38"/>
                    </a:lnTo>
                    <a:lnTo>
                      <a:pt x="44" y="36"/>
                    </a:lnTo>
                    <a:lnTo>
                      <a:pt x="45" y="33"/>
                    </a:lnTo>
                    <a:lnTo>
                      <a:pt x="45" y="31"/>
                    </a:lnTo>
                    <a:lnTo>
                      <a:pt x="45" y="29"/>
                    </a:lnTo>
                    <a:lnTo>
                      <a:pt x="45" y="25"/>
                    </a:lnTo>
                    <a:lnTo>
                      <a:pt x="47" y="23"/>
                    </a:lnTo>
                    <a:lnTo>
                      <a:pt x="47" y="21"/>
                    </a:lnTo>
                    <a:lnTo>
                      <a:pt x="47" y="19"/>
                    </a:lnTo>
                    <a:close/>
                  </a:path>
                </a:pathLst>
              </a:custGeom>
              <a:solidFill>
                <a:srgbClr val="F7AB8C"/>
              </a:solidFill>
              <a:ln w="9525">
                <a:noFill/>
                <a:round/>
                <a:headEnd/>
                <a:tailEnd/>
              </a:ln>
            </p:spPr>
            <p:txBody>
              <a:bodyPr/>
              <a:lstStyle/>
              <a:p>
                <a:endParaRPr lang="it-IT">
                  <a:solidFill>
                    <a:srgbClr val="FFFFFF"/>
                  </a:solidFill>
                </a:endParaRPr>
              </a:p>
            </p:txBody>
          </p:sp>
          <p:sp>
            <p:nvSpPr>
              <p:cNvPr id="29309" name="Freeform 352"/>
              <p:cNvSpPr>
                <a:spLocks/>
              </p:cNvSpPr>
              <p:nvPr/>
            </p:nvSpPr>
            <p:spPr bwMode="auto">
              <a:xfrm>
                <a:off x="3166" y="1983"/>
                <a:ext cx="32" cy="27"/>
              </a:xfrm>
              <a:custGeom>
                <a:avLst/>
                <a:gdLst>
                  <a:gd name="T0" fmla="*/ 0 w 32"/>
                  <a:gd name="T1" fmla="*/ 8 h 27"/>
                  <a:gd name="T2" fmla="*/ 3 w 32"/>
                  <a:gd name="T3" fmla="*/ 8 h 27"/>
                  <a:gd name="T4" fmla="*/ 6 w 32"/>
                  <a:gd name="T5" fmla="*/ 10 h 27"/>
                  <a:gd name="T6" fmla="*/ 11 w 32"/>
                  <a:gd name="T7" fmla="*/ 12 h 27"/>
                  <a:gd name="T8" fmla="*/ 14 w 32"/>
                  <a:gd name="T9" fmla="*/ 14 h 27"/>
                  <a:gd name="T10" fmla="*/ 17 w 32"/>
                  <a:gd name="T11" fmla="*/ 18 h 27"/>
                  <a:gd name="T12" fmla="*/ 22 w 32"/>
                  <a:gd name="T13" fmla="*/ 21 h 27"/>
                  <a:gd name="T14" fmla="*/ 26 w 32"/>
                  <a:gd name="T15" fmla="*/ 25 h 27"/>
                  <a:gd name="T16" fmla="*/ 31 w 32"/>
                  <a:gd name="T17" fmla="*/ 27 h 27"/>
                  <a:gd name="T18" fmla="*/ 32 w 32"/>
                  <a:gd name="T19" fmla="*/ 18 h 27"/>
                  <a:gd name="T20" fmla="*/ 28 w 32"/>
                  <a:gd name="T21" fmla="*/ 16 h 27"/>
                  <a:gd name="T22" fmla="*/ 25 w 32"/>
                  <a:gd name="T23" fmla="*/ 14 h 27"/>
                  <a:gd name="T24" fmla="*/ 22 w 32"/>
                  <a:gd name="T25" fmla="*/ 10 h 27"/>
                  <a:gd name="T26" fmla="*/ 17 w 32"/>
                  <a:gd name="T27" fmla="*/ 8 h 27"/>
                  <a:gd name="T28" fmla="*/ 14 w 32"/>
                  <a:gd name="T29" fmla="*/ 4 h 27"/>
                  <a:gd name="T30" fmla="*/ 9 w 32"/>
                  <a:gd name="T31" fmla="*/ 2 h 27"/>
                  <a:gd name="T32" fmla="*/ 4 w 32"/>
                  <a:gd name="T33" fmla="*/ 0 h 27"/>
                  <a:gd name="T34" fmla="*/ 0 w 32"/>
                  <a:gd name="T35" fmla="*/ 0 h 27"/>
                  <a:gd name="T36" fmla="*/ 0 w 32"/>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27"/>
                  <a:gd name="T59" fmla="*/ 32 w 32"/>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27">
                    <a:moveTo>
                      <a:pt x="0" y="8"/>
                    </a:moveTo>
                    <a:lnTo>
                      <a:pt x="3" y="8"/>
                    </a:lnTo>
                    <a:lnTo>
                      <a:pt x="6" y="10"/>
                    </a:lnTo>
                    <a:lnTo>
                      <a:pt x="11" y="12"/>
                    </a:lnTo>
                    <a:lnTo>
                      <a:pt x="14" y="14"/>
                    </a:lnTo>
                    <a:lnTo>
                      <a:pt x="17" y="18"/>
                    </a:lnTo>
                    <a:lnTo>
                      <a:pt x="22" y="21"/>
                    </a:lnTo>
                    <a:lnTo>
                      <a:pt x="26" y="25"/>
                    </a:lnTo>
                    <a:lnTo>
                      <a:pt x="31" y="27"/>
                    </a:lnTo>
                    <a:lnTo>
                      <a:pt x="32" y="18"/>
                    </a:lnTo>
                    <a:lnTo>
                      <a:pt x="28" y="16"/>
                    </a:lnTo>
                    <a:lnTo>
                      <a:pt x="25" y="14"/>
                    </a:lnTo>
                    <a:lnTo>
                      <a:pt x="22" y="10"/>
                    </a:lnTo>
                    <a:lnTo>
                      <a:pt x="17" y="8"/>
                    </a:lnTo>
                    <a:lnTo>
                      <a:pt x="14" y="4"/>
                    </a:lnTo>
                    <a:lnTo>
                      <a:pt x="9" y="2"/>
                    </a:lnTo>
                    <a:lnTo>
                      <a:pt x="4" y="0"/>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310" name="Freeform 353"/>
              <p:cNvSpPr>
                <a:spLocks/>
              </p:cNvSpPr>
              <p:nvPr/>
            </p:nvSpPr>
            <p:spPr bwMode="auto">
              <a:xfrm>
                <a:off x="3147" y="1983"/>
                <a:ext cx="19" cy="44"/>
              </a:xfrm>
              <a:custGeom>
                <a:avLst/>
                <a:gdLst>
                  <a:gd name="T0" fmla="*/ 8 w 19"/>
                  <a:gd name="T1" fmla="*/ 35 h 44"/>
                  <a:gd name="T2" fmla="*/ 6 w 19"/>
                  <a:gd name="T3" fmla="*/ 33 h 44"/>
                  <a:gd name="T4" fmla="*/ 6 w 19"/>
                  <a:gd name="T5" fmla="*/ 27 h 44"/>
                  <a:gd name="T6" fmla="*/ 8 w 19"/>
                  <a:gd name="T7" fmla="*/ 23 h 44"/>
                  <a:gd name="T8" fmla="*/ 9 w 19"/>
                  <a:gd name="T9" fmla="*/ 16 h 44"/>
                  <a:gd name="T10" fmla="*/ 12 w 19"/>
                  <a:gd name="T11" fmla="*/ 12 h 44"/>
                  <a:gd name="T12" fmla="*/ 16 w 19"/>
                  <a:gd name="T13" fmla="*/ 10 h 44"/>
                  <a:gd name="T14" fmla="*/ 19 w 19"/>
                  <a:gd name="T15" fmla="*/ 8 h 44"/>
                  <a:gd name="T16" fmla="*/ 19 w 19"/>
                  <a:gd name="T17" fmla="*/ 0 h 44"/>
                  <a:gd name="T18" fmla="*/ 12 w 19"/>
                  <a:gd name="T19" fmla="*/ 2 h 44"/>
                  <a:gd name="T20" fmla="*/ 8 w 19"/>
                  <a:gd name="T21" fmla="*/ 6 h 44"/>
                  <a:gd name="T22" fmla="*/ 5 w 19"/>
                  <a:gd name="T23" fmla="*/ 12 h 44"/>
                  <a:gd name="T24" fmla="*/ 1 w 19"/>
                  <a:gd name="T25" fmla="*/ 18 h 44"/>
                  <a:gd name="T26" fmla="*/ 0 w 19"/>
                  <a:gd name="T27" fmla="*/ 27 h 44"/>
                  <a:gd name="T28" fmla="*/ 0 w 19"/>
                  <a:gd name="T29" fmla="*/ 33 h 44"/>
                  <a:gd name="T30" fmla="*/ 1 w 19"/>
                  <a:gd name="T31" fmla="*/ 40 h 44"/>
                  <a:gd name="T32" fmla="*/ 6 w 19"/>
                  <a:gd name="T33" fmla="*/ 44 h 44"/>
                  <a:gd name="T34" fmla="*/ 8 w 19"/>
                  <a:gd name="T35" fmla="*/ 35 h 4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9"/>
                  <a:gd name="T55" fmla="*/ 0 h 44"/>
                  <a:gd name="T56" fmla="*/ 19 w 19"/>
                  <a:gd name="T57" fmla="*/ 44 h 4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9" h="44">
                    <a:moveTo>
                      <a:pt x="8" y="35"/>
                    </a:moveTo>
                    <a:lnTo>
                      <a:pt x="6" y="33"/>
                    </a:lnTo>
                    <a:lnTo>
                      <a:pt x="6" y="27"/>
                    </a:lnTo>
                    <a:lnTo>
                      <a:pt x="8" y="23"/>
                    </a:lnTo>
                    <a:lnTo>
                      <a:pt x="9" y="16"/>
                    </a:lnTo>
                    <a:lnTo>
                      <a:pt x="12" y="12"/>
                    </a:lnTo>
                    <a:lnTo>
                      <a:pt x="16" y="10"/>
                    </a:lnTo>
                    <a:lnTo>
                      <a:pt x="19" y="8"/>
                    </a:lnTo>
                    <a:lnTo>
                      <a:pt x="19" y="0"/>
                    </a:lnTo>
                    <a:lnTo>
                      <a:pt x="12" y="2"/>
                    </a:lnTo>
                    <a:lnTo>
                      <a:pt x="8" y="6"/>
                    </a:lnTo>
                    <a:lnTo>
                      <a:pt x="5" y="12"/>
                    </a:lnTo>
                    <a:lnTo>
                      <a:pt x="1" y="18"/>
                    </a:lnTo>
                    <a:lnTo>
                      <a:pt x="0" y="27"/>
                    </a:lnTo>
                    <a:lnTo>
                      <a:pt x="0" y="33"/>
                    </a:lnTo>
                    <a:lnTo>
                      <a:pt x="1" y="40"/>
                    </a:lnTo>
                    <a:lnTo>
                      <a:pt x="6" y="44"/>
                    </a:lnTo>
                    <a:lnTo>
                      <a:pt x="8" y="35"/>
                    </a:lnTo>
                    <a:close/>
                  </a:path>
                </a:pathLst>
              </a:custGeom>
              <a:solidFill>
                <a:srgbClr val="CC6633"/>
              </a:solidFill>
              <a:ln w="9525">
                <a:noFill/>
                <a:round/>
                <a:headEnd/>
                <a:tailEnd/>
              </a:ln>
            </p:spPr>
            <p:txBody>
              <a:bodyPr/>
              <a:lstStyle/>
              <a:p>
                <a:endParaRPr lang="it-IT">
                  <a:solidFill>
                    <a:srgbClr val="FFFFFF"/>
                  </a:solidFill>
                </a:endParaRPr>
              </a:p>
            </p:txBody>
          </p:sp>
          <p:sp>
            <p:nvSpPr>
              <p:cNvPr id="29311" name="Freeform 354"/>
              <p:cNvSpPr>
                <a:spLocks/>
              </p:cNvSpPr>
              <p:nvPr/>
            </p:nvSpPr>
            <p:spPr bwMode="auto">
              <a:xfrm>
                <a:off x="3153" y="2018"/>
                <a:ext cx="41" cy="15"/>
              </a:xfrm>
              <a:custGeom>
                <a:avLst/>
                <a:gdLst>
                  <a:gd name="T0" fmla="*/ 38 w 41"/>
                  <a:gd name="T1" fmla="*/ 2 h 15"/>
                  <a:gd name="T2" fmla="*/ 39 w 41"/>
                  <a:gd name="T3" fmla="*/ 2 h 15"/>
                  <a:gd name="T4" fmla="*/ 35 w 41"/>
                  <a:gd name="T5" fmla="*/ 5 h 15"/>
                  <a:gd name="T6" fmla="*/ 30 w 41"/>
                  <a:gd name="T7" fmla="*/ 7 h 15"/>
                  <a:gd name="T8" fmla="*/ 25 w 41"/>
                  <a:gd name="T9" fmla="*/ 7 h 15"/>
                  <a:gd name="T10" fmla="*/ 22 w 41"/>
                  <a:gd name="T11" fmla="*/ 7 h 15"/>
                  <a:gd name="T12" fmla="*/ 17 w 41"/>
                  <a:gd name="T13" fmla="*/ 5 h 15"/>
                  <a:gd name="T14" fmla="*/ 13 w 41"/>
                  <a:gd name="T15" fmla="*/ 5 h 15"/>
                  <a:gd name="T16" fmla="*/ 8 w 41"/>
                  <a:gd name="T17" fmla="*/ 2 h 15"/>
                  <a:gd name="T18" fmla="*/ 2 w 41"/>
                  <a:gd name="T19" fmla="*/ 0 h 15"/>
                  <a:gd name="T20" fmla="*/ 0 w 41"/>
                  <a:gd name="T21" fmla="*/ 9 h 15"/>
                  <a:gd name="T22" fmla="*/ 6 w 41"/>
                  <a:gd name="T23" fmla="*/ 11 h 15"/>
                  <a:gd name="T24" fmla="*/ 11 w 41"/>
                  <a:gd name="T25" fmla="*/ 13 h 15"/>
                  <a:gd name="T26" fmla="*/ 16 w 41"/>
                  <a:gd name="T27" fmla="*/ 13 h 15"/>
                  <a:gd name="T28" fmla="*/ 20 w 41"/>
                  <a:gd name="T29" fmla="*/ 15 h 15"/>
                  <a:gd name="T30" fmla="*/ 25 w 41"/>
                  <a:gd name="T31" fmla="*/ 15 h 15"/>
                  <a:gd name="T32" fmla="*/ 31 w 41"/>
                  <a:gd name="T33" fmla="*/ 15 h 15"/>
                  <a:gd name="T34" fmla="*/ 36 w 41"/>
                  <a:gd name="T35" fmla="*/ 13 h 15"/>
                  <a:gd name="T36" fmla="*/ 41 w 41"/>
                  <a:gd name="T37" fmla="*/ 11 h 15"/>
                  <a:gd name="T38" fmla="*/ 38 w 41"/>
                  <a:gd name="T39" fmla="*/ 2 h 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1"/>
                  <a:gd name="T61" fmla="*/ 0 h 15"/>
                  <a:gd name="T62" fmla="*/ 41 w 41"/>
                  <a:gd name="T63" fmla="*/ 15 h 1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1" h="15">
                    <a:moveTo>
                      <a:pt x="38" y="2"/>
                    </a:moveTo>
                    <a:lnTo>
                      <a:pt x="39" y="2"/>
                    </a:lnTo>
                    <a:lnTo>
                      <a:pt x="35" y="5"/>
                    </a:lnTo>
                    <a:lnTo>
                      <a:pt x="30" y="7"/>
                    </a:lnTo>
                    <a:lnTo>
                      <a:pt x="25" y="7"/>
                    </a:lnTo>
                    <a:lnTo>
                      <a:pt x="22" y="7"/>
                    </a:lnTo>
                    <a:lnTo>
                      <a:pt x="17" y="5"/>
                    </a:lnTo>
                    <a:lnTo>
                      <a:pt x="13" y="5"/>
                    </a:lnTo>
                    <a:lnTo>
                      <a:pt x="8" y="2"/>
                    </a:lnTo>
                    <a:lnTo>
                      <a:pt x="2" y="0"/>
                    </a:lnTo>
                    <a:lnTo>
                      <a:pt x="0" y="9"/>
                    </a:lnTo>
                    <a:lnTo>
                      <a:pt x="6" y="11"/>
                    </a:lnTo>
                    <a:lnTo>
                      <a:pt x="11" y="13"/>
                    </a:lnTo>
                    <a:lnTo>
                      <a:pt x="16" y="13"/>
                    </a:lnTo>
                    <a:lnTo>
                      <a:pt x="20" y="15"/>
                    </a:lnTo>
                    <a:lnTo>
                      <a:pt x="25" y="15"/>
                    </a:lnTo>
                    <a:lnTo>
                      <a:pt x="31" y="15"/>
                    </a:lnTo>
                    <a:lnTo>
                      <a:pt x="36" y="13"/>
                    </a:lnTo>
                    <a:lnTo>
                      <a:pt x="41" y="11"/>
                    </a:lnTo>
                    <a:lnTo>
                      <a:pt x="38" y="2"/>
                    </a:lnTo>
                    <a:close/>
                  </a:path>
                </a:pathLst>
              </a:custGeom>
              <a:solidFill>
                <a:srgbClr val="CC6633"/>
              </a:solidFill>
              <a:ln w="9525">
                <a:noFill/>
                <a:round/>
                <a:headEnd/>
                <a:tailEnd/>
              </a:ln>
            </p:spPr>
            <p:txBody>
              <a:bodyPr/>
              <a:lstStyle/>
              <a:p>
                <a:endParaRPr lang="it-IT">
                  <a:solidFill>
                    <a:srgbClr val="FFFFFF"/>
                  </a:solidFill>
                </a:endParaRPr>
              </a:p>
            </p:txBody>
          </p:sp>
          <p:sp>
            <p:nvSpPr>
              <p:cNvPr id="29312" name="Freeform 355"/>
              <p:cNvSpPr>
                <a:spLocks/>
              </p:cNvSpPr>
              <p:nvPr/>
            </p:nvSpPr>
            <p:spPr bwMode="auto">
              <a:xfrm>
                <a:off x="3191" y="2001"/>
                <a:ext cx="12" cy="28"/>
              </a:xfrm>
              <a:custGeom>
                <a:avLst/>
                <a:gdLst>
                  <a:gd name="T0" fmla="*/ 6 w 12"/>
                  <a:gd name="T1" fmla="*/ 9 h 28"/>
                  <a:gd name="T2" fmla="*/ 4 w 12"/>
                  <a:gd name="T3" fmla="*/ 3 h 28"/>
                  <a:gd name="T4" fmla="*/ 3 w 12"/>
                  <a:gd name="T5" fmla="*/ 5 h 28"/>
                  <a:gd name="T6" fmla="*/ 1 w 12"/>
                  <a:gd name="T7" fmla="*/ 9 h 28"/>
                  <a:gd name="T8" fmla="*/ 1 w 12"/>
                  <a:gd name="T9" fmla="*/ 11 h 28"/>
                  <a:gd name="T10" fmla="*/ 1 w 12"/>
                  <a:gd name="T11" fmla="*/ 15 h 28"/>
                  <a:gd name="T12" fmla="*/ 1 w 12"/>
                  <a:gd name="T13" fmla="*/ 17 h 28"/>
                  <a:gd name="T14" fmla="*/ 1 w 12"/>
                  <a:gd name="T15" fmla="*/ 19 h 28"/>
                  <a:gd name="T16" fmla="*/ 0 w 12"/>
                  <a:gd name="T17" fmla="*/ 19 h 28"/>
                  <a:gd name="T18" fmla="*/ 3 w 12"/>
                  <a:gd name="T19" fmla="*/ 28 h 28"/>
                  <a:gd name="T20" fmla="*/ 6 w 12"/>
                  <a:gd name="T21" fmla="*/ 24 h 28"/>
                  <a:gd name="T22" fmla="*/ 7 w 12"/>
                  <a:gd name="T23" fmla="*/ 22 h 28"/>
                  <a:gd name="T24" fmla="*/ 7 w 12"/>
                  <a:gd name="T25" fmla="*/ 17 h 28"/>
                  <a:gd name="T26" fmla="*/ 7 w 12"/>
                  <a:gd name="T27" fmla="*/ 15 h 28"/>
                  <a:gd name="T28" fmla="*/ 9 w 12"/>
                  <a:gd name="T29" fmla="*/ 11 h 28"/>
                  <a:gd name="T30" fmla="*/ 9 w 12"/>
                  <a:gd name="T31" fmla="*/ 9 h 28"/>
                  <a:gd name="T32" fmla="*/ 9 w 12"/>
                  <a:gd name="T33" fmla="*/ 7 h 28"/>
                  <a:gd name="T34" fmla="*/ 7 w 12"/>
                  <a:gd name="T35" fmla="*/ 0 h 28"/>
                  <a:gd name="T36" fmla="*/ 9 w 12"/>
                  <a:gd name="T37" fmla="*/ 7 h 28"/>
                  <a:gd name="T38" fmla="*/ 12 w 12"/>
                  <a:gd name="T39" fmla="*/ 0 h 28"/>
                  <a:gd name="T40" fmla="*/ 7 w 12"/>
                  <a:gd name="T41" fmla="*/ 0 h 28"/>
                  <a:gd name="T42" fmla="*/ 6 w 12"/>
                  <a:gd name="T43" fmla="*/ 9 h 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2"/>
                  <a:gd name="T67" fmla="*/ 0 h 28"/>
                  <a:gd name="T68" fmla="*/ 12 w 12"/>
                  <a:gd name="T69" fmla="*/ 28 h 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2" h="28">
                    <a:moveTo>
                      <a:pt x="6" y="9"/>
                    </a:moveTo>
                    <a:lnTo>
                      <a:pt x="4" y="3"/>
                    </a:lnTo>
                    <a:lnTo>
                      <a:pt x="3" y="5"/>
                    </a:lnTo>
                    <a:lnTo>
                      <a:pt x="1" y="9"/>
                    </a:lnTo>
                    <a:lnTo>
                      <a:pt x="1" y="11"/>
                    </a:lnTo>
                    <a:lnTo>
                      <a:pt x="1" y="15"/>
                    </a:lnTo>
                    <a:lnTo>
                      <a:pt x="1" y="17"/>
                    </a:lnTo>
                    <a:lnTo>
                      <a:pt x="1" y="19"/>
                    </a:lnTo>
                    <a:lnTo>
                      <a:pt x="0" y="19"/>
                    </a:lnTo>
                    <a:lnTo>
                      <a:pt x="3" y="28"/>
                    </a:lnTo>
                    <a:lnTo>
                      <a:pt x="6" y="24"/>
                    </a:lnTo>
                    <a:lnTo>
                      <a:pt x="7" y="22"/>
                    </a:lnTo>
                    <a:lnTo>
                      <a:pt x="7" y="17"/>
                    </a:lnTo>
                    <a:lnTo>
                      <a:pt x="7" y="15"/>
                    </a:lnTo>
                    <a:lnTo>
                      <a:pt x="9" y="11"/>
                    </a:lnTo>
                    <a:lnTo>
                      <a:pt x="9" y="9"/>
                    </a:lnTo>
                    <a:lnTo>
                      <a:pt x="9" y="7"/>
                    </a:lnTo>
                    <a:lnTo>
                      <a:pt x="7" y="0"/>
                    </a:lnTo>
                    <a:lnTo>
                      <a:pt x="9" y="7"/>
                    </a:lnTo>
                    <a:lnTo>
                      <a:pt x="12" y="0"/>
                    </a:lnTo>
                    <a:lnTo>
                      <a:pt x="7" y="0"/>
                    </a:lnTo>
                    <a:lnTo>
                      <a:pt x="6" y="9"/>
                    </a:lnTo>
                    <a:close/>
                  </a:path>
                </a:pathLst>
              </a:custGeom>
              <a:solidFill>
                <a:srgbClr val="CC6633"/>
              </a:solidFill>
              <a:ln w="9525">
                <a:noFill/>
                <a:round/>
                <a:headEnd/>
                <a:tailEnd/>
              </a:ln>
            </p:spPr>
            <p:txBody>
              <a:bodyPr/>
              <a:lstStyle/>
              <a:p>
                <a:endParaRPr lang="it-IT">
                  <a:solidFill>
                    <a:srgbClr val="FFFFFF"/>
                  </a:solidFill>
                </a:endParaRPr>
              </a:p>
            </p:txBody>
          </p:sp>
          <p:sp>
            <p:nvSpPr>
              <p:cNvPr id="29313" name="Freeform 356"/>
              <p:cNvSpPr>
                <a:spLocks/>
              </p:cNvSpPr>
              <p:nvPr/>
            </p:nvSpPr>
            <p:spPr bwMode="auto">
              <a:xfrm>
                <a:off x="3073" y="1871"/>
                <a:ext cx="44" cy="15"/>
              </a:xfrm>
              <a:custGeom>
                <a:avLst/>
                <a:gdLst>
                  <a:gd name="T0" fmla="*/ 0 w 44"/>
                  <a:gd name="T1" fmla="*/ 13 h 15"/>
                  <a:gd name="T2" fmla="*/ 5 w 44"/>
                  <a:gd name="T3" fmla="*/ 13 h 15"/>
                  <a:gd name="T4" fmla="*/ 11 w 44"/>
                  <a:gd name="T5" fmla="*/ 11 h 15"/>
                  <a:gd name="T6" fmla="*/ 16 w 44"/>
                  <a:gd name="T7" fmla="*/ 11 h 15"/>
                  <a:gd name="T8" fmla="*/ 22 w 44"/>
                  <a:gd name="T9" fmla="*/ 11 h 15"/>
                  <a:gd name="T10" fmla="*/ 29 w 44"/>
                  <a:gd name="T11" fmla="*/ 9 h 15"/>
                  <a:gd name="T12" fmla="*/ 33 w 44"/>
                  <a:gd name="T13" fmla="*/ 11 h 15"/>
                  <a:gd name="T14" fmla="*/ 36 w 44"/>
                  <a:gd name="T15" fmla="*/ 13 h 15"/>
                  <a:gd name="T16" fmla="*/ 39 w 44"/>
                  <a:gd name="T17" fmla="*/ 15 h 15"/>
                  <a:gd name="T18" fmla="*/ 44 w 44"/>
                  <a:gd name="T19" fmla="*/ 9 h 15"/>
                  <a:gd name="T20" fmla="*/ 39 w 44"/>
                  <a:gd name="T21" fmla="*/ 4 h 15"/>
                  <a:gd name="T22" fmla="*/ 35 w 44"/>
                  <a:gd name="T23" fmla="*/ 2 h 15"/>
                  <a:gd name="T24" fmla="*/ 29 w 44"/>
                  <a:gd name="T25" fmla="*/ 0 h 15"/>
                  <a:gd name="T26" fmla="*/ 22 w 44"/>
                  <a:gd name="T27" fmla="*/ 0 h 15"/>
                  <a:gd name="T28" fmla="*/ 16 w 44"/>
                  <a:gd name="T29" fmla="*/ 2 h 15"/>
                  <a:gd name="T30" fmla="*/ 10 w 44"/>
                  <a:gd name="T31" fmla="*/ 2 h 15"/>
                  <a:gd name="T32" fmla="*/ 5 w 44"/>
                  <a:gd name="T33" fmla="*/ 2 h 15"/>
                  <a:gd name="T34" fmla="*/ 0 w 44"/>
                  <a:gd name="T35" fmla="*/ 4 h 15"/>
                  <a:gd name="T36" fmla="*/ 0 w 44"/>
                  <a:gd name="T37" fmla="*/ 13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15"/>
                  <a:gd name="T59" fmla="*/ 44 w 44"/>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15">
                    <a:moveTo>
                      <a:pt x="0" y="13"/>
                    </a:moveTo>
                    <a:lnTo>
                      <a:pt x="5" y="13"/>
                    </a:lnTo>
                    <a:lnTo>
                      <a:pt x="11" y="11"/>
                    </a:lnTo>
                    <a:lnTo>
                      <a:pt x="16" y="11"/>
                    </a:lnTo>
                    <a:lnTo>
                      <a:pt x="22" y="11"/>
                    </a:lnTo>
                    <a:lnTo>
                      <a:pt x="29" y="9"/>
                    </a:lnTo>
                    <a:lnTo>
                      <a:pt x="33" y="11"/>
                    </a:lnTo>
                    <a:lnTo>
                      <a:pt x="36" y="13"/>
                    </a:lnTo>
                    <a:lnTo>
                      <a:pt x="39" y="15"/>
                    </a:lnTo>
                    <a:lnTo>
                      <a:pt x="44" y="9"/>
                    </a:lnTo>
                    <a:lnTo>
                      <a:pt x="39" y="4"/>
                    </a:lnTo>
                    <a:lnTo>
                      <a:pt x="35" y="2"/>
                    </a:lnTo>
                    <a:lnTo>
                      <a:pt x="29" y="0"/>
                    </a:lnTo>
                    <a:lnTo>
                      <a:pt x="22" y="0"/>
                    </a:lnTo>
                    <a:lnTo>
                      <a:pt x="16" y="2"/>
                    </a:lnTo>
                    <a:lnTo>
                      <a:pt x="10" y="2"/>
                    </a:lnTo>
                    <a:lnTo>
                      <a:pt x="5" y="2"/>
                    </a:lnTo>
                    <a:lnTo>
                      <a:pt x="0" y="4"/>
                    </a:lnTo>
                    <a:lnTo>
                      <a:pt x="0" y="13"/>
                    </a:lnTo>
                    <a:close/>
                  </a:path>
                </a:pathLst>
              </a:custGeom>
              <a:solidFill>
                <a:srgbClr val="CC6633"/>
              </a:solidFill>
              <a:ln w="9525">
                <a:noFill/>
                <a:round/>
                <a:headEnd/>
                <a:tailEnd/>
              </a:ln>
            </p:spPr>
            <p:txBody>
              <a:bodyPr/>
              <a:lstStyle/>
              <a:p>
                <a:endParaRPr lang="it-IT">
                  <a:solidFill>
                    <a:srgbClr val="FFFFFF"/>
                  </a:solidFill>
                </a:endParaRPr>
              </a:p>
            </p:txBody>
          </p:sp>
          <p:sp>
            <p:nvSpPr>
              <p:cNvPr id="29314" name="Freeform 357"/>
              <p:cNvSpPr>
                <a:spLocks/>
              </p:cNvSpPr>
              <p:nvPr/>
            </p:nvSpPr>
            <p:spPr bwMode="auto">
              <a:xfrm>
                <a:off x="3011" y="1869"/>
                <a:ext cx="62" cy="23"/>
              </a:xfrm>
              <a:custGeom>
                <a:avLst/>
                <a:gdLst>
                  <a:gd name="T0" fmla="*/ 6 w 62"/>
                  <a:gd name="T1" fmla="*/ 19 h 23"/>
                  <a:gd name="T2" fmla="*/ 6 w 62"/>
                  <a:gd name="T3" fmla="*/ 23 h 23"/>
                  <a:gd name="T4" fmla="*/ 11 w 62"/>
                  <a:gd name="T5" fmla="*/ 15 h 23"/>
                  <a:gd name="T6" fmla="*/ 15 w 62"/>
                  <a:gd name="T7" fmla="*/ 11 h 23"/>
                  <a:gd name="T8" fmla="*/ 23 w 62"/>
                  <a:gd name="T9" fmla="*/ 8 h 23"/>
                  <a:gd name="T10" fmla="*/ 30 w 62"/>
                  <a:gd name="T11" fmla="*/ 8 h 23"/>
                  <a:gd name="T12" fmla="*/ 37 w 62"/>
                  <a:gd name="T13" fmla="*/ 11 h 23"/>
                  <a:gd name="T14" fmla="*/ 47 w 62"/>
                  <a:gd name="T15" fmla="*/ 13 h 23"/>
                  <a:gd name="T16" fmla="*/ 55 w 62"/>
                  <a:gd name="T17" fmla="*/ 13 h 23"/>
                  <a:gd name="T18" fmla="*/ 62 w 62"/>
                  <a:gd name="T19" fmla="*/ 15 h 23"/>
                  <a:gd name="T20" fmla="*/ 62 w 62"/>
                  <a:gd name="T21" fmla="*/ 6 h 23"/>
                  <a:gd name="T22" fmla="*/ 55 w 62"/>
                  <a:gd name="T23" fmla="*/ 4 h 23"/>
                  <a:gd name="T24" fmla="*/ 47 w 62"/>
                  <a:gd name="T25" fmla="*/ 4 h 23"/>
                  <a:gd name="T26" fmla="*/ 39 w 62"/>
                  <a:gd name="T27" fmla="*/ 2 h 23"/>
                  <a:gd name="T28" fmla="*/ 30 w 62"/>
                  <a:gd name="T29" fmla="*/ 0 h 23"/>
                  <a:gd name="T30" fmla="*/ 22 w 62"/>
                  <a:gd name="T31" fmla="*/ 0 h 23"/>
                  <a:gd name="T32" fmla="*/ 14 w 62"/>
                  <a:gd name="T33" fmla="*/ 2 h 23"/>
                  <a:gd name="T34" fmla="*/ 6 w 62"/>
                  <a:gd name="T35" fmla="*/ 8 h 23"/>
                  <a:gd name="T36" fmla="*/ 0 w 62"/>
                  <a:gd name="T37" fmla="*/ 17 h 23"/>
                  <a:gd name="T38" fmla="*/ 0 w 62"/>
                  <a:gd name="T39" fmla="*/ 21 h 23"/>
                  <a:gd name="T40" fmla="*/ 0 w 62"/>
                  <a:gd name="T41" fmla="*/ 17 h 23"/>
                  <a:gd name="T42" fmla="*/ 0 w 62"/>
                  <a:gd name="T43" fmla="*/ 19 h 23"/>
                  <a:gd name="T44" fmla="*/ 0 w 62"/>
                  <a:gd name="T45" fmla="*/ 21 h 23"/>
                  <a:gd name="T46" fmla="*/ 6 w 62"/>
                  <a:gd name="T47" fmla="*/ 19 h 2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
                  <a:gd name="T73" fmla="*/ 0 h 23"/>
                  <a:gd name="T74" fmla="*/ 62 w 62"/>
                  <a:gd name="T75" fmla="*/ 23 h 2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 h="23">
                    <a:moveTo>
                      <a:pt x="6" y="19"/>
                    </a:moveTo>
                    <a:lnTo>
                      <a:pt x="6" y="23"/>
                    </a:lnTo>
                    <a:lnTo>
                      <a:pt x="11" y="15"/>
                    </a:lnTo>
                    <a:lnTo>
                      <a:pt x="15" y="11"/>
                    </a:lnTo>
                    <a:lnTo>
                      <a:pt x="23" y="8"/>
                    </a:lnTo>
                    <a:lnTo>
                      <a:pt x="30" y="8"/>
                    </a:lnTo>
                    <a:lnTo>
                      <a:pt x="37" y="11"/>
                    </a:lnTo>
                    <a:lnTo>
                      <a:pt x="47" y="13"/>
                    </a:lnTo>
                    <a:lnTo>
                      <a:pt x="55" y="13"/>
                    </a:lnTo>
                    <a:lnTo>
                      <a:pt x="62" y="15"/>
                    </a:lnTo>
                    <a:lnTo>
                      <a:pt x="62" y="6"/>
                    </a:lnTo>
                    <a:lnTo>
                      <a:pt x="55" y="4"/>
                    </a:lnTo>
                    <a:lnTo>
                      <a:pt x="47" y="4"/>
                    </a:lnTo>
                    <a:lnTo>
                      <a:pt x="39" y="2"/>
                    </a:lnTo>
                    <a:lnTo>
                      <a:pt x="30" y="0"/>
                    </a:lnTo>
                    <a:lnTo>
                      <a:pt x="22" y="0"/>
                    </a:lnTo>
                    <a:lnTo>
                      <a:pt x="14" y="2"/>
                    </a:lnTo>
                    <a:lnTo>
                      <a:pt x="6" y="8"/>
                    </a:lnTo>
                    <a:lnTo>
                      <a:pt x="0" y="17"/>
                    </a:lnTo>
                    <a:lnTo>
                      <a:pt x="0" y="21"/>
                    </a:lnTo>
                    <a:lnTo>
                      <a:pt x="0" y="17"/>
                    </a:lnTo>
                    <a:lnTo>
                      <a:pt x="0" y="19"/>
                    </a:lnTo>
                    <a:lnTo>
                      <a:pt x="0" y="21"/>
                    </a:lnTo>
                    <a:lnTo>
                      <a:pt x="6" y="19"/>
                    </a:lnTo>
                    <a:close/>
                  </a:path>
                </a:pathLst>
              </a:custGeom>
              <a:solidFill>
                <a:srgbClr val="CC6633"/>
              </a:solidFill>
              <a:ln w="9525">
                <a:noFill/>
                <a:round/>
                <a:headEnd/>
                <a:tailEnd/>
              </a:ln>
            </p:spPr>
            <p:txBody>
              <a:bodyPr/>
              <a:lstStyle/>
              <a:p>
                <a:endParaRPr lang="it-IT">
                  <a:solidFill>
                    <a:srgbClr val="FFFFFF"/>
                  </a:solidFill>
                </a:endParaRPr>
              </a:p>
            </p:txBody>
          </p:sp>
          <p:sp>
            <p:nvSpPr>
              <p:cNvPr id="29315" name="Freeform 358"/>
              <p:cNvSpPr>
                <a:spLocks/>
              </p:cNvSpPr>
              <p:nvPr/>
            </p:nvSpPr>
            <p:spPr bwMode="auto">
              <a:xfrm>
                <a:off x="3011" y="1888"/>
                <a:ext cx="56" cy="55"/>
              </a:xfrm>
              <a:custGeom>
                <a:avLst/>
                <a:gdLst>
                  <a:gd name="T0" fmla="*/ 56 w 56"/>
                  <a:gd name="T1" fmla="*/ 46 h 55"/>
                  <a:gd name="T2" fmla="*/ 48 w 56"/>
                  <a:gd name="T3" fmla="*/ 44 h 55"/>
                  <a:gd name="T4" fmla="*/ 42 w 56"/>
                  <a:gd name="T5" fmla="*/ 40 h 55"/>
                  <a:gd name="T6" fmla="*/ 34 w 56"/>
                  <a:gd name="T7" fmla="*/ 36 h 55"/>
                  <a:gd name="T8" fmla="*/ 26 w 56"/>
                  <a:gd name="T9" fmla="*/ 29 h 55"/>
                  <a:gd name="T10" fmla="*/ 20 w 56"/>
                  <a:gd name="T11" fmla="*/ 23 h 55"/>
                  <a:gd name="T12" fmla="*/ 14 w 56"/>
                  <a:gd name="T13" fmla="*/ 17 h 55"/>
                  <a:gd name="T14" fmla="*/ 9 w 56"/>
                  <a:gd name="T15" fmla="*/ 8 h 55"/>
                  <a:gd name="T16" fmla="*/ 6 w 56"/>
                  <a:gd name="T17" fmla="*/ 0 h 55"/>
                  <a:gd name="T18" fmla="*/ 0 w 56"/>
                  <a:gd name="T19" fmla="*/ 2 h 55"/>
                  <a:gd name="T20" fmla="*/ 5 w 56"/>
                  <a:gd name="T21" fmla="*/ 13 h 55"/>
                  <a:gd name="T22" fmla="*/ 9 w 56"/>
                  <a:gd name="T23" fmla="*/ 23 h 55"/>
                  <a:gd name="T24" fmla="*/ 17 w 56"/>
                  <a:gd name="T25" fmla="*/ 31 h 55"/>
                  <a:gd name="T26" fmla="*/ 23 w 56"/>
                  <a:gd name="T27" fmla="*/ 38 h 55"/>
                  <a:gd name="T28" fmla="*/ 31 w 56"/>
                  <a:gd name="T29" fmla="*/ 42 h 55"/>
                  <a:gd name="T30" fmla="*/ 39 w 56"/>
                  <a:gd name="T31" fmla="*/ 48 h 55"/>
                  <a:gd name="T32" fmla="*/ 47 w 56"/>
                  <a:gd name="T33" fmla="*/ 53 h 55"/>
                  <a:gd name="T34" fmla="*/ 55 w 56"/>
                  <a:gd name="T35" fmla="*/ 55 h 55"/>
                  <a:gd name="T36" fmla="*/ 56 w 56"/>
                  <a:gd name="T37" fmla="*/ 46 h 5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
                  <a:gd name="T58" fmla="*/ 0 h 55"/>
                  <a:gd name="T59" fmla="*/ 56 w 56"/>
                  <a:gd name="T60" fmla="*/ 55 h 5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 h="55">
                    <a:moveTo>
                      <a:pt x="56" y="46"/>
                    </a:moveTo>
                    <a:lnTo>
                      <a:pt x="48" y="44"/>
                    </a:lnTo>
                    <a:lnTo>
                      <a:pt x="42" y="40"/>
                    </a:lnTo>
                    <a:lnTo>
                      <a:pt x="34" y="36"/>
                    </a:lnTo>
                    <a:lnTo>
                      <a:pt x="26" y="29"/>
                    </a:lnTo>
                    <a:lnTo>
                      <a:pt x="20" y="23"/>
                    </a:lnTo>
                    <a:lnTo>
                      <a:pt x="14" y="17"/>
                    </a:lnTo>
                    <a:lnTo>
                      <a:pt x="9" y="8"/>
                    </a:lnTo>
                    <a:lnTo>
                      <a:pt x="6" y="0"/>
                    </a:lnTo>
                    <a:lnTo>
                      <a:pt x="0" y="2"/>
                    </a:lnTo>
                    <a:lnTo>
                      <a:pt x="5" y="13"/>
                    </a:lnTo>
                    <a:lnTo>
                      <a:pt x="9" y="23"/>
                    </a:lnTo>
                    <a:lnTo>
                      <a:pt x="17" y="31"/>
                    </a:lnTo>
                    <a:lnTo>
                      <a:pt x="23" y="38"/>
                    </a:lnTo>
                    <a:lnTo>
                      <a:pt x="31" y="42"/>
                    </a:lnTo>
                    <a:lnTo>
                      <a:pt x="39" y="48"/>
                    </a:lnTo>
                    <a:lnTo>
                      <a:pt x="47" y="53"/>
                    </a:lnTo>
                    <a:lnTo>
                      <a:pt x="55" y="55"/>
                    </a:lnTo>
                    <a:lnTo>
                      <a:pt x="56" y="46"/>
                    </a:lnTo>
                    <a:close/>
                  </a:path>
                </a:pathLst>
              </a:custGeom>
              <a:solidFill>
                <a:srgbClr val="CC6633"/>
              </a:solidFill>
              <a:ln w="9525">
                <a:noFill/>
                <a:round/>
                <a:headEnd/>
                <a:tailEnd/>
              </a:ln>
            </p:spPr>
            <p:txBody>
              <a:bodyPr/>
              <a:lstStyle/>
              <a:p>
                <a:endParaRPr lang="it-IT">
                  <a:solidFill>
                    <a:srgbClr val="FFFFFF"/>
                  </a:solidFill>
                </a:endParaRPr>
              </a:p>
            </p:txBody>
          </p:sp>
          <p:sp>
            <p:nvSpPr>
              <p:cNvPr id="29316" name="Freeform 359"/>
              <p:cNvSpPr>
                <a:spLocks/>
              </p:cNvSpPr>
              <p:nvPr/>
            </p:nvSpPr>
            <p:spPr bwMode="auto">
              <a:xfrm>
                <a:off x="3066" y="1915"/>
                <a:ext cx="56" cy="32"/>
              </a:xfrm>
              <a:custGeom>
                <a:avLst/>
                <a:gdLst>
                  <a:gd name="T0" fmla="*/ 53 w 56"/>
                  <a:gd name="T1" fmla="*/ 0 h 32"/>
                  <a:gd name="T2" fmla="*/ 46 w 56"/>
                  <a:gd name="T3" fmla="*/ 7 h 32"/>
                  <a:gd name="T4" fmla="*/ 40 w 56"/>
                  <a:gd name="T5" fmla="*/ 11 h 32"/>
                  <a:gd name="T6" fmla="*/ 34 w 56"/>
                  <a:gd name="T7" fmla="*/ 15 h 32"/>
                  <a:gd name="T8" fmla="*/ 28 w 56"/>
                  <a:gd name="T9" fmla="*/ 19 h 32"/>
                  <a:gd name="T10" fmla="*/ 20 w 56"/>
                  <a:gd name="T11" fmla="*/ 21 h 32"/>
                  <a:gd name="T12" fmla="*/ 14 w 56"/>
                  <a:gd name="T13" fmla="*/ 21 h 32"/>
                  <a:gd name="T14" fmla="*/ 7 w 56"/>
                  <a:gd name="T15" fmla="*/ 21 h 32"/>
                  <a:gd name="T16" fmla="*/ 1 w 56"/>
                  <a:gd name="T17" fmla="*/ 19 h 32"/>
                  <a:gd name="T18" fmla="*/ 0 w 56"/>
                  <a:gd name="T19" fmla="*/ 28 h 32"/>
                  <a:gd name="T20" fmla="*/ 7 w 56"/>
                  <a:gd name="T21" fmla="*/ 30 h 32"/>
                  <a:gd name="T22" fmla="*/ 14 w 56"/>
                  <a:gd name="T23" fmla="*/ 32 h 32"/>
                  <a:gd name="T24" fmla="*/ 21 w 56"/>
                  <a:gd name="T25" fmla="*/ 30 h 32"/>
                  <a:gd name="T26" fmla="*/ 29 w 56"/>
                  <a:gd name="T27" fmla="*/ 28 h 32"/>
                  <a:gd name="T28" fmla="*/ 36 w 56"/>
                  <a:gd name="T29" fmla="*/ 23 h 32"/>
                  <a:gd name="T30" fmla="*/ 43 w 56"/>
                  <a:gd name="T31" fmla="*/ 19 h 32"/>
                  <a:gd name="T32" fmla="*/ 50 w 56"/>
                  <a:gd name="T33" fmla="*/ 13 h 32"/>
                  <a:gd name="T34" fmla="*/ 56 w 56"/>
                  <a:gd name="T35" fmla="*/ 9 h 32"/>
                  <a:gd name="T36" fmla="*/ 53 w 56"/>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
                  <a:gd name="T58" fmla="*/ 0 h 32"/>
                  <a:gd name="T59" fmla="*/ 56 w 56"/>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 h="32">
                    <a:moveTo>
                      <a:pt x="53" y="0"/>
                    </a:moveTo>
                    <a:lnTo>
                      <a:pt x="46" y="7"/>
                    </a:lnTo>
                    <a:lnTo>
                      <a:pt x="40" y="11"/>
                    </a:lnTo>
                    <a:lnTo>
                      <a:pt x="34" y="15"/>
                    </a:lnTo>
                    <a:lnTo>
                      <a:pt x="28" y="19"/>
                    </a:lnTo>
                    <a:lnTo>
                      <a:pt x="20" y="21"/>
                    </a:lnTo>
                    <a:lnTo>
                      <a:pt x="14" y="21"/>
                    </a:lnTo>
                    <a:lnTo>
                      <a:pt x="7" y="21"/>
                    </a:lnTo>
                    <a:lnTo>
                      <a:pt x="1" y="19"/>
                    </a:lnTo>
                    <a:lnTo>
                      <a:pt x="0" y="28"/>
                    </a:lnTo>
                    <a:lnTo>
                      <a:pt x="7" y="30"/>
                    </a:lnTo>
                    <a:lnTo>
                      <a:pt x="14" y="32"/>
                    </a:lnTo>
                    <a:lnTo>
                      <a:pt x="21" y="30"/>
                    </a:lnTo>
                    <a:lnTo>
                      <a:pt x="29" y="28"/>
                    </a:lnTo>
                    <a:lnTo>
                      <a:pt x="36" y="23"/>
                    </a:lnTo>
                    <a:lnTo>
                      <a:pt x="43" y="19"/>
                    </a:lnTo>
                    <a:lnTo>
                      <a:pt x="50" y="13"/>
                    </a:lnTo>
                    <a:lnTo>
                      <a:pt x="56" y="9"/>
                    </a:lnTo>
                    <a:lnTo>
                      <a:pt x="53" y="0"/>
                    </a:lnTo>
                    <a:close/>
                  </a:path>
                </a:pathLst>
              </a:custGeom>
              <a:solidFill>
                <a:srgbClr val="CC6633"/>
              </a:solidFill>
              <a:ln w="9525">
                <a:noFill/>
                <a:round/>
                <a:headEnd/>
                <a:tailEnd/>
              </a:ln>
            </p:spPr>
            <p:txBody>
              <a:bodyPr/>
              <a:lstStyle/>
              <a:p>
                <a:endParaRPr lang="it-IT">
                  <a:solidFill>
                    <a:srgbClr val="FFFFFF"/>
                  </a:solidFill>
                </a:endParaRPr>
              </a:p>
            </p:txBody>
          </p:sp>
          <p:sp>
            <p:nvSpPr>
              <p:cNvPr id="29317" name="Freeform 360"/>
              <p:cNvSpPr>
                <a:spLocks/>
              </p:cNvSpPr>
              <p:nvPr/>
            </p:nvSpPr>
            <p:spPr bwMode="auto">
              <a:xfrm>
                <a:off x="3112" y="1880"/>
                <a:ext cx="18" cy="44"/>
              </a:xfrm>
              <a:custGeom>
                <a:avLst/>
                <a:gdLst>
                  <a:gd name="T0" fmla="*/ 0 w 18"/>
                  <a:gd name="T1" fmla="*/ 6 h 44"/>
                  <a:gd name="T2" fmla="*/ 4 w 18"/>
                  <a:gd name="T3" fmla="*/ 10 h 44"/>
                  <a:gd name="T4" fmla="*/ 7 w 18"/>
                  <a:gd name="T5" fmla="*/ 14 h 44"/>
                  <a:gd name="T6" fmla="*/ 8 w 18"/>
                  <a:gd name="T7" fmla="*/ 21 h 44"/>
                  <a:gd name="T8" fmla="*/ 10 w 18"/>
                  <a:gd name="T9" fmla="*/ 25 h 44"/>
                  <a:gd name="T10" fmla="*/ 11 w 18"/>
                  <a:gd name="T11" fmla="*/ 29 h 44"/>
                  <a:gd name="T12" fmla="*/ 10 w 18"/>
                  <a:gd name="T13" fmla="*/ 31 h 44"/>
                  <a:gd name="T14" fmla="*/ 10 w 18"/>
                  <a:gd name="T15" fmla="*/ 33 h 44"/>
                  <a:gd name="T16" fmla="*/ 7 w 18"/>
                  <a:gd name="T17" fmla="*/ 35 h 44"/>
                  <a:gd name="T18" fmla="*/ 10 w 18"/>
                  <a:gd name="T19" fmla="*/ 44 h 44"/>
                  <a:gd name="T20" fmla="*/ 15 w 18"/>
                  <a:gd name="T21" fmla="*/ 39 h 44"/>
                  <a:gd name="T22" fmla="*/ 16 w 18"/>
                  <a:gd name="T23" fmla="*/ 33 h 44"/>
                  <a:gd name="T24" fmla="*/ 18 w 18"/>
                  <a:gd name="T25" fmla="*/ 27 h 44"/>
                  <a:gd name="T26" fmla="*/ 16 w 18"/>
                  <a:gd name="T27" fmla="*/ 23 h 44"/>
                  <a:gd name="T28" fmla="*/ 15 w 18"/>
                  <a:gd name="T29" fmla="*/ 16 h 44"/>
                  <a:gd name="T30" fmla="*/ 13 w 18"/>
                  <a:gd name="T31" fmla="*/ 10 h 44"/>
                  <a:gd name="T32" fmla="*/ 8 w 18"/>
                  <a:gd name="T33" fmla="*/ 4 h 44"/>
                  <a:gd name="T34" fmla="*/ 5 w 18"/>
                  <a:gd name="T35" fmla="*/ 0 h 44"/>
                  <a:gd name="T36" fmla="*/ 0 w 18"/>
                  <a:gd name="T37" fmla="*/ 6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44"/>
                  <a:gd name="T59" fmla="*/ 18 w 18"/>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44">
                    <a:moveTo>
                      <a:pt x="0" y="6"/>
                    </a:moveTo>
                    <a:lnTo>
                      <a:pt x="4" y="10"/>
                    </a:lnTo>
                    <a:lnTo>
                      <a:pt x="7" y="14"/>
                    </a:lnTo>
                    <a:lnTo>
                      <a:pt x="8" y="21"/>
                    </a:lnTo>
                    <a:lnTo>
                      <a:pt x="10" y="25"/>
                    </a:lnTo>
                    <a:lnTo>
                      <a:pt x="11" y="29"/>
                    </a:lnTo>
                    <a:lnTo>
                      <a:pt x="10" y="31"/>
                    </a:lnTo>
                    <a:lnTo>
                      <a:pt x="10" y="33"/>
                    </a:lnTo>
                    <a:lnTo>
                      <a:pt x="7" y="35"/>
                    </a:lnTo>
                    <a:lnTo>
                      <a:pt x="10" y="44"/>
                    </a:lnTo>
                    <a:lnTo>
                      <a:pt x="15" y="39"/>
                    </a:lnTo>
                    <a:lnTo>
                      <a:pt x="16" y="33"/>
                    </a:lnTo>
                    <a:lnTo>
                      <a:pt x="18" y="27"/>
                    </a:lnTo>
                    <a:lnTo>
                      <a:pt x="16" y="23"/>
                    </a:lnTo>
                    <a:lnTo>
                      <a:pt x="15" y="16"/>
                    </a:lnTo>
                    <a:lnTo>
                      <a:pt x="13" y="10"/>
                    </a:lnTo>
                    <a:lnTo>
                      <a:pt x="8" y="4"/>
                    </a:lnTo>
                    <a:lnTo>
                      <a:pt x="5"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318" name="Freeform 361"/>
              <p:cNvSpPr>
                <a:spLocks/>
              </p:cNvSpPr>
              <p:nvPr/>
            </p:nvSpPr>
            <p:spPr bwMode="auto">
              <a:xfrm>
                <a:off x="3016" y="1680"/>
                <a:ext cx="65" cy="61"/>
              </a:xfrm>
              <a:custGeom>
                <a:avLst/>
                <a:gdLst>
                  <a:gd name="T0" fmla="*/ 54 w 65"/>
                  <a:gd name="T1" fmla="*/ 8 h 61"/>
                  <a:gd name="T2" fmla="*/ 48 w 65"/>
                  <a:gd name="T3" fmla="*/ 4 h 61"/>
                  <a:gd name="T4" fmla="*/ 42 w 65"/>
                  <a:gd name="T5" fmla="*/ 2 h 61"/>
                  <a:gd name="T6" fmla="*/ 34 w 65"/>
                  <a:gd name="T7" fmla="*/ 0 h 61"/>
                  <a:gd name="T8" fmla="*/ 28 w 65"/>
                  <a:gd name="T9" fmla="*/ 0 h 61"/>
                  <a:gd name="T10" fmla="*/ 21 w 65"/>
                  <a:gd name="T11" fmla="*/ 0 h 61"/>
                  <a:gd name="T12" fmla="*/ 15 w 65"/>
                  <a:gd name="T13" fmla="*/ 4 h 61"/>
                  <a:gd name="T14" fmla="*/ 9 w 65"/>
                  <a:gd name="T15" fmla="*/ 8 h 61"/>
                  <a:gd name="T16" fmla="*/ 4 w 65"/>
                  <a:gd name="T17" fmla="*/ 15 h 61"/>
                  <a:gd name="T18" fmla="*/ 1 w 65"/>
                  <a:gd name="T19" fmla="*/ 19 h 61"/>
                  <a:gd name="T20" fmla="*/ 0 w 65"/>
                  <a:gd name="T21" fmla="*/ 25 h 61"/>
                  <a:gd name="T22" fmla="*/ 0 w 65"/>
                  <a:gd name="T23" fmla="*/ 31 h 61"/>
                  <a:gd name="T24" fmla="*/ 0 w 65"/>
                  <a:gd name="T25" fmla="*/ 38 h 61"/>
                  <a:gd name="T26" fmla="*/ 1 w 65"/>
                  <a:gd name="T27" fmla="*/ 44 h 61"/>
                  <a:gd name="T28" fmla="*/ 3 w 65"/>
                  <a:gd name="T29" fmla="*/ 48 h 61"/>
                  <a:gd name="T30" fmla="*/ 6 w 65"/>
                  <a:gd name="T31" fmla="*/ 52 h 61"/>
                  <a:gd name="T32" fmla="*/ 10 w 65"/>
                  <a:gd name="T33" fmla="*/ 57 h 61"/>
                  <a:gd name="T34" fmla="*/ 14 w 65"/>
                  <a:gd name="T35" fmla="*/ 59 h 61"/>
                  <a:gd name="T36" fmla="*/ 18 w 65"/>
                  <a:gd name="T37" fmla="*/ 59 h 61"/>
                  <a:gd name="T38" fmla="*/ 23 w 65"/>
                  <a:gd name="T39" fmla="*/ 61 h 61"/>
                  <a:gd name="T40" fmla="*/ 29 w 65"/>
                  <a:gd name="T41" fmla="*/ 61 h 61"/>
                  <a:gd name="T42" fmla="*/ 34 w 65"/>
                  <a:gd name="T43" fmla="*/ 61 h 61"/>
                  <a:gd name="T44" fmla="*/ 37 w 65"/>
                  <a:gd name="T45" fmla="*/ 59 h 61"/>
                  <a:gd name="T46" fmla="*/ 42 w 65"/>
                  <a:gd name="T47" fmla="*/ 57 h 61"/>
                  <a:gd name="T48" fmla="*/ 45 w 65"/>
                  <a:gd name="T49" fmla="*/ 52 h 61"/>
                  <a:gd name="T50" fmla="*/ 48 w 65"/>
                  <a:gd name="T51" fmla="*/ 48 h 61"/>
                  <a:gd name="T52" fmla="*/ 51 w 65"/>
                  <a:gd name="T53" fmla="*/ 46 h 61"/>
                  <a:gd name="T54" fmla="*/ 54 w 65"/>
                  <a:gd name="T55" fmla="*/ 42 h 61"/>
                  <a:gd name="T56" fmla="*/ 57 w 65"/>
                  <a:gd name="T57" fmla="*/ 40 h 61"/>
                  <a:gd name="T58" fmla="*/ 61 w 65"/>
                  <a:gd name="T59" fmla="*/ 38 h 61"/>
                  <a:gd name="T60" fmla="*/ 62 w 65"/>
                  <a:gd name="T61" fmla="*/ 33 h 61"/>
                  <a:gd name="T62" fmla="*/ 65 w 65"/>
                  <a:gd name="T63" fmla="*/ 31 h 61"/>
                  <a:gd name="T64" fmla="*/ 65 w 65"/>
                  <a:gd name="T65" fmla="*/ 25 h 61"/>
                  <a:gd name="T66" fmla="*/ 65 w 65"/>
                  <a:gd name="T67" fmla="*/ 23 h 61"/>
                  <a:gd name="T68" fmla="*/ 65 w 65"/>
                  <a:gd name="T69" fmla="*/ 21 h 61"/>
                  <a:gd name="T70" fmla="*/ 64 w 65"/>
                  <a:gd name="T71" fmla="*/ 17 h 61"/>
                  <a:gd name="T72" fmla="*/ 64 w 65"/>
                  <a:gd name="T73" fmla="*/ 15 h 61"/>
                  <a:gd name="T74" fmla="*/ 61 w 65"/>
                  <a:gd name="T75" fmla="*/ 12 h 61"/>
                  <a:gd name="T76" fmla="*/ 59 w 65"/>
                  <a:gd name="T77" fmla="*/ 10 h 61"/>
                  <a:gd name="T78" fmla="*/ 56 w 65"/>
                  <a:gd name="T79" fmla="*/ 8 h 61"/>
                  <a:gd name="T80" fmla="*/ 54 w 65"/>
                  <a:gd name="T81" fmla="*/ 8 h 6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5"/>
                  <a:gd name="T124" fmla="*/ 0 h 61"/>
                  <a:gd name="T125" fmla="*/ 65 w 65"/>
                  <a:gd name="T126" fmla="*/ 61 h 61"/>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5" h="61">
                    <a:moveTo>
                      <a:pt x="54" y="8"/>
                    </a:moveTo>
                    <a:lnTo>
                      <a:pt x="48" y="4"/>
                    </a:lnTo>
                    <a:lnTo>
                      <a:pt x="42" y="2"/>
                    </a:lnTo>
                    <a:lnTo>
                      <a:pt x="34" y="0"/>
                    </a:lnTo>
                    <a:lnTo>
                      <a:pt x="28" y="0"/>
                    </a:lnTo>
                    <a:lnTo>
                      <a:pt x="21" y="0"/>
                    </a:lnTo>
                    <a:lnTo>
                      <a:pt x="15" y="4"/>
                    </a:lnTo>
                    <a:lnTo>
                      <a:pt x="9" y="8"/>
                    </a:lnTo>
                    <a:lnTo>
                      <a:pt x="4" y="15"/>
                    </a:lnTo>
                    <a:lnTo>
                      <a:pt x="1" y="19"/>
                    </a:lnTo>
                    <a:lnTo>
                      <a:pt x="0" y="25"/>
                    </a:lnTo>
                    <a:lnTo>
                      <a:pt x="0" y="31"/>
                    </a:lnTo>
                    <a:lnTo>
                      <a:pt x="0" y="38"/>
                    </a:lnTo>
                    <a:lnTo>
                      <a:pt x="1" y="44"/>
                    </a:lnTo>
                    <a:lnTo>
                      <a:pt x="3" y="48"/>
                    </a:lnTo>
                    <a:lnTo>
                      <a:pt x="6" y="52"/>
                    </a:lnTo>
                    <a:lnTo>
                      <a:pt x="10" y="57"/>
                    </a:lnTo>
                    <a:lnTo>
                      <a:pt x="14" y="59"/>
                    </a:lnTo>
                    <a:lnTo>
                      <a:pt x="18" y="59"/>
                    </a:lnTo>
                    <a:lnTo>
                      <a:pt x="23" y="61"/>
                    </a:lnTo>
                    <a:lnTo>
                      <a:pt x="29" y="61"/>
                    </a:lnTo>
                    <a:lnTo>
                      <a:pt x="34" y="61"/>
                    </a:lnTo>
                    <a:lnTo>
                      <a:pt x="37" y="59"/>
                    </a:lnTo>
                    <a:lnTo>
                      <a:pt x="42" y="57"/>
                    </a:lnTo>
                    <a:lnTo>
                      <a:pt x="45" y="52"/>
                    </a:lnTo>
                    <a:lnTo>
                      <a:pt x="48" y="48"/>
                    </a:lnTo>
                    <a:lnTo>
                      <a:pt x="51" y="46"/>
                    </a:lnTo>
                    <a:lnTo>
                      <a:pt x="54" y="42"/>
                    </a:lnTo>
                    <a:lnTo>
                      <a:pt x="57" y="40"/>
                    </a:lnTo>
                    <a:lnTo>
                      <a:pt x="61" y="38"/>
                    </a:lnTo>
                    <a:lnTo>
                      <a:pt x="62" y="33"/>
                    </a:lnTo>
                    <a:lnTo>
                      <a:pt x="65" y="31"/>
                    </a:lnTo>
                    <a:lnTo>
                      <a:pt x="65" y="25"/>
                    </a:lnTo>
                    <a:lnTo>
                      <a:pt x="65" y="23"/>
                    </a:lnTo>
                    <a:lnTo>
                      <a:pt x="65" y="21"/>
                    </a:lnTo>
                    <a:lnTo>
                      <a:pt x="64" y="17"/>
                    </a:lnTo>
                    <a:lnTo>
                      <a:pt x="64" y="15"/>
                    </a:lnTo>
                    <a:lnTo>
                      <a:pt x="61" y="12"/>
                    </a:lnTo>
                    <a:lnTo>
                      <a:pt x="59" y="10"/>
                    </a:lnTo>
                    <a:lnTo>
                      <a:pt x="56" y="8"/>
                    </a:lnTo>
                    <a:lnTo>
                      <a:pt x="54" y="8"/>
                    </a:lnTo>
                    <a:close/>
                  </a:path>
                </a:pathLst>
              </a:custGeom>
              <a:solidFill>
                <a:srgbClr val="F7AB8C"/>
              </a:solidFill>
              <a:ln w="9525">
                <a:noFill/>
                <a:round/>
                <a:headEnd/>
                <a:tailEnd/>
              </a:ln>
            </p:spPr>
            <p:txBody>
              <a:bodyPr/>
              <a:lstStyle/>
              <a:p>
                <a:endParaRPr lang="it-IT">
                  <a:solidFill>
                    <a:srgbClr val="FFFFFF"/>
                  </a:solidFill>
                </a:endParaRPr>
              </a:p>
            </p:txBody>
          </p:sp>
          <p:sp>
            <p:nvSpPr>
              <p:cNvPr id="29319" name="Freeform 362"/>
              <p:cNvSpPr>
                <a:spLocks/>
              </p:cNvSpPr>
              <p:nvPr/>
            </p:nvSpPr>
            <p:spPr bwMode="auto">
              <a:xfrm>
                <a:off x="3019" y="1676"/>
                <a:ext cx="53" cy="21"/>
              </a:xfrm>
              <a:custGeom>
                <a:avLst/>
                <a:gdLst>
                  <a:gd name="T0" fmla="*/ 4 w 53"/>
                  <a:gd name="T1" fmla="*/ 21 h 21"/>
                  <a:gd name="T2" fmla="*/ 9 w 53"/>
                  <a:gd name="T3" fmla="*/ 16 h 21"/>
                  <a:gd name="T4" fmla="*/ 14 w 53"/>
                  <a:gd name="T5" fmla="*/ 12 h 21"/>
                  <a:gd name="T6" fmla="*/ 18 w 53"/>
                  <a:gd name="T7" fmla="*/ 10 h 21"/>
                  <a:gd name="T8" fmla="*/ 25 w 53"/>
                  <a:gd name="T9" fmla="*/ 8 h 21"/>
                  <a:gd name="T10" fmla="*/ 31 w 53"/>
                  <a:gd name="T11" fmla="*/ 8 h 21"/>
                  <a:gd name="T12" fmla="*/ 37 w 53"/>
                  <a:gd name="T13" fmla="*/ 10 h 21"/>
                  <a:gd name="T14" fmla="*/ 43 w 53"/>
                  <a:gd name="T15" fmla="*/ 12 h 21"/>
                  <a:gd name="T16" fmla="*/ 50 w 53"/>
                  <a:gd name="T17" fmla="*/ 14 h 21"/>
                  <a:gd name="T18" fmla="*/ 53 w 53"/>
                  <a:gd name="T19" fmla="*/ 8 h 21"/>
                  <a:gd name="T20" fmla="*/ 45 w 53"/>
                  <a:gd name="T21" fmla="*/ 4 h 21"/>
                  <a:gd name="T22" fmla="*/ 39 w 53"/>
                  <a:gd name="T23" fmla="*/ 2 h 21"/>
                  <a:gd name="T24" fmla="*/ 31 w 53"/>
                  <a:gd name="T25" fmla="*/ 0 h 21"/>
                  <a:gd name="T26" fmla="*/ 25 w 53"/>
                  <a:gd name="T27" fmla="*/ 0 h 21"/>
                  <a:gd name="T28" fmla="*/ 17 w 53"/>
                  <a:gd name="T29" fmla="*/ 0 h 21"/>
                  <a:gd name="T30" fmla="*/ 11 w 53"/>
                  <a:gd name="T31" fmla="*/ 4 h 21"/>
                  <a:gd name="T32" fmla="*/ 4 w 53"/>
                  <a:gd name="T33" fmla="*/ 8 h 21"/>
                  <a:gd name="T34" fmla="*/ 0 w 53"/>
                  <a:gd name="T35" fmla="*/ 14 h 21"/>
                  <a:gd name="T36" fmla="*/ 4 w 53"/>
                  <a:gd name="T37" fmla="*/ 21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
                  <a:gd name="T58" fmla="*/ 0 h 21"/>
                  <a:gd name="T59" fmla="*/ 53 w 53"/>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 h="21">
                    <a:moveTo>
                      <a:pt x="4" y="21"/>
                    </a:moveTo>
                    <a:lnTo>
                      <a:pt x="9" y="16"/>
                    </a:lnTo>
                    <a:lnTo>
                      <a:pt x="14" y="12"/>
                    </a:lnTo>
                    <a:lnTo>
                      <a:pt x="18" y="10"/>
                    </a:lnTo>
                    <a:lnTo>
                      <a:pt x="25" y="8"/>
                    </a:lnTo>
                    <a:lnTo>
                      <a:pt x="31" y="8"/>
                    </a:lnTo>
                    <a:lnTo>
                      <a:pt x="37" y="10"/>
                    </a:lnTo>
                    <a:lnTo>
                      <a:pt x="43" y="12"/>
                    </a:lnTo>
                    <a:lnTo>
                      <a:pt x="50" y="14"/>
                    </a:lnTo>
                    <a:lnTo>
                      <a:pt x="53" y="8"/>
                    </a:lnTo>
                    <a:lnTo>
                      <a:pt x="45" y="4"/>
                    </a:lnTo>
                    <a:lnTo>
                      <a:pt x="39" y="2"/>
                    </a:lnTo>
                    <a:lnTo>
                      <a:pt x="31" y="0"/>
                    </a:lnTo>
                    <a:lnTo>
                      <a:pt x="25" y="0"/>
                    </a:lnTo>
                    <a:lnTo>
                      <a:pt x="17" y="0"/>
                    </a:lnTo>
                    <a:lnTo>
                      <a:pt x="11" y="4"/>
                    </a:lnTo>
                    <a:lnTo>
                      <a:pt x="4" y="8"/>
                    </a:lnTo>
                    <a:lnTo>
                      <a:pt x="0" y="14"/>
                    </a:lnTo>
                    <a:lnTo>
                      <a:pt x="4" y="21"/>
                    </a:lnTo>
                    <a:close/>
                  </a:path>
                </a:pathLst>
              </a:custGeom>
              <a:solidFill>
                <a:srgbClr val="CC6633"/>
              </a:solidFill>
              <a:ln w="9525">
                <a:noFill/>
                <a:round/>
                <a:headEnd/>
                <a:tailEnd/>
              </a:ln>
            </p:spPr>
            <p:txBody>
              <a:bodyPr/>
              <a:lstStyle/>
              <a:p>
                <a:endParaRPr lang="it-IT">
                  <a:solidFill>
                    <a:srgbClr val="FFFFFF"/>
                  </a:solidFill>
                </a:endParaRPr>
              </a:p>
            </p:txBody>
          </p:sp>
          <p:sp>
            <p:nvSpPr>
              <p:cNvPr id="29320" name="Freeform 363"/>
              <p:cNvSpPr>
                <a:spLocks/>
              </p:cNvSpPr>
              <p:nvPr/>
            </p:nvSpPr>
            <p:spPr bwMode="auto">
              <a:xfrm>
                <a:off x="3012" y="1690"/>
                <a:ext cx="14" cy="51"/>
              </a:xfrm>
              <a:custGeom>
                <a:avLst/>
                <a:gdLst>
                  <a:gd name="T0" fmla="*/ 14 w 14"/>
                  <a:gd name="T1" fmla="*/ 42 h 51"/>
                  <a:gd name="T2" fmla="*/ 11 w 14"/>
                  <a:gd name="T3" fmla="*/ 40 h 51"/>
                  <a:gd name="T4" fmla="*/ 10 w 14"/>
                  <a:gd name="T5" fmla="*/ 36 h 51"/>
                  <a:gd name="T6" fmla="*/ 8 w 14"/>
                  <a:gd name="T7" fmla="*/ 32 h 51"/>
                  <a:gd name="T8" fmla="*/ 7 w 14"/>
                  <a:gd name="T9" fmla="*/ 28 h 51"/>
                  <a:gd name="T10" fmla="*/ 7 w 14"/>
                  <a:gd name="T11" fmla="*/ 21 h 51"/>
                  <a:gd name="T12" fmla="*/ 7 w 14"/>
                  <a:gd name="T13" fmla="*/ 17 h 51"/>
                  <a:gd name="T14" fmla="*/ 8 w 14"/>
                  <a:gd name="T15" fmla="*/ 11 h 51"/>
                  <a:gd name="T16" fmla="*/ 11 w 14"/>
                  <a:gd name="T17" fmla="*/ 7 h 51"/>
                  <a:gd name="T18" fmla="*/ 7 w 14"/>
                  <a:gd name="T19" fmla="*/ 0 h 51"/>
                  <a:gd name="T20" fmla="*/ 4 w 14"/>
                  <a:gd name="T21" fmla="*/ 7 h 51"/>
                  <a:gd name="T22" fmla="*/ 0 w 14"/>
                  <a:gd name="T23" fmla="*/ 15 h 51"/>
                  <a:gd name="T24" fmla="*/ 0 w 14"/>
                  <a:gd name="T25" fmla="*/ 21 h 51"/>
                  <a:gd name="T26" fmla="*/ 0 w 14"/>
                  <a:gd name="T27" fmla="*/ 28 h 51"/>
                  <a:gd name="T28" fmla="*/ 2 w 14"/>
                  <a:gd name="T29" fmla="*/ 36 h 51"/>
                  <a:gd name="T30" fmla="*/ 4 w 14"/>
                  <a:gd name="T31" fmla="*/ 42 h 51"/>
                  <a:gd name="T32" fmla="*/ 8 w 14"/>
                  <a:gd name="T33" fmla="*/ 47 h 51"/>
                  <a:gd name="T34" fmla="*/ 13 w 14"/>
                  <a:gd name="T35" fmla="*/ 51 h 51"/>
                  <a:gd name="T36" fmla="*/ 14 w 14"/>
                  <a:gd name="T37" fmla="*/ 42 h 5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51"/>
                  <a:gd name="T59" fmla="*/ 14 w 14"/>
                  <a:gd name="T60" fmla="*/ 51 h 5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51">
                    <a:moveTo>
                      <a:pt x="14" y="42"/>
                    </a:moveTo>
                    <a:lnTo>
                      <a:pt x="11" y="40"/>
                    </a:lnTo>
                    <a:lnTo>
                      <a:pt x="10" y="36"/>
                    </a:lnTo>
                    <a:lnTo>
                      <a:pt x="8" y="32"/>
                    </a:lnTo>
                    <a:lnTo>
                      <a:pt x="7" y="28"/>
                    </a:lnTo>
                    <a:lnTo>
                      <a:pt x="7" y="21"/>
                    </a:lnTo>
                    <a:lnTo>
                      <a:pt x="7" y="17"/>
                    </a:lnTo>
                    <a:lnTo>
                      <a:pt x="8" y="11"/>
                    </a:lnTo>
                    <a:lnTo>
                      <a:pt x="11" y="7"/>
                    </a:lnTo>
                    <a:lnTo>
                      <a:pt x="7" y="0"/>
                    </a:lnTo>
                    <a:lnTo>
                      <a:pt x="4" y="7"/>
                    </a:lnTo>
                    <a:lnTo>
                      <a:pt x="0" y="15"/>
                    </a:lnTo>
                    <a:lnTo>
                      <a:pt x="0" y="21"/>
                    </a:lnTo>
                    <a:lnTo>
                      <a:pt x="0" y="28"/>
                    </a:lnTo>
                    <a:lnTo>
                      <a:pt x="2" y="36"/>
                    </a:lnTo>
                    <a:lnTo>
                      <a:pt x="4" y="42"/>
                    </a:lnTo>
                    <a:lnTo>
                      <a:pt x="8" y="47"/>
                    </a:lnTo>
                    <a:lnTo>
                      <a:pt x="13" y="51"/>
                    </a:lnTo>
                    <a:lnTo>
                      <a:pt x="14" y="42"/>
                    </a:lnTo>
                    <a:close/>
                  </a:path>
                </a:pathLst>
              </a:custGeom>
              <a:solidFill>
                <a:srgbClr val="CC6633"/>
              </a:solidFill>
              <a:ln w="9525">
                <a:noFill/>
                <a:round/>
                <a:headEnd/>
                <a:tailEnd/>
              </a:ln>
            </p:spPr>
            <p:txBody>
              <a:bodyPr/>
              <a:lstStyle/>
              <a:p>
                <a:endParaRPr lang="it-IT">
                  <a:solidFill>
                    <a:srgbClr val="FFFFFF"/>
                  </a:solidFill>
                </a:endParaRPr>
              </a:p>
            </p:txBody>
          </p:sp>
          <p:sp>
            <p:nvSpPr>
              <p:cNvPr id="29321" name="Freeform 364"/>
              <p:cNvSpPr>
                <a:spLocks/>
              </p:cNvSpPr>
              <p:nvPr/>
            </p:nvSpPr>
            <p:spPr bwMode="auto">
              <a:xfrm>
                <a:off x="3025" y="1728"/>
                <a:ext cx="39" cy="17"/>
              </a:xfrm>
              <a:custGeom>
                <a:avLst/>
                <a:gdLst>
                  <a:gd name="T0" fmla="*/ 34 w 39"/>
                  <a:gd name="T1" fmla="*/ 0 h 17"/>
                  <a:gd name="T2" fmla="*/ 31 w 39"/>
                  <a:gd name="T3" fmla="*/ 4 h 17"/>
                  <a:gd name="T4" fmla="*/ 28 w 39"/>
                  <a:gd name="T5" fmla="*/ 6 h 17"/>
                  <a:gd name="T6" fmla="*/ 23 w 39"/>
                  <a:gd name="T7" fmla="*/ 9 h 17"/>
                  <a:gd name="T8" fmla="*/ 20 w 39"/>
                  <a:gd name="T9" fmla="*/ 9 h 17"/>
                  <a:gd name="T10" fmla="*/ 16 w 39"/>
                  <a:gd name="T11" fmla="*/ 9 h 17"/>
                  <a:gd name="T12" fmla="*/ 11 w 39"/>
                  <a:gd name="T13" fmla="*/ 6 h 17"/>
                  <a:gd name="T14" fmla="*/ 6 w 39"/>
                  <a:gd name="T15" fmla="*/ 6 h 17"/>
                  <a:gd name="T16" fmla="*/ 1 w 39"/>
                  <a:gd name="T17" fmla="*/ 4 h 17"/>
                  <a:gd name="T18" fmla="*/ 0 w 39"/>
                  <a:gd name="T19" fmla="*/ 13 h 17"/>
                  <a:gd name="T20" fmla="*/ 5 w 39"/>
                  <a:gd name="T21" fmla="*/ 15 h 17"/>
                  <a:gd name="T22" fmla="*/ 9 w 39"/>
                  <a:gd name="T23" fmla="*/ 15 h 17"/>
                  <a:gd name="T24" fmla="*/ 14 w 39"/>
                  <a:gd name="T25" fmla="*/ 17 h 17"/>
                  <a:gd name="T26" fmla="*/ 20 w 39"/>
                  <a:gd name="T27" fmla="*/ 17 h 17"/>
                  <a:gd name="T28" fmla="*/ 25 w 39"/>
                  <a:gd name="T29" fmla="*/ 17 h 17"/>
                  <a:gd name="T30" fmla="*/ 30 w 39"/>
                  <a:gd name="T31" fmla="*/ 15 h 17"/>
                  <a:gd name="T32" fmla="*/ 34 w 39"/>
                  <a:gd name="T33" fmla="*/ 11 h 17"/>
                  <a:gd name="T34" fmla="*/ 39 w 39"/>
                  <a:gd name="T35" fmla="*/ 6 h 17"/>
                  <a:gd name="T36" fmla="*/ 34 w 39"/>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17"/>
                  <a:gd name="T59" fmla="*/ 39 w 39"/>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17">
                    <a:moveTo>
                      <a:pt x="34" y="0"/>
                    </a:moveTo>
                    <a:lnTo>
                      <a:pt x="31" y="4"/>
                    </a:lnTo>
                    <a:lnTo>
                      <a:pt x="28" y="6"/>
                    </a:lnTo>
                    <a:lnTo>
                      <a:pt x="23" y="9"/>
                    </a:lnTo>
                    <a:lnTo>
                      <a:pt x="20" y="9"/>
                    </a:lnTo>
                    <a:lnTo>
                      <a:pt x="16" y="9"/>
                    </a:lnTo>
                    <a:lnTo>
                      <a:pt x="11" y="6"/>
                    </a:lnTo>
                    <a:lnTo>
                      <a:pt x="6" y="6"/>
                    </a:lnTo>
                    <a:lnTo>
                      <a:pt x="1" y="4"/>
                    </a:lnTo>
                    <a:lnTo>
                      <a:pt x="0" y="13"/>
                    </a:lnTo>
                    <a:lnTo>
                      <a:pt x="5" y="15"/>
                    </a:lnTo>
                    <a:lnTo>
                      <a:pt x="9" y="15"/>
                    </a:lnTo>
                    <a:lnTo>
                      <a:pt x="14" y="17"/>
                    </a:lnTo>
                    <a:lnTo>
                      <a:pt x="20" y="17"/>
                    </a:lnTo>
                    <a:lnTo>
                      <a:pt x="25" y="17"/>
                    </a:lnTo>
                    <a:lnTo>
                      <a:pt x="30" y="15"/>
                    </a:lnTo>
                    <a:lnTo>
                      <a:pt x="34" y="11"/>
                    </a:lnTo>
                    <a:lnTo>
                      <a:pt x="39" y="6"/>
                    </a:lnTo>
                    <a:lnTo>
                      <a:pt x="34" y="0"/>
                    </a:lnTo>
                    <a:close/>
                  </a:path>
                </a:pathLst>
              </a:custGeom>
              <a:solidFill>
                <a:srgbClr val="CC6633"/>
              </a:solidFill>
              <a:ln w="9525">
                <a:noFill/>
                <a:round/>
                <a:headEnd/>
                <a:tailEnd/>
              </a:ln>
            </p:spPr>
            <p:txBody>
              <a:bodyPr/>
              <a:lstStyle/>
              <a:p>
                <a:endParaRPr lang="it-IT">
                  <a:solidFill>
                    <a:srgbClr val="FFFFFF"/>
                  </a:solidFill>
                </a:endParaRPr>
              </a:p>
            </p:txBody>
          </p:sp>
          <p:sp>
            <p:nvSpPr>
              <p:cNvPr id="29322" name="Freeform 365"/>
              <p:cNvSpPr>
                <a:spLocks/>
              </p:cNvSpPr>
              <p:nvPr/>
            </p:nvSpPr>
            <p:spPr bwMode="auto">
              <a:xfrm>
                <a:off x="3059" y="1705"/>
                <a:ext cx="25" cy="29"/>
              </a:xfrm>
              <a:custGeom>
                <a:avLst/>
                <a:gdLst>
                  <a:gd name="T0" fmla="*/ 19 w 25"/>
                  <a:gd name="T1" fmla="*/ 0 h 29"/>
                  <a:gd name="T2" fmla="*/ 19 w 25"/>
                  <a:gd name="T3" fmla="*/ 4 h 29"/>
                  <a:gd name="T4" fmla="*/ 18 w 25"/>
                  <a:gd name="T5" fmla="*/ 6 h 29"/>
                  <a:gd name="T6" fmla="*/ 14 w 25"/>
                  <a:gd name="T7" fmla="*/ 8 h 29"/>
                  <a:gd name="T8" fmla="*/ 13 w 25"/>
                  <a:gd name="T9" fmla="*/ 11 h 29"/>
                  <a:gd name="T10" fmla="*/ 10 w 25"/>
                  <a:gd name="T11" fmla="*/ 15 h 29"/>
                  <a:gd name="T12" fmla="*/ 7 w 25"/>
                  <a:gd name="T13" fmla="*/ 17 h 29"/>
                  <a:gd name="T14" fmla="*/ 3 w 25"/>
                  <a:gd name="T15" fmla="*/ 19 h 29"/>
                  <a:gd name="T16" fmla="*/ 0 w 25"/>
                  <a:gd name="T17" fmla="*/ 23 h 29"/>
                  <a:gd name="T18" fmla="*/ 5 w 25"/>
                  <a:gd name="T19" fmla="*/ 29 h 29"/>
                  <a:gd name="T20" fmla="*/ 7 w 25"/>
                  <a:gd name="T21" fmla="*/ 27 h 29"/>
                  <a:gd name="T22" fmla="*/ 10 w 25"/>
                  <a:gd name="T23" fmla="*/ 23 h 29"/>
                  <a:gd name="T24" fmla="*/ 13 w 25"/>
                  <a:gd name="T25" fmla="*/ 21 h 29"/>
                  <a:gd name="T26" fmla="*/ 16 w 25"/>
                  <a:gd name="T27" fmla="*/ 19 h 29"/>
                  <a:gd name="T28" fmla="*/ 19 w 25"/>
                  <a:gd name="T29" fmla="*/ 15 h 29"/>
                  <a:gd name="T30" fmla="*/ 22 w 25"/>
                  <a:gd name="T31" fmla="*/ 13 h 29"/>
                  <a:gd name="T32" fmla="*/ 24 w 25"/>
                  <a:gd name="T33" fmla="*/ 6 h 29"/>
                  <a:gd name="T34" fmla="*/ 25 w 25"/>
                  <a:gd name="T35" fmla="*/ 2 h 29"/>
                  <a:gd name="T36" fmla="*/ 19 w 25"/>
                  <a:gd name="T37" fmla="*/ 0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29"/>
                  <a:gd name="T59" fmla="*/ 25 w 25"/>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29">
                    <a:moveTo>
                      <a:pt x="19" y="0"/>
                    </a:moveTo>
                    <a:lnTo>
                      <a:pt x="19" y="4"/>
                    </a:lnTo>
                    <a:lnTo>
                      <a:pt x="18" y="6"/>
                    </a:lnTo>
                    <a:lnTo>
                      <a:pt x="14" y="8"/>
                    </a:lnTo>
                    <a:lnTo>
                      <a:pt x="13" y="11"/>
                    </a:lnTo>
                    <a:lnTo>
                      <a:pt x="10" y="15"/>
                    </a:lnTo>
                    <a:lnTo>
                      <a:pt x="7" y="17"/>
                    </a:lnTo>
                    <a:lnTo>
                      <a:pt x="3" y="19"/>
                    </a:lnTo>
                    <a:lnTo>
                      <a:pt x="0" y="23"/>
                    </a:lnTo>
                    <a:lnTo>
                      <a:pt x="5" y="29"/>
                    </a:lnTo>
                    <a:lnTo>
                      <a:pt x="7" y="27"/>
                    </a:lnTo>
                    <a:lnTo>
                      <a:pt x="10" y="23"/>
                    </a:lnTo>
                    <a:lnTo>
                      <a:pt x="13" y="21"/>
                    </a:lnTo>
                    <a:lnTo>
                      <a:pt x="16" y="19"/>
                    </a:lnTo>
                    <a:lnTo>
                      <a:pt x="19" y="15"/>
                    </a:lnTo>
                    <a:lnTo>
                      <a:pt x="22" y="13"/>
                    </a:lnTo>
                    <a:lnTo>
                      <a:pt x="24" y="6"/>
                    </a:lnTo>
                    <a:lnTo>
                      <a:pt x="25" y="2"/>
                    </a:lnTo>
                    <a:lnTo>
                      <a:pt x="19" y="0"/>
                    </a:lnTo>
                    <a:close/>
                  </a:path>
                </a:pathLst>
              </a:custGeom>
              <a:solidFill>
                <a:srgbClr val="CC6633"/>
              </a:solidFill>
              <a:ln w="9525">
                <a:noFill/>
                <a:round/>
                <a:headEnd/>
                <a:tailEnd/>
              </a:ln>
            </p:spPr>
            <p:txBody>
              <a:bodyPr/>
              <a:lstStyle/>
              <a:p>
                <a:endParaRPr lang="it-IT">
                  <a:solidFill>
                    <a:srgbClr val="FFFFFF"/>
                  </a:solidFill>
                </a:endParaRPr>
              </a:p>
            </p:txBody>
          </p:sp>
          <p:sp>
            <p:nvSpPr>
              <p:cNvPr id="29323" name="Freeform 366"/>
              <p:cNvSpPr>
                <a:spLocks/>
              </p:cNvSpPr>
              <p:nvPr/>
            </p:nvSpPr>
            <p:spPr bwMode="auto">
              <a:xfrm>
                <a:off x="3069" y="1684"/>
                <a:ext cx="17" cy="23"/>
              </a:xfrm>
              <a:custGeom>
                <a:avLst/>
                <a:gdLst>
                  <a:gd name="T0" fmla="*/ 0 w 17"/>
                  <a:gd name="T1" fmla="*/ 6 h 23"/>
                  <a:gd name="T2" fmla="*/ 1 w 17"/>
                  <a:gd name="T3" fmla="*/ 8 h 23"/>
                  <a:gd name="T4" fmla="*/ 4 w 17"/>
                  <a:gd name="T5" fmla="*/ 11 h 23"/>
                  <a:gd name="T6" fmla="*/ 6 w 17"/>
                  <a:gd name="T7" fmla="*/ 13 h 23"/>
                  <a:gd name="T8" fmla="*/ 8 w 17"/>
                  <a:gd name="T9" fmla="*/ 15 h 23"/>
                  <a:gd name="T10" fmla="*/ 9 w 17"/>
                  <a:gd name="T11" fmla="*/ 17 h 23"/>
                  <a:gd name="T12" fmla="*/ 9 w 17"/>
                  <a:gd name="T13" fmla="*/ 19 h 23"/>
                  <a:gd name="T14" fmla="*/ 9 w 17"/>
                  <a:gd name="T15" fmla="*/ 21 h 23"/>
                  <a:gd name="T16" fmla="*/ 15 w 17"/>
                  <a:gd name="T17" fmla="*/ 23 h 23"/>
                  <a:gd name="T18" fmla="*/ 17 w 17"/>
                  <a:gd name="T19" fmla="*/ 19 h 23"/>
                  <a:gd name="T20" fmla="*/ 15 w 17"/>
                  <a:gd name="T21" fmla="*/ 15 h 23"/>
                  <a:gd name="T22" fmla="*/ 14 w 17"/>
                  <a:gd name="T23" fmla="*/ 11 h 23"/>
                  <a:gd name="T24" fmla="*/ 12 w 17"/>
                  <a:gd name="T25" fmla="*/ 8 h 23"/>
                  <a:gd name="T26" fmla="*/ 11 w 17"/>
                  <a:gd name="T27" fmla="*/ 4 h 23"/>
                  <a:gd name="T28" fmla="*/ 8 w 17"/>
                  <a:gd name="T29" fmla="*/ 2 h 23"/>
                  <a:gd name="T30" fmla="*/ 4 w 17"/>
                  <a:gd name="T31" fmla="*/ 0 h 23"/>
                  <a:gd name="T32" fmla="*/ 3 w 17"/>
                  <a:gd name="T33" fmla="*/ 0 h 23"/>
                  <a:gd name="T34" fmla="*/ 0 w 17"/>
                  <a:gd name="T35" fmla="*/ 6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23"/>
                  <a:gd name="T56" fmla="*/ 17 w 17"/>
                  <a:gd name="T57" fmla="*/ 23 h 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23">
                    <a:moveTo>
                      <a:pt x="0" y="6"/>
                    </a:moveTo>
                    <a:lnTo>
                      <a:pt x="1" y="8"/>
                    </a:lnTo>
                    <a:lnTo>
                      <a:pt x="4" y="11"/>
                    </a:lnTo>
                    <a:lnTo>
                      <a:pt x="6" y="13"/>
                    </a:lnTo>
                    <a:lnTo>
                      <a:pt x="8" y="15"/>
                    </a:lnTo>
                    <a:lnTo>
                      <a:pt x="9" y="17"/>
                    </a:lnTo>
                    <a:lnTo>
                      <a:pt x="9" y="19"/>
                    </a:lnTo>
                    <a:lnTo>
                      <a:pt x="9" y="21"/>
                    </a:lnTo>
                    <a:lnTo>
                      <a:pt x="15" y="23"/>
                    </a:lnTo>
                    <a:lnTo>
                      <a:pt x="17" y="19"/>
                    </a:lnTo>
                    <a:lnTo>
                      <a:pt x="15" y="15"/>
                    </a:lnTo>
                    <a:lnTo>
                      <a:pt x="14" y="11"/>
                    </a:lnTo>
                    <a:lnTo>
                      <a:pt x="12" y="8"/>
                    </a:lnTo>
                    <a:lnTo>
                      <a:pt x="11" y="4"/>
                    </a:lnTo>
                    <a:lnTo>
                      <a:pt x="8" y="2"/>
                    </a:lnTo>
                    <a:lnTo>
                      <a:pt x="4" y="0"/>
                    </a:lnTo>
                    <a:lnTo>
                      <a:pt x="3"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324" name="Freeform 367"/>
              <p:cNvSpPr>
                <a:spLocks/>
              </p:cNvSpPr>
              <p:nvPr/>
            </p:nvSpPr>
            <p:spPr bwMode="auto">
              <a:xfrm>
                <a:off x="3061" y="1705"/>
                <a:ext cx="75" cy="61"/>
              </a:xfrm>
              <a:custGeom>
                <a:avLst/>
                <a:gdLst>
                  <a:gd name="T0" fmla="*/ 73 w 75"/>
                  <a:gd name="T1" fmla="*/ 25 h 61"/>
                  <a:gd name="T2" fmla="*/ 70 w 75"/>
                  <a:gd name="T3" fmla="*/ 21 h 61"/>
                  <a:gd name="T4" fmla="*/ 66 w 75"/>
                  <a:gd name="T5" fmla="*/ 17 h 61"/>
                  <a:gd name="T6" fmla="*/ 61 w 75"/>
                  <a:gd name="T7" fmla="*/ 11 h 61"/>
                  <a:gd name="T8" fmla="*/ 56 w 75"/>
                  <a:gd name="T9" fmla="*/ 6 h 61"/>
                  <a:gd name="T10" fmla="*/ 53 w 75"/>
                  <a:gd name="T11" fmla="*/ 4 h 61"/>
                  <a:gd name="T12" fmla="*/ 48 w 75"/>
                  <a:gd name="T13" fmla="*/ 0 h 61"/>
                  <a:gd name="T14" fmla="*/ 44 w 75"/>
                  <a:gd name="T15" fmla="*/ 0 h 61"/>
                  <a:gd name="T16" fmla="*/ 39 w 75"/>
                  <a:gd name="T17" fmla="*/ 2 h 61"/>
                  <a:gd name="T18" fmla="*/ 33 w 75"/>
                  <a:gd name="T19" fmla="*/ 6 h 61"/>
                  <a:gd name="T20" fmla="*/ 28 w 75"/>
                  <a:gd name="T21" fmla="*/ 8 h 61"/>
                  <a:gd name="T22" fmla="*/ 22 w 75"/>
                  <a:gd name="T23" fmla="*/ 13 h 61"/>
                  <a:gd name="T24" fmla="*/ 17 w 75"/>
                  <a:gd name="T25" fmla="*/ 19 h 61"/>
                  <a:gd name="T26" fmla="*/ 12 w 75"/>
                  <a:gd name="T27" fmla="*/ 23 h 61"/>
                  <a:gd name="T28" fmla="*/ 8 w 75"/>
                  <a:gd name="T29" fmla="*/ 29 h 61"/>
                  <a:gd name="T30" fmla="*/ 5 w 75"/>
                  <a:gd name="T31" fmla="*/ 36 h 61"/>
                  <a:gd name="T32" fmla="*/ 1 w 75"/>
                  <a:gd name="T33" fmla="*/ 42 h 61"/>
                  <a:gd name="T34" fmla="*/ 0 w 75"/>
                  <a:gd name="T35" fmla="*/ 46 h 61"/>
                  <a:gd name="T36" fmla="*/ 1 w 75"/>
                  <a:gd name="T37" fmla="*/ 50 h 61"/>
                  <a:gd name="T38" fmla="*/ 3 w 75"/>
                  <a:gd name="T39" fmla="*/ 53 h 61"/>
                  <a:gd name="T40" fmla="*/ 5 w 75"/>
                  <a:gd name="T41" fmla="*/ 57 h 61"/>
                  <a:gd name="T42" fmla="*/ 8 w 75"/>
                  <a:gd name="T43" fmla="*/ 59 h 61"/>
                  <a:gd name="T44" fmla="*/ 11 w 75"/>
                  <a:gd name="T45" fmla="*/ 61 h 61"/>
                  <a:gd name="T46" fmla="*/ 16 w 75"/>
                  <a:gd name="T47" fmla="*/ 61 h 61"/>
                  <a:gd name="T48" fmla="*/ 19 w 75"/>
                  <a:gd name="T49" fmla="*/ 61 h 61"/>
                  <a:gd name="T50" fmla="*/ 23 w 75"/>
                  <a:gd name="T51" fmla="*/ 61 h 61"/>
                  <a:gd name="T52" fmla="*/ 26 w 75"/>
                  <a:gd name="T53" fmla="*/ 59 h 61"/>
                  <a:gd name="T54" fmla="*/ 31 w 75"/>
                  <a:gd name="T55" fmla="*/ 57 h 61"/>
                  <a:gd name="T56" fmla="*/ 34 w 75"/>
                  <a:gd name="T57" fmla="*/ 55 h 61"/>
                  <a:gd name="T58" fmla="*/ 37 w 75"/>
                  <a:gd name="T59" fmla="*/ 53 h 61"/>
                  <a:gd name="T60" fmla="*/ 42 w 75"/>
                  <a:gd name="T61" fmla="*/ 50 h 61"/>
                  <a:gd name="T62" fmla="*/ 45 w 75"/>
                  <a:gd name="T63" fmla="*/ 46 h 61"/>
                  <a:gd name="T64" fmla="*/ 48 w 75"/>
                  <a:gd name="T65" fmla="*/ 44 h 61"/>
                  <a:gd name="T66" fmla="*/ 51 w 75"/>
                  <a:gd name="T67" fmla="*/ 42 h 61"/>
                  <a:gd name="T68" fmla="*/ 55 w 75"/>
                  <a:gd name="T69" fmla="*/ 42 h 61"/>
                  <a:gd name="T70" fmla="*/ 58 w 75"/>
                  <a:gd name="T71" fmla="*/ 40 h 61"/>
                  <a:gd name="T72" fmla="*/ 61 w 75"/>
                  <a:gd name="T73" fmla="*/ 40 h 61"/>
                  <a:gd name="T74" fmla="*/ 62 w 75"/>
                  <a:gd name="T75" fmla="*/ 40 h 61"/>
                  <a:gd name="T76" fmla="*/ 66 w 75"/>
                  <a:gd name="T77" fmla="*/ 40 h 61"/>
                  <a:gd name="T78" fmla="*/ 69 w 75"/>
                  <a:gd name="T79" fmla="*/ 38 h 61"/>
                  <a:gd name="T80" fmla="*/ 72 w 75"/>
                  <a:gd name="T81" fmla="*/ 36 h 61"/>
                  <a:gd name="T82" fmla="*/ 72 w 75"/>
                  <a:gd name="T83" fmla="*/ 34 h 61"/>
                  <a:gd name="T84" fmla="*/ 73 w 75"/>
                  <a:gd name="T85" fmla="*/ 34 h 61"/>
                  <a:gd name="T86" fmla="*/ 73 w 75"/>
                  <a:gd name="T87" fmla="*/ 32 h 61"/>
                  <a:gd name="T88" fmla="*/ 75 w 75"/>
                  <a:gd name="T89" fmla="*/ 29 h 61"/>
                  <a:gd name="T90" fmla="*/ 75 w 75"/>
                  <a:gd name="T91" fmla="*/ 27 h 61"/>
                  <a:gd name="T92" fmla="*/ 75 w 75"/>
                  <a:gd name="T93" fmla="*/ 27 h 61"/>
                  <a:gd name="T94" fmla="*/ 75 w 75"/>
                  <a:gd name="T95" fmla="*/ 25 h 61"/>
                  <a:gd name="T96" fmla="*/ 73 w 75"/>
                  <a:gd name="T97" fmla="*/ 25 h 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5"/>
                  <a:gd name="T148" fmla="*/ 0 h 61"/>
                  <a:gd name="T149" fmla="*/ 75 w 75"/>
                  <a:gd name="T150" fmla="*/ 61 h 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5" h="61">
                    <a:moveTo>
                      <a:pt x="73" y="25"/>
                    </a:moveTo>
                    <a:lnTo>
                      <a:pt x="70" y="21"/>
                    </a:lnTo>
                    <a:lnTo>
                      <a:pt x="66" y="17"/>
                    </a:lnTo>
                    <a:lnTo>
                      <a:pt x="61" y="11"/>
                    </a:lnTo>
                    <a:lnTo>
                      <a:pt x="56" y="6"/>
                    </a:lnTo>
                    <a:lnTo>
                      <a:pt x="53" y="4"/>
                    </a:lnTo>
                    <a:lnTo>
                      <a:pt x="48" y="0"/>
                    </a:lnTo>
                    <a:lnTo>
                      <a:pt x="44" y="0"/>
                    </a:lnTo>
                    <a:lnTo>
                      <a:pt x="39" y="2"/>
                    </a:lnTo>
                    <a:lnTo>
                      <a:pt x="33" y="6"/>
                    </a:lnTo>
                    <a:lnTo>
                      <a:pt x="28" y="8"/>
                    </a:lnTo>
                    <a:lnTo>
                      <a:pt x="22" y="13"/>
                    </a:lnTo>
                    <a:lnTo>
                      <a:pt x="17" y="19"/>
                    </a:lnTo>
                    <a:lnTo>
                      <a:pt x="12" y="23"/>
                    </a:lnTo>
                    <a:lnTo>
                      <a:pt x="8" y="29"/>
                    </a:lnTo>
                    <a:lnTo>
                      <a:pt x="5" y="36"/>
                    </a:lnTo>
                    <a:lnTo>
                      <a:pt x="1" y="42"/>
                    </a:lnTo>
                    <a:lnTo>
                      <a:pt x="0" y="46"/>
                    </a:lnTo>
                    <a:lnTo>
                      <a:pt x="1" y="50"/>
                    </a:lnTo>
                    <a:lnTo>
                      <a:pt x="3" y="53"/>
                    </a:lnTo>
                    <a:lnTo>
                      <a:pt x="5" y="57"/>
                    </a:lnTo>
                    <a:lnTo>
                      <a:pt x="8" y="59"/>
                    </a:lnTo>
                    <a:lnTo>
                      <a:pt x="11" y="61"/>
                    </a:lnTo>
                    <a:lnTo>
                      <a:pt x="16" y="61"/>
                    </a:lnTo>
                    <a:lnTo>
                      <a:pt x="19" y="61"/>
                    </a:lnTo>
                    <a:lnTo>
                      <a:pt x="23" y="61"/>
                    </a:lnTo>
                    <a:lnTo>
                      <a:pt x="26" y="59"/>
                    </a:lnTo>
                    <a:lnTo>
                      <a:pt x="31" y="57"/>
                    </a:lnTo>
                    <a:lnTo>
                      <a:pt x="34" y="55"/>
                    </a:lnTo>
                    <a:lnTo>
                      <a:pt x="37" y="53"/>
                    </a:lnTo>
                    <a:lnTo>
                      <a:pt x="42" y="50"/>
                    </a:lnTo>
                    <a:lnTo>
                      <a:pt x="45" y="46"/>
                    </a:lnTo>
                    <a:lnTo>
                      <a:pt x="48" y="44"/>
                    </a:lnTo>
                    <a:lnTo>
                      <a:pt x="51" y="42"/>
                    </a:lnTo>
                    <a:lnTo>
                      <a:pt x="55" y="42"/>
                    </a:lnTo>
                    <a:lnTo>
                      <a:pt x="58" y="40"/>
                    </a:lnTo>
                    <a:lnTo>
                      <a:pt x="61" y="40"/>
                    </a:lnTo>
                    <a:lnTo>
                      <a:pt x="62" y="40"/>
                    </a:lnTo>
                    <a:lnTo>
                      <a:pt x="66" y="40"/>
                    </a:lnTo>
                    <a:lnTo>
                      <a:pt x="69" y="38"/>
                    </a:lnTo>
                    <a:lnTo>
                      <a:pt x="72" y="36"/>
                    </a:lnTo>
                    <a:lnTo>
                      <a:pt x="72" y="34"/>
                    </a:lnTo>
                    <a:lnTo>
                      <a:pt x="73" y="34"/>
                    </a:lnTo>
                    <a:lnTo>
                      <a:pt x="73" y="32"/>
                    </a:lnTo>
                    <a:lnTo>
                      <a:pt x="75" y="29"/>
                    </a:lnTo>
                    <a:lnTo>
                      <a:pt x="75" y="27"/>
                    </a:lnTo>
                    <a:lnTo>
                      <a:pt x="75" y="25"/>
                    </a:lnTo>
                    <a:lnTo>
                      <a:pt x="73" y="25"/>
                    </a:lnTo>
                    <a:close/>
                  </a:path>
                </a:pathLst>
              </a:custGeom>
              <a:solidFill>
                <a:srgbClr val="F7AB8C"/>
              </a:solidFill>
              <a:ln w="9525">
                <a:noFill/>
                <a:round/>
                <a:headEnd/>
                <a:tailEnd/>
              </a:ln>
            </p:spPr>
            <p:txBody>
              <a:bodyPr/>
              <a:lstStyle/>
              <a:p>
                <a:endParaRPr lang="it-IT">
                  <a:solidFill>
                    <a:srgbClr val="FFFFFF"/>
                  </a:solidFill>
                </a:endParaRPr>
              </a:p>
            </p:txBody>
          </p:sp>
          <p:sp>
            <p:nvSpPr>
              <p:cNvPr id="29325" name="Freeform 368"/>
              <p:cNvSpPr>
                <a:spLocks/>
              </p:cNvSpPr>
              <p:nvPr/>
            </p:nvSpPr>
            <p:spPr bwMode="auto">
              <a:xfrm>
                <a:off x="3098" y="1701"/>
                <a:ext cx="40" cy="33"/>
              </a:xfrm>
              <a:custGeom>
                <a:avLst/>
                <a:gdLst>
                  <a:gd name="T0" fmla="*/ 4 w 40"/>
                  <a:gd name="T1" fmla="*/ 10 h 33"/>
                  <a:gd name="T2" fmla="*/ 7 w 40"/>
                  <a:gd name="T3" fmla="*/ 8 h 33"/>
                  <a:gd name="T4" fmla="*/ 10 w 40"/>
                  <a:gd name="T5" fmla="*/ 10 h 33"/>
                  <a:gd name="T6" fmla="*/ 14 w 40"/>
                  <a:gd name="T7" fmla="*/ 10 h 33"/>
                  <a:gd name="T8" fmla="*/ 18 w 40"/>
                  <a:gd name="T9" fmla="*/ 15 h 33"/>
                  <a:gd name="T10" fmla="*/ 22 w 40"/>
                  <a:gd name="T11" fmla="*/ 19 h 33"/>
                  <a:gd name="T12" fmla="*/ 27 w 40"/>
                  <a:gd name="T13" fmla="*/ 23 h 33"/>
                  <a:gd name="T14" fmla="*/ 30 w 40"/>
                  <a:gd name="T15" fmla="*/ 27 h 33"/>
                  <a:gd name="T16" fmla="*/ 35 w 40"/>
                  <a:gd name="T17" fmla="*/ 33 h 33"/>
                  <a:gd name="T18" fmla="*/ 40 w 40"/>
                  <a:gd name="T19" fmla="*/ 25 h 33"/>
                  <a:gd name="T20" fmla="*/ 35 w 40"/>
                  <a:gd name="T21" fmla="*/ 21 h 33"/>
                  <a:gd name="T22" fmla="*/ 30 w 40"/>
                  <a:gd name="T23" fmla="*/ 17 h 33"/>
                  <a:gd name="T24" fmla="*/ 27 w 40"/>
                  <a:gd name="T25" fmla="*/ 12 h 33"/>
                  <a:gd name="T26" fmla="*/ 22 w 40"/>
                  <a:gd name="T27" fmla="*/ 8 h 33"/>
                  <a:gd name="T28" fmla="*/ 16 w 40"/>
                  <a:gd name="T29" fmla="*/ 4 h 33"/>
                  <a:gd name="T30" fmla="*/ 11 w 40"/>
                  <a:gd name="T31" fmla="*/ 0 h 33"/>
                  <a:gd name="T32" fmla="*/ 7 w 40"/>
                  <a:gd name="T33" fmla="*/ 0 h 33"/>
                  <a:gd name="T34" fmla="*/ 0 w 40"/>
                  <a:gd name="T35" fmla="*/ 2 h 33"/>
                  <a:gd name="T36" fmla="*/ 4 w 40"/>
                  <a:gd name="T37" fmla="*/ 10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0"/>
                  <a:gd name="T58" fmla="*/ 0 h 33"/>
                  <a:gd name="T59" fmla="*/ 40 w 40"/>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0" h="33">
                    <a:moveTo>
                      <a:pt x="4" y="10"/>
                    </a:moveTo>
                    <a:lnTo>
                      <a:pt x="7" y="8"/>
                    </a:lnTo>
                    <a:lnTo>
                      <a:pt x="10" y="10"/>
                    </a:lnTo>
                    <a:lnTo>
                      <a:pt x="14" y="10"/>
                    </a:lnTo>
                    <a:lnTo>
                      <a:pt x="18" y="15"/>
                    </a:lnTo>
                    <a:lnTo>
                      <a:pt x="22" y="19"/>
                    </a:lnTo>
                    <a:lnTo>
                      <a:pt x="27" y="23"/>
                    </a:lnTo>
                    <a:lnTo>
                      <a:pt x="30" y="27"/>
                    </a:lnTo>
                    <a:lnTo>
                      <a:pt x="35" y="33"/>
                    </a:lnTo>
                    <a:lnTo>
                      <a:pt x="40" y="25"/>
                    </a:lnTo>
                    <a:lnTo>
                      <a:pt x="35" y="21"/>
                    </a:lnTo>
                    <a:lnTo>
                      <a:pt x="30" y="17"/>
                    </a:lnTo>
                    <a:lnTo>
                      <a:pt x="27" y="12"/>
                    </a:lnTo>
                    <a:lnTo>
                      <a:pt x="22" y="8"/>
                    </a:lnTo>
                    <a:lnTo>
                      <a:pt x="16" y="4"/>
                    </a:lnTo>
                    <a:lnTo>
                      <a:pt x="11" y="0"/>
                    </a:lnTo>
                    <a:lnTo>
                      <a:pt x="7" y="0"/>
                    </a:lnTo>
                    <a:lnTo>
                      <a:pt x="0" y="2"/>
                    </a:lnTo>
                    <a:lnTo>
                      <a:pt x="4" y="10"/>
                    </a:lnTo>
                    <a:close/>
                  </a:path>
                </a:pathLst>
              </a:custGeom>
              <a:solidFill>
                <a:srgbClr val="CC6633"/>
              </a:solidFill>
              <a:ln w="9525">
                <a:noFill/>
                <a:round/>
                <a:headEnd/>
                <a:tailEnd/>
              </a:ln>
            </p:spPr>
            <p:txBody>
              <a:bodyPr/>
              <a:lstStyle/>
              <a:p>
                <a:endParaRPr lang="it-IT">
                  <a:solidFill>
                    <a:srgbClr val="FFFFFF"/>
                  </a:solidFill>
                </a:endParaRPr>
              </a:p>
            </p:txBody>
          </p:sp>
          <p:sp>
            <p:nvSpPr>
              <p:cNvPr id="29326" name="Freeform 369"/>
              <p:cNvSpPr>
                <a:spLocks/>
              </p:cNvSpPr>
              <p:nvPr/>
            </p:nvSpPr>
            <p:spPr bwMode="auto">
              <a:xfrm>
                <a:off x="3059" y="1703"/>
                <a:ext cx="43" cy="46"/>
              </a:xfrm>
              <a:custGeom>
                <a:avLst/>
                <a:gdLst>
                  <a:gd name="T0" fmla="*/ 7 w 43"/>
                  <a:gd name="T1" fmla="*/ 46 h 46"/>
                  <a:gd name="T2" fmla="*/ 8 w 43"/>
                  <a:gd name="T3" fmla="*/ 40 h 46"/>
                  <a:gd name="T4" fmla="*/ 13 w 43"/>
                  <a:gd name="T5" fmla="*/ 34 h 46"/>
                  <a:gd name="T6" fmla="*/ 16 w 43"/>
                  <a:gd name="T7" fmla="*/ 29 h 46"/>
                  <a:gd name="T8" fmla="*/ 21 w 43"/>
                  <a:gd name="T9" fmla="*/ 23 h 46"/>
                  <a:gd name="T10" fmla="*/ 25 w 43"/>
                  <a:gd name="T11" fmla="*/ 19 h 46"/>
                  <a:gd name="T12" fmla="*/ 32 w 43"/>
                  <a:gd name="T13" fmla="*/ 15 h 46"/>
                  <a:gd name="T14" fmla="*/ 36 w 43"/>
                  <a:gd name="T15" fmla="*/ 13 h 46"/>
                  <a:gd name="T16" fmla="*/ 43 w 43"/>
                  <a:gd name="T17" fmla="*/ 8 h 46"/>
                  <a:gd name="T18" fmla="*/ 39 w 43"/>
                  <a:gd name="T19" fmla="*/ 0 h 46"/>
                  <a:gd name="T20" fmla="*/ 33 w 43"/>
                  <a:gd name="T21" fmla="*/ 4 h 46"/>
                  <a:gd name="T22" fmla="*/ 28 w 43"/>
                  <a:gd name="T23" fmla="*/ 8 h 46"/>
                  <a:gd name="T24" fmla="*/ 22 w 43"/>
                  <a:gd name="T25" fmla="*/ 13 h 46"/>
                  <a:gd name="T26" fmla="*/ 18 w 43"/>
                  <a:gd name="T27" fmla="*/ 17 h 46"/>
                  <a:gd name="T28" fmla="*/ 11 w 43"/>
                  <a:gd name="T29" fmla="*/ 23 h 46"/>
                  <a:gd name="T30" fmla="*/ 7 w 43"/>
                  <a:gd name="T31" fmla="*/ 27 h 46"/>
                  <a:gd name="T32" fmla="*/ 3 w 43"/>
                  <a:gd name="T33" fmla="*/ 36 h 46"/>
                  <a:gd name="T34" fmla="*/ 0 w 43"/>
                  <a:gd name="T35" fmla="*/ 42 h 46"/>
                  <a:gd name="T36" fmla="*/ 7 w 43"/>
                  <a:gd name="T37" fmla="*/ 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46"/>
                  <a:gd name="T59" fmla="*/ 43 w 43"/>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46">
                    <a:moveTo>
                      <a:pt x="7" y="46"/>
                    </a:moveTo>
                    <a:lnTo>
                      <a:pt x="8" y="40"/>
                    </a:lnTo>
                    <a:lnTo>
                      <a:pt x="13" y="34"/>
                    </a:lnTo>
                    <a:lnTo>
                      <a:pt x="16" y="29"/>
                    </a:lnTo>
                    <a:lnTo>
                      <a:pt x="21" y="23"/>
                    </a:lnTo>
                    <a:lnTo>
                      <a:pt x="25" y="19"/>
                    </a:lnTo>
                    <a:lnTo>
                      <a:pt x="32" y="15"/>
                    </a:lnTo>
                    <a:lnTo>
                      <a:pt x="36" y="13"/>
                    </a:lnTo>
                    <a:lnTo>
                      <a:pt x="43" y="8"/>
                    </a:lnTo>
                    <a:lnTo>
                      <a:pt x="39" y="0"/>
                    </a:lnTo>
                    <a:lnTo>
                      <a:pt x="33" y="4"/>
                    </a:lnTo>
                    <a:lnTo>
                      <a:pt x="28" y="8"/>
                    </a:lnTo>
                    <a:lnTo>
                      <a:pt x="22" y="13"/>
                    </a:lnTo>
                    <a:lnTo>
                      <a:pt x="18" y="17"/>
                    </a:lnTo>
                    <a:lnTo>
                      <a:pt x="11" y="23"/>
                    </a:lnTo>
                    <a:lnTo>
                      <a:pt x="7" y="27"/>
                    </a:lnTo>
                    <a:lnTo>
                      <a:pt x="3" y="36"/>
                    </a:lnTo>
                    <a:lnTo>
                      <a:pt x="0" y="42"/>
                    </a:lnTo>
                    <a:lnTo>
                      <a:pt x="7" y="46"/>
                    </a:lnTo>
                    <a:close/>
                  </a:path>
                </a:pathLst>
              </a:custGeom>
              <a:solidFill>
                <a:srgbClr val="CC6633"/>
              </a:solidFill>
              <a:ln w="9525">
                <a:noFill/>
                <a:round/>
                <a:headEnd/>
                <a:tailEnd/>
              </a:ln>
            </p:spPr>
            <p:txBody>
              <a:bodyPr/>
              <a:lstStyle/>
              <a:p>
                <a:endParaRPr lang="it-IT">
                  <a:solidFill>
                    <a:srgbClr val="FFFFFF"/>
                  </a:solidFill>
                </a:endParaRPr>
              </a:p>
            </p:txBody>
          </p:sp>
          <p:sp>
            <p:nvSpPr>
              <p:cNvPr id="29327" name="Freeform 370"/>
              <p:cNvSpPr>
                <a:spLocks/>
              </p:cNvSpPr>
              <p:nvPr/>
            </p:nvSpPr>
            <p:spPr bwMode="auto">
              <a:xfrm>
                <a:off x="3058" y="1745"/>
                <a:ext cx="22" cy="25"/>
              </a:xfrm>
              <a:custGeom>
                <a:avLst/>
                <a:gdLst>
                  <a:gd name="T0" fmla="*/ 22 w 22"/>
                  <a:gd name="T1" fmla="*/ 17 h 25"/>
                  <a:gd name="T2" fmla="*/ 19 w 22"/>
                  <a:gd name="T3" fmla="*/ 17 h 25"/>
                  <a:gd name="T4" fmla="*/ 15 w 22"/>
                  <a:gd name="T5" fmla="*/ 17 h 25"/>
                  <a:gd name="T6" fmla="*/ 12 w 22"/>
                  <a:gd name="T7" fmla="*/ 15 h 25"/>
                  <a:gd name="T8" fmla="*/ 11 w 22"/>
                  <a:gd name="T9" fmla="*/ 13 h 25"/>
                  <a:gd name="T10" fmla="*/ 8 w 22"/>
                  <a:gd name="T11" fmla="*/ 10 h 25"/>
                  <a:gd name="T12" fmla="*/ 8 w 22"/>
                  <a:gd name="T13" fmla="*/ 8 h 25"/>
                  <a:gd name="T14" fmla="*/ 6 w 22"/>
                  <a:gd name="T15" fmla="*/ 6 h 25"/>
                  <a:gd name="T16" fmla="*/ 8 w 22"/>
                  <a:gd name="T17" fmla="*/ 4 h 25"/>
                  <a:gd name="T18" fmla="*/ 1 w 22"/>
                  <a:gd name="T19" fmla="*/ 0 h 25"/>
                  <a:gd name="T20" fmla="*/ 0 w 22"/>
                  <a:gd name="T21" fmla="*/ 6 h 25"/>
                  <a:gd name="T22" fmla="*/ 1 w 22"/>
                  <a:gd name="T23" fmla="*/ 13 h 25"/>
                  <a:gd name="T24" fmla="*/ 3 w 22"/>
                  <a:gd name="T25" fmla="*/ 17 h 25"/>
                  <a:gd name="T26" fmla="*/ 6 w 22"/>
                  <a:gd name="T27" fmla="*/ 19 h 25"/>
                  <a:gd name="T28" fmla="*/ 9 w 22"/>
                  <a:gd name="T29" fmla="*/ 23 h 25"/>
                  <a:gd name="T30" fmla="*/ 14 w 22"/>
                  <a:gd name="T31" fmla="*/ 25 h 25"/>
                  <a:gd name="T32" fmla="*/ 17 w 22"/>
                  <a:gd name="T33" fmla="*/ 25 h 25"/>
                  <a:gd name="T34" fmla="*/ 22 w 22"/>
                  <a:gd name="T35" fmla="*/ 25 h 25"/>
                  <a:gd name="T36" fmla="*/ 22 w 22"/>
                  <a:gd name="T37" fmla="*/ 1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25"/>
                  <a:gd name="T59" fmla="*/ 22 w 22"/>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25">
                    <a:moveTo>
                      <a:pt x="22" y="17"/>
                    </a:moveTo>
                    <a:lnTo>
                      <a:pt x="19" y="17"/>
                    </a:lnTo>
                    <a:lnTo>
                      <a:pt x="15" y="17"/>
                    </a:lnTo>
                    <a:lnTo>
                      <a:pt x="12" y="15"/>
                    </a:lnTo>
                    <a:lnTo>
                      <a:pt x="11" y="13"/>
                    </a:lnTo>
                    <a:lnTo>
                      <a:pt x="8" y="10"/>
                    </a:lnTo>
                    <a:lnTo>
                      <a:pt x="8" y="8"/>
                    </a:lnTo>
                    <a:lnTo>
                      <a:pt x="6" y="6"/>
                    </a:lnTo>
                    <a:lnTo>
                      <a:pt x="8" y="4"/>
                    </a:lnTo>
                    <a:lnTo>
                      <a:pt x="1" y="0"/>
                    </a:lnTo>
                    <a:lnTo>
                      <a:pt x="0" y="6"/>
                    </a:lnTo>
                    <a:lnTo>
                      <a:pt x="1" y="13"/>
                    </a:lnTo>
                    <a:lnTo>
                      <a:pt x="3" y="17"/>
                    </a:lnTo>
                    <a:lnTo>
                      <a:pt x="6" y="19"/>
                    </a:lnTo>
                    <a:lnTo>
                      <a:pt x="9" y="23"/>
                    </a:lnTo>
                    <a:lnTo>
                      <a:pt x="14" y="25"/>
                    </a:lnTo>
                    <a:lnTo>
                      <a:pt x="17" y="25"/>
                    </a:lnTo>
                    <a:lnTo>
                      <a:pt x="22" y="25"/>
                    </a:lnTo>
                    <a:lnTo>
                      <a:pt x="22" y="17"/>
                    </a:lnTo>
                    <a:close/>
                  </a:path>
                </a:pathLst>
              </a:custGeom>
              <a:solidFill>
                <a:srgbClr val="CC6633"/>
              </a:solidFill>
              <a:ln w="9525">
                <a:noFill/>
                <a:round/>
                <a:headEnd/>
                <a:tailEnd/>
              </a:ln>
            </p:spPr>
            <p:txBody>
              <a:bodyPr/>
              <a:lstStyle/>
              <a:p>
                <a:endParaRPr lang="it-IT">
                  <a:solidFill>
                    <a:srgbClr val="FFFFFF"/>
                  </a:solidFill>
                </a:endParaRPr>
              </a:p>
            </p:txBody>
          </p:sp>
          <p:sp>
            <p:nvSpPr>
              <p:cNvPr id="29328" name="Freeform 371"/>
              <p:cNvSpPr>
                <a:spLocks/>
              </p:cNvSpPr>
              <p:nvPr/>
            </p:nvSpPr>
            <p:spPr bwMode="auto">
              <a:xfrm>
                <a:off x="3080" y="1745"/>
                <a:ext cx="31" cy="25"/>
              </a:xfrm>
              <a:custGeom>
                <a:avLst/>
                <a:gdLst>
                  <a:gd name="T0" fmla="*/ 28 w 31"/>
                  <a:gd name="T1" fmla="*/ 0 h 25"/>
                  <a:gd name="T2" fmla="*/ 25 w 31"/>
                  <a:gd name="T3" fmla="*/ 2 h 25"/>
                  <a:gd name="T4" fmla="*/ 20 w 31"/>
                  <a:gd name="T5" fmla="*/ 6 h 25"/>
                  <a:gd name="T6" fmla="*/ 17 w 31"/>
                  <a:gd name="T7" fmla="*/ 8 h 25"/>
                  <a:gd name="T8" fmla="*/ 14 w 31"/>
                  <a:gd name="T9" fmla="*/ 10 h 25"/>
                  <a:gd name="T10" fmla="*/ 11 w 31"/>
                  <a:gd name="T11" fmla="*/ 15 h 25"/>
                  <a:gd name="T12" fmla="*/ 6 w 31"/>
                  <a:gd name="T13" fmla="*/ 15 h 25"/>
                  <a:gd name="T14" fmla="*/ 3 w 31"/>
                  <a:gd name="T15" fmla="*/ 17 h 25"/>
                  <a:gd name="T16" fmla="*/ 0 w 31"/>
                  <a:gd name="T17" fmla="*/ 17 h 25"/>
                  <a:gd name="T18" fmla="*/ 0 w 31"/>
                  <a:gd name="T19" fmla="*/ 25 h 25"/>
                  <a:gd name="T20" fmla="*/ 4 w 31"/>
                  <a:gd name="T21" fmla="*/ 25 h 25"/>
                  <a:gd name="T22" fmla="*/ 9 w 31"/>
                  <a:gd name="T23" fmla="*/ 23 h 25"/>
                  <a:gd name="T24" fmla="*/ 12 w 31"/>
                  <a:gd name="T25" fmla="*/ 21 h 25"/>
                  <a:gd name="T26" fmla="*/ 17 w 31"/>
                  <a:gd name="T27" fmla="*/ 19 h 25"/>
                  <a:gd name="T28" fmla="*/ 20 w 31"/>
                  <a:gd name="T29" fmla="*/ 17 h 25"/>
                  <a:gd name="T30" fmla="*/ 25 w 31"/>
                  <a:gd name="T31" fmla="*/ 13 h 25"/>
                  <a:gd name="T32" fmla="*/ 28 w 31"/>
                  <a:gd name="T33" fmla="*/ 10 h 25"/>
                  <a:gd name="T34" fmla="*/ 31 w 31"/>
                  <a:gd name="T35" fmla="*/ 8 h 25"/>
                  <a:gd name="T36" fmla="*/ 28 w 31"/>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25"/>
                  <a:gd name="T59" fmla="*/ 31 w 31"/>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25">
                    <a:moveTo>
                      <a:pt x="28" y="0"/>
                    </a:moveTo>
                    <a:lnTo>
                      <a:pt x="25" y="2"/>
                    </a:lnTo>
                    <a:lnTo>
                      <a:pt x="20" y="6"/>
                    </a:lnTo>
                    <a:lnTo>
                      <a:pt x="17" y="8"/>
                    </a:lnTo>
                    <a:lnTo>
                      <a:pt x="14" y="10"/>
                    </a:lnTo>
                    <a:lnTo>
                      <a:pt x="11" y="15"/>
                    </a:lnTo>
                    <a:lnTo>
                      <a:pt x="6" y="15"/>
                    </a:lnTo>
                    <a:lnTo>
                      <a:pt x="3" y="17"/>
                    </a:lnTo>
                    <a:lnTo>
                      <a:pt x="0" y="17"/>
                    </a:lnTo>
                    <a:lnTo>
                      <a:pt x="0" y="25"/>
                    </a:lnTo>
                    <a:lnTo>
                      <a:pt x="4" y="25"/>
                    </a:lnTo>
                    <a:lnTo>
                      <a:pt x="9" y="23"/>
                    </a:lnTo>
                    <a:lnTo>
                      <a:pt x="12" y="21"/>
                    </a:lnTo>
                    <a:lnTo>
                      <a:pt x="17" y="19"/>
                    </a:lnTo>
                    <a:lnTo>
                      <a:pt x="20" y="17"/>
                    </a:lnTo>
                    <a:lnTo>
                      <a:pt x="25" y="13"/>
                    </a:lnTo>
                    <a:lnTo>
                      <a:pt x="28" y="10"/>
                    </a:lnTo>
                    <a:lnTo>
                      <a:pt x="31" y="8"/>
                    </a:lnTo>
                    <a:lnTo>
                      <a:pt x="28" y="0"/>
                    </a:lnTo>
                    <a:close/>
                  </a:path>
                </a:pathLst>
              </a:custGeom>
              <a:solidFill>
                <a:srgbClr val="CC6633"/>
              </a:solidFill>
              <a:ln w="9525">
                <a:noFill/>
                <a:round/>
                <a:headEnd/>
                <a:tailEnd/>
              </a:ln>
            </p:spPr>
            <p:txBody>
              <a:bodyPr/>
              <a:lstStyle/>
              <a:p>
                <a:endParaRPr lang="it-IT">
                  <a:solidFill>
                    <a:srgbClr val="FFFFFF"/>
                  </a:solidFill>
                </a:endParaRPr>
              </a:p>
            </p:txBody>
          </p:sp>
          <p:sp>
            <p:nvSpPr>
              <p:cNvPr id="29329" name="Freeform 372"/>
              <p:cNvSpPr>
                <a:spLocks/>
              </p:cNvSpPr>
              <p:nvPr/>
            </p:nvSpPr>
            <p:spPr bwMode="auto">
              <a:xfrm>
                <a:off x="3108" y="1737"/>
                <a:ext cx="26" cy="16"/>
              </a:xfrm>
              <a:custGeom>
                <a:avLst/>
                <a:gdLst>
                  <a:gd name="T0" fmla="*/ 22 w 26"/>
                  <a:gd name="T1" fmla="*/ 0 h 16"/>
                  <a:gd name="T2" fmla="*/ 20 w 26"/>
                  <a:gd name="T3" fmla="*/ 2 h 16"/>
                  <a:gd name="T4" fmla="*/ 19 w 26"/>
                  <a:gd name="T5" fmla="*/ 4 h 16"/>
                  <a:gd name="T6" fmla="*/ 15 w 26"/>
                  <a:gd name="T7" fmla="*/ 4 h 16"/>
                  <a:gd name="T8" fmla="*/ 12 w 26"/>
                  <a:gd name="T9" fmla="*/ 4 h 16"/>
                  <a:gd name="T10" fmla="*/ 9 w 26"/>
                  <a:gd name="T11" fmla="*/ 4 h 16"/>
                  <a:gd name="T12" fmla="*/ 6 w 26"/>
                  <a:gd name="T13" fmla="*/ 6 h 16"/>
                  <a:gd name="T14" fmla="*/ 3 w 26"/>
                  <a:gd name="T15" fmla="*/ 6 h 16"/>
                  <a:gd name="T16" fmla="*/ 0 w 26"/>
                  <a:gd name="T17" fmla="*/ 8 h 16"/>
                  <a:gd name="T18" fmla="*/ 3 w 26"/>
                  <a:gd name="T19" fmla="*/ 16 h 16"/>
                  <a:gd name="T20" fmla="*/ 6 w 26"/>
                  <a:gd name="T21" fmla="*/ 14 h 16"/>
                  <a:gd name="T22" fmla="*/ 8 w 26"/>
                  <a:gd name="T23" fmla="*/ 14 h 16"/>
                  <a:gd name="T24" fmla="*/ 11 w 26"/>
                  <a:gd name="T25" fmla="*/ 12 h 16"/>
                  <a:gd name="T26" fmla="*/ 14 w 26"/>
                  <a:gd name="T27" fmla="*/ 12 h 16"/>
                  <a:gd name="T28" fmla="*/ 17 w 26"/>
                  <a:gd name="T29" fmla="*/ 12 h 16"/>
                  <a:gd name="T30" fmla="*/ 20 w 26"/>
                  <a:gd name="T31" fmla="*/ 12 h 16"/>
                  <a:gd name="T32" fmla="*/ 23 w 26"/>
                  <a:gd name="T33" fmla="*/ 10 h 16"/>
                  <a:gd name="T34" fmla="*/ 26 w 26"/>
                  <a:gd name="T35" fmla="*/ 6 h 16"/>
                  <a:gd name="T36" fmla="*/ 22 w 26"/>
                  <a:gd name="T37" fmla="*/ 0 h 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16"/>
                  <a:gd name="T59" fmla="*/ 26 w 26"/>
                  <a:gd name="T60" fmla="*/ 16 h 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16">
                    <a:moveTo>
                      <a:pt x="22" y="0"/>
                    </a:moveTo>
                    <a:lnTo>
                      <a:pt x="20" y="2"/>
                    </a:lnTo>
                    <a:lnTo>
                      <a:pt x="19" y="4"/>
                    </a:lnTo>
                    <a:lnTo>
                      <a:pt x="15" y="4"/>
                    </a:lnTo>
                    <a:lnTo>
                      <a:pt x="12" y="4"/>
                    </a:lnTo>
                    <a:lnTo>
                      <a:pt x="9" y="4"/>
                    </a:lnTo>
                    <a:lnTo>
                      <a:pt x="6" y="6"/>
                    </a:lnTo>
                    <a:lnTo>
                      <a:pt x="3" y="6"/>
                    </a:lnTo>
                    <a:lnTo>
                      <a:pt x="0" y="8"/>
                    </a:lnTo>
                    <a:lnTo>
                      <a:pt x="3" y="16"/>
                    </a:lnTo>
                    <a:lnTo>
                      <a:pt x="6" y="14"/>
                    </a:lnTo>
                    <a:lnTo>
                      <a:pt x="8" y="14"/>
                    </a:lnTo>
                    <a:lnTo>
                      <a:pt x="11" y="12"/>
                    </a:lnTo>
                    <a:lnTo>
                      <a:pt x="14" y="12"/>
                    </a:lnTo>
                    <a:lnTo>
                      <a:pt x="17" y="12"/>
                    </a:lnTo>
                    <a:lnTo>
                      <a:pt x="20" y="12"/>
                    </a:lnTo>
                    <a:lnTo>
                      <a:pt x="23" y="10"/>
                    </a:lnTo>
                    <a:lnTo>
                      <a:pt x="26" y="6"/>
                    </a:lnTo>
                    <a:lnTo>
                      <a:pt x="22" y="0"/>
                    </a:lnTo>
                    <a:close/>
                  </a:path>
                </a:pathLst>
              </a:custGeom>
              <a:solidFill>
                <a:srgbClr val="CC6633"/>
              </a:solidFill>
              <a:ln w="9525">
                <a:noFill/>
                <a:round/>
                <a:headEnd/>
                <a:tailEnd/>
              </a:ln>
            </p:spPr>
            <p:txBody>
              <a:bodyPr/>
              <a:lstStyle/>
              <a:p>
                <a:endParaRPr lang="it-IT">
                  <a:solidFill>
                    <a:srgbClr val="FFFFFF"/>
                  </a:solidFill>
                </a:endParaRPr>
              </a:p>
            </p:txBody>
          </p:sp>
          <p:sp>
            <p:nvSpPr>
              <p:cNvPr id="29330" name="Freeform 373"/>
              <p:cNvSpPr>
                <a:spLocks/>
              </p:cNvSpPr>
              <p:nvPr/>
            </p:nvSpPr>
            <p:spPr bwMode="auto">
              <a:xfrm>
                <a:off x="3130" y="1726"/>
                <a:ext cx="9" cy="17"/>
              </a:xfrm>
              <a:custGeom>
                <a:avLst/>
                <a:gdLst>
                  <a:gd name="T0" fmla="*/ 3 w 9"/>
                  <a:gd name="T1" fmla="*/ 8 h 17"/>
                  <a:gd name="T2" fmla="*/ 3 w 9"/>
                  <a:gd name="T3" fmla="*/ 6 h 17"/>
                  <a:gd name="T4" fmla="*/ 1 w 9"/>
                  <a:gd name="T5" fmla="*/ 8 h 17"/>
                  <a:gd name="T6" fmla="*/ 1 w 9"/>
                  <a:gd name="T7" fmla="*/ 11 h 17"/>
                  <a:gd name="T8" fmla="*/ 0 w 9"/>
                  <a:gd name="T9" fmla="*/ 11 h 17"/>
                  <a:gd name="T10" fmla="*/ 4 w 9"/>
                  <a:gd name="T11" fmla="*/ 17 h 17"/>
                  <a:gd name="T12" fmla="*/ 6 w 9"/>
                  <a:gd name="T13" fmla="*/ 17 h 17"/>
                  <a:gd name="T14" fmla="*/ 6 w 9"/>
                  <a:gd name="T15" fmla="*/ 15 h 17"/>
                  <a:gd name="T16" fmla="*/ 8 w 9"/>
                  <a:gd name="T17" fmla="*/ 13 h 17"/>
                  <a:gd name="T18" fmla="*/ 8 w 9"/>
                  <a:gd name="T19" fmla="*/ 11 h 17"/>
                  <a:gd name="T20" fmla="*/ 9 w 9"/>
                  <a:gd name="T21" fmla="*/ 8 h 17"/>
                  <a:gd name="T22" fmla="*/ 9 w 9"/>
                  <a:gd name="T23" fmla="*/ 6 h 17"/>
                  <a:gd name="T24" fmla="*/ 9 w 9"/>
                  <a:gd name="T25" fmla="*/ 2 h 17"/>
                  <a:gd name="T26" fmla="*/ 8 w 9"/>
                  <a:gd name="T27" fmla="*/ 0 h 17"/>
                  <a:gd name="T28" fmla="*/ 3 w 9"/>
                  <a:gd name="T29" fmla="*/ 8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
                  <a:gd name="T46" fmla="*/ 0 h 17"/>
                  <a:gd name="T47" fmla="*/ 9 w 9"/>
                  <a:gd name="T48" fmla="*/ 17 h 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 h="17">
                    <a:moveTo>
                      <a:pt x="3" y="8"/>
                    </a:moveTo>
                    <a:lnTo>
                      <a:pt x="3" y="6"/>
                    </a:lnTo>
                    <a:lnTo>
                      <a:pt x="1" y="8"/>
                    </a:lnTo>
                    <a:lnTo>
                      <a:pt x="1" y="11"/>
                    </a:lnTo>
                    <a:lnTo>
                      <a:pt x="0" y="11"/>
                    </a:lnTo>
                    <a:lnTo>
                      <a:pt x="4" y="17"/>
                    </a:lnTo>
                    <a:lnTo>
                      <a:pt x="6" y="17"/>
                    </a:lnTo>
                    <a:lnTo>
                      <a:pt x="6" y="15"/>
                    </a:lnTo>
                    <a:lnTo>
                      <a:pt x="8" y="13"/>
                    </a:lnTo>
                    <a:lnTo>
                      <a:pt x="8" y="11"/>
                    </a:lnTo>
                    <a:lnTo>
                      <a:pt x="9" y="8"/>
                    </a:lnTo>
                    <a:lnTo>
                      <a:pt x="9" y="6"/>
                    </a:lnTo>
                    <a:lnTo>
                      <a:pt x="9" y="2"/>
                    </a:lnTo>
                    <a:lnTo>
                      <a:pt x="8" y="0"/>
                    </a:lnTo>
                    <a:lnTo>
                      <a:pt x="3" y="8"/>
                    </a:lnTo>
                    <a:close/>
                  </a:path>
                </a:pathLst>
              </a:custGeom>
              <a:solidFill>
                <a:srgbClr val="CC6633"/>
              </a:solidFill>
              <a:ln w="9525">
                <a:noFill/>
                <a:round/>
                <a:headEnd/>
                <a:tailEnd/>
              </a:ln>
            </p:spPr>
            <p:txBody>
              <a:bodyPr/>
              <a:lstStyle/>
              <a:p>
                <a:endParaRPr lang="it-IT">
                  <a:solidFill>
                    <a:srgbClr val="FFFFFF"/>
                  </a:solidFill>
                </a:endParaRPr>
              </a:p>
            </p:txBody>
          </p:sp>
          <p:sp>
            <p:nvSpPr>
              <p:cNvPr id="29331" name="Freeform 374"/>
              <p:cNvSpPr>
                <a:spLocks/>
              </p:cNvSpPr>
              <p:nvPr/>
            </p:nvSpPr>
            <p:spPr bwMode="auto">
              <a:xfrm>
                <a:off x="3026" y="1741"/>
                <a:ext cx="55" cy="44"/>
              </a:xfrm>
              <a:custGeom>
                <a:avLst/>
                <a:gdLst>
                  <a:gd name="T0" fmla="*/ 0 w 55"/>
                  <a:gd name="T1" fmla="*/ 10 h 44"/>
                  <a:gd name="T2" fmla="*/ 5 w 55"/>
                  <a:gd name="T3" fmla="*/ 10 h 44"/>
                  <a:gd name="T4" fmla="*/ 11 w 55"/>
                  <a:gd name="T5" fmla="*/ 14 h 44"/>
                  <a:gd name="T6" fmla="*/ 18 w 55"/>
                  <a:gd name="T7" fmla="*/ 19 h 44"/>
                  <a:gd name="T8" fmla="*/ 24 w 55"/>
                  <a:gd name="T9" fmla="*/ 23 h 44"/>
                  <a:gd name="T10" fmla="*/ 32 w 55"/>
                  <a:gd name="T11" fmla="*/ 27 h 44"/>
                  <a:gd name="T12" fmla="*/ 38 w 55"/>
                  <a:gd name="T13" fmla="*/ 33 h 44"/>
                  <a:gd name="T14" fmla="*/ 46 w 55"/>
                  <a:gd name="T15" fmla="*/ 40 h 44"/>
                  <a:gd name="T16" fmla="*/ 52 w 55"/>
                  <a:gd name="T17" fmla="*/ 44 h 44"/>
                  <a:gd name="T18" fmla="*/ 55 w 55"/>
                  <a:gd name="T19" fmla="*/ 38 h 44"/>
                  <a:gd name="T20" fmla="*/ 49 w 55"/>
                  <a:gd name="T21" fmla="*/ 31 h 44"/>
                  <a:gd name="T22" fmla="*/ 41 w 55"/>
                  <a:gd name="T23" fmla="*/ 25 h 44"/>
                  <a:gd name="T24" fmla="*/ 35 w 55"/>
                  <a:gd name="T25" fmla="*/ 21 h 44"/>
                  <a:gd name="T26" fmla="*/ 27 w 55"/>
                  <a:gd name="T27" fmla="*/ 14 h 44"/>
                  <a:gd name="T28" fmla="*/ 21 w 55"/>
                  <a:gd name="T29" fmla="*/ 10 h 44"/>
                  <a:gd name="T30" fmla="*/ 13 w 55"/>
                  <a:gd name="T31" fmla="*/ 6 h 44"/>
                  <a:gd name="T32" fmla="*/ 7 w 55"/>
                  <a:gd name="T33" fmla="*/ 2 h 44"/>
                  <a:gd name="T34" fmla="*/ 0 w 55"/>
                  <a:gd name="T35" fmla="*/ 0 h 44"/>
                  <a:gd name="T36" fmla="*/ 0 w 55"/>
                  <a:gd name="T37" fmla="*/ 10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44"/>
                  <a:gd name="T59" fmla="*/ 55 w 55"/>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44">
                    <a:moveTo>
                      <a:pt x="0" y="10"/>
                    </a:moveTo>
                    <a:lnTo>
                      <a:pt x="5" y="10"/>
                    </a:lnTo>
                    <a:lnTo>
                      <a:pt x="11" y="14"/>
                    </a:lnTo>
                    <a:lnTo>
                      <a:pt x="18" y="19"/>
                    </a:lnTo>
                    <a:lnTo>
                      <a:pt x="24" y="23"/>
                    </a:lnTo>
                    <a:lnTo>
                      <a:pt x="32" y="27"/>
                    </a:lnTo>
                    <a:lnTo>
                      <a:pt x="38" y="33"/>
                    </a:lnTo>
                    <a:lnTo>
                      <a:pt x="46" y="40"/>
                    </a:lnTo>
                    <a:lnTo>
                      <a:pt x="52" y="44"/>
                    </a:lnTo>
                    <a:lnTo>
                      <a:pt x="55" y="38"/>
                    </a:lnTo>
                    <a:lnTo>
                      <a:pt x="49" y="31"/>
                    </a:lnTo>
                    <a:lnTo>
                      <a:pt x="41" y="25"/>
                    </a:lnTo>
                    <a:lnTo>
                      <a:pt x="35" y="21"/>
                    </a:lnTo>
                    <a:lnTo>
                      <a:pt x="27" y="14"/>
                    </a:lnTo>
                    <a:lnTo>
                      <a:pt x="21" y="10"/>
                    </a:lnTo>
                    <a:lnTo>
                      <a:pt x="13" y="6"/>
                    </a:lnTo>
                    <a:lnTo>
                      <a:pt x="7" y="2"/>
                    </a:lnTo>
                    <a:lnTo>
                      <a:pt x="0" y="0"/>
                    </a:lnTo>
                    <a:lnTo>
                      <a:pt x="0" y="10"/>
                    </a:lnTo>
                    <a:close/>
                  </a:path>
                </a:pathLst>
              </a:custGeom>
              <a:solidFill>
                <a:srgbClr val="CC6633"/>
              </a:solidFill>
              <a:ln w="9525">
                <a:noFill/>
                <a:round/>
                <a:headEnd/>
                <a:tailEnd/>
              </a:ln>
            </p:spPr>
            <p:txBody>
              <a:bodyPr/>
              <a:lstStyle/>
              <a:p>
                <a:endParaRPr lang="it-IT">
                  <a:solidFill>
                    <a:srgbClr val="FFFFFF"/>
                  </a:solidFill>
                </a:endParaRPr>
              </a:p>
            </p:txBody>
          </p:sp>
          <p:sp>
            <p:nvSpPr>
              <p:cNvPr id="29332" name="Freeform 375"/>
              <p:cNvSpPr>
                <a:spLocks/>
              </p:cNvSpPr>
              <p:nvPr/>
            </p:nvSpPr>
            <p:spPr bwMode="auto">
              <a:xfrm>
                <a:off x="3006" y="1741"/>
                <a:ext cx="20" cy="21"/>
              </a:xfrm>
              <a:custGeom>
                <a:avLst/>
                <a:gdLst>
                  <a:gd name="T0" fmla="*/ 5 w 20"/>
                  <a:gd name="T1" fmla="*/ 21 h 21"/>
                  <a:gd name="T2" fmla="*/ 6 w 20"/>
                  <a:gd name="T3" fmla="*/ 19 h 21"/>
                  <a:gd name="T4" fmla="*/ 8 w 20"/>
                  <a:gd name="T5" fmla="*/ 17 h 21"/>
                  <a:gd name="T6" fmla="*/ 10 w 20"/>
                  <a:gd name="T7" fmla="*/ 14 h 21"/>
                  <a:gd name="T8" fmla="*/ 11 w 20"/>
                  <a:gd name="T9" fmla="*/ 12 h 21"/>
                  <a:gd name="T10" fmla="*/ 14 w 20"/>
                  <a:gd name="T11" fmla="*/ 10 h 21"/>
                  <a:gd name="T12" fmla="*/ 16 w 20"/>
                  <a:gd name="T13" fmla="*/ 10 h 21"/>
                  <a:gd name="T14" fmla="*/ 17 w 20"/>
                  <a:gd name="T15" fmla="*/ 10 h 21"/>
                  <a:gd name="T16" fmla="*/ 20 w 20"/>
                  <a:gd name="T17" fmla="*/ 10 h 21"/>
                  <a:gd name="T18" fmla="*/ 20 w 20"/>
                  <a:gd name="T19" fmla="*/ 0 h 21"/>
                  <a:gd name="T20" fmla="*/ 17 w 20"/>
                  <a:gd name="T21" fmla="*/ 0 h 21"/>
                  <a:gd name="T22" fmla="*/ 14 w 20"/>
                  <a:gd name="T23" fmla="*/ 2 h 21"/>
                  <a:gd name="T24" fmla="*/ 11 w 20"/>
                  <a:gd name="T25" fmla="*/ 2 h 21"/>
                  <a:gd name="T26" fmla="*/ 8 w 20"/>
                  <a:gd name="T27" fmla="*/ 4 h 21"/>
                  <a:gd name="T28" fmla="*/ 6 w 20"/>
                  <a:gd name="T29" fmla="*/ 6 h 21"/>
                  <a:gd name="T30" fmla="*/ 3 w 20"/>
                  <a:gd name="T31" fmla="*/ 10 h 21"/>
                  <a:gd name="T32" fmla="*/ 2 w 20"/>
                  <a:gd name="T33" fmla="*/ 12 h 21"/>
                  <a:gd name="T34" fmla="*/ 0 w 20"/>
                  <a:gd name="T35" fmla="*/ 17 h 21"/>
                  <a:gd name="T36" fmla="*/ 5 w 20"/>
                  <a:gd name="T37" fmla="*/ 21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21"/>
                  <a:gd name="T59" fmla="*/ 20 w 20"/>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21">
                    <a:moveTo>
                      <a:pt x="5" y="21"/>
                    </a:moveTo>
                    <a:lnTo>
                      <a:pt x="6" y="19"/>
                    </a:lnTo>
                    <a:lnTo>
                      <a:pt x="8" y="17"/>
                    </a:lnTo>
                    <a:lnTo>
                      <a:pt x="10" y="14"/>
                    </a:lnTo>
                    <a:lnTo>
                      <a:pt x="11" y="12"/>
                    </a:lnTo>
                    <a:lnTo>
                      <a:pt x="14" y="10"/>
                    </a:lnTo>
                    <a:lnTo>
                      <a:pt x="16" y="10"/>
                    </a:lnTo>
                    <a:lnTo>
                      <a:pt x="17" y="10"/>
                    </a:lnTo>
                    <a:lnTo>
                      <a:pt x="20" y="10"/>
                    </a:lnTo>
                    <a:lnTo>
                      <a:pt x="20" y="0"/>
                    </a:lnTo>
                    <a:lnTo>
                      <a:pt x="17" y="0"/>
                    </a:lnTo>
                    <a:lnTo>
                      <a:pt x="14" y="2"/>
                    </a:lnTo>
                    <a:lnTo>
                      <a:pt x="11" y="2"/>
                    </a:lnTo>
                    <a:lnTo>
                      <a:pt x="8" y="4"/>
                    </a:lnTo>
                    <a:lnTo>
                      <a:pt x="6" y="6"/>
                    </a:lnTo>
                    <a:lnTo>
                      <a:pt x="3" y="10"/>
                    </a:lnTo>
                    <a:lnTo>
                      <a:pt x="2" y="12"/>
                    </a:lnTo>
                    <a:lnTo>
                      <a:pt x="0" y="17"/>
                    </a:lnTo>
                    <a:lnTo>
                      <a:pt x="5" y="21"/>
                    </a:lnTo>
                    <a:close/>
                  </a:path>
                </a:pathLst>
              </a:custGeom>
              <a:solidFill>
                <a:srgbClr val="CC6633"/>
              </a:solidFill>
              <a:ln w="9525">
                <a:noFill/>
                <a:round/>
                <a:headEnd/>
                <a:tailEnd/>
              </a:ln>
            </p:spPr>
            <p:txBody>
              <a:bodyPr/>
              <a:lstStyle/>
              <a:p>
                <a:endParaRPr lang="it-IT">
                  <a:solidFill>
                    <a:srgbClr val="FFFFFF"/>
                  </a:solidFill>
                </a:endParaRPr>
              </a:p>
            </p:txBody>
          </p:sp>
          <p:sp>
            <p:nvSpPr>
              <p:cNvPr id="29333" name="Freeform 376"/>
              <p:cNvSpPr>
                <a:spLocks/>
              </p:cNvSpPr>
              <p:nvPr/>
            </p:nvSpPr>
            <p:spPr bwMode="auto">
              <a:xfrm>
                <a:off x="3003" y="1758"/>
                <a:ext cx="8" cy="31"/>
              </a:xfrm>
              <a:custGeom>
                <a:avLst/>
                <a:gdLst>
                  <a:gd name="T0" fmla="*/ 8 w 8"/>
                  <a:gd name="T1" fmla="*/ 31 h 31"/>
                  <a:gd name="T2" fmla="*/ 8 w 8"/>
                  <a:gd name="T3" fmla="*/ 27 h 31"/>
                  <a:gd name="T4" fmla="*/ 8 w 8"/>
                  <a:gd name="T5" fmla="*/ 23 h 31"/>
                  <a:gd name="T6" fmla="*/ 6 w 8"/>
                  <a:gd name="T7" fmla="*/ 19 h 31"/>
                  <a:gd name="T8" fmla="*/ 6 w 8"/>
                  <a:gd name="T9" fmla="*/ 16 h 31"/>
                  <a:gd name="T10" fmla="*/ 6 w 8"/>
                  <a:gd name="T11" fmla="*/ 12 h 31"/>
                  <a:gd name="T12" fmla="*/ 6 w 8"/>
                  <a:gd name="T13" fmla="*/ 8 h 31"/>
                  <a:gd name="T14" fmla="*/ 6 w 8"/>
                  <a:gd name="T15" fmla="*/ 6 h 31"/>
                  <a:gd name="T16" fmla="*/ 8 w 8"/>
                  <a:gd name="T17" fmla="*/ 4 h 31"/>
                  <a:gd name="T18" fmla="*/ 3 w 8"/>
                  <a:gd name="T19" fmla="*/ 0 h 31"/>
                  <a:gd name="T20" fmla="*/ 2 w 8"/>
                  <a:gd name="T21" fmla="*/ 4 h 31"/>
                  <a:gd name="T22" fmla="*/ 0 w 8"/>
                  <a:gd name="T23" fmla="*/ 8 h 31"/>
                  <a:gd name="T24" fmla="*/ 0 w 8"/>
                  <a:gd name="T25" fmla="*/ 12 h 31"/>
                  <a:gd name="T26" fmla="*/ 0 w 8"/>
                  <a:gd name="T27" fmla="*/ 16 h 31"/>
                  <a:gd name="T28" fmla="*/ 0 w 8"/>
                  <a:gd name="T29" fmla="*/ 21 h 31"/>
                  <a:gd name="T30" fmla="*/ 0 w 8"/>
                  <a:gd name="T31" fmla="*/ 25 h 31"/>
                  <a:gd name="T32" fmla="*/ 2 w 8"/>
                  <a:gd name="T33" fmla="*/ 29 h 31"/>
                  <a:gd name="T34" fmla="*/ 2 w 8"/>
                  <a:gd name="T35" fmla="*/ 31 h 31"/>
                  <a:gd name="T36" fmla="*/ 8 w 8"/>
                  <a:gd name="T37" fmla="*/ 31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31"/>
                  <a:gd name="T59" fmla="*/ 8 w 8"/>
                  <a:gd name="T60" fmla="*/ 31 h 3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31">
                    <a:moveTo>
                      <a:pt x="8" y="31"/>
                    </a:moveTo>
                    <a:lnTo>
                      <a:pt x="8" y="27"/>
                    </a:lnTo>
                    <a:lnTo>
                      <a:pt x="8" y="23"/>
                    </a:lnTo>
                    <a:lnTo>
                      <a:pt x="6" y="19"/>
                    </a:lnTo>
                    <a:lnTo>
                      <a:pt x="6" y="16"/>
                    </a:lnTo>
                    <a:lnTo>
                      <a:pt x="6" y="12"/>
                    </a:lnTo>
                    <a:lnTo>
                      <a:pt x="6" y="8"/>
                    </a:lnTo>
                    <a:lnTo>
                      <a:pt x="6" y="6"/>
                    </a:lnTo>
                    <a:lnTo>
                      <a:pt x="8" y="4"/>
                    </a:lnTo>
                    <a:lnTo>
                      <a:pt x="3" y="0"/>
                    </a:lnTo>
                    <a:lnTo>
                      <a:pt x="2" y="4"/>
                    </a:lnTo>
                    <a:lnTo>
                      <a:pt x="0" y="8"/>
                    </a:lnTo>
                    <a:lnTo>
                      <a:pt x="0" y="12"/>
                    </a:lnTo>
                    <a:lnTo>
                      <a:pt x="0" y="16"/>
                    </a:lnTo>
                    <a:lnTo>
                      <a:pt x="0" y="21"/>
                    </a:lnTo>
                    <a:lnTo>
                      <a:pt x="0" y="25"/>
                    </a:lnTo>
                    <a:lnTo>
                      <a:pt x="2" y="29"/>
                    </a:lnTo>
                    <a:lnTo>
                      <a:pt x="2" y="31"/>
                    </a:lnTo>
                    <a:lnTo>
                      <a:pt x="8" y="31"/>
                    </a:lnTo>
                    <a:close/>
                  </a:path>
                </a:pathLst>
              </a:custGeom>
              <a:solidFill>
                <a:srgbClr val="CC6633"/>
              </a:solidFill>
              <a:ln w="9525">
                <a:noFill/>
                <a:round/>
                <a:headEnd/>
                <a:tailEnd/>
              </a:ln>
            </p:spPr>
            <p:txBody>
              <a:bodyPr/>
              <a:lstStyle/>
              <a:p>
                <a:endParaRPr lang="it-IT">
                  <a:solidFill>
                    <a:srgbClr val="FFFFFF"/>
                  </a:solidFill>
                </a:endParaRPr>
              </a:p>
            </p:txBody>
          </p:sp>
          <p:sp>
            <p:nvSpPr>
              <p:cNvPr id="29334" name="Freeform 377"/>
              <p:cNvSpPr>
                <a:spLocks/>
              </p:cNvSpPr>
              <p:nvPr/>
            </p:nvSpPr>
            <p:spPr bwMode="auto">
              <a:xfrm>
                <a:off x="3005" y="1789"/>
                <a:ext cx="20" cy="36"/>
              </a:xfrm>
              <a:custGeom>
                <a:avLst/>
                <a:gdLst>
                  <a:gd name="T0" fmla="*/ 20 w 20"/>
                  <a:gd name="T1" fmla="*/ 34 h 36"/>
                  <a:gd name="T2" fmla="*/ 18 w 20"/>
                  <a:gd name="T3" fmla="*/ 30 h 36"/>
                  <a:gd name="T4" fmla="*/ 17 w 20"/>
                  <a:gd name="T5" fmla="*/ 23 h 36"/>
                  <a:gd name="T6" fmla="*/ 14 w 20"/>
                  <a:gd name="T7" fmla="*/ 19 h 36"/>
                  <a:gd name="T8" fmla="*/ 12 w 20"/>
                  <a:gd name="T9" fmla="*/ 17 h 36"/>
                  <a:gd name="T10" fmla="*/ 9 w 20"/>
                  <a:gd name="T11" fmla="*/ 13 h 36"/>
                  <a:gd name="T12" fmla="*/ 7 w 20"/>
                  <a:gd name="T13" fmla="*/ 9 h 36"/>
                  <a:gd name="T14" fmla="*/ 6 w 20"/>
                  <a:gd name="T15" fmla="*/ 4 h 36"/>
                  <a:gd name="T16" fmla="*/ 6 w 20"/>
                  <a:gd name="T17" fmla="*/ 0 h 36"/>
                  <a:gd name="T18" fmla="*/ 0 w 20"/>
                  <a:gd name="T19" fmla="*/ 0 h 36"/>
                  <a:gd name="T20" fmla="*/ 0 w 20"/>
                  <a:gd name="T21" fmla="*/ 6 h 36"/>
                  <a:gd name="T22" fmla="*/ 1 w 20"/>
                  <a:gd name="T23" fmla="*/ 13 h 36"/>
                  <a:gd name="T24" fmla="*/ 4 w 20"/>
                  <a:gd name="T25" fmla="*/ 17 h 36"/>
                  <a:gd name="T26" fmla="*/ 6 w 20"/>
                  <a:gd name="T27" fmla="*/ 21 h 36"/>
                  <a:gd name="T28" fmla="*/ 9 w 20"/>
                  <a:gd name="T29" fmla="*/ 25 h 36"/>
                  <a:gd name="T30" fmla="*/ 12 w 20"/>
                  <a:gd name="T31" fmla="*/ 30 h 36"/>
                  <a:gd name="T32" fmla="*/ 14 w 20"/>
                  <a:gd name="T33" fmla="*/ 34 h 36"/>
                  <a:gd name="T34" fmla="*/ 14 w 20"/>
                  <a:gd name="T35" fmla="*/ 36 h 36"/>
                  <a:gd name="T36" fmla="*/ 20 w 20"/>
                  <a:gd name="T37" fmla="*/ 34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36"/>
                  <a:gd name="T59" fmla="*/ 20 w 20"/>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36">
                    <a:moveTo>
                      <a:pt x="20" y="34"/>
                    </a:moveTo>
                    <a:lnTo>
                      <a:pt x="18" y="30"/>
                    </a:lnTo>
                    <a:lnTo>
                      <a:pt x="17" y="23"/>
                    </a:lnTo>
                    <a:lnTo>
                      <a:pt x="14" y="19"/>
                    </a:lnTo>
                    <a:lnTo>
                      <a:pt x="12" y="17"/>
                    </a:lnTo>
                    <a:lnTo>
                      <a:pt x="9" y="13"/>
                    </a:lnTo>
                    <a:lnTo>
                      <a:pt x="7" y="9"/>
                    </a:lnTo>
                    <a:lnTo>
                      <a:pt x="6" y="4"/>
                    </a:lnTo>
                    <a:lnTo>
                      <a:pt x="6" y="0"/>
                    </a:lnTo>
                    <a:lnTo>
                      <a:pt x="0" y="0"/>
                    </a:lnTo>
                    <a:lnTo>
                      <a:pt x="0" y="6"/>
                    </a:lnTo>
                    <a:lnTo>
                      <a:pt x="1" y="13"/>
                    </a:lnTo>
                    <a:lnTo>
                      <a:pt x="4" y="17"/>
                    </a:lnTo>
                    <a:lnTo>
                      <a:pt x="6" y="21"/>
                    </a:lnTo>
                    <a:lnTo>
                      <a:pt x="9" y="25"/>
                    </a:lnTo>
                    <a:lnTo>
                      <a:pt x="12" y="30"/>
                    </a:lnTo>
                    <a:lnTo>
                      <a:pt x="14" y="34"/>
                    </a:lnTo>
                    <a:lnTo>
                      <a:pt x="14" y="36"/>
                    </a:lnTo>
                    <a:lnTo>
                      <a:pt x="20" y="34"/>
                    </a:lnTo>
                    <a:close/>
                  </a:path>
                </a:pathLst>
              </a:custGeom>
              <a:solidFill>
                <a:srgbClr val="CC6633"/>
              </a:solidFill>
              <a:ln w="9525">
                <a:noFill/>
                <a:round/>
                <a:headEnd/>
                <a:tailEnd/>
              </a:ln>
            </p:spPr>
            <p:txBody>
              <a:bodyPr/>
              <a:lstStyle/>
              <a:p>
                <a:endParaRPr lang="it-IT">
                  <a:solidFill>
                    <a:srgbClr val="FFFFFF"/>
                  </a:solidFill>
                </a:endParaRPr>
              </a:p>
            </p:txBody>
          </p:sp>
          <p:sp>
            <p:nvSpPr>
              <p:cNvPr id="29335" name="Freeform 378"/>
              <p:cNvSpPr>
                <a:spLocks/>
              </p:cNvSpPr>
              <p:nvPr/>
            </p:nvSpPr>
            <p:spPr bwMode="auto">
              <a:xfrm>
                <a:off x="3019" y="1823"/>
                <a:ext cx="47" cy="44"/>
              </a:xfrm>
              <a:custGeom>
                <a:avLst/>
                <a:gdLst>
                  <a:gd name="T0" fmla="*/ 45 w 47"/>
                  <a:gd name="T1" fmla="*/ 33 h 44"/>
                  <a:gd name="T2" fmla="*/ 39 w 47"/>
                  <a:gd name="T3" fmla="*/ 36 h 44"/>
                  <a:gd name="T4" fmla="*/ 32 w 47"/>
                  <a:gd name="T5" fmla="*/ 33 h 44"/>
                  <a:gd name="T6" fmla="*/ 26 w 47"/>
                  <a:gd name="T7" fmla="*/ 31 h 44"/>
                  <a:gd name="T8" fmla="*/ 22 w 47"/>
                  <a:gd name="T9" fmla="*/ 27 h 44"/>
                  <a:gd name="T10" fmla="*/ 17 w 47"/>
                  <a:gd name="T11" fmla="*/ 23 h 44"/>
                  <a:gd name="T12" fmla="*/ 12 w 47"/>
                  <a:gd name="T13" fmla="*/ 17 h 44"/>
                  <a:gd name="T14" fmla="*/ 9 w 47"/>
                  <a:gd name="T15" fmla="*/ 8 h 44"/>
                  <a:gd name="T16" fmla="*/ 6 w 47"/>
                  <a:gd name="T17" fmla="*/ 0 h 44"/>
                  <a:gd name="T18" fmla="*/ 0 w 47"/>
                  <a:gd name="T19" fmla="*/ 2 h 44"/>
                  <a:gd name="T20" fmla="*/ 3 w 47"/>
                  <a:gd name="T21" fmla="*/ 12 h 44"/>
                  <a:gd name="T22" fmla="*/ 7 w 47"/>
                  <a:gd name="T23" fmla="*/ 21 h 44"/>
                  <a:gd name="T24" fmla="*/ 12 w 47"/>
                  <a:gd name="T25" fmla="*/ 29 h 44"/>
                  <a:gd name="T26" fmla="*/ 18 w 47"/>
                  <a:gd name="T27" fmla="*/ 36 h 44"/>
                  <a:gd name="T28" fmla="*/ 25 w 47"/>
                  <a:gd name="T29" fmla="*/ 40 h 44"/>
                  <a:gd name="T30" fmla="*/ 31 w 47"/>
                  <a:gd name="T31" fmla="*/ 42 h 44"/>
                  <a:gd name="T32" fmla="*/ 39 w 47"/>
                  <a:gd name="T33" fmla="*/ 44 h 44"/>
                  <a:gd name="T34" fmla="*/ 47 w 47"/>
                  <a:gd name="T35" fmla="*/ 44 h 44"/>
                  <a:gd name="T36" fmla="*/ 47 w 47"/>
                  <a:gd name="T37" fmla="*/ 42 h 44"/>
                  <a:gd name="T38" fmla="*/ 45 w 47"/>
                  <a:gd name="T39" fmla="*/ 33 h 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7"/>
                  <a:gd name="T61" fmla="*/ 0 h 44"/>
                  <a:gd name="T62" fmla="*/ 47 w 47"/>
                  <a:gd name="T63" fmla="*/ 44 h 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7" h="44">
                    <a:moveTo>
                      <a:pt x="45" y="33"/>
                    </a:moveTo>
                    <a:lnTo>
                      <a:pt x="39" y="36"/>
                    </a:lnTo>
                    <a:lnTo>
                      <a:pt x="32" y="33"/>
                    </a:lnTo>
                    <a:lnTo>
                      <a:pt x="26" y="31"/>
                    </a:lnTo>
                    <a:lnTo>
                      <a:pt x="22" y="27"/>
                    </a:lnTo>
                    <a:lnTo>
                      <a:pt x="17" y="23"/>
                    </a:lnTo>
                    <a:lnTo>
                      <a:pt x="12" y="17"/>
                    </a:lnTo>
                    <a:lnTo>
                      <a:pt x="9" y="8"/>
                    </a:lnTo>
                    <a:lnTo>
                      <a:pt x="6" y="0"/>
                    </a:lnTo>
                    <a:lnTo>
                      <a:pt x="0" y="2"/>
                    </a:lnTo>
                    <a:lnTo>
                      <a:pt x="3" y="12"/>
                    </a:lnTo>
                    <a:lnTo>
                      <a:pt x="7" y="21"/>
                    </a:lnTo>
                    <a:lnTo>
                      <a:pt x="12" y="29"/>
                    </a:lnTo>
                    <a:lnTo>
                      <a:pt x="18" y="36"/>
                    </a:lnTo>
                    <a:lnTo>
                      <a:pt x="25" y="40"/>
                    </a:lnTo>
                    <a:lnTo>
                      <a:pt x="31" y="42"/>
                    </a:lnTo>
                    <a:lnTo>
                      <a:pt x="39" y="44"/>
                    </a:lnTo>
                    <a:lnTo>
                      <a:pt x="47" y="44"/>
                    </a:lnTo>
                    <a:lnTo>
                      <a:pt x="47" y="42"/>
                    </a:lnTo>
                    <a:lnTo>
                      <a:pt x="45" y="33"/>
                    </a:lnTo>
                    <a:close/>
                  </a:path>
                </a:pathLst>
              </a:custGeom>
              <a:solidFill>
                <a:srgbClr val="CC6633"/>
              </a:solidFill>
              <a:ln w="9525">
                <a:noFill/>
                <a:round/>
                <a:headEnd/>
                <a:tailEnd/>
              </a:ln>
            </p:spPr>
            <p:txBody>
              <a:bodyPr/>
              <a:lstStyle/>
              <a:p>
                <a:endParaRPr lang="it-IT">
                  <a:solidFill>
                    <a:srgbClr val="FFFFFF"/>
                  </a:solidFill>
                </a:endParaRPr>
              </a:p>
            </p:txBody>
          </p:sp>
          <p:sp>
            <p:nvSpPr>
              <p:cNvPr id="29336" name="Freeform 379"/>
              <p:cNvSpPr>
                <a:spLocks/>
              </p:cNvSpPr>
              <p:nvPr/>
            </p:nvSpPr>
            <p:spPr bwMode="auto">
              <a:xfrm>
                <a:off x="3064" y="1848"/>
                <a:ext cx="19" cy="17"/>
              </a:xfrm>
              <a:custGeom>
                <a:avLst/>
                <a:gdLst>
                  <a:gd name="T0" fmla="*/ 11 w 19"/>
                  <a:gd name="T1" fmla="*/ 0 h 17"/>
                  <a:gd name="T2" fmla="*/ 13 w 19"/>
                  <a:gd name="T3" fmla="*/ 0 h 17"/>
                  <a:gd name="T4" fmla="*/ 11 w 19"/>
                  <a:gd name="T5" fmla="*/ 2 h 17"/>
                  <a:gd name="T6" fmla="*/ 9 w 19"/>
                  <a:gd name="T7" fmla="*/ 4 h 17"/>
                  <a:gd name="T8" fmla="*/ 8 w 19"/>
                  <a:gd name="T9" fmla="*/ 6 h 17"/>
                  <a:gd name="T10" fmla="*/ 6 w 19"/>
                  <a:gd name="T11" fmla="*/ 6 h 17"/>
                  <a:gd name="T12" fmla="*/ 3 w 19"/>
                  <a:gd name="T13" fmla="*/ 8 h 17"/>
                  <a:gd name="T14" fmla="*/ 2 w 19"/>
                  <a:gd name="T15" fmla="*/ 8 h 17"/>
                  <a:gd name="T16" fmla="*/ 0 w 19"/>
                  <a:gd name="T17" fmla="*/ 8 h 17"/>
                  <a:gd name="T18" fmla="*/ 2 w 19"/>
                  <a:gd name="T19" fmla="*/ 17 h 17"/>
                  <a:gd name="T20" fmla="*/ 3 w 19"/>
                  <a:gd name="T21" fmla="*/ 17 h 17"/>
                  <a:gd name="T22" fmla="*/ 6 w 19"/>
                  <a:gd name="T23" fmla="*/ 17 h 17"/>
                  <a:gd name="T24" fmla="*/ 8 w 19"/>
                  <a:gd name="T25" fmla="*/ 15 h 17"/>
                  <a:gd name="T26" fmla="*/ 11 w 19"/>
                  <a:gd name="T27" fmla="*/ 15 h 17"/>
                  <a:gd name="T28" fmla="*/ 13 w 19"/>
                  <a:gd name="T29" fmla="*/ 13 h 17"/>
                  <a:gd name="T30" fmla="*/ 16 w 19"/>
                  <a:gd name="T31" fmla="*/ 8 h 17"/>
                  <a:gd name="T32" fmla="*/ 17 w 19"/>
                  <a:gd name="T33" fmla="*/ 6 h 17"/>
                  <a:gd name="T34" fmla="*/ 19 w 19"/>
                  <a:gd name="T35" fmla="*/ 2 h 17"/>
                  <a:gd name="T36" fmla="*/ 11 w 19"/>
                  <a:gd name="T37" fmla="*/ 0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17"/>
                  <a:gd name="T59" fmla="*/ 19 w 19"/>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17">
                    <a:moveTo>
                      <a:pt x="11" y="0"/>
                    </a:moveTo>
                    <a:lnTo>
                      <a:pt x="13" y="0"/>
                    </a:lnTo>
                    <a:lnTo>
                      <a:pt x="11" y="2"/>
                    </a:lnTo>
                    <a:lnTo>
                      <a:pt x="9" y="4"/>
                    </a:lnTo>
                    <a:lnTo>
                      <a:pt x="8" y="6"/>
                    </a:lnTo>
                    <a:lnTo>
                      <a:pt x="6" y="6"/>
                    </a:lnTo>
                    <a:lnTo>
                      <a:pt x="3" y="8"/>
                    </a:lnTo>
                    <a:lnTo>
                      <a:pt x="2" y="8"/>
                    </a:lnTo>
                    <a:lnTo>
                      <a:pt x="0" y="8"/>
                    </a:lnTo>
                    <a:lnTo>
                      <a:pt x="2" y="17"/>
                    </a:lnTo>
                    <a:lnTo>
                      <a:pt x="3" y="17"/>
                    </a:lnTo>
                    <a:lnTo>
                      <a:pt x="6" y="17"/>
                    </a:lnTo>
                    <a:lnTo>
                      <a:pt x="8" y="15"/>
                    </a:lnTo>
                    <a:lnTo>
                      <a:pt x="11" y="15"/>
                    </a:lnTo>
                    <a:lnTo>
                      <a:pt x="13" y="13"/>
                    </a:lnTo>
                    <a:lnTo>
                      <a:pt x="16" y="8"/>
                    </a:lnTo>
                    <a:lnTo>
                      <a:pt x="17" y="6"/>
                    </a:lnTo>
                    <a:lnTo>
                      <a:pt x="19" y="2"/>
                    </a:lnTo>
                    <a:lnTo>
                      <a:pt x="11" y="0"/>
                    </a:lnTo>
                    <a:close/>
                  </a:path>
                </a:pathLst>
              </a:custGeom>
              <a:solidFill>
                <a:srgbClr val="CC6633"/>
              </a:solidFill>
              <a:ln w="9525">
                <a:noFill/>
                <a:round/>
                <a:headEnd/>
                <a:tailEnd/>
              </a:ln>
            </p:spPr>
            <p:txBody>
              <a:bodyPr/>
              <a:lstStyle/>
              <a:p>
                <a:endParaRPr lang="it-IT">
                  <a:solidFill>
                    <a:srgbClr val="FFFFFF"/>
                  </a:solidFill>
                </a:endParaRPr>
              </a:p>
            </p:txBody>
          </p:sp>
          <p:sp>
            <p:nvSpPr>
              <p:cNvPr id="29337" name="Freeform 380"/>
              <p:cNvSpPr>
                <a:spLocks/>
              </p:cNvSpPr>
              <p:nvPr/>
            </p:nvSpPr>
            <p:spPr bwMode="auto">
              <a:xfrm>
                <a:off x="3075" y="1779"/>
                <a:ext cx="14" cy="71"/>
              </a:xfrm>
              <a:custGeom>
                <a:avLst/>
                <a:gdLst>
                  <a:gd name="T0" fmla="*/ 2 w 14"/>
                  <a:gd name="T1" fmla="*/ 6 h 71"/>
                  <a:gd name="T2" fmla="*/ 5 w 14"/>
                  <a:gd name="T3" fmla="*/ 12 h 71"/>
                  <a:gd name="T4" fmla="*/ 6 w 14"/>
                  <a:gd name="T5" fmla="*/ 19 h 71"/>
                  <a:gd name="T6" fmla="*/ 8 w 14"/>
                  <a:gd name="T7" fmla="*/ 27 h 71"/>
                  <a:gd name="T8" fmla="*/ 6 w 14"/>
                  <a:gd name="T9" fmla="*/ 35 h 71"/>
                  <a:gd name="T10" fmla="*/ 6 w 14"/>
                  <a:gd name="T11" fmla="*/ 44 h 71"/>
                  <a:gd name="T12" fmla="*/ 5 w 14"/>
                  <a:gd name="T13" fmla="*/ 52 h 71"/>
                  <a:gd name="T14" fmla="*/ 2 w 14"/>
                  <a:gd name="T15" fmla="*/ 61 h 71"/>
                  <a:gd name="T16" fmla="*/ 0 w 14"/>
                  <a:gd name="T17" fmla="*/ 69 h 71"/>
                  <a:gd name="T18" fmla="*/ 8 w 14"/>
                  <a:gd name="T19" fmla="*/ 71 h 71"/>
                  <a:gd name="T20" fmla="*/ 8 w 14"/>
                  <a:gd name="T21" fmla="*/ 63 h 71"/>
                  <a:gd name="T22" fmla="*/ 11 w 14"/>
                  <a:gd name="T23" fmla="*/ 54 h 71"/>
                  <a:gd name="T24" fmla="*/ 12 w 14"/>
                  <a:gd name="T25" fmla="*/ 46 h 71"/>
                  <a:gd name="T26" fmla="*/ 14 w 14"/>
                  <a:gd name="T27" fmla="*/ 35 h 71"/>
                  <a:gd name="T28" fmla="*/ 14 w 14"/>
                  <a:gd name="T29" fmla="*/ 27 h 71"/>
                  <a:gd name="T30" fmla="*/ 14 w 14"/>
                  <a:gd name="T31" fmla="*/ 16 h 71"/>
                  <a:gd name="T32" fmla="*/ 11 w 14"/>
                  <a:gd name="T33" fmla="*/ 8 h 71"/>
                  <a:gd name="T34" fmla="*/ 6 w 14"/>
                  <a:gd name="T35" fmla="*/ 0 h 71"/>
                  <a:gd name="T36" fmla="*/ 2 w 14"/>
                  <a:gd name="T37" fmla="*/ 6 h 7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71"/>
                  <a:gd name="T59" fmla="*/ 14 w 14"/>
                  <a:gd name="T60" fmla="*/ 71 h 7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71">
                    <a:moveTo>
                      <a:pt x="2" y="6"/>
                    </a:moveTo>
                    <a:lnTo>
                      <a:pt x="5" y="12"/>
                    </a:lnTo>
                    <a:lnTo>
                      <a:pt x="6" y="19"/>
                    </a:lnTo>
                    <a:lnTo>
                      <a:pt x="8" y="27"/>
                    </a:lnTo>
                    <a:lnTo>
                      <a:pt x="6" y="35"/>
                    </a:lnTo>
                    <a:lnTo>
                      <a:pt x="6" y="44"/>
                    </a:lnTo>
                    <a:lnTo>
                      <a:pt x="5" y="52"/>
                    </a:lnTo>
                    <a:lnTo>
                      <a:pt x="2" y="61"/>
                    </a:lnTo>
                    <a:lnTo>
                      <a:pt x="0" y="69"/>
                    </a:lnTo>
                    <a:lnTo>
                      <a:pt x="8" y="71"/>
                    </a:lnTo>
                    <a:lnTo>
                      <a:pt x="8" y="63"/>
                    </a:lnTo>
                    <a:lnTo>
                      <a:pt x="11" y="54"/>
                    </a:lnTo>
                    <a:lnTo>
                      <a:pt x="12" y="46"/>
                    </a:lnTo>
                    <a:lnTo>
                      <a:pt x="14" y="35"/>
                    </a:lnTo>
                    <a:lnTo>
                      <a:pt x="14" y="27"/>
                    </a:lnTo>
                    <a:lnTo>
                      <a:pt x="14" y="16"/>
                    </a:lnTo>
                    <a:lnTo>
                      <a:pt x="11" y="8"/>
                    </a:lnTo>
                    <a:lnTo>
                      <a:pt x="6" y="0"/>
                    </a:lnTo>
                    <a:lnTo>
                      <a:pt x="2" y="6"/>
                    </a:lnTo>
                    <a:close/>
                  </a:path>
                </a:pathLst>
              </a:custGeom>
              <a:solidFill>
                <a:srgbClr val="CC6633"/>
              </a:solidFill>
              <a:ln w="9525">
                <a:noFill/>
                <a:round/>
                <a:headEnd/>
                <a:tailEnd/>
              </a:ln>
            </p:spPr>
            <p:txBody>
              <a:bodyPr/>
              <a:lstStyle/>
              <a:p>
                <a:endParaRPr lang="it-IT">
                  <a:solidFill>
                    <a:srgbClr val="FFFFFF"/>
                  </a:solidFill>
                </a:endParaRPr>
              </a:p>
            </p:txBody>
          </p:sp>
          <p:sp>
            <p:nvSpPr>
              <p:cNvPr id="29338" name="Freeform 381"/>
              <p:cNvSpPr>
                <a:spLocks/>
              </p:cNvSpPr>
              <p:nvPr/>
            </p:nvSpPr>
            <p:spPr bwMode="auto">
              <a:xfrm>
                <a:off x="3087" y="1758"/>
                <a:ext cx="41" cy="19"/>
              </a:xfrm>
              <a:custGeom>
                <a:avLst/>
                <a:gdLst>
                  <a:gd name="T0" fmla="*/ 5 w 41"/>
                  <a:gd name="T1" fmla="*/ 19 h 19"/>
                  <a:gd name="T2" fmla="*/ 8 w 41"/>
                  <a:gd name="T3" fmla="*/ 14 h 19"/>
                  <a:gd name="T4" fmla="*/ 11 w 41"/>
                  <a:gd name="T5" fmla="*/ 12 h 19"/>
                  <a:gd name="T6" fmla="*/ 15 w 41"/>
                  <a:gd name="T7" fmla="*/ 10 h 19"/>
                  <a:gd name="T8" fmla="*/ 19 w 41"/>
                  <a:gd name="T9" fmla="*/ 10 h 19"/>
                  <a:gd name="T10" fmla="*/ 24 w 41"/>
                  <a:gd name="T11" fmla="*/ 10 h 19"/>
                  <a:gd name="T12" fmla="*/ 29 w 41"/>
                  <a:gd name="T13" fmla="*/ 12 h 19"/>
                  <a:gd name="T14" fmla="*/ 33 w 41"/>
                  <a:gd name="T15" fmla="*/ 14 h 19"/>
                  <a:gd name="T16" fmla="*/ 36 w 41"/>
                  <a:gd name="T17" fmla="*/ 19 h 19"/>
                  <a:gd name="T18" fmla="*/ 41 w 41"/>
                  <a:gd name="T19" fmla="*/ 12 h 19"/>
                  <a:gd name="T20" fmla="*/ 36 w 41"/>
                  <a:gd name="T21" fmla="*/ 8 h 19"/>
                  <a:gd name="T22" fmla="*/ 32 w 41"/>
                  <a:gd name="T23" fmla="*/ 4 h 19"/>
                  <a:gd name="T24" fmla="*/ 25 w 41"/>
                  <a:gd name="T25" fmla="*/ 2 h 19"/>
                  <a:gd name="T26" fmla="*/ 19 w 41"/>
                  <a:gd name="T27" fmla="*/ 0 h 19"/>
                  <a:gd name="T28" fmla="*/ 13 w 41"/>
                  <a:gd name="T29" fmla="*/ 2 h 19"/>
                  <a:gd name="T30" fmla="*/ 8 w 41"/>
                  <a:gd name="T31" fmla="*/ 4 h 19"/>
                  <a:gd name="T32" fmla="*/ 4 w 41"/>
                  <a:gd name="T33" fmla="*/ 8 h 19"/>
                  <a:gd name="T34" fmla="*/ 0 w 41"/>
                  <a:gd name="T35" fmla="*/ 16 h 19"/>
                  <a:gd name="T36" fmla="*/ 5 w 41"/>
                  <a:gd name="T37" fmla="*/ 19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19"/>
                  <a:gd name="T59" fmla="*/ 41 w 41"/>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19">
                    <a:moveTo>
                      <a:pt x="5" y="19"/>
                    </a:moveTo>
                    <a:lnTo>
                      <a:pt x="8" y="14"/>
                    </a:lnTo>
                    <a:lnTo>
                      <a:pt x="11" y="12"/>
                    </a:lnTo>
                    <a:lnTo>
                      <a:pt x="15" y="10"/>
                    </a:lnTo>
                    <a:lnTo>
                      <a:pt x="19" y="10"/>
                    </a:lnTo>
                    <a:lnTo>
                      <a:pt x="24" y="10"/>
                    </a:lnTo>
                    <a:lnTo>
                      <a:pt x="29" y="12"/>
                    </a:lnTo>
                    <a:lnTo>
                      <a:pt x="33" y="14"/>
                    </a:lnTo>
                    <a:lnTo>
                      <a:pt x="36" y="19"/>
                    </a:lnTo>
                    <a:lnTo>
                      <a:pt x="41" y="12"/>
                    </a:lnTo>
                    <a:lnTo>
                      <a:pt x="36" y="8"/>
                    </a:lnTo>
                    <a:lnTo>
                      <a:pt x="32" y="4"/>
                    </a:lnTo>
                    <a:lnTo>
                      <a:pt x="25" y="2"/>
                    </a:lnTo>
                    <a:lnTo>
                      <a:pt x="19" y="0"/>
                    </a:lnTo>
                    <a:lnTo>
                      <a:pt x="13" y="2"/>
                    </a:lnTo>
                    <a:lnTo>
                      <a:pt x="8" y="4"/>
                    </a:lnTo>
                    <a:lnTo>
                      <a:pt x="4" y="8"/>
                    </a:lnTo>
                    <a:lnTo>
                      <a:pt x="0" y="16"/>
                    </a:lnTo>
                    <a:lnTo>
                      <a:pt x="5" y="19"/>
                    </a:lnTo>
                    <a:close/>
                  </a:path>
                </a:pathLst>
              </a:custGeom>
              <a:solidFill>
                <a:srgbClr val="CC6633"/>
              </a:solidFill>
              <a:ln w="9525">
                <a:noFill/>
                <a:round/>
                <a:headEnd/>
                <a:tailEnd/>
              </a:ln>
            </p:spPr>
            <p:txBody>
              <a:bodyPr/>
              <a:lstStyle/>
              <a:p>
                <a:endParaRPr lang="it-IT">
                  <a:solidFill>
                    <a:srgbClr val="FFFFFF"/>
                  </a:solidFill>
                </a:endParaRPr>
              </a:p>
            </p:txBody>
          </p:sp>
          <p:sp>
            <p:nvSpPr>
              <p:cNvPr id="29339" name="Freeform 382"/>
              <p:cNvSpPr>
                <a:spLocks/>
              </p:cNvSpPr>
              <p:nvPr/>
            </p:nvSpPr>
            <p:spPr bwMode="auto">
              <a:xfrm>
                <a:off x="3086" y="1774"/>
                <a:ext cx="8" cy="40"/>
              </a:xfrm>
              <a:custGeom>
                <a:avLst/>
                <a:gdLst>
                  <a:gd name="T0" fmla="*/ 8 w 8"/>
                  <a:gd name="T1" fmla="*/ 40 h 40"/>
                  <a:gd name="T2" fmla="*/ 8 w 8"/>
                  <a:gd name="T3" fmla="*/ 36 h 40"/>
                  <a:gd name="T4" fmla="*/ 8 w 8"/>
                  <a:gd name="T5" fmla="*/ 30 h 40"/>
                  <a:gd name="T6" fmla="*/ 8 w 8"/>
                  <a:gd name="T7" fmla="*/ 26 h 40"/>
                  <a:gd name="T8" fmla="*/ 6 w 8"/>
                  <a:gd name="T9" fmla="*/ 19 h 40"/>
                  <a:gd name="T10" fmla="*/ 6 w 8"/>
                  <a:gd name="T11" fmla="*/ 15 h 40"/>
                  <a:gd name="T12" fmla="*/ 6 w 8"/>
                  <a:gd name="T13" fmla="*/ 11 h 40"/>
                  <a:gd name="T14" fmla="*/ 6 w 8"/>
                  <a:gd name="T15" fmla="*/ 7 h 40"/>
                  <a:gd name="T16" fmla="*/ 6 w 8"/>
                  <a:gd name="T17" fmla="*/ 3 h 40"/>
                  <a:gd name="T18" fmla="*/ 1 w 8"/>
                  <a:gd name="T19" fmla="*/ 0 h 40"/>
                  <a:gd name="T20" fmla="*/ 0 w 8"/>
                  <a:gd name="T21" fmla="*/ 5 h 40"/>
                  <a:gd name="T22" fmla="*/ 0 w 8"/>
                  <a:gd name="T23" fmla="*/ 11 h 40"/>
                  <a:gd name="T24" fmla="*/ 0 w 8"/>
                  <a:gd name="T25" fmla="*/ 15 h 40"/>
                  <a:gd name="T26" fmla="*/ 0 w 8"/>
                  <a:gd name="T27" fmla="*/ 21 h 40"/>
                  <a:gd name="T28" fmla="*/ 1 w 8"/>
                  <a:gd name="T29" fmla="*/ 26 h 40"/>
                  <a:gd name="T30" fmla="*/ 1 w 8"/>
                  <a:gd name="T31" fmla="*/ 30 h 40"/>
                  <a:gd name="T32" fmla="*/ 1 w 8"/>
                  <a:gd name="T33" fmla="*/ 36 h 40"/>
                  <a:gd name="T34" fmla="*/ 1 w 8"/>
                  <a:gd name="T35" fmla="*/ 40 h 40"/>
                  <a:gd name="T36" fmla="*/ 8 w 8"/>
                  <a:gd name="T37" fmla="*/ 40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40"/>
                  <a:gd name="T59" fmla="*/ 8 w 8"/>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40">
                    <a:moveTo>
                      <a:pt x="8" y="40"/>
                    </a:moveTo>
                    <a:lnTo>
                      <a:pt x="8" y="36"/>
                    </a:lnTo>
                    <a:lnTo>
                      <a:pt x="8" y="30"/>
                    </a:lnTo>
                    <a:lnTo>
                      <a:pt x="8" y="26"/>
                    </a:lnTo>
                    <a:lnTo>
                      <a:pt x="6" y="19"/>
                    </a:lnTo>
                    <a:lnTo>
                      <a:pt x="6" y="15"/>
                    </a:lnTo>
                    <a:lnTo>
                      <a:pt x="6" y="11"/>
                    </a:lnTo>
                    <a:lnTo>
                      <a:pt x="6" y="7"/>
                    </a:lnTo>
                    <a:lnTo>
                      <a:pt x="6" y="3"/>
                    </a:lnTo>
                    <a:lnTo>
                      <a:pt x="1" y="0"/>
                    </a:lnTo>
                    <a:lnTo>
                      <a:pt x="0" y="5"/>
                    </a:lnTo>
                    <a:lnTo>
                      <a:pt x="0" y="11"/>
                    </a:lnTo>
                    <a:lnTo>
                      <a:pt x="0" y="15"/>
                    </a:lnTo>
                    <a:lnTo>
                      <a:pt x="0" y="21"/>
                    </a:lnTo>
                    <a:lnTo>
                      <a:pt x="1" y="26"/>
                    </a:lnTo>
                    <a:lnTo>
                      <a:pt x="1" y="30"/>
                    </a:lnTo>
                    <a:lnTo>
                      <a:pt x="1" y="36"/>
                    </a:lnTo>
                    <a:lnTo>
                      <a:pt x="1" y="40"/>
                    </a:lnTo>
                    <a:lnTo>
                      <a:pt x="8" y="40"/>
                    </a:lnTo>
                    <a:close/>
                  </a:path>
                </a:pathLst>
              </a:custGeom>
              <a:solidFill>
                <a:srgbClr val="CC6633"/>
              </a:solidFill>
              <a:ln w="9525">
                <a:noFill/>
                <a:round/>
                <a:headEnd/>
                <a:tailEnd/>
              </a:ln>
            </p:spPr>
            <p:txBody>
              <a:bodyPr/>
              <a:lstStyle/>
              <a:p>
                <a:endParaRPr lang="it-IT">
                  <a:solidFill>
                    <a:srgbClr val="FFFFFF"/>
                  </a:solidFill>
                </a:endParaRPr>
              </a:p>
            </p:txBody>
          </p:sp>
          <p:sp>
            <p:nvSpPr>
              <p:cNvPr id="29340" name="Freeform 383"/>
              <p:cNvSpPr>
                <a:spLocks/>
              </p:cNvSpPr>
              <p:nvPr/>
            </p:nvSpPr>
            <p:spPr bwMode="auto">
              <a:xfrm>
                <a:off x="3081" y="1814"/>
                <a:ext cx="13" cy="34"/>
              </a:xfrm>
              <a:custGeom>
                <a:avLst/>
                <a:gdLst>
                  <a:gd name="T0" fmla="*/ 8 w 13"/>
                  <a:gd name="T1" fmla="*/ 32 h 34"/>
                  <a:gd name="T2" fmla="*/ 8 w 13"/>
                  <a:gd name="T3" fmla="*/ 30 h 34"/>
                  <a:gd name="T4" fmla="*/ 8 w 13"/>
                  <a:gd name="T5" fmla="*/ 26 h 34"/>
                  <a:gd name="T6" fmla="*/ 8 w 13"/>
                  <a:gd name="T7" fmla="*/ 21 h 34"/>
                  <a:gd name="T8" fmla="*/ 10 w 13"/>
                  <a:gd name="T9" fmla="*/ 17 h 34"/>
                  <a:gd name="T10" fmla="*/ 10 w 13"/>
                  <a:gd name="T11" fmla="*/ 13 h 34"/>
                  <a:gd name="T12" fmla="*/ 11 w 13"/>
                  <a:gd name="T13" fmla="*/ 9 h 34"/>
                  <a:gd name="T14" fmla="*/ 11 w 13"/>
                  <a:gd name="T15" fmla="*/ 5 h 34"/>
                  <a:gd name="T16" fmla="*/ 13 w 13"/>
                  <a:gd name="T17" fmla="*/ 0 h 34"/>
                  <a:gd name="T18" fmla="*/ 6 w 13"/>
                  <a:gd name="T19" fmla="*/ 0 h 34"/>
                  <a:gd name="T20" fmla="*/ 5 w 13"/>
                  <a:gd name="T21" fmla="*/ 2 h 34"/>
                  <a:gd name="T22" fmla="*/ 5 w 13"/>
                  <a:gd name="T23" fmla="*/ 7 h 34"/>
                  <a:gd name="T24" fmla="*/ 3 w 13"/>
                  <a:gd name="T25" fmla="*/ 11 h 34"/>
                  <a:gd name="T26" fmla="*/ 3 w 13"/>
                  <a:gd name="T27" fmla="*/ 15 h 34"/>
                  <a:gd name="T28" fmla="*/ 2 w 13"/>
                  <a:gd name="T29" fmla="*/ 19 h 34"/>
                  <a:gd name="T30" fmla="*/ 2 w 13"/>
                  <a:gd name="T31" fmla="*/ 23 h 34"/>
                  <a:gd name="T32" fmla="*/ 0 w 13"/>
                  <a:gd name="T33" fmla="*/ 28 h 34"/>
                  <a:gd name="T34" fmla="*/ 2 w 13"/>
                  <a:gd name="T35" fmla="*/ 34 h 34"/>
                  <a:gd name="T36" fmla="*/ 8 w 13"/>
                  <a:gd name="T37" fmla="*/ 32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
                  <a:gd name="T58" fmla="*/ 0 h 34"/>
                  <a:gd name="T59" fmla="*/ 13 w 13"/>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 h="34">
                    <a:moveTo>
                      <a:pt x="8" y="32"/>
                    </a:moveTo>
                    <a:lnTo>
                      <a:pt x="8" y="30"/>
                    </a:lnTo>
                    <a:lnTo>
                      <a:pt x="8" y="26"/>
                    </a:lnTo>
                    <a:lnTo>
                      <a:pt x="8" y="21"/>
                    </a:lnTo>
                    <a:lnTo>
                      <a:pt x="10" y="17"/>
                    </a:lnTo>
                    <a:lnTo>
                      <a:pt x="10" y="13"/>
                    </a:lnTo>
                    <a:lnTo>
                      <a:pt x="11" y="9"/>
                    </a:lnTo>
                    <a:lnTo>
                      <a:pt x="11" y="5"/>
                    </a:lnTo>
                    <a:lnTo>
                      <a:pt x="13" y="0"/>
                    </a:lnTo>
                    <a:lnTo>
                      <a:pt x="6" y="0"/>
                    </a:lnTo>
                    <a:lnTo>
                      <a:pt x="5" y="2"/>
                    </a:lnTo>
                    <a:lnTo>
                      <a:pt x="5" y="7"/>
                    </a:lnTo>
                    <a:lnTo>
                      <a:pt x="3" y="11"/>
                    </a:lnTo>
                    <a:lnTo>
                      <a:pt x="3" y="15"/>
                    </a:lnTo>
                    <a:lnTo>
                      <a:pt x="2" y="19"/>
                    </a:lnTo>
                    <a:lnTo>
                      <a:pt x="2" y="23"/>
                    </a:lnTo>
                    <a:lnTo>
                      <a:pt x="0" y="28"/>
                    </a:lnTo>
                    <a:lnTo>
                      <a:pt x="2" y="34"/>
                    </a:lnTo>
                    <a:lnTo>
                      <a:pt x="8" y="32"/>
                    </a:lnTo>
                    <a:close/>
                  </a:path>
                </a:pathLst>
              </a:custGeom>
              <a:solidFill>
                <a:srgbClr val="CC6633"/>
              </a:solidFill>
              <a:ln w="9525">
                <a:noFill/>
                <a:round/>
                <a:headEnd/>
                <a:tailEnd/>
              </a:ln>
            </p:spPr>
            <p:txBody>
              <a:bodyPr/>
              <a:lstStyle/>
              <a:p>
                <a:endParaRPr lang="it-IT">
                  <a:solidFill>
                    <a:srgbClr val="FFFFFF"/>
                  </a:solidFill>
                </a:endParaRPr>
              </a:p>
            </p:txBody>
          </p:sp>
          <p:sp>
            <p:nvSpPr>
              <p:cNvPr id="29341" name="Freeform 384"/>
              <p:cNvSpPr>
                <a:spLocks/>
              </p:cNvSpPr>
              <p:nvPr/>
            </p:nvSpPr>
            <p:spPr bwMode="auto">
              <a:xfrm>
                <a:off x="3083" y="1846"/>
                <a:ext cx="9" cy="19"/>
              </a:xfrm>
              <a:custGeom>
                <a:avLst/>
                <a:gdLst>
                  <a:gd name="T0" fmla="*/ 9 w 9"/>
                  <a:gd name="T1" fmla="*/ 10 h 19"/>
                  <a:gd name="T2" fmla="*/ 9 w 9"/>
                  <a:gd name="T3" fmla="*/ 8 h 19"/>
                  <a:gd name="T4" fmla="*/ 8 w 9"/>
                  <a:gd name="T5" fmla="*/ 8 h 19"/>
                  <a:gd name="T6" fmla="*/ 8 w 9"/>
                  <a:gd name="T7" fmla="*/ 6 h 19"/>
                  <a:gd name="T8" fmla="*/ 6 w 9"/>
                  <a:gd name="T9" fmla="*/ 6 h 19"/>
                  <a:gd name="T10" fmla="*/ 6 w 9"/>
                  <a:gd name="T11" fmla="*/ 4 h 19"/>
                  <a:gd name="T12" fmla="*/ 6 w 9"/>
                  <a:gd name="T13" fmla="*/ 2 h 19"/>
                  <a:gd name="T14" fmla="*/ 6 w 9"/>
                  <a:gd name="T15" fmla="*/ 0 h 19"/>
                  <a:gd name="T16" fmla="*/ 0 w 9"/>
                  <a:gd name="T17" fmla="*/ 2 h 19"/>
                  <a:gd name="T18" fmla="*/ 0 w 9"/>
                  <a:gd name="T19" fmla="*/ 4 h 19"/>
                  <a:gd name="T20" fmla="*/ 0 w 9"/>
                  <a:gd name="T21" fmla="*/ 6 h 19"/>
                  <a:gd name="T22" fmla="*/ 1 w 9"/>
                  <a:gd name="T23" fmla="*/ 8 h 19"/>
                  <a:gd name="T24" fmla="*/ 1 w 9"/>
                  <a:gd name="T25" fmla="*/ 10 h 19"/>
                  <a:gd name="T26" fmla="*/ 3 w 9"/>
                  <a:gd name="T27" fmla="*/ 15 h 19"/>
                  <a:gd name="T28" fmla="*/ 4 w 9"/>
                  <a:gd name="T29" fmla="*/ 15 h 19"/>
                  <a:gd name="T30" fmla="*/ 6 w 9"/>
                  <a:gd name="T31" fmla="*/ 17 h 19"/>
                  <a:gd name="T32" fmla="*/ 8 w 9"/>
                  <a:gd name="T33" fmla="*/ 19 h 19"/>
                  <a:gd name="T34" fmla="*/ 9 w 9"/>
                  <a:gd name="T35" fmla="*/ 10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
                  <a:gd name="T55" fmla="*/ 0 h 19"/>
                  <a:gd name="T56" fmla="*/ 9 w 9"/>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 h="19">
                    <a:moveTo>
                      <a:pt x="9" y="10"/>
                    </a:moveTo>
                    <a:lnTo>
                      <a:pt x="9" y="8"/>
                    </a:lnTo>
                    <a:lnTo>
                      <a:pt x="8" y="8"/>
                    </a:lnTo>
                    <a:lnTo>
                      <a:pt x="8" y="6"/>
                    </a:lnTo>
                    <a:lnTo>
                      <a:pt x="6" y="6"/>
                    </a:lnTo>
                    <a:lnTo>
                      <a:pt x="6" y="4"/>
                    </a:lnTo>
                    <a:lnTo>
                      <a:pt x="6" y="2"/>
                    </a:lnTo>
                    <a:lnTo>
                      <a:pt x="6" y="0"/>
                    </a:lnTo>
                    <a:lnTo>
                      <a:pt x="0" y="2"/>
                    </a:lnTo>
                    <a:lnTo>
                      <a:pt x="0" y="4"/>
                    </a:lnTo>
                    <a:lnTo>
                      <a:pt x="0" y="6"/>
                    </a:lnTo>
                    <a:lnTo>
                      <a:pt x="1" y="8"/>
                    </a:lnTo>
                    <a:lnTo>
                      <a:pt x="1" y="10"/>
                    </a:lnTo>
                    <a:lnTo>
                      <a:pt x="3" y="15"/>
                    </a:lnTo>
                    <a:lnTo>
                      <a:pt x="4" y="15"/>
                    </a:lnTo>
                    <a:lnTo>
                      <a:pt x="6" y="17"/>
                    </a:lnTo>
                    <a:lnTo>
                      <a:pt x="8" y="19"/>
                    </a:lnTo>
                    <a:lnTo>
                      <a:pt x="9" y="10"/>
                    </a:lnTo>
                    <a:close/>
                  </a:path>
                </a:pathLst>
              </a:custGeom>
              <a:solidFill>
                <a:srgbClr val="CC6633"/>
              </a:solidFill>
              <a:ln w="9525">
                <a:noFill/>
                <a:round/>
                <a:headEnd/>
                <a:tailEnd/>
              </a:ln>
            </p:spPr>
            <p:txBody>
              <a:bodyPr/>
              <a:lstStyle/>
              <a:p>
                <a:endParaRPr lang="it-IT">
                  <a:solidFill>
                    <a:srgbClr val="FFFFFF"/>
                  </a:solidFill>
                </a:endParaRPr>
              </a:p>
            </p:txBody>
          </p:sp>
          <p:sp>
            <p:nvSpPr>
              <p:cNvPr id="29342" name="Freeform 385"/>
              <p:cNvSpPr>
                <a:spLocks/>
              </p:cNvSpPr>
              <p:nvPr/>
            </p:nvSpPr>
            <p:spPr bwMode="auto">
              <a:xfrm>
                <a:off x="3091" y="1770"/>
                <a:ext cx="45" cy="95"/>
              </a:xfrm>
              <a:custGeom>
                <a:avLst/>
                <a:gdLst>
                  <a:gd name="T0" fmla="*/ 32 w 45"/>
                  <a:gd name="T1" fmla="*/ 7 h 95"/>
                  <a:gd name="T2" fmla="*/ 36 w 45"/>
                  <a:gd name="T3" fmla="*/ 13 h 95"/>
                  <a:gd name="T4" fmla="*/ 37 w 45"/>
                  <a:gd name="T5" fmla="*/ 19 h 95"/>
                  <a:gd name="T6" fmla="*/ 37 w 45"/>
                  <a:gd name="T7" fmla="*/ 25 h 95"/>
                  <a:gd name="T8" fmla="*/ 39 w 45"/>
                  <a:gd name="T9" fmla="*/ 32 h 95"/>
                  <a:gd name="T10" fmla="*/ 36 w 45"/>
                  <a:gd name="T11" fmla="*/ 46 h 95"/>
                  <a:gd name="T12" fmla="*/ 32 w 45"/>
                  <a:gd name="T13" fmla="*/ 59 h 95"/>
                  <a:gd name="T14" fmla="*/ 26 w 45"/>
                  <a:gd name="T15" fmla="*/ 70 h 95"/>
                  <a:gd name="T16" fmla="*/ 18 w 45"/>
                  <a:gd name="T17" fmla="*/ 78 h 95"/>
                  <a:gd name="T18" fmla="*/ 14 w 45"/>
                  <a:gd name="T19" fmla="*/ 82 h 95"/>
                  <a:gd name="T20" fmla="*/ 9 w 45"/>
                  <a:gd name="T21" fmla="*/ 84 h 95"/>
                  <a:gd name="T22" fmla="*/ 4 w 45"/>
                  <a:gd name="T23" fmla="*/ 84 h 95"/>
                  <a:gd name="T24" fmla="*/ 1 w 45"/>
                  <a:gd name="T25" fmla="*/ 86 h 95"/>
                  <a:gd name="T26" fmla="*/ 0 w 45"/>
                  <a:gd name="T27" fmla="*/ 95 h 95"/>
                  <a:gd name="T28" fmla="*/ 6 w 45"/>
                  <a:gd name="T29" fmla="*/ 95 h 95"/>
                  <a:gd name="T30" fmla="*/ 12 w 45"/>
                  <a:gd name="T31" fmla="*/ 93 h 95"/>
                  <a:gd name="T32" fmla="*/ 17 w 45"/>
                  <a:gd name="T33" fmla="*/ 89 h 95"/>
                  <a:gd name="T34" fmla="*/ 21 w 45"/>
                  <a:gd name="T35" fmla="*/ 86 h 95"/>
                  <a:gd name="T36" fmla="*/ 31 w 45"/>
                  <a:gd name="T37" fmla="*/ 76 h 95"/>
                  <a:gd name="T38" fmla="*/ 37 w 45"/>
                  <a:gd name="T39" fmla="*/ 63 h 95"/>
                  <a:gd name="T40" fmla="*/ 42 w 45"/>
                  <a:gd name="T41" fmla="*/ 49 h 95"/>
                  <a:gd name="T42" fmla="*/ 45 w 45"/>
                  <a:gd name="T43" fmla="*/ 32 h 95"/>
                  <a:gd name="T44" fmla="*/ 45 w 45"/>
                  <a:gd name="T45" fmla="*/ 23 h 95"/>
                  <a:gd name="T46" fmla="*/ 43 w 45"/>
                  <a:gd name="T47" fmla="*/ 17 h 95"/>
                  <a:gd name="T48" fmla="*/ 42 w 45"/>
                  <a:gd name="T49" fmla="*/ 9 h 95"/>
                  <a:gd name="T50" fmla="*/ 39 w 45"/>
                  <a:gd name="T51" fmla="*/ 0 h 95"/>
                  <a:gd name="T52" fmla="*/ 32 w 45"/>
                  <a:gd name="T53" fmla="*/ 7 h 9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5"/>
                  <a:gd name="T82" fmla="*/ 0 h 95"/>
                  <a:gd name="T83" fmla="*/ 45 w 45"/>
                  <a:gd name="T84" fmla="*/ 95 h 95"/>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5" h="95">
                    <a:moveTo>
                      <a:pt x="32" y="7"/>
                    </a:moveTo>
                    <a:lnTo>
                      <a:pt x="36" y="13"/>
                    </a:lnTo>
                    <a:lnTo>
                      <a:pt x="37" y="19"/>
                    </a:lnTo>
                    <a:lnTo>
                      <a:pt x="37" y="25"/>
                    </a:lnTo>
                    <a:lnTo>
                      <a:pt x="39" y="32"/>
                    </a:lnTo>
                    <a:lnTo>
                      <a:pt x="36" y="46"/>
                    </a:lnTo>
                    <a:lnTo>
                      <a:pt x="32" y="59"/>
                    </a:lnTo>
                    <a:lnTo>
                      <a:pt x="26" y="70"/>
                    </a:lnTo>
                    <a:lnTo>
                      <a:pt x="18" y="78"/>
                    </a:lnTo>
                    <a:lnTo>
                      <a:pt x="14" y="82"/>
                    </a:lnTo>
                    <a:lnTo>
                      <a:pt x="9" y="84"/>
                    </a:lnTo>
                    <a:lnTo>
                      <a:pt x="4" y="84"/>
                    </a:lnTo>
                    <a:lnTo>
                      <a:pt x="1" y="86"/>
                    </a:lnTo>
                    <a:lnTo>
                      <a:pt x="0" y="95"/>
                    </a:lnTo>
                    <a:lnTo>
                      <a:pt x="6" y="95"/>
                    </a:lnTo>
                    <a:lnTo>
                      <a:pt x="12" y="93"/>
                    </a:lnTo>
                    <a:lnTo>
                      <a:pt x="17" y="89"/>
                    </a:lnTo>
                    <a:lnTo>
                      <a:pt x="21" y="86"/>
                    </a:lnTo>
                    <a:lnTo>
                      <a:pt x="31" y="76"/>
                    </a:lnTo>
                    <a:lnTo>
                      <a:pt x="37" y="63"/>
                    </a:lnTo>
                    <a:lnTo>
                      <a:pt x="42" y="49"/>
                    </a:lnTo>
                    <a:lnTo>
                      <a:pt x="45" y="32"/>
                    </a:lnTo>
                    <a:lnTo>
                      <a:pt x="45" y="23"/>
                    </a:lnTo>
                    <a:lnTo>
                      <a:pt x="43" y="17"/>
                    </a:lnTo>
                    <a:lnTo>
                      <a:pt x="42" y="9"/>
                    </a:lnTo>
                    <a:lnTo>
                      <a:pt x="39" y="0"/>
                    </a:lnTo>
                    <a:lnTo>
                      <a:pt x="32" y="7"/>
                    </a:lnTo>
                    <a:close/>
                  </a:path>
                </a:pathLst>
              </a:custGeom>
              <a:solidFill>
                <a:srgbClr val="CC6633"/>
              </a:solidFill>
              <a:ln w="9525">
                <a:noFill/>
                <a:round/>
                <a:headEnd/>
                <a:tailEnd/>
              </a:ln>
            </p:spPr>
            <p:txBody>
              <a:bodyPr/>
              <a:lstStyle/>
              <a:p>
                <a:endParaRPr lang="it-IT">
                  <a:solidFill>
                    <a:srgbClr val="FFFFFF"/>
                  </a:solidFill>
                </a:endParaRPr>
              </a:p>
            </p:txBody>
          </p:sp>
          <p:sp>
            <p:nvSpPr>
              <p:cNvPr id="29343" name="Freeform 386"/>
              <p:cNvSpPr>
                <a:spLocks/>
              </p:cNvSpPr>
              <p:nvPr/>
            </p:nvSpPr>
            <p:spPr bwMode="auto">
              <a:xfrm>
                <a:off x="3127" y="1728"/>
                <a:ext cx="107" cy="74"/>
              </a:xfrm>
              <a:custGeom>
                <a:avLst/>
                <a:gdLst>
                  <a:gd name="T0" fmla="*/ 107 w 107"/>
                  <a:gd name="T1" fmla="*/ 17 h 74"/>
                  <a:gd name="T2" fmla="*/ 98 w 107"/>
                  <a:gd name="T3" fmla="*/ 15 h 74"/>
                  <a:gd name="T4" fmla="*/ 90 w 107"/>
                  <a:gd name="T5" fmla="*/ 11 h 74"/>
                  <a:gd name="T6" fmla="*/ 81 w 107"/>
                  <a:gd name="T7" fmla="*/ 6 h 74"/>
                  <a:gd name="T8" fmla="*/ 73 w 107"/>
                  <a:gd name="T9" fmla="*/ 4 h 74"/>
                  <a:gd name="T10" fmla="*/ 65 w 107"/>
                  <a:gd name="T11" fmla="*/ 2 h 74"/>
                  <a:gd name="T12" fmla="*/ 56 w 107"/>
                  <a:gd name="T13" fmla="*/ 0 h 74"/>
                  <a:gd name="T14" fmla="*/ 48 w 107"/>
                  <a:gd name="T15" fmla="*/ 0 h 74"/>
                  <a:gd name="T16" fmla="*/ 39 w 107"/>
                  <a:gd name="T17" fmla="*/ 2 h 74"/>
                  <a:gd name="T18" fmla="*/ 34 w 107"/>
                  <a:gd name="T19" fmla="*/ 4 h 74"/>
                  <a:gd name="T20" fmla="*/ 28 w 107"/>
                  <a:gd name="T21" fmla="*/ 6 h 74"/>
                  <a:gd name="T22" fmla="*/ 23 w 107"/>
                  <a:gd name="T23" fmla="*/ 11 h 74"/>
                  <a:gd name="T24" fmla="*/ 18 w 107"/>
                  <a:gd name="T25" fmla="*/ 13 h 74"/>
                  <a:gd name="T26" fmla="*/ 14 w 107"/>
                  <a:gd name="T27" fmla="*/ 15 h 74"/>
                  <a:gd name="T28" fmla="*/ 9 w 107"/>
                  <a:gd name="T29" fmla="*/ 19 h 74"/>
                  <a:gd name="T30" fmla="*/ 4 w 107"/>
                  <a:gd name="T31" fmla="*/ 23 h 74"/>
                  <a:gd name="T32" fmla="*/ 1 w 107"/>
                  <a:gd name="T33" fmla="*/ 30 h 74"/>
                  <a:gd name="T34" fmla="*/ 0 w 107"/>
                  <a:gd name="T35" fmla="*/ 30 h 74"/>
                  <a:gd name="T36" fmla="*/ 0 w 107"/>
                  <a:gd name="T37" fmla="*/ 30 h 74"/>
                  <a:gd name="T38" fmla="*/ 1 w 107"/>
                  <a:gd name="T39" fmla="*/ 32 h 74"/>
                  <a:gd name="T40" fmla="*/ 1 w 107"/>
                  <a:gd name="T41" fmla="*/ 32 h 74"/>
                  <a:gd name="T42" fmla="*/ 1 w 107"/>
                  <a:gd name="T43" fmla="*/ 34 h 74"/>
                  <a:gd name="T44" fmla="*/ 1 w 107"/>
                  <a:gd name="T45" fmla="*/ 34 h 74"/>
                  <a:gd name="T46" fmla="*/ 1 w 107"/>
                  <a:gd name="T47" fmla="*/ 34 h 74"/>
                  <a:gd name="T48" fmla="*/ 1 w 107"/>
                  <a:gd name="T49" fmla="*/ 36 h 74"/>
                  <a:gd name="T50" fmla="*/ 6 w 107"/>
                  <a:gd name="T51" fmla="*/ 38 h 74"/>
                  <a:gd name="T52" fmla="*/ 11 w 107"/>
                  <a:gd name="T53" fmla="*/ 40 h 74"/>
                  <a:gd name="T54" fmla="*/ 15 w 107"/>
                  <a:gd name="T55" fmla="*/ 40 h 74"/>
                  <a:gd name="T56" fmla="*/ 20 w 107"/>
                  <a:gd name="T57" fmla="*/ 42 h 74"/>
                  <a:gd name="T58" fmla="*/ 23 w 107"/>
                  <a:gd name="T59" fmla="*/ 42 h 74"/>
                  <a:gd name="T60" fmla="*/ 28 w 107"/>
                  <a:gd name="T61" fmla="*/ 44 h 74"/>
                  <a:gd name="T62" fmla="*/ 31 w 107"/>
                  <a:gd name="T63" fmla="*/ 49 h 74"/>
                  <a:gd name="T64" fmla="*/ 36 w 107"/>
                  <a:gd name="T65" fmla="*/ 53 h 74"/>
                  <a:gd name="T66" fmla="*/ 39 w 107"/>
                  <a:gd name="T67" fmla="*/ 57 h 74"/>
                  <a:gd name="T68" fmla="*/ 42 w 107"/>
                  <a:gd name="T69" fmla="*/ 61 h 74"/>
                  <a:gd name="T70" fmla="*/ 46 w 107"/>
                  <a:gd name="T71" fmla="*/ 65 h 74"/>
                  <a:gd name="T72" fmla="*/ 50 w 107"/>
                  <a:gd name="T73" fmla="*/ 70 h 74"/>
                  <a:gd name="T74" fmla="*/ 54 w 107"/>
                  <a:gd name="T75" fmla="*/ 72 h 74"/>
                  <a:gd name="T76" fmla="*/ 59 w 107"/>
                  <a:gd name="T77" fmla="*/ 74 h 74"/>
                  <a:gd name="T78" fmla="*/ 62 w 107"/>
                  <a:gd name="T79" fmla="*/ 72 h 74"/>
                  <a:gd name="T80" fmla="*/ 67 w 107"/>
                  <a:gd name="T81" fmla="*/ 70 h 74"/>
                  <a:gd name="T82" fmla="*/ 73 w 107"/>
                  <a:gd name="T83" fmla="*/ 65 h 74"/>
                  <a:gd name="T84" fmla="*/ 79 w 107"/>
                  <a:gd name="T85" fmla="*/ 59 h 74"/>
                  <a:gd name="T86" fmla="*/ 86 w 107"/>
                  <a:gd name="T87" fmla="*/ 55 h 74"/>
                  <a:gd name="T88" fmla="*/ 90 w 107"/>
                  <a:gd name="T89" fmla="*/ 49 h 74"/>
                  <a:gd name="T90" fmla="*/ 95 w 107"/>
                  <a:gd name="T91" fmla="*/ 40 h 74"/>
                  <a:gd name="T92" fmla="*/ 100 w 107"/>
                  <a:gd name="T93" fmla="*/ 34 h 74"/>
                  <a:gd name="T94" fmla="*/ 104 w 107"/>
                  <a:gd name="T95" fmla="*/ 25 h 74"/>
                  <a:gd name="T96" fmla="*/ 107 w 107"/>
                  <a:gd name="T97" fmla="*/ 17 h 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7"/>
                  <a:gd name="T148" fmla="*/ 0 h 74"/>
                  <a:gd name="T149" fmla="*/ 107 w 107"/>
                  <a:gd name="T150" fmla="*/ 74 h 74"/>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7" h="74">
                    <a:moveTo>
                      <a:pt x="107" y="17"/>
                    </a:moveTo>
                    <a:lnTo>
                      <a:pt x="98" y="15"/>
                    </a:lnTo>
                    <a:lnTo>
                      <a:pt x="90" y="11"/>
                    </a:lnTo>
                    <a:lnTo>
                      <a:pt x="81" y="6"/>
                    </a:lnTo>
                    <a:lnTo>
                      <a:pt x="73" y="4"/>
                    </a:lnTo>
                    <a:lnTo>
                      <a:pt x="65" y="2"/>
                    </a:lnTo>
                    <a:lnTo>
                      <a:pt x="56" y="0"/>
                    </a:lnTo>
                    <a:lnTo>
                      <a:pt x="48" y="0"/>
                    </a:lnTo>
                    <a:lnTo>
                      <a:pt x="39" y="2"/>
                    </a:lnTo>
                    <a:lnTo>
                      <a:pt x="34" y="4"/>
                    </a:lnTo>
                    <a:lnTo>
                      <a:pt x="28" y="6"/>
                    </a:lnTo>
                    <a:lnTo>
                      <a:pt x="23" y="11"/>
                    </a:lnTo>
                    <a:lnTo>
                      <a:pt x="18" y="13"/>
                    </a:lnTo>
                    <a:lnTo>
                      <a:pt x="14" y="15"/>
                    </a:lnTo>
                    <a:lnTo>
                      <a:pt x="9" y="19"/>
                    </a:lnTo>
                    <a:lnTo>
                      <a:pt x="4" y="23"/>
                    </a:lnTo>
                    <a:lnTo>
                      <a:pt x="1" y="30"/>
                    </a:lnTo>
                    <a:lnTo>
                      <a:pt x="0" y="30"/>
                    </a:lnTo>
                    <a:lnTo>
                      <a:pt x="1" y="32"/>
                    </a:lnTo>
                    <a:lnTo>
                      <a:pt x="1" y="34"/>
                    </a:lnTo>
                    <a:lnTo>
                      <a:pt x="1" y="36"/>
                    </a:lnTo>
                    <a:lnTo>
                      <a:pt x="6" y="38"/>
                    </a:lnTo>
                    <a:lnTo>
                      <a:pt x="11" y="40"/>
                    </a:lnTo>
                    <a:lnTo>
                      <a:pt x="15" y="40"/>
                    </a:lnTo>
                    <a:lnTo>
                      <a:pt x="20" y="42"/>
                    </a:lnTo>
                    <a:lnTo>
                      <a:pt x="23" y="42"/>
                    </a:lnTo>
                    <a:lnTo>
                      <a:pt x="28" y="44"/>
                    </a:lnTo>
                    <a:lnTo>
                      <a:pt x="31" y="49"/>
                    </a:lnTo>
                    <a:lnTo>
                      <a:pt x="36" y="53"/>
                    </a:lnTo>
                    <a:lnTo>
                      <a:pt x="39" y="57"/>
                    </a:lnTo>
                    <a:lnTo>
                      <a:pt x="42" y="61"/>
                    </a:lnTo>
                    <a:lnTo>
                      <a:pt x="46" y="65"/>
                    </a:lnTo>
                    <a:lnTo>
                      <a:pt x="50" y="70"/>
                    </a:lnTo>
                    <a:lnTo>
                      <a:pt x="54" y="72"/>
                    </a:lnTo>
                    <a:lnTo>
                      <a:pt x="59" y="74"/>
                    </a:lnTo>
                    <a:lnTo>
                      <a:pt x="62" y="72"/>
                    </a:lnTo>
                    <a:lnTo>
                      <a:pt x="67" y="70"/>
                    </a:lnTo>
                    <a:lnTo>
                      <a:pt x="73" y="65"/>
                    </a:lnTo>
                    <a:lnTo>
                      <a:pt x="79" y="59"/>
                    </a:lnTo>
                    <a:lnTo>
                      <a:pt x="86" y="55"/>
                    </a:lnTo>
                    <a:lnTo>
                      <a:pt x="90" y="49"/>
                    </a:lnTo>
                    <a:lnTo>
                      <a:pt x="95" y="40"/>
                    </a:lnTo>
                    <a:lnTo>
                      <a:pt x="100" y="34"/>
                    </a:lnTo>
                    <a:lnTo>
                      <a:pt x="104" y="25"/>
                    </a:lnTo>
                    <a:lnTo>
                      <a:pt x="107" y="17"/>
                    </a:lnTo>
                    <a:close/>
                  </a:path>
                </a:pathLst>
              </a:custGeom>
              <a:solidFill>
                <a:srgbClr val="F7AB8C"/>
              </a:solidFill>
              <a:ln w="9525">
                <a:noFill/>
                <a:round/>
                <a:headEnd/>
                <a:tailEnd/>
              </a:ln>
            </p:spPr>
            <p:txBody>
              <a:bodyPr/>
              <a:lstStyle/>
              <a:p>
                <a:endParaRPr lang="it-IT">
                  <a:solidFill>
                    <a:srgbClr val="FFFFFF"/>
                  </a:solidFill>
                </a:endParaRPr>
              </a:p>
            </p:txBody>
          </p:sp>
          <p:sp>
            <p:nvSpPr>
              <p:cNvPr id="29344" name="Freeform 387"/>
              <p:cNvSpPr>
                <a:spLocks/>
              </p:cNvSpPr>
              <p:nvPr/>
            </p:nvSpPr>
            <p:spPr bwMode="auto">
              <a:xfrm>
                <a:off x="3164" y="1724"/>
                <a:ext cx="70" cy="25"/>
              </a:xfrm>
              <a:custGeom>
                <a:avLst/>
                <a:gdLst>
                  <a:gd name="T0" fmla="*/ 3 w 70"/>
                  <a:gd name="T1" fmla="*/ 10 h 25"/>
                  <a:gd name="T2" fmla="*/ 11 w 70"/>
                  <a:gd name="T3" fmla="*/ 8 h 25"/>
                  <a:gd name="T4" fmla="*/ 19 w 70"/>
                  <a:gd name="T5" fmla="*/ 8 h 25"/>
                  <a:gd name="T6" fmla="*/ 27 w 70"/>
                  <a:gd name="T7" fmla="*/ 10 h 25"/>
                  <a:gd name="T8" fmla="*/ 36 w 70"/>
                  <a:gd name="T9" fmla="*/ 13 h 25"/>
                  <a:gd name="T10" fmla="*/ 44 w 70"/>
                  <a:gd name="T11" fmla="*/ 15 h 25"/>
                  <a:gd name="T12" fmla="*/ 52 w 70"/>
                  <a:gd name="T13" fmla="*/ 19 h 25"/>
                  <a:gd name="T14" fmla="*/ 61 w 70"/>
                  <a:gd name="T15" fmla="*/ 23 h 25"/>
                  <a:gd name="T16" fmla="*/ 69 w 70"/>
                  <a:gd name="T17" fmla="*/ 25 h 25"/>
                  <a:gd name="T18" fmla="*/ 70 w 70"/>
                  <a:gd name="T19" fmla="*/ 17 h 25"/>
                  <a:gd name="T20" fmla="*/ 63 w 70"/>
                  <a:gd name="T21" fmla="*/ 15 h 25"/>
                  <a:gd name="T22" fmla="*/ 53 w 70"/>
                  <a:gd name="T23" fmla="*/ 10 h 25"/>
                  <a:gd name="T24" fmla="*/ 45 w 70"/>
                  <a:gd name="T25" fmla="*/ 6 h 25"/>
                  <a:gd name="T26" fmla="*/ 38 w 70"/>
                  <a:gd name="T27" fmla="*/ 4 h 25"/>
                  <a:gd name="T28" fmla="*/ 28 w 70"/>
                  <a:gd name="T29" fmla="*/ 2 h 25"/>
                  <a:gd name="T30" fmla="*/ 19 w 70"/>
                  <a:gd name="T31" fmla="*/ 0 h 25"/>
                  <a:gd name="T32" fmla="*/ 9 w 70"/>
                  <a:gd name="T33" fmla="*/ 0 h 25"/>
                  <a:gd name="T34" fmla="*/ 2 w 70"/>
                  <a:gd name="T35" fmla="*/ 2 h 25"/>
                  <a:gd name="T36" fmla="*/ 0 w 70"/>
                  <a:gd name="T37" fmla="*/ 2 h 25"/>
                  <a:gd name="T38" fmla="*/ 3 w 70"/>
                  <a:gd name="T39" fmla="*/ 10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0"/>
                  <a:gd name="T61" fmla="*/ 0 h 25"/>
                  <a:gd name="T62" fmla="*/ 70 w 70"/>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0" h="25">
                    <a:moveTo>
                      <a:pt x="3" y="10"/>
                    </a:moveTo>
                    <a:lnTo>
                      <a:pt x="11" y="8"/>
                    </a:lnTo>
                    <a:lnTo>
                      <a:pt x="19" y="8"/>
                    </a:lnTo>
                    <a:lnTo>
                      <a:pt x="27" y="10"/>
                    </a:lnTo>
                    <a:lnTo>
                      <a:pt x="36" y="13"/>
                    </a:lnTo>
                    <a:lnTo>
                      <a:pt x="44" y="15"/>
                    </a:lnTo>
                    <a:lnTo>
                      <a:pt x="52" y="19"/>
                    </a:lnTo>
                    <a:lnTo>
                      <a:pt x="61" y="23"/>
                    </a:lnTo>
                    <a:lnTo>
                      <a:pt x="69" y="25"/>
                    </a:lnTo>
                    <a:lnTo>
                      <a:pt x="70" y="17"/>
                    </a:lnTo>
                    <a:lnTo>
                      <a:pt x="63" y="15"/>
                    </a:lnTo>
                    <a:lnTo>
                      <a:pt x="53" y="10"/>
                    </a:lnTo>
                    <a:lnTo>
                      <a:pt x="45" y="6"/>
                    </a:lnTo>
                    <a:lnTo>
                      <a:pt x="38" y="4"/>
                    </a:lnTo>
                    <a:lnTo>
                      <a:pt x="28" y="2"/>
                    </a:lnTo>
                    <a:lnTo>
                      <a:pt x="19" y="0"/>
                    </a:lnTo>
                    <a:lnTo>
                      <a:pt x="9" y="0"/>
                    </a:lnTo>
                    <a:lnTo>
                      <a:pt x="2" y="2"/>
                    </a:lnTo>
                    <a:lnTo>
                      <a:pt x="0" y="2"/>
                    </a:lnTo>
                    <a:lnTo>
                      <a:pt x="3" y="10"/>
                    </a:lnTo>
                    <a:close/>
                  </a:path>
                </a:pathLst>
              </a:custGeom>
              <a:solidFill>
                <a:srgbClr val="CC6633"/>
              </a:solidFill>
              <a:ln w="9525">
                <a:noFill/>
                <a:round/>
                <a:headEnd/>
                <a:tailEnd/>
              </a:ln>
            </p:spPr>
            <p:txBody>
              <a:bodyPr/>
              <a:lstStyle/>
              <a:p>
                <a:endParaRPr lang="it-IT">
                  <a:solidFill>
                    <a:srgbClr val="FFFFFF"/>
                  </a:solidFill>
                </a:endParaRPr>
              </a:p>
            </p:txBody>
          </p:sp>
          <p:sp>
            <p:nvSpPr>
              <p:cNvPr id="29345" name="Freeform 388"/>
              <p:cNvSpPr>
                <a:spLocks/>
              </p:cNvSpPr>
              <p:nvPr/>
            </p:nvSpPr>
            <p:spPr bwMode="auto">
              <a:xfrm>
                <a:off x="3125" y="1726"/>
                <a:ext cx="42" cy="34"/>
              </a:xfrm>
              <a:custGeom>
                <a:avLst/>
                <a:gdLst>
                  <a:gd name="T0" fmla="*/ 5 w 42"/>
                  <a:gd name="T1" fmla="*/ 34 h 34"/>
                  <a:gd name="T2" fmla="*/ 9 w 42"/>
                  <a:gd name="T3" fmla="*/ 29 h 34"/>
                  <a:gd name="T4" fmla="*/ 13 w 42"/>
                  <a:gd name="T5" fmla="*/ 25 h 34"/>
                  <a:gd name="T6" fmla="*/ 17 w 42"/>
                  <a:gd name="T7" fmla="*/ 21 h 34"/>
                  <a:gd name="T8" fmla="*/ 22 w 42"/>
                  <a:gd name="T9" fmla="*/ 19 h 34"/>
                  <a:gd name="T10" fmla="*/ 27 w 42"/>
                  <a:gd name="T11" fmla="*/ 17 h 34"/>
                  <a:gd name="T12" fmla="*/ 31 w 42"/>
                  <a:gd name="T13" fmla="*/ 13 h 34"/>
                  <a:gd name="T14" fmla="*/ 36 w 42"/>
                  <a:gd name="T15" fmla="*/ 11 h 34"/>
                  <a:gd name="T16" fmla="*/ 42 w 42"/>
                  <a:gd name="T17" fmla="*/ 8 h 34"/>
                  <a:gd name="T18" fmla="*/ 39 w 42"/>
                  <a:gd name="T19" fmla="*/ 0 h 34"/>
                  <a:gd name="T20" fmla="*/ 34 w 42"/>
                  <a:gd name="T21" fmla="*/ 2 h 34"/>
                  <a:gd name="T22" fmla="*/ 30 w 42"/>
                  <a:gd name="T23" fmla="*/ 4 h 34"/>
                  <a:gd name="T24" fmla="*/ 23 w 42"/>
                  <a:gd name="T25" fmla="*/ 8 h 34"/>
                  <a:gd name="T26" fmla="*/ 19 w 42"/>
                  <a:gd name="T27" fmla="*/ 11 h 34"/>
                  <a:gd name="T28" fmla="*/ 14 w 42"/>
                  <a:gd name="T29" fmla="*/ 15 h 34"/>
                  <a:gd name="T30" fmla="*/ 9 w 42"/>
                  <a:gd name="T31" fmla="*/ 17 h 34"/>
                  <a:gd name="T32" fmla="*/ 5 w 42"/>
                  <a:gd name="T33" fmla="*/ 23 h 34"/>
                  <a:gd name="T34" fmla="*/ 0 w 42"/>
                  <a:gd name="T35" fmla="*/ 27 h 34"/>
                  <a:gd name="T36" fmla="*/ 0 w 42"/>
                  <a:gd name="T37" fmla="*/ 29 h 34"/>
                  <a:gd name="T38" fmla="*/ 5 w 42"/>
                  <a:gd name="T39" fmla="*/ 34 h 3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34"/>
                  <a:gd name="T62" fmla="*/ 42 w 42"/>
                  <a:gd name="T63" fmla="*/ 34 h 3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34">
                    <a:moveTo>
                      <a:pt x="5" y="34"/>
                    </a:moveTo>
                    <a:lnTo>
                      <a:pt x="9" y="29"/>
                    </a:lnTo>
                    <a:lnTo>
                      <a:pt x="13" y="25"/>
                    </a:lnTo>
                    <a:lnTo>
                      <a:pt x="17" y="21"/>
                    </a:lnTo>
                    <a:lnTo>
                      <a:pt x="22" y="19"/>
                    </a:lnTo>
                    <a:lnTo>
                      <a:pt x="27" y="17"/>
                    </a:lnTo>
                    <a:lnTo>
                      <a:pt x="31" y="13"/>
                    </a:lnTo>
                    <a:lnTo>
                      <a:pt x="36" y="11"/>
                    </a:lnTo>
                    <a:lnTo>
                      <a:pt x="42" y="8"/>
                    </a:lnTo>
                    <a:lnTo>
                      <a:pt x="39" y="0"/>
                    </a:lnTo>
                    <a:lnTo>
                      <a:pt x="34" y="2"/>
                    </a:lnTo>
                    <a:lnTo>
                      <a:pt x="30" y="4"/>
                    </a:lnTo>
                    <a:lnTo>
                      <a:pt x="23" y="8"/>
                    </a:lnTo>
                    <a:lnTo>
                      <a:pt x="19" y="11"/>
                    </a:lnTo>
                    <a:lnTo>
                      <a:pt x="14" y="15"/>
                    </a:lnTo>
                    <a:lnTo>
                      <a:pt x="9" y="17"/>
                    </a:lnTo>
                    <a:lnTo>
                      <a:pt x="5" y="23"/>
                    </a:lnTo>
                    <a:lnTo>
                      <a:pt x="0" y="27"/>
                    </a:lnTo>
                    <a:lnTo>
                      <a:pt x="0" y="29"/>
                    </a:lnTo>
                    <a:lnTo>
                      <a:pt x="5" y="34"/>
                    </a:lnTo>
                    <a:close/>
                  </a:path>
                </a:pathLst>
              </a:custGeom>
              <a:solidFill>
                <a:srgbClr val="CC6633"/>
              </a:solidFill>
              <a:ln w="9525">
                <a:noFill/>
                <a:round/>
                <a:headEnd/>
                <a:tailEnd/>
              </a:ln>
            </p:spPr>
            <p:txBody>
              <a:bodyPr/>
              <a:lstStyle/>
              <a:p>
                <a:endParaRPr lang="it-IT">
                  <a:solidFill>
                    <a:srgbClr val="FFFFFF"/>
                  </a:solidFill>
                </a:endParaRPr>
              </a:p>
            </p:txBody>
          </p:sp>
          <p:sp>
            <p:nvSpPr>
              <p:cNvPr id="29346" name="Freeform 389"/>
              <p:cNvSpPr>
                <a:spLocks/>
              </p:cNvSpPr>
              <p:nvPr/>
            </p:nvSpPr>
            <p:spPr bwMode="auto">
              <a:xfrm>
                <a:off x="3123" y="1755"/>
                <a:ext cx="8" cy="13"/>
              </a:xfrm>
              <a:custGeom>
                <a:avLst/>
                <a:gdLst>
                  <a:gd name="T0" fmla="*/ 7 w 8"/>
                  <a:gd name="T1" fmla="*/ 5 h 13"/>
                  <a:gd name="T2" fmla="*/ 8 w 8"/>
                  <a:gd name="T3" fmla="*/ 5 h 13"/>
                  <a:gd name="T4" fmla="*/ 8 w 8"/>
                  <a:gd name="T5" fmla="*/ 3 h 13"/>
                  <a:gd name="T6" fmla="*/ 8 w 8"/>
                  <a:gd name="T7" fmla="*/ 5 h 13"/>
                  <a:gd name="T8" fmla="*/ 7 w 8"/>
                  <a:gd name="T9" fmla="*/ 5 h 13"/>
                  <a:gd name="T10" fmla="*/ 2 w 8"/>
                  <a:gd name="T11" fmla="*/ 0 h 13"/>
                  <a:gd name="T12" fmla="*/ 0 w 8"/>
                  <a:gd name="T13" fmla="*/ 3 h 13"/>
                  <a:gd name="T14" fmla="*/ 0 w 8"/>
                  <a:gd name="T15" fmla="*/ 5 h 13"/>
                  <a:gd name="T16" fmla="*/ 2 w 8"/>
                  <a:gd name="T17" fmla="*/ 7 h 13"/>
                  <a:gd name="T18" fmla="*/ 2 w 8"/>
                  <a:gd name="T19" fmla="*/ 9 h 13"/>
                  <a:gd name="T20" fmla="*/ 4 w 8"/>
                  <a:gd name="T21" fmla="*/ 11 h 13"/>
                  <a:gd name="T22" fmla="*/ 4 w 8"/>
                  <a:gd name="T23" fmla="*/ 13 h 13"/>
                  <a:gd name="T24" fmla="*/ 7 w 8"/>
                  <a:gd name="T25" fmla="*/ 5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
                  <a:gd name="T40" fmla="*/ 0 h 13"/>
                  <a:gd name="T41" fmla="*/ 8 w 8"/>
                  <a:gd name="T42" fmla="*/ 13 h 1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 h="13">
                    <a:moveTo>
                      <a:pt x="7" y="5"/>
                    </a:moveTo>
                    <a:lnTo>
                      <a:pt x="8" y="5"/>
                    </a:lnTo>
                    <a:lnTo>
                      <a:pt x="8" y="3"/>
                    </a:lnTo>
                    <a:lnTo>
                      <a:pt x="8" y="5"/>
                    </a:lnTo>
                    <a:lnTo>
                      <a:pt x="7" y="5"/>
                    </a:lnTo>
                    <a:lnTo>
                      <a:pt x="2" y="0"/>
                    </a:lnTo>
                    <a:lnTo>
                      <a:pt x="0" y="3"/>
                    </a:lnTo>
                    <a:lnTo>
                      <a:pt x="0" y="5"/>
                    </a:lnTo>
                    <a:lnTo>
                      <a:pt x="2" y="7"/>
                    </a:lnTo>
                    <a:lnTo>
                      <a:pt x="2" y="9"/>
                    </a:lnTo>
                    <a:lnTo>
                      <a:pt x="4" y="11"/>
                    </a:lnTo>
                    <a:lnTo>
                      <a:pt x="4" y="13"/>
                    </a:lnTo>
                    <a:lnTo>
                      <a:pt x="7" y="5"/>
                    </a:lnTo>
                    <a:close/>
                  </a:path>
                </a:pathLst>
              </a:custGeom>
              <a:solidFill>
                <a:srgbClr val="CC6633"/>
              </a:solidFill>
              <a:ln w="9525">
                <a:noFill/>
                <a:round/>
                <a:headEnd/>
                <a:tailEnd/>
              </a:ln>
            </p:spPr>
            <p:txBody>
              <a:bodyPr/>
              <a:lstStyle/>
              <a:p>
                <a:endParaRPr lang="it-IT">
                  <a:solidFill>
                    <a:srgbClr val="FFFFFF"/>
                  </a:solidFill>
                </a:endParaRPr>
              </a:p>
            </p:txBody>
          </p:sp>
          <p:sp>
            <p:nvSpPr>
              <p:cNvPr id="29347" name="Freeform 390"/>
              <p:cNvSpPr>
                <a:spLocks/>
              </p:cNvSpPr>
              <p:nvPr/>
            </p:nvSpPr>
            <p:spPr bwMode="auto">
              <a:xfrm>
                <a:off x="3127" y="1760"/>
                <a:ext cx="37" cy="23"/>
              </a:xfrm>
              <a:custGeom>
                <a:avLst/>
                <a:gdLst>
                  <a:gd name="T0" fmla="*/ 37 w 37"/>
                  <a:gd name="T1" fmla="*/ 17 h 23"/>
                  <a:gd name="T2" fmla="*/ 34 w 37"/>
                  <a:gd name="T3" fmla="*/ 12 h 23"/>
                  <a:gd name="T4" fmla="*/ 29 w 37"/>
                  <a:gd name="T5" fmla="*/ 10 h 23"/>
                  <a:gd name="T6" fmla="*/ 25 w 37"/>
                  <a:gd name="T7" fmla="*/ 6 h 23"/>
                  <a:gd name="T8" fmla="*/ 20 w 37"/>
                  <a:gd name="T9" fmla="*/ 6 h 23"/>
                  <a:gd name="T10" fmla="*/ 15 w 37"/>
                  <a:gd name="T11" fmla="*/ 4 h 23"/>
                  <a:gd name="T12" fmla="*/ 11 w 37"/>
                  <a:gd name="T13" fmla="*/ 4 h 23"/>
                  <a:gd name="T14" fmla="*/ 7 w 37"/>
                  <a:gd name="T15" fmla="*/ 2 h 23"/>
                  <a:gd name="T16" fmla="*/ 3 w 37"/>
                  <a:gd name="T17" fmla="*/ 0 h 23"/>
                  <a:gd name="T18" fmla="*/ 0 w 37"/>
                  <a:gd name="T19" fmla="*/ 8 h 23"/>
                  <a:gd name="T20" fmla="*/ 4 w 37"/>
                  <a:gd name="T21" fmla="*/ 10 h 23"/>
                  <a:gd name="T22" fmla="*/ 9 w 37"/>
                  <a:gd name="T23" fmla="*/ 12 h 23"/>
                  <a:gd name="T24" fmla="*/ 14 w 37"/>
                  <a:gd name="T25" fmla="*/ 12 h 23"/>
                  <a:gd name="T26" fmla="*/ 18 w 37"/>
                  <a:gd name="T27" fmla="*/ 14 h 23"/>
                  <a:gd name="T28" fmla="*/ 23 w 37"/>
                  <a:gd name="T29" fmla="*/ 14 h 23"/>
                  <a:gd name="T30" fmla="*/ 26 w 37"/>
                  <a:gd name="T31" fmla="*/ 17 h 23"/>
                  <a:gd name="T32" fmla="*/ 29 w 37"/>
                  <a:gd name="T33" fmla="*/ 21 h 23"/>
                  <a:gd name="T34" fmla="*/ 32 w 37"/>
                  <a:gd name="T35" fmla="*/ 23 h 23"/>
                  <a:gd name="T36" fmla="*/ 37 w 37"/>
                  <a:gd name="T37" fmla="*/ 17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7"/>
                  <a:gd name="T58" fmla="*/ 0 h 23"/>
                  <a:gd name="T59" fmla="*/ 37 w 37"/>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7" h="23">
                    <a:moveTo>
                      <a:pt x="37" y="17"/>
                    </a:moveTo>
                    <a:lnTo>
                      <a:pt x="34" y="12"/>
                    </a:lnTo>
                    <a:lnTo>
                      <a:pt x="29" y="10"/>
                    </a:lnTo>
                    <a:lnTo>
                      <a:pt x="25" y="6"/>
                    </a:lnTo>
                    <a:lnTo>
                      <a:pt x="20" y="6"/>
                    </a:lnTo>
                    <a:lnTo>
                      <a:pt x="15" y="4"/>
                    </a:lnTo>
                    <a:lnTo>
                      <a:pt x="11" y="4"/>
                    </a:lnTo>
                    <a:lnTo>
                      <a:pt x="7" y="2"/>
                    </a:lnTo>
                    <a:lnTo>
                      <a:pt x="3" y="0"/>
                    </a:lnTo>
                    <a:lnTo>
                      <a:pt x="0" y="8"/>
                    </a:lnTo>
                    <a:lnTo>
                      <a:pt x="4" y="10"/>
                    </a:lnTo>
                    <a:lnTo>
                      <a:pt x="9" y="12"/>
                    </a:lnTo>
                    <a:lnTo>
                      <a:pt x="14" y="12"/>
                    </a:lnTo>
                    <a:lnTo>
                      <a:pt x="18" y="14"/>
                    </a:lnTo>
                    <a:lnTo>
                      <a:pt x="23" y="14"/>
                    </a:lnTo>
                    <a:lnTo>
                      <a:pt x="26" y="17"/>
                    </a:lnTo>
                    <a:lnTo>
                      <a:pt x="29" y="21"/>
                    </a:lnTo>
                    <a:lnTo>
                      <a:pt x="32" y="23"/>
                    </a:lnTo>
                    <a:lnTo>
                      <a:pt x="37" y="17"/>
                    </a:lnTo>
                    <a:close/>
                  </a:path>
                </a:pathLst>
              </a:custGeom>
              <a:solidFill>
                <a:srgbClr val="CC6633"/>
              </a:solidFill>
              <a:ln w="9525">
                <a:noFill/>
                <a:round/>
                <a:headEnd/>
                <a:tailEnd/>
              </a:ln>
            </p:spPr>
            <p:txBody>
              <a:bodyPr/>
              <a:lstStyle/>
              <a:p>
                <a:endParaRPr lang="it-IT">
                  <a:solidFill>
                    <a:srgbClr val="FFFFFF"/>
                  </a:solidFill>
                </a:endParaRPr>
              </a:p>
            </p:txBody>
          </p:sp>
          <p:sp>
            <p:nvSpPr>
              <p:cNvPr id="29348" name="Freeform 391"/>
              <p:cNvSpPr>
                <a:spLocks/>
              </p:cNvSpPr>
              <p:nvPr/>
            </p:nvSpPr>
            <p:spPr bwMode="auto">
              <a:xfrm>
                <a:off x="3159" y="1777"/>
                <a:ext cx="36" cy="29"/>
              </a:xfrm>
              <a:custGeom>
                <a:avLst/>
                <a:gdLst>
                  <a:gd name="T0" fmla="*/ 33 w 36"/>
                  <a:gd name="T1" fmla="*/ 16 h 29"/>
                  <a:gd name="T2" fmla="*/ 30 w 36"/>
                  <a:gd name="T3" fmla="*/ 18 h 29"/>
                  <a:gd name="T4" fmla="*/ 27 w 36"/>
                  <a:gd name="T5" fmla="*/ 18 h 29"/>
                  <a:gd name="T6" fmla="*/ 22 w 36"/>
                  <a:gd name="T7" fmla="*/ 18 h 29"/>
                  <a:gd name="T8" fmla="*/ 19 w 36"/>
                  <a:gd name="T9" fmla="*/ 16 h 29"/>
                  <a:gd name="T10" fmla="*/ 16 w 36"/>
                  <a:gd name="T11" fmla="*/ 14 h 29"/>
                  <a:gd name="T12" fmla="*/ 11 w 36"/>
                  <a:gd name="T13" fmla="*/ 10 h 29"/>
                  <a:gd name="T14" fmla="*/ 8 w 36"/>
                  <a:gd name="T15" fmla="*/ 6 h 29"/>
                  <a:gd name="T16" fmla="*/ 5 w 36"/>
                  <a:gd name="T17" fmla="*/ 0 h 29"/>
                  <a:gd name="T18" fmla="*/ 0 w 36"/>
                  <a:gd name="T19" fmla="*/ 6 h 29"/>
                  <a:gd name="T20" fmla="*/ 4 w 36"/>
                  <a:gd name="T21" fmla="*/ 12 h 29"/>
                  <a:gd name="T22" fmla="*/ 8 w 36"/>
                  <a:gd name="T23" fmla="*/ 16 h 29"/>
                  <a:gd name="T24" fmla="*/ 11 w 36"/>
                  <a:gd name="T25" fmla="*/ 21 h 29"/>
                  <a:gd name="T26" fmla="*/ 16 w 36"/>
                  <a:gd name="T27" fmla="*/ 25 h 29"/>
                  <a:gd name="T28" fmla="*/ 21 w 36"/>
                  <a:gd name="T29" fmla="*/ 27 h 29"/>
                  <a:gd name="T30" fmla="*/ 25 w 36"/>
                  <a:gd name="T31" fmla="*/ 29 h 29"/>
                  <a:gd name="T32" fmla="*/ 32 w 36"/>
                  <a:gd name="T33" fmla="*/ 27 h 29"/>
                  <a:gd name="T34" fmla="*/ 36 w 36"/>
                  <a:gd name="T35" fmla="*/ 25 h 29"/>
                  <a:gd name="T36" fmla="*/ 33 w 36"/>
                  <a:gd name="T37" fmla="*/ 16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29"/>
                  <a:gd name="T59" fmla="*/ 36 w 36"/>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29">
                    <a:moveTo>
                      <a:pt x="33" y="16"/>
                    </a:moveTo>
                    <a:lnTo>
                      <a:pt x="30" y="18"/>
                    </a:lnTo>
                    <a:lnTo>
                      <a:pt x="27" y="18"/>
                    </a:lnTo>
                    <a:lnTo>
                      <a:pt x="22" y="18"/>
                    </a:lnTo>
                    <a:lnTo>
                      <a:pt x="19" y="16"/>
                    </a:lnTo>
                    <a:lnTo>
                      <a:pt x="16" y="14"/>
                    </a:lnTo>
                    <a:lnTo>
                      <a:pt x="11" y="10"/>
                    </a:lnTo>
                    <a:lnTo>
                      <a:pt x="8" y="6"/>
                    </a:lnTo>
                    <a:lnTo>
                      <a:pt x="5" y="0"/>
                    </a:lnTo>
                    <a:lnTo>
                      <a:pt x="0" y="6"/>
                    </a:lnTo>
                    <a:lnTo>
                      <a:pt x="4" y="12"/>
                    </a:lnTo>
                    <a:lnTo>
                      <a:pt x="8" y="16"/>
                    </a:lnTo>
                    <a:lnTo>
                      <a:pt x="11" y="21"/>
                    </a:lnTo>
                    <a:lnTo>
                      <a:pt x="16" y="25"/>
                    </a:lnTo>
                    <a:lnTo>
                      <a:pt x="21" y="27"/>
                    </a:lnTo>
                    <a:lnTo>
                      <a:pt x="25" y="29"/>
                    </a:lnTo>
                    <a:lnTo>
                      <a:pt x="32" y="27"/>
                    </a:lnTo>
                    <a:lnTo>
                      <a:pt x="36" y="25"/>
                    </a:lnTo>
                    <a:lnTo>
                      <a:pt x="33" y="16"/>
                    </a:lnTo>
                    <a:close/>
                  </a:path>
                </a:pathLst>
              </a:custGeom>
              <a:solidFill>
                <a:srgbClr val="CC6633"/>
              </a:solidFill>
              <a:ln w="9525">
                <a:noFill/>
                <a:round/>
                <a:headEnd/>
                <a:tailEnd/>
              </a:ln>
            </p:spPr>
            <p:txBody>
              <a:bodyPr/>
              <a:lstStyle/>
              <a:p>
                <a:endParaRPr lang="it-IT">
                  <a:solidFill>
                    <a:srgbClr val="FFFFFF"/>
                  </a:solidFill>
                </a:endParaRPr>
              </a:p>
            </p:txBody>
          </p:sp>
          <p:sp>
            <p:nvSpPr>
              <p:cNvPr id="29349" name="Freeform 392"/>
              <p:cNvSpPr>
                <a:spLocks/>
              </p:cNvSpPr>
              <p:nvPr/>
            </p:nvSpPr>
            <p:spPr bwMode="auto">
              <a:xfrm>
                <a:off x="3192" y="1741"/>
                <a:ext cx="47" cy="61"/>
              </a:xfrm>
              <a:custGeom>
                <a:avLst/>
                <a:gdLst>
                  <a:gd name="T0" fmla="*/ 41 w 47"/>
                  <a:gd name="T1" fmla="*/ 8 h 61"/>
                  <a:gd name="T2" fmla="*/ 39 w 47"/>
                  <a:gd name="T3" fmla="*/ 2 h 61"/>
                  <a:gd name="T4" fmla="*/ 36 w 47"/>
                  <a:gd name="T5" fmla="*/ 10 h 61"/>
                  <a:gd name="T6" fmla="*/ 33 w 47"/>
                  <a:gd name="T7" fmla="*/ 19 h 61"/>
                  <a:gd name="T8" fmla="*/ 28 w 47"/>
                  <a:gd name="T9" fmla="*/ 25 h 61"/>
                  <a:gd name="T10" fmla="*/ 24 w 47"/>
                  <a:gd name="T11" fmla="*/ 31 h 61"/>
                  <a:gd name="T12" fmla="*/ 17 w 47"/>
                  <a:gd name="T13" fmla="*/ 38 h 61"/>
                  <a:gd name="T14" fmla="*/ 13 w 47"/>
                  <a:gd name="T15" fmla="*/ 44 h 61"/>
                  <a:gd name="T16" fmla="*/ 6 w 47"/>
                  <a:gd name="T17" fmla="*/ 48 h 61"/>
                  <a:gd name="T18" fmla="*/ 0 w 47"/>
                  <a:gd name="T19" fmla="*/ 52 h 61"/>
                  <a:gd name="T20" fmla="*/ 3 w 47"/>
                  <a:gd name="T21" fmla="*/ 61 h 61"/>
                  <a:gd name="T22" fmla="*/ 10 w 47"/>
                  <a:gd name="T23" fmla="*/ 57 h 61"/>
                  <a:gd name="T24" fmla="*/ 16 w 47"/>
                  <a:gd name="T25" fmla="*/ 50 h 61"/>
                  <a:gd name="T26" fmla="*/ 22 w 47"/>
                  <a:gd name="T27" fmla="*/ 44 h 61"/>
                  <a:gd name="T28" fmla="*/ 28 w 47"/>
                  <a:gd name="T29" fmla="*/ 38 h 61"/>
                  <a:gd name="T30" fmla="*/ 33 w 47"/>
                  <a:gd name="T31" fmla="*/ 31 h 61"/>
                  <a:gd name="T32" fmla="*/ 38 w 47"/>
                  <a:gd name="T33" fmla="*/ 23 h 61"/>
                  <a:gd name="T34" fmla="*/ 42 w 47"/>
                  <a:gd name="T35" fmla="*/ 14 h 61"/>
                  <a:gd name="T36" fmla="*/ 46 w 47"/>
                  <a:gd name="T37" fmla="*/ 6 h 61"/>
                  <a:gd name="T38" fmla="*/ 42 w 47"/>
                  <a:gd name="T39" fmla="*/ 0 h 61"/>
                  <a:gd name="T40" fmla="*/ 46 w 47"/>
                  <a:gd name="T41" fmla="*/ 6 h 61"/>
                  <a:gd name="T42" fmla="*/ 47 w 47"/>
                  <a:gd name="T43" fmla="*/ 0 h 61"/>
                  <a:gd name="T44" fmla="*/ 42 w 47"/>
                  <a:gd name="T45" fmla="*/ 0 h 61"/>
                  <a:gd name="T46" fmla="*/ 41 w 47"/>
                  <a:gd name="T47" fmla="*/ 8 h 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
                  <a:gd name="T73" fmla="*/ 0 h 61"/>
                  <a:gd name="T74" fmla="*/ 47 w 47"/>
                  <a:gd name="T75" fmla="*/ 61 h 6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 h="61">
                    <a:moveTo>
                      <a:pt x="41" y="8"/>
                    </a:moveTo>
                    <a:lnTo>
                      <a:pt x="39" y="2"/>
                    </a:lnTo>
                    <a:lnTo>
                      <a:pt x="36" y="10"/>
                    </a:lnTo>
                    <a:lnTo>
                      <a:pt x="33" y="19"/>
                    </a:lnTo>
                    <a:lnTo>
                      <a:pt x="28" y="25"/>
                    </a:lnTo>
                    <a:lnTo>
                      <a:pt x="24" y="31"/>
                    </a:lnTo>
                    <a:lnTo>
                      <a:pt x="17" y="38"/>
                    </a:lnTo>
                    <a:lnTo>
                      <a:pt x="13" y="44"/>
                    </a:lnTo>
                    <a:lnTo>
                      <a:pt x="6" y="48"/>
                    </a:lnTo>
                    <a:lnTo>
                      <a:pt x="0" y="52"/>
                    </a:lnTo>
                    <a:lnTo>
                      <a:pt x="3" y="61"/>
                    </a:lnTo>
                    <a:lnTo>
                      <a:pt x="10" y="57"/>
                    </a:lnTo>
                    <a:lnTo>
                      <a:pt x="16" y="50"/>
                    </a:lnTo>
                    <a:lnTo>
                      <a:pt x="22" y="44"/>
                    </a:lnTo>
                    <a:lnTo>
                      <a:pt x="28" y="38"/>
                    </a:lnTo>
                    <a:lnTo>
                      <a:pt x="33" y="31"/>
                    </a:lnTo>
                    <a:lnTo>
                      <a:pt x="38" y="23"/>
                    </a:lnTo>
                    <a:lnTo>
                      <a:pt x="42" y="14"/>
                    </a:lnTo>
                    <a:lnTo>
                      <a:pt x="46" y="6"/>
                    </a:lnTo>
                    <a:lnTo>
                      <a:pt x="42" y="0"/>
                    </a:lnTo>
                    <a:lnTo>
                      <a:pt x="46" y="6"/>
                    </a:lnTo>
                    <a:lnTo>
                      <a:pt x="47" y="0"/>
                    </a:lnTo>
                    <a:lnTo>
                      <a:pt x="42" y="0"/>
                    </a:lnTo>
                    <a:lnTo>
                      <a:pt x="41" y="8"/>
                    </a:lnTo>
                    <a:close/>
                  </a:path>
                </a:pathLst>
              </a:custGeom>
              <a:solidFill>
                <a:srgbClr val="CC6633"/>
              </a:solidFill>
              <a:ln w="9525">
                <a:noFill/>
                <a:round/>
                <a:headEnd/>
                <a:tailEnd/>
              </a:ln>
            </p:spPr>
            <p:txBody>
              <a:bodyPr/>
              <a:lstStyle/>
              <a:p>
                <a:endParaRPr lang="it-IT">
                  <a:solidFill>
                    <a:srgbClr val="FFFFFF"/>
                  </a:solidFill>
                </a:endParaRPr>
              </a:p>
            </p:txBody>
          </p:sp>
          <p:sp>
            <p:nvSpPr>
              <p:cNvPr id="29350" name="Freeform 393"/>
              <p:cNvSpPr>
                <a:spLocks/>
              </p:cNvSpPr>
              <p:nvPr/>
            </p:nvSpPr>
            <p:spPr bwMode="auto">
              <a:xfrm>
                <a:off x="3123" y="1798"/>
                <a:ext cx="58" cy="100"/>
              </a:xfrm>
              <a:custGeom>
                <a:avLst/>
                <a:gdLst>
                  <a:gd name="T0" fmla="*/ 49 w 58"/>
                  <a:gd name="T1" fmla="*/ 18 h 100"/>
                  <a:gd name="T2" fmla="*/ 44 w 58"/>
                  <a:gd name="T3" fmla="*/ 10 h 100"/>
                  <a:gd name="T4" fmla="*/ 38 w 58"/>
                  <a:gd name="T5" fmla="*/ 4 h 100"/>
                  <a:gd name="T6" fmla="*/ 33 w 58"/>
                  <a:gd name="T7" fmla="*/ 0 h 100"/>
                  <a:gd name="T8" fmla="*/ 29 w 58"/>
                  <a:gd name="T9" fmla="*/ 0 h 100"/>
                  <a:gd name="T10" fmla="*/ 22 w 58"/>
                  <a:gd name="T11" fmla="*/ 2 h 100"/>
                  <a:gd name="T12" fmla="*/ 18 w 58"/>
                  <a:gd name="T13" fmla="*/ 4 h 100"/>
                  <a:gd name="T14" fmla="*/ 13 w 58"/>
                  <a:gd name="T15" fmla="*/ 10 h 100"/>
                  <a:gd name="T16" fmla="*/ 11 w 58"/>
                  <a:gd name="T17" fmla="*/ 16 h 100"/>
                  <a:gd name="T18" fmla="*/ 11 w 58"/>
                  <a:gd name="T19" fmla="*/ 18 h 100"/>
                  <a:gd name="T20" fmla="*/ 13 w 58"/>
                  <a:gd name="T21" fmla="*/ 23 h 100"/>
                  <a:gd name="T22" fmla="*/ 13 w 58"/>
                  <a:gd name="T23" fmla="*/ 25 h 100"/>
                  <a:gd name="T24" fmla="*/ 11 w 58"/>
                  <a:gd name="T25" fmla="*/ 31 h 100"/>
                  <a:gd name="T26" fmla="*/ 8 w 58"/>
                  <a:gd name="T27" fmla="*/ 39 h 100"/>
                  <a:gd name="T28" fmla="*/ 5 w 58"/>
                  <a:gd name="T29" fmla="*/ 48 h 100"/>
                  <a:gd name="T30" fmla="*/ 0 w 58"/>
                  <a:gd name="T31" fmla="*/ 54 h 100"/>
                  <a:gd name="T32" fmla="*/ 0 w 58"/>
                  <a:gd name="T33" fmla="*/ 63 h 100"/>
                  <a:gd name="T34" fmla="*/ 2 w 58"/>
                  <a:gd name="T35" fmla="*/ 69 h 100"/>
                  <a:gd name="T36" fmla="*/ 7 w 58"/>
                  <a:gd name="T37" fmla="*/ 75 h 100"/>
                  <a:gd name="T38" fmla="*/ 10 w 58"/>
                  <a:gd name="T39" fmla="*/ 84 h 100"/>
                  <a:gd name="T40" fmla="*/ 11 w 58"/>
                  <a:gd name="T41" fmla="*/ 90 h 100"/>
                  <a:gd name="T42" fmla="*/ 11 w 58"/>
                  <a:gd name="T43" fmla="*/ 92 h 100"/>
                  <a:gd name="T44" fmla="*/ 11 w 58"/>
                  <a:gd name="T45" fmla="*/ 96 h 100"/>
                  <a:gd name="T46" fmla="*/ 13 w 58"/>
                  <a:gd name="T47" fmla="*/ 98 h 100"/>
                  <a:gd name="T48" fmla="*/ 19 w 58"/>
                  <a:gd name="T49" fmla="*/ 100 h 100"/>
                  <a:gd name="T50" fmla="*/ 29 w 58"/>
                  <a:gd name="T51" fmla="*/ 94 h 100"/>
                  <a:gd name="T52" fmla="*/ 36 w 58"/>
                  <a:gd name="T53" fmla="*/ 86 h 100"/>
                  <a:gd name="T54" fmla="*/ 43 w 58"/>
                  <a:gd name="T55" fmla="*/ 73 h 100"/>
                  <a:gd name="T56" fmla="*/ 49 w 58"/>
                  <a:gd name="T57" fmla="*/ 63 h 100"/>
                  <a:gd name="T58" fmla="*/ 55 w 58"/>
                  <a:gd name="T59" fmla="*/ 50 h 100"/>
                  <a:gd name="T60" fmla="*/ 58 w 58"/>
                  <a:gd name="T61" fmla="*/ 39 h 100"/>
                  <a:gd name="T62" fmla="*/ 57 w 58"/>
                  <a:gd name="T63" fmla="*/ 27 h 1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8"/>
                  <a:gd name="T97" fmla="*/ 0 h 100"/>
                  <a:gd name="T98" fmla="*/ 58 w 58"/>
                  <a:gd name="T99" fmla="*/ 100 h 1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8" h="100">
                    <a:moveTo>
                      <a:pt x="52" y="21"/>
                    </a:moveTo>
                    <a:lnTo>
                      <a:pt x="49" y="18"/>
                    </a:lnTo>
                    <a:lnTo>
                      <a:pt x="46" y="14"/>
                    </a:lnTo>
                    <a:lnTo>
                      <a:pt x="44" y="10"/>
                    </a:lnTo>
                    <a:lnTo>
                      <a:pt x="41" y="8"/>
                    </a:lnTo>
                    <a:lnTo>
                      <a:pt x="38" y="4"/>
                    </a:lnTo>
                    <a:lnTo>
                      <a:pt x="36" y="2"/>
                    </a:lnTo>
                    <a:lnTo>
                      <a:pt x="33" y="0"/>
                    </a:lnTo>
                    <a:lnTo>
                      <a:pt x="30" y="0"/>
                    </a:lnTo>
                    <a:lnTo>
                      <a:pt x="29" y="0"/>
                    </a:lnTo>
                    <a:lnTo>
                      <a:pt x="25" y="0"/>
                    </a:lnTo>
                    <a:lnTo>
                      <a:pt x="22" y="2"/>
                    </a:lnTo>
                    <a:lnTo>
                      <a:pt x="19" y="2"/>
                    </a:lnTo>
                    <a:lnTo>
                      <a:pt x="18" y="4"/>
                    </a:lnTo>
                    <a:lnTo>
                      <a:pt x="15" y="8"/>
                    </a:lnTo>
                    <a:lnTo>
                      <a:pt x="13" y="10"/>
                    </a:lnTo>
                    <a:lnTo>
                      <a:pt x="11" y="14"/>
                    </a:lnTo>
                    <a:lnTo>
                      <a:pt x="11" y="16"/>
                    </a:lnTo>
                    <a:lnTo>
                      <a:pt x="11" y="18"/>
                    </a:lnTo>
                    <a:lnTo>
                      <a:pt x="11" y="21"/>
                    </a:lnTo>
                    <a:lnTo>
                      <a:pt x="13" y="23"/>
                    </a:lnTo>
                    <a:lnTo>
                      <a:pt x="13" y="25"/>
                    </a:lnTo>
                    <a:lnTo>
                      <a:pt x="13" y="27"/>
                    </a:lnTo>
                    <a:lnTo>
                      <a:pt x="11" y="31"/>
                    </a:lnTo>
                    <a:lnTo>
                      <a:pt x="10" y="35"/>
                    </a:lnTo>
                    <a:lnTo>
                      <a:pt x="8" y="39"/>
                    </a:lnTo>
                    <a:lnTo>
                      <a:pt x="7" y="44"/>
                    </a:lnTo>
                    <a:lnTo>
                      <a:pt x="5" y="48"/>
                    </a:lnTo>
                    <a:lnTo>
                      <a:pt x="2" y="52"/>
                    </a:lnTo>
                    <a:lnTo>
                      <a:pt x="0" y="54"/>
                    </a:lnTo>
                    <a:lnTo>
                      <a:pt x="0" y="58"/>
                    </a:lnTo>
                    <a:lnTo>
                      <a:pt x="0" y="63"/>
                    </a:lnTo>
                    <a:lnTo>
                      <a:pt x="0" y="65"/>
                    </a:lnTo>
                    <a:lnTo>
                      <a:pt x="2" y="69"/>
                    </a:lnTo>
                    <a:lnTo>
                      <a:pt x="4" y="73"/>
                    </a:lnTo>
                    <a:lnTo>
                      <a:pt x="7" y="75"/>
                    </a:lnTo>
                    <a:lnTo>
                      <a:pt x="8" y="79"/>
                    </a:lnTo>
                    <a:lnTo>
                      <a:pt x="10" y="84"/>
                    </a:lnTo>
                    <a:lnTo>
                      <a:pt x="11" y="88"/>
                    </a:lnTo>
                    <a:lnTo>
                      <a:pt x="11" y="90"/>
                    </a:lnTo>
                    <a:lnTo>
                      <a:pt x="11" y="92"/>
                    </a:lnTo>
                    <a:lnTo>
                      <a:pt x="11" y="94"/>
                    </a:lnTo>
                    <a:lnTo>
                      <a:pt x="11" y="96"/>
                    </a:lnTo>
                    <a:lnTo>
                      <a:pt x="11" y="98"/>
                    </a:lnTo>
                    <a:lnTo>
                      <a:pt x="13" y="98"/>
                    </a:lnTo>
                    <a:lnTo>
                      <a:pt x="15" y="100"/>
                    </a:lnTo>
                    <a:lnTo>
                      <a:pt x="19" y="100"/>
                    </a:lnTo>
                    <a:lnTo>
                      <a:pt x="24" y="98"/>
                    </a:lnTo>
                    <a:lnTo>
                      <a:pt x="29" y="94"/>
                    </a:lnTo>
                    <a:lnTo>
                      <a:pt x="33" y="90"/>
                    </a:lnTo>
                    <a:lnTo>
                      <a:pt x="36" y="86"/>
                    </a:lnTo>
                    <a:lnTo>
                      <a:pt x="40" y="79"/>
                    </a:lnTo>
                    <a:lnTo>
                      <a:pt x="43" y="73"/>
                    </a:lnTo>
                    <a:lnTo>
                      <a:pt x="46" y="69"/>
                    </a:lnTo>
                    <a:lnTo>
                      <a:pt x="49" y="63"/>
                    </a:lnTo>
                    <a:lnTo>
                      <a:pt x="52" y="56"/>
                    </a:lnTo>
                    <a:lnTo>
                      <a:pt x="55" y="50"/>
                    </a:lnTo>
                    <a:lnTo>
                      <a:pt x="57" y="44"/>
                    </a:lnTo>
                    <a:lnTo>
                      <a:pt x="58" y="39"/>
                    </a:lnTo>
                    <a:lnTo>
                      <a:pt x="58" y="33"/>
                    </a:lnTo>
                    <a:lnTo>
                      <a:pt x="57" y="27"/>
                    </a:lnTo>
                    <a:lnTo>
                      <a:pt x="52" y="21"/>
                    </a:lnTo>
                    <a:close/>
                  </a:path>
                </a:pathLst>
              </a:custGeom>
              <a:solidFill>
                <a:srgbClr val="F7AB8C"/>
              </a:solidFill>
              <a:ln w="9525">
                <a:noFill/>
                <a:round/>
                <a:headEnd/>
                <a:tailEnd/>
              </a:ln>
            </p:spPr>
            <p:txBody>
              <a:bodyPr/>
              <a:lstStyle/>
              <a:p>
                <a:endParaRPr lang="it-IT">
                  <a:solidFill>
                    <a:srgbClr val="FFFFFF"/>
                  </a:solidFill>
                </a:endParaRPr>
              </a:p>
            </p:txBody>
          </p:sp>
          <p:sp>
            <p:nvSpPr>
              <p:cNvPr id="29351" name="Freeform 394"/>
              <p:cNvSpPr>
                <a:spLocks/>
              </p:cNvSpPr>
              <p:nvPr/>
            </p:nvSpPr>
            <p:spPr bwMode="auto">
              <a:xfrm>
                <a:off x="3153" y="1793"/>
                <a:ext cx="24" cy="30"/>
              </a:xfrm>
              <a:custGeom>
                <a:avLst/>
                <a:gdLst>
                  <a:gd name="T0" fmla="*/ 0 w 24"/>
                  <a:gd name="T1" fmla="*/ 9 h 30"/>
                  <a:gd name="T2" fmla="*/ 2 w 24"/>
                  <a:gd name="T3" fmla="*/ 9 h 30"/>
                  <a:gd name="T4" fmla="*/ 5 w 24"/>
                  <a:gd name="T5" fmla="*/ 11 h 30"/>
                  <a:gd name="T6" fmla="*/ 6 w 24"/>
                  <a:gd name="T7" fmla="*/ 13 h 30"/>
                  <a:gd name="T8" fmla="*/ 10 w 24"/>
                  <a:gd name="T9" fmla="*/ 15 h 30"/>
                  <a:gd name="T10" fmla="*/ 11 w 24"/>
                  <a:gd name="T11" fmla="*/ 19 h 30"/>
                  <a:gd name="T12" fmla="*/ 14 w 24"/>
                  <a:gd name="T13" fmla="*/ 23 h 30"/>
                  <a:gd name="T14" fmla="*/ 17 w 24"/>
                  <a:gd name="T15" fmla="*/ 26 h 30"/>
                  <a:gd name="T16" fmla="*/ 20 w 24"/>
                  <a:gd name="T17" fmla="*/ 30 h 30"/>
                  <a:gd name="T18" fmla="*/ 24 w 24"/>
                  <a:gd name="T19" fmla="*/ 23 h 30"/>
                  <a:gd name="T20" fmla="*/ 22 w 24"/>
                  <a:gd name="T21" fmla="*/ 19 h 30"/>
                  <a:gd name="T22" fmla="*/ 19 w 24"/>
                  <a:gd name="T23" fmla="*/ 17 h 30"/>
                  <a:gd name="T24" fmla="*/ 16 w 24"/>
                  <a:gd name="T25" fmla="*/ 13 h 30"/>
                  <a:gd name="T26" fmla="*/ 14 w 24"/>
                  <a:gd name="T27" fmla="*/ 9 h 30"/>
                  <a:gd name="T28" fmla="*/ 11 w 24"/>
                  <a:gd name="T29" fmla="*/ 7 h 30"/>
                  <a:gd name="T30" fmla="*/ 8 w 24"/>
                  <a:gd name="T31" fmla="*/ 2 h 30"/>
                  <a:gd name="T32" fmla="*/ 5 w 24"/>
                  <a:gd name="T33" fmla="*/ 0 h 30"/>
                  <a:gd name="T34" fmla="*/ 0 w 24"/>
                  <a:gd name="T35" fmla="*/ 0 h 30"/>
                  <a:gd name="T36" fmla="*/ 0 w 24"/>
                  <a:gd name="T37" fmla="*/ 9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30"/>
                  <a:gd name="T59" fmla="*/ 24 w 24"/>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30">
                    <a:moveTo>
                      <a:pt x="0" y="9"/>
                    </a:moveTo>
                    <a:lnTo>
                      <a:pt x="2" y="9"/>
                    </a:lnTo>
                    <a:lnTo>
                      <a:pt x="5" y="11"/>
                    </a:lnTo>
                    <a:lnTo>
                      <a:pt x="6" y="13"/>
                    </a:lnTo>
                    <a:lnTo>
                      <a:pt x="10" y="15"/>
                    </a:lnTo>
                    <a:lnTo>
                      <a:pt x="11" y="19"/>
                    </a:lnTo>
                    <a:lnTo>
                      <a:pt x="14" y="23"/>
                    </a:lnTo>
                    <a:lnTo>
                      <a:pt x="17" y="26"/>
                    </a:lnTo>
                    <a:lnTo>
                      <a:pt x="20" y="30"/>
                    </a:lnTo>
                    <a:lnTo>
                      <a:pt x="24" y="23"/>
                    </a:lnTo>
                    <a:lnTo>
                      <a:pt x="22" y="19"/>
                    </a:lnTo>
                    <a:lnTo>
                      <a:pt x="19" y="17"/>
                    </a:lnTo>
                    <a:lnTo>
                      <a:pt x="16" y="13"/>
                    </a:lnTo>
                    <a:lnTo>
                      <a:pt x="14" y="9"/>
                    </a:lnTo>
                    <a:lnTo>
                      <a:pt x="11" y="7"/>
                    </a:lnTo>
                    <a:lnTo>
                      <a:pt x="8" y="2"/>
                    </a:lnTo>
                    <a:lnTo>
                      <a:pt x="5" y="0"/>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352" name="Freeform 395"/>
              <p:cNvSpPr>
                <a:spLocks/>
              </p:cNvSpPr>
              <p:nvPr/>
            </p:nvSpPr>
            <p:spPr bwMode="auto">
              <a:xfrm>
                <a:off x="3131" y="1793"/>
                <a:ext cx="22" cy="21"/>
              </a:xfrm>
              <a:custGeom>
                <a:avLst/>
                <a:gdLst>
                  <a:gd name="T0" fmla="*/ 7 w 22"/>
                  <a:gd name="T1" fmla="*/ 19 h 21"/>
                  <a:gd name="T2" fmla="*/ 7 w 22"/>
                  <a:gd name="T3" fmla="*/ 21 h 21"/>
                  <a:gd name="T4" fmla="*/ 8 w 22"/>
                  <a:gd name="T5" fmla="*/ 17 h 21"/>
                  <a:gd name="T6" fmla="*/ 10 w 22"/>
                  <a:gd name="T7" fmla="*/ 15 h 21"/>
                  <a:gd name="T8" fmla="*/ 11 w 22"/>
                  <a:gd name="T9" fmla="*/ 13 h 21"/>
                  <a:gd name="T10" fmla="*/ 13 w 22"/>
                  <a:gd name="T11" fmla="*/ 11 h 21"/>
                  <a:gd name="T12" fmla="*/ 16 w 22"/>
                  <a:gd name="T13" fmla="*/ 11 h 21"/>
                  <a:gd name="T14" fmla="*/ 17 w 22"/>
                  <a:gd name="T15" fmla="*/ 9 h 21"/>
                  <a:gd name="T16" fmla="*/ 21 w 22"/>
                  <a:gd name="T17" fmla="*/ 9 h 21"/>
                  <a:gd name="T18" fmla="*/ 22 w 22"/>
                  <a:gd name="T19" fmla="*/ 9 h 21"/>
                  <a:gd name="T20" fmla="*/ 22 w 22"/>
                  <a:gd name="T21" fmla="*/ 0 h 21"/>
                  <a:gd name="T22" fmla="*/ 19 w 22"/>
                  <a:gd name="T23" fmla="*/ 0 h 21"/>
                  <a:gd name="T24" fmla="*/ 16 w 22"/>
                  <a:gd name="T25" fmla="*/ 0 h 21"/>
                  <a:gd name="T26" fmla="*/ 14 w 22"/>
                  <a:gd name="T27" fmla="*/ 2 h 21"/>
                  <a:gd name="T28" fmla="*/ 11 w 22"/>
                  <a:gd name="T29" fmla="*/ 2 h 21"/>
                  <a:gd name="T30" fmla="*/ 8 w 22"/>
                  <a:gd name="T31" fmla="*/ 7 h 21"/>
                  <a:gd name="T32" fmla="*/ 5 w 22"/>
                  <a:gd name="T33" fmla="*/ 9 h 21"/>
                  <a:gd name="T34" fmla="*/ 2 w 22"/>
                  <a:gd name="T35" fmla="*/ 13 h 21"/>
                  <a:gd name="T36" fmla="*/ 0 w 22"/>
                  <a:gd name="T37" fmla="*/ 17 h 21"/>
                  <a:gd name="T38" fmla="*/ 0 w 22"/>
                  <a:gd name="T39" fmla="*/ 19 h 21"/>
                  <a:gd name="T40" fmla="*/ 7 w 22"/>
                  <a:gd name="T41" fmla="*/ 19 h 2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
                  <a:gd name="T64" fmla="*/ 0 h 21"/>
                  <a:gd name="T65" fmla="*/ 22 w 22"/>
                  <a:gd name="T66" fmla="*/ 21 h 2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 h="21">
                    <a:moveTo>
                      <a:pt x="7" y="19"/>
                    </a:moveTo>
                    <a:lnTo>
                      <a:pt x="7" y="21"/>
                    </a:lnTo>
                    <a:lnTo>
                      <a:pt x="8" y="17"/>
                    </a:lnTo>
                    <a:lnTo>
                      <a:pt x="10" y="15"/>
                    </a:lnTo>
                    <a:lnTo>
                      <a:pt x="11" y="13"/>
                    </a:lnTo>
                    <a:lnTo>
                      <a:pt x="13" y="11"/>
                    </a:lnTo>
                    <a:lnTo>
                      <a:pt x="16" y="11"/>
                    </a:lnTo>
                    <a:lnTo>
                      <a:pt x="17" y="9"/>
                    </a:lnTo>
                    <a:lnTo>
                      <a:pt x="21" y="9"/>
                    </a:lnTo>
                    <a:lnTo>
                      <a:pt x="22" y="9"/>
                    </a:lnTo>
                    <a:lnTo>
                      <a:pt x="22" y="0"/>
                    </a:lnTo>
                    <a:lnTo>
                      <a:pt x="19" y="0"/>
                    </a:lnTo>
                    <a:lnTo>
                      <a:pt x="16" y="0"/>
                    </a:lnTo>
                    <a:lnTo>
                      <a:pt x="14" y="2"/>
                    </a:lnTo>
                    <a:lnTo>
                      <a:pt x="11" y="2"/>
                    </a:lnTo>
                    <a:lnTo>
                      <a:pt x="8" y="7"/>
                    </a:lnTo>
                    <a:lnTo>
                      <a:pt x="5" y="9"/>
                    </a:lnTo>
                    <a:lnTo>
                      <a:pt x="2" y="13"/>
                    </a:lnTo>
                    <a:lnTo>
                      <a:pt x="0" y="17"/>
                    </a:lnTo>
                    <a:lnTo>
                      <a:pt x="0" y="19"/>
                    </a:lnTo>
                    <a:lnTo>
                      <a:pt x="7" y="19"/>
                    </a:lnTo>
                    <a:close/>
                  </a:path>
                </a:pathLst>
              </a:custGeom>
              <a:solidFill>
                <a:srgbClr val="CC6633"/>
              </a:solidFill>
              <a:ln w="9525">
                <a:noFill/>
                <a:round/>
                <a:headEnd/>
                <a:tailEnd/>
              </a:ln>
            </p:spPr>
            <p:txBody>
              <a:bodyPr/>
              <a:lstStyle/>
              <a:p>
                <a:endParaRPr lang="it-IT">
                  <a:solidFill>
                    <a:srgbClr val="FFFFFF"/>
                  </a:solidFill>
                </a:endParaRPr>
              </a:p>
            </p:txBody>
          </p:sp>
          <p:sp>
            <p:nvSpPr>
              <p:cNvPr id="29353" name="Freeform 396"/>
              <p:cNvSpPr>
                <a:spLocks/>
              </p:cNvSpPr>
              <p:nvPr/>
            </p:nvSpPr>
            <p:spPr bwMode="auto">
              <a:xfrm>
                <a:off x="3131" y="1812"/>
                <a:ext cx="8" cy="13"/>
              </a:xfrm>
              <a:custGeom>
                <a:avLst/>
                <a:gdLst>
                  <a:gd name="T0" fmla="*/ 8 w 8"/>
                  <a:gd name="T1" fmla="*/ 13 h 13"/>
                  <a:gd name="T2" fmla="*/ 8 w 8"/>
                  <a:gd name="T3" fmla="*/ 11 h 13"/>
                  <a:gd name="T4" fmla="*/ 8 w 8"/>
                  <a:gd name="T5" fmla="*/ 9 h 13"/>
                  <a:gd name="T6" fmla="*/ 8 w 8"/>
                  <a:gd name="T7" fmla="*/ 7 h 13"/>
                  <a:gd name="T8" fmla="*/ 7 w 8"/>
                  <a:gd name="T9" fmla="*/ 7 h 13"/>
                  <a:gd name="T10" fmla="*/ 7 w 8"/>
                  <a:gd name="T11" fmla="*/ 4 h 13"/>
                  <a:gd name="T12" fmla="*/ 7 w 8"/>
                  <a:gd name="T13" fmla="*/ 2 h 13"/>
                  <a:gd name="T14" fmla="*/ 7 w 8"/>
                  <a:gd name="T15" fmla="*/ 0 h 13"/>
                  <a:gd name="T16" fmla="*/ 0 w 8"/>
                  <a:gd name="T17" fmla="*/ 0 h 13"/>
                  <a:gd name="T18" fmla="*/ 0 w 8"/>
                  <a:gd name="T19" fmla="*/ 2 h 13"/>
                  <a:gd name="T20" fmla="*/ 0 w 8"/>
                  <a:gd name="T21" fmla="*/ 4 h 13"/>
                  <a:gd name="T22" fmla="*/ 0 w 8"/>
                  <a:gd name="T23" fmla="*/ 7 h 13"/>
                  <a:gd name="T24" fmla="*/ 0 w 8"/>
                  <a:gd name="T25" fmla="*/ 9 h 13"/>
                  <a:gd name="T26" fmla="*/ 2 w 8"/>
                  <a:gd name="T27" fmla="*/ 11 h 13"/>
                  <a:gd name="T28" fmla="*/ 2 w 8"/>
                  <a:gd name="T29" fmla="*/ 13 h 13"/>
                  <a:gd name="T30" fmla="*/ 8 w 8"/>
                  <a:gd name="T31" fmla="*/ 13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13"/>
                  <a:gd name="T50" fmla="*/ 8 w 8"/>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13">
                    <a:moveTo>
                      <a:pt x="8" y="13"/>
                    </a:moveTo>
                    <a:lnTo>
                      <a:pt x="8" y="11"/>
                    </a:lnTo>
                    <a:lnTo>
                      <a:pt x="8" y="9"/>
                    </a:lnTo>
                    <a:lnTo>
                      <a:pt x="8" y="7"/>
                    </a:lnTo>
                    <a:lnTo>
                      <a:pt x="7" y="7"/>
                    </a:lnTo>
                    <a:lnTo>
                      <a:pt x="7" y="4"/>
                    </a:lnTo>
                    <a:lnTo>
                      <a:pt x="7" y="2"/>
                    </a:lnTo>
                    <a:lnTo>
                      <a:pt x="7" y="0"/>
                    </a:lnTo>
                    <a:lnTo>
                      <a:pt x="0" y="0"/>
                    </a:lnTo>
                    <a:lnTo>
                      <a:pt x="0" y="2"/>
                    </a:lnTo>
                    <a:lnTo>
                      <a:pt x="0" y="4"/>
                    </a:lnTo>
                    <a:lnTo>
                      <a:pt x="0" y="7"/>
                    </a:lnTo>
                    <a:lnTo>
                      <a:pt x="0" y="9"/>
                    </a:lnTo>
                    <a:lnTo>
                      <a:pt x="2" y="11"/>
                    </a:lnTo>
                    <a:lnTo>
                      <a:pt x="2" y="13"/>
                    </a:lnTo>
                    <a:lnTo>
                      <a:pt x="8" y="13"/>
                    </a:lnTo>
                    <a:close/>
                  </a:path>
                </a:pathLst>
              </a:custGeom>
              <a:solidFill>
                <a:srgbClr val="CC6633"/>
              </a:solidFill>
              <a:ln w="9525">
                <a:noFill/>
                <a:round/>
                <a:headEnd/>
                <a:tailEnd/>
              </a:ln>
            </p:spPr>
            <p:txBody>
              <a:bodyPr/>
              <a:lstStyle/>
              <a:p>
                <a:endParaRPr lang="it-IT">
                  <a:solidFill>
                    <a:srgbClr val="FFFFFF"/>
                  </a:solidFill>
                </a:endParaRPr>
              </a:p>
            </p:txBody>
          </p:sp>
          <p:sp>
            <p:nvSpPr>
              <p:cNvPr id="29354" name="Freeform 397"/>
              <p:cNvSpPr>
                <a:spLocks/>
              </p:cNvSpPr>
              <p:nvPr/>
            </p:nvSpPr>
            <p:spPr bwMode="auto">
              <a:xfrm>
                <a:off x="3120" y="1825"/>
                <a:ext cx="19" cy="34"/>
              </a:xfrm>
              <a:custGeom>
                <a:avLst/>
                <a:gdLst>
                  <a:gd name="T0" fmla="*/ 7 w 19"/>
                  <a:gd name="T1" fmla="*/ 34 h 34"/>
                  <a:gd name="T2" fmla="*/ 7 w 19"/>
                  <a:gd name="T3" fmla="*/ 29 h 34"/>
                  <a:gd name="T4" fmla="*/ 8 w 19"/>
                  <a:gd name="T5" fmla="*/ 27 h 34"/>
                  <a:gd name="T6" fmla="*/ 10 w 19"/>
                  <a:gd name="T7" fmla="*/ 23 h 34"/>
                  <a:gd name="T8" fmla="*/ 13 w 19"/>
                  <a:gd name="T9" fmla="*/ 19 h 34"/>
                  <a:gd name="T10" fmla="*/ 14 w 19"/>
                  <a:gd name="T11" fmla="*/ 15 h 34"/>
                  <a:gd name="T12" fmla="*/ 16 w 19"/>
                  <a:gd name="T13" fmla="*/ 10 h 34"/>
                  <a:gd name="T14" fmla="*/ 18 w 19"/>
                  <a:gd name="T15" fmla="*/ 6 h 34"/>
                  <a:gd name="T16" fmla="*/ 19 w 19"/>
                  <a:gd name="T17" fmla="*/ 0 h 34"/>
                  <a:gd name="T18" fmla="*/ 13 w 19"/>
                  <a:gd name="T19" fmla="*/ 0 h 34"/>
                  <a:gd name="T20" fmla="*/ 11 w 19"/>
                  <a:gd name="T21" fmla="*/ 2 h 34"/>
                  <a:gd name="T22" fmla="*/ 10 w 19"/>
                  <a:gd name="T23" fmla="*/ 6 h 34"/>
                  <a:gd name="T24" fmla="*/ 8 w 19"/>
                  <a:gd name="T25" fmla="*/ 10 h 34"/>
                  <a:gd name="T26" fmla="*/ 7 w 19"/>
                  <a:gd name="T27" fmla="*/ 15 h 34"/>
                  <a:gd name="T28" fmla="*/ 5 w 19"/>
                  <a:gd name="T29" fmla="*/ 19 h 34"/>
                  <a:gd name="T30" fmla="*/ 3 w 19"/>
                  <a:gd name="T31" fmla="*/ 23 h 34"/>
                  <a:gd name="T32" fmla="*/ 0 w 19"/>
                  <a:gd name="T33" fmla="*/ 27 h 34"/>
                  <a:gd name="T34" fmla="*/ 0 w 19"/>
                  <a:gd name="T35" fmla="*/ 31 h 34"/>
                  <a:gd name="T36" fmla="*/ 7 w 19"/>
                  <a:gd name="T37" fmla="*/ 34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34"/>
                  <a:gd name="T59" fmla="*/ 19 w 19"/>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34">
                    <a:moveTo>
                      <a:pt x="7" y="34"/>
                    </a:moveTo>
                    <a:lnTo>
                      <a:pt x="7" y="29"/>
                    </a:lnTo>
                    <a:lnTo>
                      <a:pt x="8" y="27"/>
                    </a:lnTo>
                    <a:lnTo>
                      <a:pt x="10" y="23"/>
                    </a:lnTo>
                    <a:lnTo>
                      <a:pt x="13" y="19"/>
                    </a:lnTo>
                    <a:lnTo>
                      <a:pt x="14" y="15"/>
                    </a:lnTo>
                    <a:lnTo>
                      <a:pt x="16" y="10"/>
                    </a:lnTo>
                    <a:lnTo>
                      <a:pt x="18" y="6"/>
                    </a:lnTo>
                    <a:lnTo>
                      <a:pt x="19" y="0"/>
                    </a:lnTo>
                    <a:lnTo>
                      <a:pt x="13" y="0"/>
                    </a:lnTo>
                    <a:lnTo>
                      <a:pt x="11" y="2"/>
                    </a:lnTo>
                    <a:lnTo>
                      <a:pt x="10" y="6"/>
                    </a:lnTo>
                    <a:lnTo>
                      <a:pt x="8" y="10"/>
                    </a:lnTo>
                    <a:lnTo>
                      <a:pt x="7" y="15"/>
                    </a:lnTo>
                    <a:lnTo>
                      <a:pt x="5" y="19"/>
                    </a:lnTo>
                    <a:lnTo>
                      <a:pt x="3" y="23"/>
                    </a:lnTo>
                    <a:lnTo>
                      <a:pt x="0" y="27"/>
                    </a:lnTo>
                    <a:lnTo>
                      <a:pt x="0" y="31"/>
                    </a:lnTo>
                    <a:lnTo>
                      <a:pt x="7" y="34"/>
                    </a:lnTo>
                    <a:close/>
                  </a:path>
                </a:pathLst>
              </a:custGeom>
              <a:solidFill>
                <a:srgbClr val="CC6633"/>
              </a:solidFill>
              <a:ln w="9525">
                <a:noFill/>
                <a:round/>
                <a:headEnd/>
                <a:tailEnd/>
              </a:ln>
            </p:spPr>
            <p:txBody>
              <a:bodyPr/>
              <a:lstStyle/>
              <a:p>
                <a:endParaRPr lang="it-IT">
                  <a:solidFill>
                    <a:srgbClr val="FFFFFF"/>
                  </a:solidFill>
                </a:endParaRPr>
              </a:p>
            </p:txBody>
          </p:sp>
          <p:sp>
            <p:nvSpPr>
              <p:cNvPr id="29355" name="Freeform 398"/>
              <p:cNvSpPr>
                <a:spLocks/>
              </p:cNvSpPr>
              <p:nvPr/>
            </p:nvSpPr>
            <p:spPr bwMode="auto">
              <a:xfrm>
                <a:off x="3120" y="1856"/>
                <a:ext cx="18" cy="32"/>
              </a:xfrm>
              <a:custGeom>
                <a:avLst/>
                <a:gdLst>
                  <a:gd name="T0" fmla="*/ 18 w 18"/>
                  <a:gd name="T1" fmla="*/ 28 h 32"/>
                  <a:gd name="T2" fmla="*/ 16 w 18"/>
                  <a:gd name="T3" fmla="*/ 24 h 32"/>
                  <a:gd name="T4" fmla="*/ 14 w 18"/>
                  <a:gd name="T5" fmla="*/ 19 h 32"/>
                  <a:gd name="T6" fmla="*/ 11 w 18"/>
                  <a:gd name="T7" fmla="*/ 15 h 32"/>
                  <a:gd name="T8" fmla="*/ 10 w 18"/>
                  <a:gd name="T9" fmla="*/ 11 h 32"/>
                  <a:gd name="T10" fmla="*/ 8 w 18"/>
                  <a:gd name="T11" fmla="*/ 9 h 32"/>
                  <a:gd name="T12" fmla="*/ 7 w 18"/>
                  <a:gd name="T13" fmla="*/ 7 h 32"/>
                  <a:gd name="T14" fmla="*/ 7 w 18"/>
                  <a:gd name="T15" fmla="*/ 5 h 32"/>
                  <a:gd name="T16" fmla="*/ 7 w 18"/>
                  <a:gd name="T17" fmla="*/ 3 h 32"/>
                  <a:gd name="T18" fmla="*/ 0 w 18"/>
                  <a:gd name="T19" fmla="*/ 0 h 32"/>
                  <a:gd name="T20" fmla="*/ 0 w 18"/>
                  <a:gd name="T21" fmla="*/ 5 h 32"/>
                  <a:gd name="T22" fmla="*/ 0 w 18"/>
                  <a:gd name="T23" fmla="*/ 9 h 32"/>
                  <a:gd name="T24" fmla="*/ 2 w 18"/>
                  <a:gd name="T25" fmla="*/ 13 h 32"/>
                  <a:gd name="T26" fmla="*/ 5 w 18"/>
                  <a:gd name="T27" fmla="*/ 17 h 32"/>
                  <a:gd name="T28" fmla="*/ 7 w 18"/>
                  <a:gd name="T29" fmla="*/ 21 h 32"/>
                  <a:gd name="T30" fmla="*/ 8 w 18"/>
                  <a:gd name="T31" fmla="*/ 24 h 32"/>
                  <a:gd name="T32" fmla="*/ 10 w 18"/>
                  <a:gd name="T33" fmla="*/ 28 h 32"/>
                  <a:gd name="T34" fmla="*/ 11 w 18"/>
                  <a:gd name="T35" fmla="*/ 30 h 32"/>
                  <a:gd name="T36" fmla="*/ 11 w 18"/>
                  <a:gd name="T37" fmla="*/ 32 h 32"/>
                  <a:gd name="T38" fmla="*/ 18 w 18"/>
                  <a:gd name="T39" fmla="*/ 28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
                  <a:gd name="T61" fmla="*/ 0 h 32"/>
                  <a:gd name="T62" fmla="*/ 18 w 18"/>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 h="32">
                    <a:moveTo>
                      <a:pt x="18" y="28"/>
                    </a:moveTo>
                    <a:lnTo>
                      <a:pt x="16" y="24"/>
                    </a:lnTo>
                    <a:lnTo>
                      <a:pt x="14" y="19"/>
                    </a:lnTo>
                    <a:lnTo>
                      <a:pt x="11" y="15"/>
                    </a:lnTo>
                    <a:lnTo>
                      <a:pt x="10" y="11"/>
                    </a:lnTo>
                    <a:lnTo>
                      <a:pt x="8" y="9"/>
                    </a:lnTo>
                    <a:lnTo>
                      <a:pt x="7" y="7"/>
                    </a:lnTo>
                    <a:lnTo>
                      <a:pt x="7" y="5"/>
                    </a:lnTo>
                    <a:lnTo>
                      <a:pt x="7" y="3"/>
                    </a:lnTo>
                    <a:lnTo>
                      <a:pt x="0" y="0"/>
                    </a:lnTo>
                    <a:lnTo>
                      <a:pt x="0" y="5"/>
                    </a:lnTo>
                    <a:lnTo>
                      <a:pt x="0" y="9"/>
                    </a:lnTo>
                    <a:lnTo>
                      <a:pt x="2" y="13"/>
                    </a:lnTo>
                    <a:lnTo>
                      <a:pt x="5" y="17"/>
                    </a:lnTo>
                    <a:lnTo>
                      <a:pt x="7" y="21"/>
                    </a:lnTo>
                    <a:lnTo>
                      <a:pt x="8" y="24"/>
                    </a:lnTo>
                    <a:lnTo>
                      <a:pt x="10" y="28"/>
                    </a:lnTo>
                    <a:lnTo>
                      <a:pt x="11" y="30"/>
                    </a:lnTo>
                    <a:lnTo>
                      <a:pt x="11" y="32"/>
                    </a:lnTo>
                    <a:lnTo>
                      <a:pt x="18" y="28"/>
                    </a:lnTo>
                    <a:close/>
                  </a:path>
                </a:pathLst>
              </a:custGeom>
              <a:solidFill>
                <a:srgbClr val="CC6633"/>
              </a:solidFill>
              <a:ln w="9525">
                <a:noFill/>
                <a:round/>
                <a:headEnd/>
                <a:tailEnd/>
              </a:ln>
            </p:spPr>
            <p:txBody>
              <a:bodyPr/>
              <a:lstStyle/>
              <a:p>
                <a:endParaRPr lang="it-IT">
                  <a:solidFill>
                    <a:srgbClr val="FFFFFF"/>
                  </a:solidFill>
                </a:endParaRPr>
              </a:p>
            </p:txBody>
          </p:sp>
          <p:sp>
            <p:nvSpPr>
              <p:cNvPr id="29356" name="Freeform 399"/>
              <p:cNvSpPr>
                <a:spLocks/>
              </p:cNvSpPr>
              <p:nvPr/>
            </p:nvSpPr>
            <p:spPr bwMode="auto">
              <a:xfrm>
                <a:off x="3131" y="1884"/>
                <a:ext cx="7" cy="19"/>
              </a:xfrm>
              <a:custGeom>
                <a:avLst/>
                <a:gdLst>
                  <a:gd name="T0" fmla="*/ 7 w 7"/>
                  <a:gd name="T1" fmla="*/ 10 h 19"/>
                  <a:gd name="T2" fmla="*/ 7 w 7"/>
                  <a:gd name="T3" fmla="*/ 8 h 19"/>
                  <a:gd name="T4" fmla="*/ 7 w 7"/>
                  <a:gd name="T5" fmla="*/ 4 h 19"/>
                  <a:gd name="T6" fmla="*/ 7 w 7"/>
                  <a:gd name="T7" fmla="*/ 2 h 19"/>
                  <a:gd name="T8" fmla="*/ 7 w 7"/>
                  <a:gd name="T9" fmla="*/ 0 h 19"/>
                  <a:gd name="T10" fmla="*/ 0 w 7"/>
                  <a:gd name="T11" fmla="*/ 4 h 19"/>
                  <a:gd name="T12" fmla="*/ 0 w 7"/>
                  <a:gd name="T13" fmla="*/ 6 h 19"/>
                  <a:gd name="T14" fmla="*/ 0 w 7"/>
                  <a:gd name="T15" fmla="*/ 8 h 19"/>
                  <a:gd name="T16" fmla="*/ 0 w 7"/>
                  <a:gd name="T17" fmla="*/ 12 h 19"/>
                  <a:gd name="T18" fmla="*/ 0 w 7"/>
                  <a:gd name="T19" fmla="*/ 14 h 19"/>
                  <a:gd name="T20" fmla="*/ 3 w 7"/>
                  <a:gd name="T21" fmla="*/ 17 h 19"/>
                  <a:gd name="T22" fmla="*/ 7 w 7"/>
                  <a:gd name="T23" fmla="*/ 19 h 19"/>
                  <a:gd name="T24" fmla="*/ 5 w 7"/>
                  <a:gd name="T25" fmla="*/ 19 h 19"/>
                  <a:gd name="T26" fmla="*/ 7 w 7"/>
                  <a:gd name="T27" fmla="*/ 10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19"/>
                  <a:gd name="T44" fmla="*/ 7 w 7"/>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19">
                    <a:moveTo>
                      <a:pt x="7" y="10"/>
                    </a:moveTo>
                    <a:lnTo>
                      <a:pt x="7" y="8"/>
                    </a:lnTo>
                    <a:lnTo>
                      <a:pt x="7" y="4"/>
                    </a:lnTo>
                    <a:lnTo>
                      <a:pt x="7" y="2"/>
                    </a:lnTo>
                    <a:lnTo>
                      <a:pt x="7" y="0"/>
                    </a:lnTo>
                    <a:lnTo>
                      <a:pt x="0" y="4"/>
                    </a:lnTo>
                    <a:lnTo>
                      <a:pt x="0" y="6"/>
                    </a:lnTo>
                    <a:lnTo>
                      <a:pt x="0" y="8"/>
                    </a:lnTo>
                    <a:lnTo>
                      <a:pt x="0" y="12"/>
                    </a:lnTo>
                    <a:lnTo>
                      <a:pt x="0" y="14"/>
                    </a:lnTo>
                    <a:lnTo>
                      <a:pt x="3" y="17"/>
                    </a:lnTo>
                    <a:lnTo>
                      <a:pt x="7" y="19"/>
                    </a:lnTo>
                    <a:lnTo>
                      <a:pt x="5" y="19"/>
                    </a:lnTo>
                    <a:lnTo>
                      <a:pt x="7" y="10"/>
                    </a:lnTo>
                    <a:close/>
                  </a:path>
                </a:pathLst>
              </a:custGeom>
              <a:solidFill>
                <a:srgbClr val="CC6633"/>
              </a:solidFill>
              <a:ln w="9525">
                <a:noFill/>
                <a:round/>
                <a:headEnd/>
                <a:tailEnd/>
              </a:ln>
            </p:spPr>
            <p:txBody>
              <a:bodyPr/>
              <a:lstStyle/>
              <a:p>
                <a:endParaRPr lang="it-IT">
                  <a:solidFill>
                    <a:srgbClr val="FFFFFF"/>
                  </a:solidFill>
                </a:endParaRPr>
              </a:p>
            </p:txBody>
          </p:sp>
          <p:sp>
            <p:nvSpPr>
              <p:cNvPr id="29357" name="Freeform 400"/>
              <p:cNvSpPr>
                <a:spLocks/>
              </p:cNvSpPr>
              <p:nvPr/>
            </p:nvSpPr>
            <p:spPr bwMode="auto">
              <a:xfrm>
                <a:off x="3136" y="1863"/>
                <a:ext cx="36" cy="40"/>
              </a:xfrm>
              <a:custGeom>
                <a:avLst/>
                <a:gdLst>
                  <a:gd name="T0" fmla="*/ 30 w 36"/>
                  <a:gd name="T1" fmla="*/ 0 h 40"/>
                  <a:gd name="T2" fmla="*/ 27 w 36"/>
                  <a:gd name="T3" fmla="*/ 6 h 40"/>
                  <a:gd name="T4" fmla="*/ 23 w 36"/>
                  <a:gd name="T5" fmla="*/ 12 h 40"/>
                  <a:gd name="T6" fmla="*/ 20 w 36"/>
                  <a:gd name="T7" fmla="*/ 17 h 40"/>
                  <a:gd name="T8" fmla="*/ 17 w 36"/>
                  <a:gd name="T9" fmla="*/ 23 h 40"/>
                  <a:gd name="T10" fmla="*/ 14 w 36"/>
                  <a:gd name="T11" fmla="*/ 27 h 40"/>
                  <a:gd name="T12" fmla="*/ 9 w 36"/>
                  <a:gd name="T13" fmla="*/ 29 h 40"/>
                  <a:gd name="T14" fmla="*/ 6 w 36"/>
                  <a:gd name="T15" fmla="*/ 31 h 40"/>
                  <a:gd name="T16" fmla="*/ 2 w 36"/>
                  <a:gd name="T17" fmla="*/ 31 h 40"/>
                  <a:gd name="T18" fmla="*/ 0 w 36"/>
                  <a:gd name="T19" fmla="*/ 40 h 40"/>
                  <a:gd name="T20" fmla="*/ 6 w 36"/>
                  <a:gd name="T21" fmla="*/ 40 h 40"/>
                  <a:gd name="T22" fmla="*/ 12 w 36"/>
                  <a:gd name="T23" fmla="*/ 38 h 40"/>
                  <a:gd name="T24" fmla="*/ 17 w 36"/>
                  <a:gd name="T25" fmla="*/ 33 h 40"/>
                  <a:gd name="T26" fmla="*/ 22 w 36"/>
                  <a:gd name="T27" fmla="*/ 29 h 40"/>
                  <a:gd name="T28" fmla="*/ 25 w 36"/>
                  <a:gd name="T29" fmla="*/ 23 h 40"/>
                  <a:gd name="T30" fmla="*/ 30 w 36"/>
                  <a:gd name="T31" fmla="*/ 17 h 40"/>
                  <a:gd name="T32" fmla="*/ 33 w 36"/>
                  <a:gd name="T33" fmla="*/ 12 h 40"/>
                  <a:gd name="T34" fmla="*/ 36 w 36"/>
                  <a:gd name="T35" fmla="*/ 6 h 40"/>
                  <a:gd name="T36" fmla="*/ 30 w 36"/>
                  <a:gd name="T37" fmla="*/ 0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40"/>
                  <a:gd name="T59" fmla="*/ 36 w 36"/>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40">
                    <a:moveTo>
                      <a:pt x="30" y="0"/>
                    </a:moveTo>
                    <a:lnTo>
                      <a:pt x="27" y="6"/>
                    </a:lnTo>
                    <a:lnTo>
                      <a:pt x="23" y="12"/>
                    </a:lnTo>
                    <a:lnTo>
                      <a:pt x="20" y="17"/>
                    </a:lnTo>
                    <a:lnTo>
                      <a:pt x="17" y="23"/>
                    </a:lnTo>
                    <a:lnTo>
                      <a:pt x="14" y="27"/>
                    </a:lnTo>
                    <a:lnTo>
                      <a:pt x="9" y="29"/>
                    </a:lnTo>
                    <a:lnTo>
                      <a:pt x="6" y="31"/>
                    </a:lnTo>
                    <a:lnTo>
                      <a:pt x="2" y="31"/>
                    </a:lnTo>
                    <a:lnTo>
                      <a:pt x="0" y="40"/>
                    </a:lnTo>
                    <a:lnTo>
                      <a:pt x="6" y="40"/>
                    </a:lnTo>
                    <a:lnTo>
                      <a:pt x="12" y="38"/>
                    </a:lnTo>
                    <a:lnTo>
                      <a:pt x="17" y="33"/>
                    </a:lnTo>
                    <a:lnTo>
                      <a:pt x="22" y="29"/>
                    </a:lnTo>
                    <a:lnTo>
                      <a:pt x="25" y="23"/>
                    </a:lnTo>
                    <a:lnTo>
                      <a:pt x="30" y="17"/>
                    </a:lnTo>
                    <a:lnTo>
                      <a:pt x="33" y="12"/>
                    </a:lnTo>
                    <a:lnTo>
                      <a:pt x="36" y="6"/>
                    </a:lnTo>
                    <a:lnTo>
                      <a:pt x="30" y="0"/>
                    </a:lnTo>
                    <a:close/>
                  </a:path>
                </a:pathLst>
              </a:custGeom>
              <a:solidFill>
                <a:srgbClr val="CC6633"/>
              </a:solidFill>
              <a:ln w="9525">
                <a:noFill/>
                <a:round/>
                <a:headEnd/>
                <a:tailEnd/>
              </a:ln>
            </p:spPr>
            <p:txBody>
              <a:bodyPr/>
              <a:lstStyle/>
              <a:p>
                <a:endParaRPr lang="it-IT">
                  <a:solidFill>
                    <a:srgbClr val="FFFFFF"/>
                  </a:solidFill>
                </a:endParaRPr>
              </a:p>
            </p:txBody>
          </p:sp>
          <p:sp>
            <p:nvSpPr>
              <p:cNvPr id="29358" name="Freeform 401"/>
              <p:cNvSpPr>
                <a:spLocks/>
              </p:cNvSpPr>
              <p:nvPr/>
            </p:nvSpPr>
            <p:spPr bwMode="auto">
              <a:xfrm>
                <a:off x="3166" y="1816"/>
                <a:ext cx="18" cy="53"/>
              </a:xfrm>
              <a:custGeom>
                <a:avLst/>
                <a:gdLst>
                  <a:gd name="T0" fmla="*/ 7 w 18"/>
                  <a:gd name="T1" fmla="*/ 7 h 53"/>
                  <a:gd name="T2" fmla="*/ 11 w 18"/>
                  <a:gd name="T3" fmla="*/ 11 h 53"/>
                  <a:gd name="T4" fmla="*/ 12 w 18"/>
                  <a:gd name="T5" fmla="*/ 15 h 53"/>
                  <a:gd name="T6" fmla="*/ 12 w 18"/>
                  <a:gd name="T7" fmla="*/ 19 h 53"/>
                  <a:gd name="T8" fmla="*/ 11 w 18"/>
                  <a:gd name="T9" fmla="*/ 26 h 53"/>
                  <a:gd name="T10" fmla="*/ 9 w 18"/>
                  <a:gd name="T11" fmla="*/ 30 h 53"/>
                  <a:gd name="T12" fmla="*/ 6 w 18"/>
                  <a:gd name="T13" fmla="*/ 36 h 53"/>
                  <a:gd name="T14" fmla="*/ 3 w 18"/>
                  <a:gd name="T15" fmla="*/ 43 h 53"/>
                  <a:gd name="T16" fmla="*/ 0 w 18"/>
                  <a:gd name="T17" fmla="*/ 47 h 53"/>
                  <a:gd name="T18" fmla="*/ 6 w 18"/>
                  <a:gd name="T19" fmla="*/ 53 h 53"/>
                  <a:gd name="T20" fmla="*/ 9 w 18"/>
                  <a:gd name="T21" fmla="*/ 47 h 53"/>
                  <a:gd name="T22" fmla="*/ 12 w 18"/>
                  <a:gd name="T23" fmla="*/ 40 h 53"/>
                  <a:gd name="T24" fmla="*/ 15 w 18"/>
                  <a:gd name="T25" fmla="*/ 34 h 53"/>
                  <a:gd name="T26" fmla="*/ 17 w 18"/>
                  <a:gd name="T27" fmla="*/ 28 h 53"/>
                  <a:gd name="T28" fmla="*/ 18 w 18"/>
                  <a:gd name="T29" fmla="*/ 21 h 53"/>
                  <a:gd name="T30" fmla="*/ 18 w 18"/>
                  <a:gd name="T31" fmla="*/ 13 h 53"/>
                  <a:gd name="T32" fmla="*/ 15 w 18"/>
                  <a:gd name="T33" fmla="*/ 7 h 53"/>
                  <a:gd name="T34" fmla="*/ 11 w 18"/>
                  <a:gd name="T35" fmla="*/ 0 h 53"/>
                  <a:gd name="T36" fmla="*/ 7 w 18"/>
                  <a:gd name="T37" fmla="*/ 7 h 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53"/>
                  <a:gd name="T59" fmla="*/ 18 w 18"/>
                  <a:gd name="T60" fmla="*/ 53 h 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53">
                    <a:moveTo>
                      <a:pt x="7" y="7"/>
                    </a:moveTo>
                    <a:lnTo>
                      <a:pt x="11" y="11"/>
                    </a:lnTo>
                    <a:lnTo>
                      <a:pt x="12" y="15"/>
                    </a:lnTo>
                    <a:lnTo>
                      <a:pt x="12" y="19"/>
                    </a:lnTo>
                    <a:lnTo>
                      <a:pt x="11" y="26"/>
                    </a:lnTo>
                    <a:lnTo>
                      <a:pt x="9" y="30"/>
                    </a:lnTo>
                    <a:lnTo>
                      <a:pt x="6" y="36"/>
                    </a:lnTo>
                    <a:lnTo>
                      <a:pt x="3" y="43"/>
                    </a:lnTo>
                    <a:lnTo>
                      <a:pt x="0" y="47"/>
                    </a:lnTo>
                    <a:lnTo>
                      <a:pt x="6" y="53"/>
                    </a:lnTo>
                    <a:lnTo>
                      <a:pt x="9" y="47"/>
                    </a:lnTo>
                    <a:lnTo>
                      <a:pt x="12" y="40"/>
                    </a:lnTo>
                    <a:lnTo>
                      <a:pt x="15" y="34"/>
                    </a:lnTo>
                    <a:lnTo>
                      <a:pt x="17" y="28"/>
                    </a:lnTo>
                    <a:lnTo>
                      <a:pt x="18" y="21"/>
                    </a:lnTo>
                    <a:lnTo>
                      <a:pt x="18" y="13"/>
                    </a:lnTo>
                    <a:lnTo>
                      <a:pt x="15" y="7"/>
                    </a:lnTo>
                    <a:lnTo>
                      <a:pt x="11" y="0"/>
                    </a:lnTo>
                    <a:lnTo>
                      <a:pt x="7" y="7"/>
                    </a:lnTo>
                    <a:close/>
                  </a:path>
                </a:pathLst>
              </a:custGeom>
              <a:solidFill>
                <a:srgbClr val="CC6633"/>
              </a:solidFill>
              <a:ln w="9525">
                <a:noFill/>
                <a:round/>
                <a:headEnd/>
                <a:tailEnd/>
              </a:ln>
            </p:spPr>
            <p:txBody>
              <a:bodyPr/>
              <a:lstStyle/>
              <a:p>
                <a:endParaRPr lang="it-IT">
                  <a:solidFill>
                    <a:srgbClr val="FFFFFF"/>
                  </a:solidFill>
                </a:endParaRPr>
              </a:p>
            </p:txBody>
          </p:sp>
          <p:sp>
            <p:nvSpPr>
              <p:cNvPr id="29359" name="Freeform 402"/>
              <p:cNvSpPr>
                <a:spLocks/>
              </p:cNvSpPr>
              <p:nvPr/>
            </p:nvSpPr>
            <p:spPr bwMode="auto">
              <a:xfrm>
                <a:off x="3103" y="1915"/>
                <a:ext cx="91" cy="61"/>
              </a:xfrm>
              <a:custGeom>
                <a:avLst/>
                <a:gdLst>
                  <a:gd name="T0" fmla="*/ 85 w 91"/>
                  <a:gd name="T1" fmla="*/ 19 h 61"/>
                  <a:gd name="T2" fmla="*/ 83 w 91"/>
                  <a:gd name="T3" fmla="*/ 17 h 61"/>
                  <a:gd name="T4" fmla="*/ 80 w 91"/>
                  <a:gd name="T5" fmla="*/ 13 h 61"/>
                  <a:gd name="T6" fmla="*/ 78 w 91"/>
                  <a:gd name="T7" fmla="*/ 11 h 61"/>
                  <a:gd name="T8" fmla="*/ 77 w 91"/>
                  <a:gd name="T9" fmla="*/ 7 h 61"/>
                  <a:gd name="T10" fmla="*/ 74 w 91"/>
                  <a:gd name="T11" fmla="*/ 4 h 61"/>
                  <a:gd name="T12" fmla="*/ 72 w 91"/>
                  <a:gd name="T13" fmla="*/ 2 h 61"/>
                  <a:gd name="T14" fmla="*/ 69 w 91"/>
                  <a:gd name="T15" fmla="*/ 0 h 61"/>
                  <a:gd name="T16" fmla="*/ 67 w 91"/>
                  <a:gd name="T17" fmla="*/ 0 h 61"/>
                  <a:gd name="T18" fmla="*/ 64 w 91"/>
                  <a:gd name="T19" fmla="*/ 0 h 61"/>
                  <a:gd name="T20" fmla="*/ 61 w 91"/>
                  <a:gd name="T21" fmla="*/ 0 h 61"/>
                  <a:gd name="T22" fmla="*/ 58 w 91"/>
                  <a:gd name="T23" fmla="*/ 0 h 61"/>
                  <a:gd name="T24" fmla="*/ 55 w 91"/>
                  <a:gd name="T25" fmla="*/ 0 h 61"/>
                  <a:gd name="T26" fmla="*/ 52 w 91"/>
                  <a:gd name="T27" fmla="*/ 0 h 61"/>
                  <a:gd name="T28" fmla="*/ 49 w 91"/>
                  <a:gd name="T29" fmla="*/ 2 h 61"/>
                  <a:gd name="T30" fmla="*/ 47 w 91"/>
                  <a:gd name="T31" fmla="*/ 2 h 61"/>
                  <a:gd name="T32" fmla="*/ 44 w 91"/>
                  <a:gd name="T33" fmla="*/ 4 h 61"/>
                  <a:gd name="T34" fmla="*/ 42 w 91"/>
                  <a:gd name="T35" fmla="*/ 4 h 61"/>
                  <a:gd name="T36" fmla="*/ 41 w 91"/>
                  <a:gd name="T37" fmla="*/ 4 h 61"/>
                  <a:gd name="T38" fmla="*/ 41 w 91"/>
                  <a:gd name="T39" fmla="*/ 2 h 61"/>
                  <a:gd name="T40" fmla="*/ 39 w 91"/>
                  <a:gd name="T41" fmla="*/ 2 h 61"/>
                  <a:gd name="T42" fmla="*/ 38 w 91"/>
                  <a:gd name="T43" fmla="*/ 2 h 61"/>
                  <a:gd name="T44" fmla="*/ 36 w 91"/>
                  <a:gd name="T45" fmla="*/ 0 h 61"/>
                  <a:gd name="T46" fmla="*/ 35 w 91"/>
                  <a:gd name="T47" fmla="*/ 0 h 61"/>
                  <a:gd name="T48" fmla="*/ 35 w 91"/>
                  <a:gd name="T49" fmla="*/ 0 h 61"/>
                  <a:gd name="T50" fmla="*/ 30 w 91"/>
                  <a:gd name="T51" fmla="*/ 4 h 61"/>
                  <a:gd name="T52" fmla="*/ 25 w 91"/>
                  <a:gd name="T53" fmla="*/ 9 h 61"/>
                  <a:gd name="T54" fmla="*/ 20 w 91"/>
                  <a:gd name="T55" fmla="*/ 13 h 61"/>
                  <a:gd name="T56" fmla="*/ 16 w 91"/>
                  <a:gd name="T57" fmla="*/ 17 h 61"/>
                  <a:gd name="T58" fmla="*/ 11 w 91"/>
                  <a:gd name="T59" fmla="*/ 21 h 61"/>
                  <a:gd name="T60" fmla="*/ 8 w 91"/>
                  <a:gd name="T61" fmla="*/ 26 h 61"/>
                  <a:gd name="T62" fmla="*/ 3 w 91"/>
                  <a:gd name="T63" fmla="*/ 32 h 61"/>
                  <a:gd name="T64" fmla="*/ 0 w 91"/>
                  <a:gd name="T65" fmla="*/ 36 h 61"/>
                  <a:gd name="T66" fmla="*/ 0 w 91"/>
                  <a:gd name="T67" fmla="*/ 42 h 61"/>
                  <a:gd name="T68" fmla="*/ 2 w 91"/>
                  <a:gd name="T69" fmla="*/ 44 h 61"/>
                  <a:gd name="T70" fmla="*/ 5 w 91"/>
                  <a:gd name="T71" fmla="*/ 49 h 61"/>
                  <a:gd name="T72" fmla="*/ 9 w 91"/>
                  <a:gd name="T73" fmla="*/ 53 h 61"/>
                  <a:gd name="T74" fmla="*/ 14 w 91"/>
                  <a:gd name="T75" fmla="*/ 55 h 61"/>
                  <a:gd name="T76" fmla="*/ 20 w 91"/>
                  <a:gd name="T77" fmla="*/ 57 h 61"/>
                  <a:gd name="T78" fmla="*/ 25 w 91"/>
                  <a:gd name="T79" fmla="*/ 57 h 61"/>
                  <a:gd name="T80" fmla="*/ 30 w 91"/>
                  <a:gd name="T81" fmla="*/ 59 h 61"/>
                  <a:gd name="T82" fmla="*/ 38 w 91"/>
                  <a:gd name="T83" fmla="*/ 61 h 61"/>
                  <a:gd name="T84" fmla="*/ 44 w 91"/>
                  <a:gd name="T85" fmla="*/ 61 h 61"/>
                  <a:gd name="T86" fmla="*/ 52 w 91"/>
                  <a:gd name="T87" fmla="*/ 61 h 61"/>
                  <a:gd name="T88" fmla="*/ 58 w 91"/>
                  <a:gd name="T89" fmla="*/ 59 h 61"/>
                  <a:gd name="T90" fmla="*/ 66 w 91"/>
                  <a:gd name="T91" fmla="*/ 57 h 61"/>
                  <a:gd name="T92" fmla="*/ 72 w 91"/>
                  <a:gd name="T93" fmla="*/ 55 h 61"/>
                  <a:gd name="T94" fmla="*/ 80 w 91"/>
                  <a:gd name="T95" fmla="*/ 51 h 61"/>
                  <a:gd name="T96" fmla="*/ 86 w 91"/>
                  <a:gd name="T97" fmla="*/ 44 h 61"/>
                  <a:gd name="T98" fmla="*/ 88 w 91"/>
                  <a:gd name="T99" fmla="*/ 42 h 61"/>
                  <a:gd name="T100" fmla="*/ 89 w 91"/>
                  <a:gd name="T101" fmla="*/ 40 h 61"/>
                  <a:gd name="T102" fmla="*/ 91 w 91"/>
                  <a:gd name="T103" fmla="*/ 36 h 61"/>
                  <a:gd name="T104" fmla="*/ 91 w 91"/>
                  <a:gd name="T105" fmla="*/ 32 h 61"/>
                  <a:gd name="T106" fmla="*/ 89 w 91"/>
                  <a:gd name="T107" fmla="*/ 28 h 61"/>
                  <a:gd name="T108" fmla="*/ 88 w 91"/>
                  <a:gd name="T109" fmla="*/ 26 h 61"/>
                  <a:gd name="T110" fmla="*/ 86 w 91"/>
                  <a:gd name="T111" fmla="*/ 21 h 61"/>
                  <a:gd name="T112" fmla="*/ 85 w 91"/>
                  <a:gd name="T113" fmla="*/ 19 h 6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91"/>
                  <a:gd name="T172" fmla="*/ 0 h 61"/>
                  <a:gd name="T173" fmla="*/ 91 w 91"/>
                  <a:gd name="T174" fmla="*/ 61 h 6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91" h="61">
                    <a:moveTo>
                      <a:pt x="85" y="19"/>
                    </a:moveTo>
                    <a:lnTo>
                      <a:pt x="83" y="17"/>
                    </a:lnTo>
                    <a:lnTo>
                      <a:pt x="80" y="13"/>
                    </a:lnTo>
                    <a:lnTo>
                      <a:pt x="78" y="11"/>
                    </a:lnTo>
                    <a:lnTo>
                      <a:pt x="77" y="7"/>
                    </a:lnTo>
                    <a:lnTo>
                      <a:pt x="74" y="4"/>
                    </a:lnTo>
                    <a:lnTo>
                      <a:pt x="72" y="2"/>
                    </a:lnTo>
                    <a:lnTo>
                      <a:pt x="69" y="0"/>
                    </a:lnTo>
                    <a:lnTo>
                      <a:pt x="67" y="0"/>
                    </a:lnTo>
                    <a:lnTo>
                      <a:pt x="64" y="0"/>
                    </a:lnTo>
                    <a:lnTo>
                      <a:pt x="61" y="0"/>
                    </a:lnTo>
                    <a:lnTo>
                      <a:pt x="58" y="0"/>
                    </a:lnTo>
                    <a:lnTo>
                      <a:pt x="55" y="0"/>
                    </a:lnTo>
                    <a:lnTo>
                      <a:pt x="52" y="0"/>
                    </a:lnTo>
                    <a:lnTo>
                      <a:pt x="49" y="2"/>
                    </a:lnTo>
                    <a:lnTo>
                      <a:pt x="47" y="2"/>
                    </a:lnTo>
                    <a:lnTo>
                      <a:pt x="44" y="4"/>
                    </a:lnTo>
                    <a:lnTo>
                      <a:pt x="42" y="4"/>
                    </a:lnTo>
                    <a:lnTo>
                      <a:pt x="41" y="4"/>
                    </a:lnTo>
                    <a:lnTo>
                      <a:pt x="41" y="2"/>
                    </a:lnTo>
                    <a:lnTo>
                      <a:pt x="39" y="2"/>
                    </a:lnTo>
                    <a:lnTo>
                      <a:pt x="38" y="2"/>
                    </a:lnTo>
                    <a:lnTo>
                      <a:pt x="36" y="0"/>
                    </a:lnTo>
                    <a:lnTo>
                      <a:pt x="35" y="0"/>
                    </a:lnTo>
                    <a:lnTo>
                      <a:pt x="30" y="4"/>
                    </a:lnTo>
                    <a:lnTo>
                      <a:pt x="25" y="9"/>
                    </a:lnTo>
                    <a:lnTo>
                      <a:pt x="20" y="13"/>
                    </a:lnTo>
                    <a:lnTo>
                      <a:pt x="16" y="17"/>
                    </a:lnTo>
                    <a:lnTo>
                      <a:pt x="11" y="21"/>
                    </a:lnTo>
                    <a:lnTo>
                      <a:pt x="8" y="26"/>
                    </a:lnTo>
                    <a:lnTo>
                      <a:pt x="3" y="32"/>
                    </a:lnTo>
                    <a:lnTo>
                      <a:pt x="0" y="36"/>
                    </a:lnTo>
                    <a:lnTo>
                      <a:pt x="0" y="42"/>
                    </a:lnTo>
                    <a:lnTo>
                      <a:pt x="2" y="44"/>
                    </a:lnTo>
                    <a:lnTo>
                      <a:pt x="5" y="49"/>
                    </a:lnTo>
                    <a:lnTo>
                      <a:pt x="9" y="53"/>
                    </a:lnTo>
                    <a:lnTo>
                      <a:pt x="14" y="55"/>
                    </a:lnTo>
                    <a:lnTo>
                      <a:pt x="20" y="57"/>
                    </a:lnTo>
                    <a:lnTo>
                      <a:pt x="25" y="57"/>
                    </a:lnTo>
                    <a:lnTo>
                      <a:pt x="30" y="59"/>
                    </a:lnTo>
                    <a:lnTo>
                      <a:pt x="38" y="61"/>
                    </a:lnTo>
                    <a:lnTo>
                      <a:pt x="44" y="61"/>
                    </a:lnTo>
                    <a:lnTo>
                      <a:pt x="52" y="61"/>
                    </a:lnTo>
                    <a:lnTo>
                      <a:pt x="58" y="59"/>
                    </a:lnTo>
                    <a:lnTo>
                      <a:pt x="66" y="57"/>
                    </a:lnTo>
                    <a:lnTo>
                      <a:pt x="72" y="55"/>
                    </a:lnTo>
                    <a:lnTo>
                      <a:pt x="80" y="51"/>
                    </a:lnTo>
                    <a:lnTo>
                      <a:pt x="86" y="44"/>
                    </a:lnTo>
                    <a:lnTo>
                      <a:pt x="88" y="42"/>
                    </a:lnTo>
                    <a:lnTo>
                      <a:pt x="89" y="40"/>
                    </a:lnTo>
                    <a:lnTo>
                      <a:pt x="91" y="36"/>
                    </a:lnTo>
                    <a:lnTo>
                      <a:pt x="91" y="32"/>
                    </a:lnTo>
                    <a:lnTo>
                      <a:pt x="89" y="28"/>
                    </a:lnTo>
                    <a:lnTo>
                      <a:pt x="88" y="26"/>
                    </a:lnTo>
                    <a:lnTo>
                      <a:pt x="86" y="21"/>
                    </a:lnTo>
                    <a:lnTo>
                      <a:pt x="85" y="19"/>
                    </a:lnTo>
                    <a:close/>
                  </a:path>
                </a:pathLst>
              </a:custGeom>
              <a:solidFill>
                <a:srgbClr val="F7AB8C"/>
              </a:solidFill>
              <a:ln w="9525">
                <a:noFill/>
                <a:round/>
                <a:headEnd/>
                <a:tailEnd/>
              </a:ln>
            </p:spPr>
            <p:txBody>
              <a:bodyPr/>
              <a:lstStyle/>
              <a:p>
                <a:endParaRPr lang="it-IT">
                  <a:solidFill>
                    <a:srgbClr val="FFFFFF"/>
                  </a:solidFill>
                </a:endParaRPr>
              </a:p>
            </p:txBody>
          </p:sp>
          <p:sp>
            <p:nvSpPr>
              <p:cNvPr id="29360" name="Freeform 403"/>
              <p:cNvSpPr>
                <a:spLocks/>
              </p:cNvSpPr>
              <p:nvPr/>
            </p:nvSpPr>
            <p:spPr bwMode="auto">
              <a:xfrm>
                <a:off x="3169" y="1911"/>
                <a:ext cx="20" cy="27"/>
              </a:xfrm>
              <a:custGeom>
                <a:avLst/>
                <a:gdLst>
                  <a:gd name="T0" fmla="*/ 1 w 20"/>
                  <a:gd name="T1" fmla="*/ 8 h 27"/>
                  <a:gd name="T2" fmla="*/ 3 w 20"/>
                  <a:gd name="T3" fmla="*/ 8 h 27"/>
                  <a:gd name="T4" fmla="*/ 4 w 20"/>
                  <a:gd name="T5" fmla="*/ 8 h 27"/>
                  <a:gd name="T6" fmla="*/ 6 w 20"/>
                  <a:gd name="T7" fmla="*/ 11 h 27"/>
                  <a:gd name="T8" fmla="*/ 8 w 20"/>
                  <a:gd name="T9" fmla="*/ 13 h 27"/>
                  <a:gd name="T10" fmla="*/ 9 w 20"/>
                  <a:gd name="T11" fmla="*/ 17 h 27"/>
                  <a:gd name="T12" fmla="*/ 12 w 20"/>
                  <a:gd name="T13" fmla="*/ 21 h 27"/>
                  <a:gd name="T14" fmla="*/ 14 w 20"/>
                  <a:gd name="T15" fmla="*/ 23 h 27"/>
                  <a:gd name="T16" fmla="*/ 17 w 20"/>
                  <a:gd name="T17" fmla="*/ 27 h 27"/>
                  <a:gd name="T18" fmla="*/ 20 w 20"/>
                  <a:gd name="T19" fmla="*/ 19 h 27"/>
                  <a:gd name="T20" fmla="*/ 19 w 20"/>
                  <a:gd name="T21" fmla="*/ 17 h 27"/>
                  <a:gd name="T22" fmla="*/ 17 w 20"/>
                  <a:gd name="T23" fmla="*/ 15 h 27"/>
                  <a:gd name="T24" fmla="*/ 15 w 20"/>
                  <a:gd name="T25" fmla="*/ 11 h 27"/>
                  <a:gd name="T26" fmla="*/ 12 w 20"/>
                  <a:gd name="T27" fmla="*/ 8 h 27"/>
                  <a:gd name="T28" fmla="*/ 11 w 20"/>
                  <a:gd name="T29" fmla="*/ 4 h 27"/>
                  <a:gd name="T30" fmla="*/ 8 w 20"/>
                  <a:gd name="T31" fmla="*/ 2 h 27"/>
                  <a:gd name="T32" fmla="*/ 4 w 20"/>
                  <a:gd name="T33" fmla="*/ 0 h 27"/>
                  <a:gd name="T34" fmla="*/ 0 w 20"/>
                  <a:gd name="T35" fmla="*/ 0 h 27"/>
                  <a:gd name="T36" fmla="*/ 1 w 20"/>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27"/>
                  <a:gd name="T59" fmla="*/ 20 w 20"/>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27">
                    <a:moveTo>
                      <a:pt x="1" y="8"/>
                    </a:moveTo>
                    <a:lnTo>
                      <a:pt x="3" y="8"/>
                    </a:lnTo>
                    <a:lnTo>
                      <a:pt x="4" y="8"/>
                    </a:lnTo>
                    <a:lnTo>
                      <a:pt x="6" y="11"/>
                    </a:lnTo>
                    <a:lnTo>
                      <a:pt x="8" y="13"/>
                    </a:lnTo>
                    <a:lnTo>
                      <a:pt x="9" y="17"/>
                    </a:lnTo>
                    <a:lnTo>
                      <a:pt x="12" y="21"/>
                    </a:lnTo>
                    <a:lnTo>
                      <a:pt x="14" y="23"/>
                    </a:lnTo>
                    <a:lnTo>
                      <a:pt x="17" y="27"/>
                    </a:lnTo>
                    <a:lnTo>
                      <a:pt x="20" y="19"/>
                    </a:lnTo>
                    <a:lnTo>
                      <a:pt x="19" y="17"/>
                    </a:lnTo>
                    <a:lnTo>
                      <a:pt x="17" y="15"/>
                    </a:lnTo>
                    <a:lnTo>
                      <a:pt x="15" y="11"/>
                    </a:lnTo>
                    <a:lnTo>
                      <a:pt x="12" y="8"/>
                    </a:lnTo>
                    <a:lnTo>
                      <a:pt x="11" y="4"/>
                    </a:lnTo>
                    <a:lnTo>
                      <a:pt x="8" y="2"/>
                    </a:lnTo>
                    <a:lnTo>
                      <a:pt x="4" y="0"/>
                    </a:lnTo>
                    <a:lnTo>
                      <a:pt x="0" y="0"/>
                    </a:lnTo>
                    <a:lnTo>
                      <a:pt x="1" y="8"/>
                    </a:lnTo>
                    <a:close/>
                  </a:path>
                </a:pathLst>
              </a:custGeom>
              <a:solidFill>
                <a:srgbClr val="CC6633"/>
              </a:solidFill>
              <a:ln w="9525">
                <a:noFill/>
                <a:round/>
                <a:headEnd/>
                <a:tailEnd/>
              </a:ln>
            </p:spPr>
            <p:txBody>
              <a:bodyPr/>
              <a:lstStyle/>
              <a:p>
                <a:endParaRPr lang="it-IT">
                  <a:solidFill>
                    <a:srgbClr val="FFFFFF"/>
                  </a:solidFill>
                </a:endParaRPr>
              </a:p>
            </p:txBody>
          </p:sp>
          <p:sp>
            <p:nvSpPr>
              <p:cNvPr id="29361" name="Freeform 404"/>
              <p:cNvSpPr>
                <a:spLocks/>
              </p:cNvSpPr>
              <p:nvPr/>
            </p:nvSpPr>
            <p:spPr bwMode="auto">
              <a:xfrm>
                <a:off x="3145" y="1911"/>
                <a:ext cx="25" cy="13"/>
              </a:xfrm>
              <a:custGeom>
                <a:avLst/>
                <a:gdLst>
                  <a:gd name="T0" fmla="*/ 3 w 25"/>
                  <a:gd name="T1" fmla="*/ 13 h 13"/>
                  <a:gd name="T2" fmla="*/ 2 w 25"/>
                  <a:gd name="T3" fmla="*/ 13 h 13"/>
                  <a:gd name="T4" fmla="*/ 5 w 25"/>
                  <a:gd name="T5" fmla="*/ 11 h 13"/>
                  <a:gd name="T6" fmla="*/ 8 w 25"/>
                  <a:gd name="T7" fmla="*/ 11 h 13"/>
                  <a:gd name="T8" fmla="*/ 11 w 25"/>
                  <a:gd name="T9" fmla="*/ 11 h 13"/>
                  <a:gd name="T10" fmla="*/ 13 w 25"/>
                  <a:gd name="T11" fmla="*/ 8 h 13"/>
                  <a:gd name="T12" fmla="*/ 16 w 25"/>
                  <a:gd name="T13" fmla="*/ 8 h 13"/>
                  <a:gd name="T14" fmla="*/ 19 w 25"/>
                  <a:gd name="T15" fmla="*/ 8 h 13"/>
                  <a:gd name="T16" fmla="*/ 22 w 25"/>
                  <a:gd name="T17" fmla="*/ 8 h 13"/>
                  <a:gd name="T18" fmla="*/ 25 w 25"/>
                  <a:gd name="T19" fmla="*/ 8 h 13"/>
                  <a:gd name="T20" fmla="*/ 24 w 25"/>
                  <a:gd name="T21" fmla="*/ 0 h 13"/>
                  <a:gd name="T22" fmla="*/ 22 w 25"/>
                  <a:gd name="T23" fmla="*/ 0 h 13"/>
                  <a:gd name="T24" fmla="*/ 19 w 25"/>
                  <a:gd name="T25" fmla="*/ 0 h 13"/>
                  <a:gd name="T26" fmla="*/ 16 w 25"/>
                  <a:gd name="T27" fmla="*/ 0 h 13"/>
                  <a:gd name="T28" fmla="*/ 13 w 25"/>
                  <a:gd name="T29" fmla="*/ 0 h 13"/>
                  <a:gd name="T30" fmla="*/ 10 w 25"/>
                  <a:gd name="T31" fmla="*/ 0 h 13"/>
                  <a:gd name="T32" fmla="*/ 7 w 25"/>
                  <a:gd name="T33" fmla="*/ 2 h 13"/>
                  <a:gd name="T34" fmla="*/ 3 w 25"/>
                  <a:gd name="T35" fmla="*/ 2 h 13"/>
                  <a:gd name="T36" fmla="*/ 0 w 25"/>
                  <a:gd name="T37" fmla="*/ 4 h 13"/>
                  <a:gd name="T38" fmla="*/ 3 w 25"/>
                  <a:gd name="T39" fmla="*/ 13 h 1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13"/>
                  <a:gd name="T62" fmla="*/ 25 w 25"/>
                  <a:gd name="T63" fmla="*/ 13 h 1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13">
                    <a:moveTo>
                      <a:pt x="3" y="13"/>
                    </a:moveTo>
                    <a:lnTo>
                      <a:pt x="2" y="13"/>
                    </a:lnTo>
                    <a:lnTo>
                      <a:pt x="5" y="11"/>
                    </a:lnTo>
                    <a:lnTo>
                      <a:pt x="8" y="11"/>
                    </a:lnTo>
                    <a:lnTo>
                      <a:pt x="11" y="11"/>
                    </a:lnTo>
                    <a:lnTo>
                      <a:pt x="13" y="8"/>
                    </a:lnTo>
                    <a:lnTo>
                      <a:pt x="16" y="8"/>
                    </a:lnTo>
                    <a:lnTo>
                      <a:pt x="19" y="8"/>
                    </a:lnTo>
                    <a:lnTo>
                      <a:pt x="22" y="8"/>
                    </a:lnTo>
                    <a:lnTo>
                      <a:pt x="25" y="8"/>
                    </a:lnTo>
                    <a:lnTo>
                      <a:pt x="24" y="0"/>
                    </a:lnTo>
                    <a:lnTo>
                      <a:pt x="22" y="0"/>
                    </a:lnTo>
                    <a:lnTo>
                      <a:pt x="19" y="0"/>
                    </a:lnTo>
                    <a:lnTo>
                      <a:pt x="16" y="0"/>
                    </a:lnTo>
                    <a:lnTo>
                      <a:pt x="13" y="0"/>
                    </a:lnTo>
                    <a:lnTo>
                      <a:pt x="10" y="0"/>
                    </a:lnTo>
                    <a:lnTo>
                      <a:pt x="7" y="2"/>
                    </a:lnTo>
                    <a:lnTo>
                      <a:pt x="3" y="2"/>
                    </a:lnTo>
                    <a:lnTo>
                      <a:pt x="0" y="4"/>
                    </a:lnTo>
                    <a:lnTo>
                      <a:pt x="3" y="13"/>
                    </a:lnTo>
                    <a:close/>
                  </a:path>
                </a:pathLst>
              </a:custGeom>
              <a:solidFill>
                <a:srgbClr val="CC6633"/>
              </a:solidFill>
              <a:ln w="9525">
                <a:noFill/>
                <a:round/>
                <a:headEnd/>
                <a:tailEnd/>
              </a:ln>
            </p:spPr>
            <p:txBody>
              <a:bodyPr/>
              <a:lstStyle/>
              <a:p>
                <a:endParaRPr lang="it-IT">
                  <a:solidFill>
                    <a:srgbClr val="FFFFFF"/>
                  </a:solidFill>
                </a:endParaRPr>
              </a:p>
            </p:txBody>
          </p:sp>
          <p:sp>
            <p:nvSpPr>
              <p:cNvPr id="29362" name="Freeform 405"/>
              <p:cNvSpPr>
                <a:spLocks/>
              </p:cNvSpPr>
              <p:nvPr/>
            </p:nvSpPr>
            <p:spPr bwMode="auto">
              <a:xfrm>
                <a:off x="3134" y="1911"/>
                <a:ext cx="14" cy="13"/>
              </a:xfrm>
              <a:custGeom>
                <a:avLst/>
                <a:gdLst>
                  <a:gd name="T0" fmla="*/ 5 w 14"/>
                  <a:gd name="T1" fmla="*/ 8 h 13"/>
                  <a:gd name="T2" fmla="*/ 4 w 14"/>
                  <a:gd name="T3" fmla="*/ 8 h 13"/>
                  <a:gd name="T4" fmla="*/ 5 w 14"/>
                  <a:gd name="T5" fmla="*/ 11 h 13"/>
                  <a:gd name="T6" fmla="*/ 7 w 14"/>
                  <a:gd name="T7" fmla="*/ 11 h 13"/>
                  <a:gd name="T8" fmla="*/ 8 w 14"/>
                  <a:gd name="T9" fmla="*/ 11 h 13"/>
                  <a:gd name="T10" fmla="*/ 10 w 14"/>
                  <a:gd name="T11" fmla="*/ 13 h 13"/>
                  <a:gd name="T12" fmla="*/ 11 w 14"/>
                  <a:gd name="T13" fmla="*/ 13 h 13"/>
                  <a:gd name="T14" fmla="*/ 14 w 14"/>
                  <a:gd name="T15" fmla="*/ 13 h 13"/>
                  <a:gd name="T16" fmla="*/ 11 w 14"/>
                  <a:gd name="T17" fmla="*/ 4 h 13"/>
                  <a:gd name="T18" fmla="*/ 10 w 14"/>
                  <a:gd name="T19" fmla="*/ 4 h 13"/>
                  <a:gd name="T20" fmla="*/ 8 w 14"/>
                  <a:gd name="T21" fmla="*/ 2 h 13"/>
                  <a:gd name="T22" fmla="*/ 7 w 14"/>
                  <a:gd name="T23" fmla="*/ 2 h 13"/>
                  <a:gd name="T24" fmla="*/ 5 w 14"/>
                  <a:gd name="T25" fmla="*/ 0 h 13"/>
                  <a:gd name="T26" fmla="*/ 4 w 14"/>
                  <a:gd name="T27" fmla="*/ 0 h 13"/>
                  <a:gd name="T28" fmla="*/ 0 w 14"/>
                  <a:gd name="T29" fmla="*/ 2 h 13"/>
                  <a:gd name="T30" fmla="*/ 5 w 14"/>
                  <a:gd name="T31" fmla="*/ 8 h 1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13"/>
                  <a:gd name="T50" fmla="*/ 14 w 14"/>
                  <a:gd name="T51" fmla="*/ 13 h 1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13">
                    <a:moveTo>
                      <a:pt x="5" y="8"/>
                    </a:moveTo>
                    <a:lnTo>
                      <a:pt x="4" y="8"/>
                    </a:lnTo>
                    <a:lnTo>
                      <a:pt x="5" y="11"/>
                    </a:lnTo>
                    <a:lnTo>
                      <a:pt x="7" y="11"/>
                    </a:lnTo>
                    <a:lnTo>
                      <a:pt x="8" y="11"/>
                    </a:lnTo>
                    <a:lnTo>
                      <a:pt x="10" y="13"/>
                    </a:lnTo>
                    <a:lnTo>
                      <a:pt x="11" y="13"/>
                    </a:lnTo>
                    <a:lnTo>
                      <a:pt x="14" y="13"/>
                    </a:lnTo>
                    <a:lnTo>
                      <a:pt x="11" y="4"/>
                    </a:lnTo>
                    <a:lnTo>
                      <a:pt x="10" y="4"/>
                    </a:lnTo>
                    <a:lnTo>
                      <a:pt x="8" y="2"/>
                    </a:lnTo>
                    <a:lnTo>
                      <a:pt x="7" y="2"/>
                    </a:lnTo>
                    <a:lnTo>
                      <a:pt x="5" y="0"/>
                    </a:lnTo>
                    <a:lnTo>
                      <a:pt x="4" y="0"/>
                    </a:lnTo>
                    <a:lnTo>
                      <a:pt x="0" y="2"/>
                    </a:lnTo>
                    <a:lnTo>
                      <a:pt x="5" y="8"/>
                    </a:lnTo>
                    <a:close/>
                  </a:path>
                </a:pathLst>
              </a:custGeom>
              <a:solidFill>
                <a:srgbClr val="CC6633"/>
              </a:solidFill>
              <a:ln w="9525">
                <a:noFill/>
                <a:round/>
                <a:headEnd/>
                <a:tailEnd/>
              </a:ln>
            </p:spPr>
            <p:txBody>
              <a:bodyPr/>
              <a:lstStyle/>
              <a:p>
                <a:endParaRPr lang="it-IT">
                  <a:solidFill>
                    <a:srgbClr val="FFFFFF"/>
                  </a:solidFill>
                </a:endParaRPr>
              </a:p>
            </p:txBody>
          </p:sp>
          <p:sp>
            <p:nvSpPr>
              <p:cNvPr id="29363" name="Freeform 406"/>
              <p:cNvSpPr>
                <a:spLocks/>
              </p:cNvSpPr>
              <p:nvPr/>
            </p:nvSpPr>
            <p:spPr bwMode="auto">
              <a:xfrm>
                <a:off x="3100" y="1913"/>
                <a:ext cx="39" cy="42"/>
              </a:xfrm>
              <a:custGeom>
                <a:avLst/>
                <a:gdLst>
                  <a:gd name="T0" fmla="*/ 6 w 39"/>
                  <a:gd name="T1" fmla="*/ 40 h 42"/>
                  <a:gd name="T2" fmla="*/ 5 w 39"/>
                  <a:gd name="T3" fmla="*/ 42 h 42"/>
                  <a:gd name="T4" fmla="*/ 9 w 39"/>
                  <a:gd name="T5" fmla="*/ 36 h 42"/>
                  <a:gd name="T6" fmla="*/ 12 w 39"/>
                  <a:gd name="T7" fmla="*/ 32 h 42"/>
                  <a:gd name="T8" fmla="*/ 17 w 39"/>
                  <a:gd name="T9" fmla="*/ 28 h 42"/>
                  <a:gd name="T10" fmla="*/ 20 w 39"/>
                  <a:gd name="T11" fmla="*/ 23 h 42"/>
                  <a:gd name="T12" fmla="*/ 25 w 39"/>
                  <a:gd name="T13" fmla="*/ 19 h 42"/>
                  <a:gd name="T14" fmla="*/ 30 w 39"/>
                  <a:gd name="T15" fmla="*/ 15 h 42"/>
                  <a:gd name="T16" fmla="*/ 34 w 39"/>
                  <a:gd name="T17" fmla="*/ 11 h 42"/>
                  <a:gd name="T18" fmla="*/ 39 w 39"/>
                  <a:gd name="T19" fmla="*/ 6 h 42"/>
                  <a:gd name="T20" fmla="*/ 34 w 39"/>
                  <a:gd name="T21" fmla="*/ 0 h 42"/>
                  <a:gd name="T22" fmla="*/ 31 w 39"/>
                  <a:gd name="T23" fmla="*/ 4 h 42"/>
                  <a:gd name="T24" fmla="*/ 27 w 39"/>
                  <a:gd name="T25" fmla="*/ 6 h 42"/>
                  <a:gd name="T26" fmla="*/ 22 w 39"/>
                  <a:gd name="T27" fmla="*/ 11 h 42"/>
                  <a:gd name="T28" fmla="*/ 17 w 39"/>
                  <a:gd name="T29" fmla="*/ 15 h 42"/>
                  <a:gd name="T30" fmla="*/ 12 w 39"/>
                  <a:gd name="T31" fmla="*/ 19 h 42"/>
                  <a:gd name="T32" fmla="*/ 8 w 39"/>
                  <a:gd name="T33" fmla="*/ 25 h 42"/>
                  <a:gd name="T34" fmla="*/ 5 w 39"/>
                  <a:gd name="T35" fmla="*/ 30 h 42"/>
                  <a:gd name="T36" fmla="*/ 0 w 39"/>
                  <a:gd name="T37" fmla="*/ 36 h 42"/>
                  <a:gd name="T38" fmla="*/ 0 w 39"/>
                  <a:gd name="T39" fmla="*/ 38 h 42"/>
                  <a:gd name="T40" fmla="*/ 6 w 39"/>
                  <a:gd name="T41" fmla="*/ 4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9"/>
                  <a:gd name="T64" fmla="*/ 0 h 42"/>
                  <a:gd name="T65" fmla="*/ 39 w 39"/>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9" h="42">
                    <a:moveTo>
                      <a:pt x="6" y="40"/>
                    </a:moveTo>
                    <a:lnTo>
                      <a:pt x="5" y="42"/>
                    </a:lnTo>
                    <a:lnTo>
                      <a:pt x="9" y="36"/>
                    </a:lnTo>
                    <a:lnTo>
                      <a:pt x="12" y="32"/>
                    </a:lnTo>
                    <a:lnTo>
                      <a:pt x="17" y="28"/>
                    </a:lnTo>
                    <a:lnTo>
                      <a:pt x="20" y="23"/>
                    </a:lnTo>
                    <a:lnTo>
                      <a:pt x="25" y="19"/>
                    </a:lnTo>
                    <a:lnTo>
                      <a:pt x="30" y="15"/>
                    </a:lnTo>
                    <a:lnTo>
                      <a:pt x="34" y="11"/>
                    </a:lnTo>
                    <a:lnTo>
                      <a:pt x="39" y="6"/>
                    </a:lnTo>
                    <a:lnTo>
                      <a:pt x="34" y="0"/>
                    </a:lnTo>
                    <a:lnTo>
                      <a:pt x="31" y="4"/>
                    </a:lnTo>
                    <a:lnTo>
                      <a:pt x="27" y="6"/>
                    </a:lnTo>
                    <a:lnTo>
                      <a:pt x="22" y="11"/>
                    </a:lnTo>
                    <a:lnTo>
                      <a:pt x="17" y="15"/>
                    </a:lnTo>
                    <a:lnTo>
                      <a:pt x="12" y="19"/>
                    </a:lnTo>
                    <a:lnTo>
                      <a:pt x="8" y="25"/>
                    </a:lnTo>
                    <a:lnTo>
                      <a:pt x="5" y="30"/>
                    </a:lnTo>
                    <a:lnTo>
                      <a:pt x="0" y="36"/>
                    </a:lnTo>
                    <a:lnTo>
                      <a:pt x="0" y="38"/>
                    </a:lnTo>
                    <a:lnTo>
                      <a:pt x="6" y="40"/>
                    </a:lnTo>
                    <a:close/>
                  </a:path>
                </a:pathLst>
              </a:custGeom>
              <a:solidFill>
                <a:srgbClr val="CC6633"/>
              </a:solidFill>
              <a:ln w="9525">
                <a:noFill/>
                <a:round/>
                <a:headEnd/>
                <a:tailEnd/>
              </a:ln>
            </p:spPr>
            <p:txBody>
              <a:bodyPr/>
              <a:lstStyle/>
              <a:p>
                <a:endParaRPr lang="it-IT">
                  <a:solidFill>
                    <a:srgbClr val="FFFFFF"/>
                  </a:solidFill>
                </a:endParaRPr>
              </a:p>
            </p:txBody>
          </p:sp>
          <p:sp>
            <p:nvSpPr>
              <p:cNvPr id="29364" name="Freeform 407"/>
              <p:cNvSpPr>
                <a:spLocks/>
              </p:cNvSpPr>
              <p:nvPr/>
            </p:nvSpPr>
            <p:spPr bwMode="auto">
              <a:xfrm>
                <a:off x="3100" y="1951"/>
                <a:ext cx="34" cy="27"/>
              </a:xfrm>
              <a:custGeom>
                <a:avLst/>
                <a:gdLst>
                  <a:gd name="T0" fmla="*/ 34 w 34"/>
                  <a:gd name="T1" fmla="*/ 19 h 27"/>
                  <a:gd name="T2" fmla="*/ 30 w 34"/>
                  <a:gd name="T3" fmla="*/ 17 h 27"/>
                  <a:gd name="T4" fmla="*/ 23 w 34"/>
                  <a:gd name="T5" fmla="*/ 17 h 27"/>
                  <a:gd name="T6" fmla="*/ 19 w 34"/>
                  <a:gd name="T7" fmla="*/ 15 h 27"/>
                  <a:gd name="T8" fmla="*/ 14 w 34"/>
                  <a:gd name="T9" fmla="*/ 13 h 27"/>
                  <a:gd name="T10" fmla="*/ 9 w 34"/>
                  <a:gd name="T11" fmla="*/ 8 h 27"/>
                  <a:gd name="T12" fmla="*/ 6 w 34"/>
                  <a:gd name="T13" fmla="*/ 6 h 27"/>
                  <a:gd name="T14" fmla="*/ 6 w 34"/>
                  <a:gd name="T15" fmla="*/ 4 h 27"/>
                  <a:gd name="T16" fmla="*/ 6 w 34"/>
                  <a:gd name="T17" fmla="*/ 2 h 27"/>
                  <a:gd name="T18" fmla="*/ 0 w 34"/>
                  <a:gd name="T19" fmla="*/ 0 h 27"/>
                  <a:gd name="T20" fmla="*/ 0 w 34"/>
                  <a:gd name="T21" fmla="*/ 6 h 27"/>
                  <a:gd name="T22" fmla="*/ 2 w 34"/>
                  <a:gd name="T23" fmla="*/ 13 h 27"/>
                  <a:gd name="T24" fmla="*/ 6 w 34"/>
                  <a:gd name="T25" fmla="*/ 17 h 27"/>
                  <a:gd name="T26" fmla="*/ 11 w 34"/>
                  <a:gd name="T27" fmla="*/ 19 h 27"/>
                  <a:gd name="T28" fmla="*/ 17 w 34"/>
                  <a:gd name="T29" fmla="*/ 23 h 27"/>
                  <a:gd name="T30" fmla="*/ 22 w 34"/>
                  <a:gd name="T31" fmla="*/ 25 h 27"/>
                  <a:gd name="T32" fmla="*/ 28 w 34"/>
                  <a:gd name="T33" fmla="*/ 25 h 27"/>
                  <a:gd name="T34" fmla="*/ 33 w 34"/>
                  <a:gd name="T35" fmla="*/ 27 h 27"/>
                  <a:gd name="T36" fmla="*/ 34 w 34"/>
                  <a:gd name="T37" fmla="*/ 19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4"/>
                  <a:gd name="T58" fmla="*/ 0 h 27"/>
                  <a:gd name="T59" fmla="*/ 34 w 34"/>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4" h="27">
                    <a:moveTo>
                      <a:pt x="34" y="19"/>
                    </a:moveTo>
                    <a:lnTo>
                      <a:pt x="30" y="17"/>
                    </a:lnTo>
                    <a:lnTo>
                      <a:pt x="23" y="17"/>
                    </a:lnTo>
                    <a:lnTo>
                      <a:pt x="19" y="15"/>
                    </a:lnTo>
                    <a:lnTo>
                      <a:pt x="14" y="13"/>
                    </a:lnTo>
                    <a:lnTo>
                      <a:pt x="9" y="8"/>
                    </a:lnTo>
                    <a:lnTo>
                      <a:pt x="6" y="6"/>
                    </a:lnTo>
                    <a:lnTo>
                      <a:pt x="6" y="4"/>
                    </a:lnTo>
                    <a:lnTo>
                      <a:pt x="6" y="2"/>
                    </a:lnTo>
                    <a:lnTo>
                      <a:pt x="0" y="0"/>
                    </a:lnTo>
                    <a:lnTo>
                      <a:pt x="0" y="6"/>
                    </a:lnTo>
                    <a:lnTo>
                      <a:pt x="2" y="13"/>
                    </a:lnTo>
                    <a:lnTo>
                      <a:pt x="6" y="17"/>
                    </a:lnTo>
                    <a:lnTo>
                      <a:pt x="11" y="19"/>
                    </a:lnTo>
                    <a:lnTo>
                      <a:pt x="17" y="23"/>
                    </a:lnTo>
                    <a:lnTo>
                      <a:pt x="22" y="25"/>
                    </a:lnTo>
                    <a:lnTo>
                      <a:pt x="28" y="25"/>
                    </a:lnTo>
                    <a:lnTo>
                      <a:pt x="33" y="27"/>
                    </a:lnTo>
                    <a:lnTo>
                      <a:pt x="34" y="19"/>
                    </a:lnTo>
                    <a:close/>
                  </a:path>
                </a:pathLst>
              </a:custGeom>
              <a:solidFill>
                <a:srgbClr val="CC6633"/>
              </a:solidFill>
              <a:ln w="9525">
                <a:noFill/>
                <a:round/>
                <a:headEnd/>
                <a:tailEnd/>
              </a:ln>
            </p:spPr>
            <p:txBody>
              <a:bodyPr/>
              <a:lstStyle/>
              <a:p>
                <a:endParaRPr lang="it-IT">
                  <a:solidFill>
                    <a:srgbClr val="FFFFFF"/>
                  </a:solidFill>
                </a:endParaRPr>
              </a:p>
            </p:txBody>
          </p:sp>
          <p:sp>
            <p:nvSpPr>
              <p:cNvPr id="29365" name="Freeform 408"/>
              <p:cNvSpPr>
                <a:spLocks/>
              </p:cNvSpPr>
              <p:nvPr/>
            </p:nvSpPr>
            <p:spPr bwMode="auto">
              <a:xfrm>
                <a:off x="3133" y="1955"/>
                <a:ext cx="58" cy="25"/>
              </a:xfrm>
              <a:custGeom>
                <a:avLst/>
                <a:gdLst>
                  <a:gd name="T0" fmla="*/ 55 w 58"/>
                  <a:gd name="T1" fmla="*/ 0 h 25"/>
                  <a:gd name="T2" fmla="*/ 48 w 58"/>
                  <a:gd name="T3" fmla="*/ 7 h 25"/>
                  <a:gd name="T4" fmla="*/ 42 w 58"/>
                  <a:gd name="T5" fmla="*/ 11 h 25"/>
                  <a:gd name="T6" fmla="*/ 34 w 58"/>
                  <a:gd name="T7" fmla="*/ 13 h 25"/>
                  <a:gd name="T8" fmla="*/ 28 w 58"/>
                  <a:gd name="T9" fmla="*/ 15 h 25"/>
                  <a:gd name="T10" fmla="*/ 22 w 58"/>
                  <a:gd name="T11" fmla="*/ 17 h 25"/>
                  <a:gd name="T12" fmla="*/ 14 w 58"/>
                  <a:gd name="T13" fmla="*/ 17 h 25"/>
                  <a:gd name="T14" fmla="*/ 8 w 58"/>
                  <a:gd name="T15" fmla="*/ 15 h 25"/>
                  <a:gd name="T16" fmla="*/ 1 w 58"/>
                  <a:gd name="T17" fmla="*/ 15 h 25"/>
                  <a:gd name="T18" fmla="*/ 0 w 58"/>
                  <a:gd name="T19" fmla="*/ 23 h 25"/>
                  <a:gd name="T20" fmla="*/ 8 w 58"/>
                  <a:gd name="T21" fmla="*/ 25 h 25"/>
                  <a:gd name="T22" fmla="*/ 14 w 58"/>
                  <a:gd name="T23" fmla="*/ 25 h 25"/>
                  <a:gd name="T24" fmla="*/ 22 w 58"/>
                  <a:gd name="T25" fmla="*/ 25 h 25"/>
                  <a:gd name="T26" fmla="*/ 30 w 58"/>
                  <a:gd name="T27" fmla="*/ 23 h 25"/>
                  <a:gd name="T28" fmla="*/ 37 w 58"/>
                  <a:gd name="T29" fmla="*/ 21 h 25"/>
                  <a:gd name="T30" fmla="*/ 44 w 58"/>
                  <a:gd name="T31" fmla="*/ 17 h 25"/>
                  <a:gd name="T32" fmla="*/ 51 w 58"/>
                  <a:gd name="T33" fmla="*/ 13 h 25"/>
                  <a:gd name="T34" fmla="*/ 58 w 58"/>
                  <a:gd name="T35" fmla="*/ 9 h 25"/>
                  <a:gd name="T36" fmla="*/ 55 w 58"/>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
                  <a:gd name="T58" fmla="*/ 0 h 25"/>
                  <a:gd name="T59" fmla="*/ 58 w 5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 h="25">
                    <a:moveTo>
                      <a:pt x="55" y="0"/>
                    </a:moveTo>
                    <a:lnTo>
                      <a:pt x="48" y="7"/>
                    </a:lnTo>
                    <a:lnTo>
                      <a:pt x="42" y="11"/>
                    </a:lnTo>
                    <a:lnTo>
                      <a:pt x="34" y="13"/>
                    </a:lnTo>
                    <a:lnTo>
                      <a:pt x="28" y="15"/>
                    </a:lnTo>
                    <a:lnTo>
                      <a:pt x="22" y="17"/>
                    </a:lnTo>
                    <a:lnTo>
                      <a:pt x="14" y="17"/>
                    </a:lnTo>
                    <a:lnTo>
                      <a:pt x="8" y="15"/>
                    </a:lnTo>
                    <a:lnTo>
                      <a:pt x="1" y="15"/>
                    </a:lnTo>
                    <a:lnTo>
                      <a:pt x="0" y="23"/>
                    </a:lnTo>
                    <a:lnTo>
                      <a:pt x="8" y="25"/>
                    </a:lnTo>
                    <a:lnTo>
                      <a:pt x="14" y="25"/>
                    </a:lnTo>
                    <a:lnTo>
                      <a:pt x="22" y="25"/>
                    </a:lnTo>
                    <a:lnTo>
                      <a:pt x="30" y="23"/>
                    </a:lnTo>
                    <a:lnTo>
                      <a:pt x="37" y="21"/>
                    </a:lnTo>
                    <a:lnTo>
                      <a:pt x="44" y="17"/>
                    </a:lnTo>
                    <a:lnTo>
                      <a:pt x="51" y="13"/>
                    </a:lnTo>
                    <a:lnTo>
                      <a:pt x="58" y="9"/>
                    </a:lnTo>
                    <a:lnTo>
                      <a:pt x="55" y="0"/>
                    </a:lnTo>
                    <a:close/>
                  </a:path>
                </a:pathLst>
              </a:custGeom>
              <a:solidFill>
                <a:srgbClr val="CC6633"/>
              </a:solidFill>
              <a:ln w="9525">
                <a:noFill/>
                <a:round/>
                <a:headEnd/>
                <a:tailEnd/>
              </a:ln>
            </p:spPr>
            <p:txBody>
              <a:bodyPr/>
              <a:lstStyle/>
              <a:p>
                <a:endParaRPr lang="it-IT">
                  <a:solidFill>
                    <a:srgbClr val="FFFFFF"/>
                  </a:solidFill>
                </a:endParaRPr>
              </a:p>
            </p:txBody>
          </p:sp>
          <p:sp>
            <p:nvSpPr>
              <p:cNvPr id="29366" name="Freeform 409"/>
              <p:cNvSpPr>
                <a:spLocks/>
              </p:cNvSpPr>
              <p:nvPr/>
            </p:nvSpPr>
            <p:spPr bwMode="auto">
              <a:xfrm>
                <a:off x="3186" y="1930"/>
                <a:ext cx="11" cy="34"/>
              </a:xfrm>
              <a:custGeom>
                <a:avLst/>
                <a:gdLst>
                  <a:gd name="T0" fmla="*/ 0 w 11"/>
                  <a:gd name="T1" fmla="*/ 8 h 34"/>
                  <a:gd name="T2" fmla="*/ 2 w 11"/>
                  <a:gd name="T3" fmla="*/ 11 h 34"/>
                  <a:gd name="T4" fmla="*/ 3 w 11"/>
                  <a:gd name="T5" fmla="*/ 13 h 34"/>
                  <a:gd name="T6" fmla="*/ 3 w 11"/>
                  <a:gd name="T7" fmla="*/ 15 h 34"/>
                  <a:gd name="T8" fmla="*/ 3 w 11"/>
                  <a:gd name="T9" fmla="*/ 17 h 34"/>
                  <a:gd name="T10" fmla="*/ 3 w 11"/>
                  <a:gd name="T11" fmla="*/ 21 h 34"/>
                  <a:gd name="T12" fmla="*/ 3 w 11"/>
                  <a:gd name="T13" fmla="*/ 23 h 34"/>
                  <a:gd name="T14" fmla="*/ 3 w 11"/>
                  <a:gd name="T15" fmla="*/ 25 h 34"/>
                  <a:gd name="T16" fmla="*/ 2 w 11"/>
                  <a:gd name="T17" fmla="*/ 25 h 34"/>
                  <a:gd name="T18" fmla="*/ 5 w 11"/>
                  <a:gd name="T19" fmla="*/ 34 h 34"/>
                  <a:gd name="T20" fmla="*/ 8 w 11"/>
                  <a:gd name="T21" fmla="*/ 29 h 34"/>
                  <a:gd name="T22" fmla="*/ 9 w 11"/>
                  <a:gd name="T23" fmla="*/ 25 h 34"/>
                  <a:gd name="T24" fmla="*/ 11 w 11"/>
                  <a:gd name="T25" fmla="*/ 21 h 34"/>
                  <a:gd name="T26" fmla="*/ 11 w 11"/>
                  <a:gd name="T27" fmla="*/ 17 h 34"/>
                  <a:gd name="T28" fmla="*/ 9 w 11"/>
                  <a:gd name="T29" fmla="*/ 13 h 34"/>
                  <a:gd name="T30" fmla="*/ 8 w 11"/>
                  <a:gd name="T31" fmla="*/ 8 h 34"/>
                  <a:gd name="T32" fmla="*/ 6 w 11"/>
                  <a:gd name="T33" fmla="*/ 4 h 34"/>
                  <a:gd name="T34" fmla="*/ 3 w 11"/>
                  <a:gd name="T35" fmla="*/ 0 h 34"/>
                  <a:gd name="T36" fmla="*/ 0 w 11"/>
                  <a:gd name="T37" fmla="*/ 8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34"/>
                  <a:gd name="T59" fmla="*/ 11 w 11"/>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34">
                    <a:moveTo>
                      <a:pt x="0" y="8"/>
                    </a:moveTo>
                    <a:lnTo>
                      <a:pt x="2" y="11"/>
                    </a:lnTo>
                    <a:lnTo>
                      <a:pt x="3" y="13"/>
                    </a:lnTo>
                    <a:lnTo>
                      <a:pt x="3" y="15"/>
                    </a:lnTo>
                    <a:lnTo>
                      <a:pt x="3" y="17"/>
                    </a:lnTo>
                    <a:lnTo>
                      <a:pt x="3" y="21"/>
                    </a:lnTo>
                    <a:lnTo>
                      <a:pt x="3" y="23"/>
                    </a:lnTo>
                    <a:lnTo>
                      <a:pt x="3" y="25"/>
                    </a:lnTo>
                    <a:lnTo>
                      <a:pt x="2" y="25"/>
                    </a:lnTo>
                    <a:lnTo>
                      <a:pt x="5" y="34"/>
                    </a:lnTo>
                    <a:lnTo>
                      <a:pt x="8" y="29"/>
                    </a:lnTo>
                    <a:lnTo>
                      <a:pt x="9" y="25"/>
                    </a:lnTo>
                    <a:lnTo>
                      <a:pt x="11" y="21"/>
                    </a:lnTo>
                    <a:lnTo>
                      <a:pt x="11" y="17"/>
                    </a:lnTo>
                    <a:lnTo>
                      <a:pt x="9" y="13"/>
                    </a:lnTo>
                    <a:lnTo>
                      <a:pt x="8" y="8"/>
                    </a:lnTo>
                    <a:lnTo>
                      <a:pt x="6" y="4"/>
                    </a:lnTo>
                    <a:lnTo>
                      <a:pt x="3"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367" name="Freeform 410"/>
              <p:cNvSpPr>
                <a:spLocks/>
              </p:cNvSpPr>
              <p:nvPr/>
            </p:nvSpPr>
            <p:spPr bwMode="auto">
              <a:xfrm>
                <a:off x="3189" y="1953"/>
                <a:ext cx="66" cy="42"/>
              </a:xfrm>
              <a:custGeom>
                <a:avLst/>
                <a:gdLst>
                  <a:gd name="T0" fmla="*/ 66 w 66"/>
                  <a:gd name="T1" fmla="*/ 2 h 42"/>
                  <a:gd name="T2" fmla="*/ 63 w 66"/>
                  <a:gd name="T3" fmla="*/ 11 h 42"/>
                  <a:gd name="T4" fmla="*/ 58 w 66"/>
                  <a:gd name="T5" fmla="*/ 15 h 42"/>
                  <a:gd name="T6" fmla="*/ 53 w 66"/>
                  <a:gd name="T7" fmla="*/ 21 h 42"/>
                  <a:gd name="T8" fmla="*/ 49 w 66"/>
                  <a:gd name="T9" fmla="*/ 25 h 42"/>
                  <a:gd name="T10" fmla="*/ 44 w 66"/>
                  <a:gd name="T11" fmla="*/ 30 h 42"/>
                  <a:gd name="T12" fmla="*/ 38 w 66"/>
                  <a:gd name="T13" fmla="*/ 32 h 42"/>
                  <a:gd name="T14" fmla="*/ 33 w 66"/>
                  <a:gd name="T15" fmla="*/ 36 h 42"/>
                  <a:gd name="T16" fmla="*/ 27 w 66"/>
                  <a:gd name="T17" fmla="*/ 40 h 42"/>
                  <a:gd name="T18" fmla="*/ 24 w 66"/>
                  <a:gd name="T19" fmla="*/ 42 h 42"/>
                  <a:gd name="T20" fmla="*/ 20 w 66"/>
                  <a:gd name="T21" fmla="*/ 42 h 42"/>
                  <a:gd name="T22" fmla="*/ 16 w 66"/>
                  <a:gd name="T23" fmla="*/ 42 h 42"/>
                  <a:gd name="T24" fmla="*/ 13 w 66"/>
                  <a:gd name="T25" fmla="*/ 42 h 42"/>
                  <a:gd name="T26" fmla="*/ 8 w 66"/>
                  <a:gd name="T27" fmla="*/ 38 h 42"/>
                  <a:gd name="T28" fmla="*/ 5 w 66"/>
                  <a:gd name="T29" fmla="*/ 36 h 42"/>
                  <a:gd name="T30" fmla="*/ 3 w 66"/>
                  <a:gd name="T31" fmla="*/ 32 h 42"/>
                  <a:gd name="T32" fmla="*/ 0 w 66"/>
                  <a:gd name="T33" fmla="*/ 27 h 42"/>
                  <a:gd name="T34" fmla="*/ 0 w 66"/>
                  <a:gd name="T35" fmla="*/ 25 h 42"/>
                  <a:gd name="T36" fmla="*/ 0 w 66"/>
                  <a:gd name="T37" fmla="*/ 21 h 42"/>
                  <a:gd name="T38" fmla="*/ 2 w 66"/>
                  <a:gd name="T39" fmla="*/ 17 h 42"/>
                  <a:gd name="T40" fmla="*/ 3 w 66"/>
                  <a:gd name="T41" fmla="*/ 13 h 42"/>
                  <a:gd name="T42" fmla="*/ 5 w 66"/>
                  <a:gd name="T43" fmla="*/ 9 h 42"/>
                  <a:gd name="T44" fmla="*/ 8 w 66"/>
                  <a:gd name="T45" fmla="*/ 4 h 42"/>
                  <a:gd name="T46" fmla="*/ 11 w 66"/>
                  <a:gd name="T47" fmla="*/ 2 h 42"/>
                  <a:gd name="T48" fmla="*/ 16 w 66"/>
                  <a:gd name="T49" fmla="*/ 0 h 42"/>
                  <a:gd name="T50" fmla="*/ 22 w 66"/>
                  <a:gd name="T51" fmla="*/ 0 h 42"/>
                  <a:gd name="T52" fmla="*/ 28 w 66"/>
                  <a:gd name="T53" fmla="*/ 0 h 42"/>
                  <a:gd name="T54" fmla="*/ 35 w 66"/>
                  <a:gd name="T55" fmla="*/ 0 h 42"/>
                  <a:gd name="T56" fmla="*/ 41 w 66"/>
                  <a:gd name="T57" fmla="*/ 0 h 42"/>
                  <a:gd name="T58" fmla="*/ 47 w 66"/>
                  <a:gd name="T59" fmla="*/ 2 h 42"/>
                  <a:gd name="T60" fmla="*/ 53 w 66"/>
                  <a:gd name="T61" fmla="*/ 2 h 42"/>
                  <a:gd name="T62" fmla="*/ 60 w 66"/>
                  <a:gd name="T63" fmla="*/ 2 h 42"/>
                  <a:gd name="T64" fmla="*/ 66 w 66"/>
                  <a:gd name="T65" fmla="*/ 2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42"/>
                  <a:gd name="T101" fmla="*/ 66 w 66"/>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42">
                    <a:moveTo>
                      <a:pt x="66" y="2"/>
                    </a:moveTo>
                    <a:lnTo>
                      <a:pt x="63" y="11"/>
                    </a:lnTo>
                    <a:lnTo>
                      <a:pt x="58" y="15"/>
                    </a:lnTo>
                    <a:lnTo>
                      <a:pt x="53" y="21"/>
                    </a:lnTo>
                    <a:lnTo>
                      <a:pt x="49" y="25"/>
                    </a:lnTo>
                    <a:lnTo>
                      <a:pt x="44" y="30"/>
                    </a:lnTo>
                    <a:lnTo>
                      <a:pt x="38" y="32"/>
                    </a:lnTo>
                    <a:lnTo>
                      <a:pt x="33" y="36"/>
                    </a:lnTo>
                    <a:lnTo>
                      <a:pt x="27" y="40"/>
                    </a:lnTo>
                    <a:lnTo>
                      <a:pt x="24" y="42"/>
                    </a:lnTo>
                    <a:lnTo>
                      <a:pt x="20" y="42"/>
                    </a:lnTo>
                    <a:lnTo>
                      <a:pt x="16" y="42"/>
                    </a:lnTo>
                    <a:lnTo>
                      <a:pt x="13" y="42"/>
                    </a:lnTo>
                    <a:lnTo>
                      <a:pt x="8" y="38"/>
                    </a:lnTo>
                    <a:lnTo>
                      <a:pt x="5" y="36"/>
                    </a:lnTo>
                    <a:lnTo>
                      <a:pt x="3" y="32"/>
                    </a:lnTo>
                    <a:lnTo>
                      <a:pt x="0" y="27"/>
                    </a:lnTo>
                    <a:lnTo>
                      <a:pt x="0" y="25"/>
                    </a:lnTo>
                    <a:lnTo>
                      <a:pt x="0" y="21"/>
                    </a:lnTo>
                    <a:lnTo>
                      <a:pt x="2" y="17"/>
                    </a:lnTo>
                    <a:lnTo>
                      <a:pt x="3" y="13"/>
                    </a:lnTo>
                    <a:lnTo>
                      <a:pt x="5" y="9"/>
                    </a:lnTo>
                    <a:lnTo>
                      <a:pt x="8" y="4"/>
                    </a:lnTo>
                    <a:lnTo>
                      <a:pt x="11" y="2"/>
                    </a:lnTo>
                    <a:lnTo>
                      <a:pt x="16" y="0"/>
                    </a:lnTo>
                    <a:lnTo>
                      <a:pt x="22" y="0"/>
                    </a:lnTo>
                    <a:lnTo>
                      <a:pt x="28" y="0"/>
                    </a:lnTo>
                    <a:lnTo>
                      <a:pt x="35" y="0"/>
                    </a:lnTo>
                    <a:lnTo>
                      <a:pt x="41" y="0"/>
                    </a:lnTo>
                    <a:lnTo>
                      <a:pt x="47" y="2"/>
                    </a:lnTo>
                    <a:lnTo>
                      <a:pt x="53" y="2"/>
                    </a:lnTo>
                    <a:lnTo>
                      <a:pt x="60" y="2"/>
                    </a:lnTo>
                    <a:lnTo>
                      <a:pt x="66" y="2"/>
                    </a:lnTo>
                    <a:close/>
                  </a:path>
                </a:pathLst>
              </a:custGeom>
              <a:solidFill>
                <a:srgbClr val="F7AB8C"/>
              </a:solidFill>
              <a:ln w="9525">
                <a:noFill/>
                <a:round/>
                <a:headEnd/>
                <a:tailEnd/>
              </a:ln>
            </p:spPr>
            <p:txBody>
              <a:bodyPr/>
              <a:lstStyle/>
              <a:p>
                <a:endParaRPr lang="it-IT">
                  <a:solidFill>
                    <a:srgbClr val="FFFFFF"/>
                  </a:solidFill>
                </a:endParaRPr>
              </a:p>
            </p:txBody>
          </p:sp>
          <p:sp>
            <p:nvSpPr>
              <p:cNvPr id="29368" name="Freeform 411"/>
              <p:cNvSpPr>
                <a:spLocks/>
              </p:cNvSpPr>
              <p:nvPr/>
            </p:nvSpPr>
            <p:spPr bwMode="auto">
              <a:xfrm>
                <a:off x="3214" y="1953"/>
                <a:ext cx="44" cy="44"/>
              </a:xfrm>
              <a:custGeom>
                <a:avLst/>
                <a:gdLst>
                  <a:gd name="T0" fmla="*/ 5 w 44"/>
                  <a:gd name="T1" fmla="*/ 44 h 44"/>
                  <a:gd name="T2" fmla="*/ 3 w 44"/>
                  <a:gd name="T3" fmla="*/ 44 h 44"/>
                  <a:gd name="T4" fmla="*/ 10 w 44"/>
                  <a:gd name="T5" fmla="*/ 40 h 44"/>
                  <a:gd name="T6" fmla="*/ 14 w 44"/>
                  <a:gd name="T7" fmla="*/ 36 h 44"/>
                  <a:gd name="T8" fmla="*/ 19 w 44"/>
                  <a:gd name="T9" fmla="*/ 34 h 44"/>
                  <a:gd name="T10" fmla="*/ 25 w 44"/>
                  <a:gd name="T11" fmla="*/ 30 h 44"/>
                  <a:gd name="T12" fmla="*/ 30 w 44"/>
                  <a:gd name="T13" fmla="*/ 25 h 44"/>
                  <a:gd name="T14" fmla="*/ 35 w 44"/>
                  <a:gd name="T15" fmla="*/ 19 h 44"/>
                  <a:gd name="T16" fmla="*/ 39 w 44"/>
                  <a:gd name="T17" fmla="*/ 13 h 44"/>
                  <a:gd name="T18" fmla="*/ 44 w 44"/>
                  <a:gd name="T19" fmla="*/ 4 h 44"/>
                  <a:gd name="T20" fmla="*/ 38 w 44"/>
                  <a:gd name="T21" fmla="*/ 0 h 44"/>
                  <a:gd name="T22" fmla="*/ 35 w 44"/>
                  <a:gd name="T23" fmla="*/ 6 h 44"/>
                  <a:gd name="T24" fmla="*/ 31 w 44"/>
                  <a:gd name="T25" fmla="*/ 13 h 44"/>
                  <a:gd name="T26" fmla="*/ 27 w 44"/>
                  <a:gd name="T27" fmla="*/ 17 h 44"/>
                  <a:gd name="T28" fmla="*/ 22 w 44"/>
                  <a:gd name="T29" fmla="*/ 21 h 44"/>
                  <a:gd name="T30" fmla="*/ 17 w 44"/>
                  <a:gd name="T31" fmla="*/ 25 h 44"/>
                  <a:gd name="T32" fmla="*/ 11 w 44"/>
                  <a:gd name="T33" fmla="*/ 30 h 44"/>
                  <a:gd name="T34" fmla="*/ 6 w 44"/>
                  <a:gd name="T35" fmla="*/ 32 h 44"/>
                  <a:gd name="T36" fmla="*/ 0 w 44"/>
                  <a:gd name="T37" fmla="*/ 36 h 44"/>
                  <a:gd name="T38" fmla="*/ 5 w 44"/>
                  <a:gd name="T39" fmla="*/ 44 h 4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44"/>
                  <a:gd name="T62" fmla="*/ 44 w 44"/>
                  <a:gd name="T63" fmla="*/ 44 h 4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44">
                    <a:moveTo>
                      <a:pt x="5" y="44"/>
                    </a:moveTo>
                    <a:lnTo>
                      <a:pt x="3" y="44"/>
                    </a:lnTo>
                    <a:lnTo>
                      <a:pt x="10" y="40"/>
                    </a:lnTo>
                    <a:lnTo>
                      <a:pt x="14" y="36"/>
                    </a:lnTo>
                    <a:lnTo>
                      <a:pt x="19" y="34"/>
                    </a:lnTo>
                    <a:lnTo>
                      <a:pt x="25" y="30"/>
                    </a:lnTo>
                    <a:lnTo>
                      <a:pt x="30" y="25"/>
                    </a:lnTo>
                    <a:lnTo>
                      <a:pt x="35" y="19"/>
                    </a:lnTo>
                    <a:lnTo>
                      <a:pt x="39" y="13"/>
                    </a:lnTo>
                    <a:lnTo>
                      <a:pt x="44" y="4"/>
                    </a:lnTo>
                    <a:lnTo>
                      <a:pt x="38" y="0"/>
                    </a:lnTo>
                    <a:lnTo>
                      <a:pt x="35" y="6"/>
                    </a:lnTo>
                    <a:lnTo>
                      <a:pt x="31" y="13"/>
                    </a:lnTo>
                    <a:lnTo>
                      <a:pt x="27" y="17"/>
                    </a:lnTo>
                    <a:lnTo>
                      <a:pt x="22" y="21"/>
                    </a:lnTo>
                    <a:lnTo>
                      <a:pt x="17" y="25"/>
                    </a:lnTo>
                    <a:lnTo>
                      <a:pt x="11" y="30"/>
                    </a:lnTo>
                    <a:lnTo>
                      <a:pt x="6" y="32"/>
                    </a:lnTo>
                    <a:lnTo>
                      <a:pt x="0" y="36"/>
                    </a:lnTo>
                    <a:lnTo>
                      <a:pt x="5" y="44"/>
                    </a:lnTo>
                    <a:close/>
                  </a:path>
                </a:pathLst>
              </a:custGeom>
              <a:solidFill>
                <a:srgbClr val="CC6633"/>
              </a:solidFill>
              <a:ln w="9525">
                <a:noFill/>
                <a:round/>
                <a:headEnd/>
                <a:tailEnd/>
              </a:ln>
            </p:spPr>
            <p:txBody>
              <a:bodyPr/>
              <a:lstStyle/>
              <a:p>
                <a:endParaRPr lang="it-IT">
                  <a:solidFill>
                    <a:srgbClr val="FFFFFF"/>
                  </a:solidFill>
                </a:endParaRPr>
              </a:p>
            </p:txBody>
          </p:sp>
          <p:sp>
            <p:nvSpPr>
              <p:cNvPr id="29369" name="Freeform 412"/>
              <p:cNvSpPr>
                <a:spLocks/>
              </p:cNvSpPr>
              <p:nvPr/>
            </p:nvSpPr>
            <p:spPr bwMode="auto">
              <a:xfrm>
                <a:off x="3188" y="1980"/>
                <a:ext cx="31" cy="21"/>
              </a:xfrm>
              <a:custGeom>
                <a:avLst/>
                <a:gdLst>
                  <a:gd name="T0" fmla="*/ 0 w 31"/>
                  <a:gd name="T1" fmla="*/ 3 h 21"/>
                  <a:gd name="T2" fmla="*/ 1 w 31"/>
                  <a:gd name="T3" fmla="*/ 9 h 21"/>
                  <a:gd name="T4" fmla="*/ 4 w 31"/>
                  <a:gd name="T5" fmla="*/ 13 h 21"/>
                  <a:gd name="T6" fmla="*/ 7 w 31"/>
                  <a:gd name="T7" fmla="*/ 15 h 21"/>
                  <a:gd name="T8" fmla="*/ 12 w 31"/>
                  <a:gd name="T9" fmla="*/ 19 h 21"/>
                  <a:gd name="T10" fmla="*/ 17 w 31"/>
                  <a:gd name="T11" fmla="*/ 19 h 21"/>
                  <a:gd name="T12" fmla="*/ 21 w 31"/>
                  <a:gd name="T13" fmla="*/ 21 h 21"/>
                  <a:gd name="T14" fmla="*/ 26 w 31"/>
                  <a:gd name="T15" fmla="*/ 19 h 21"/>
                  <a:gd name="T16" fmla="*/ 31 w 31"/>
                  <a:gd name="T17" fmla="*/ 17 h 21"/>
                  <a:gd name="T18" fmla="*/ 26 w 31"/>
                  <a:gd name="T19" fmla="*/ 9 h 21"/>
                  <a:gd name="T20" fmla="*/ 25 w 31"/>
                  <a:gd name="T21" fmla="*/ 11 h 21"/>
                  <a:gd name="T22" fmla="*/ 21 w 31"/>
                  <a:gd name="T23" fmla="*/ 11 h 21"/>
                  <a:gd name="T24" fmla="*/ 18 w 31"/>
                  <a:gd name="T25" fmla="*/ 11 h 21"/>
                  <a:gd name="T26" fmla="*/ 15 w 31"/>
                  <a:gd name="T27" fmla="*/ 11 h 21"/>
                  <a:gd name="T28" fmla="*/ 10 w 31"/>
                  <a:gd name="T29" fmla="*/ 9 h 21"/>
                  <a:gd name="T30" fmla="*/ 9 w 31"/>
                  <a:gd name="T31" fmla="*/ 5 h 21"/>
                  <a:gd name="T32" fmla="*/ 6 w 31"/>
                  <a:gd name="T33" fmla="*/ 3 h 21"/>
                  <a:gd name="T34" fmla="*/ 4 w 31"/>
                  <a:gd name="T35" fmla="*/ 0 h 21"/>
                  <a:gd name="T36" fmla="*/ 0 w 31"/>
                  <a:gd name="T37" fmla="*/ 3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21"/>
                  <a:gd name="T59" fmla="*/ 31 w 31"/>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21">
                    <a:moveTo>
                      <a:pt x="0" y="3"/>
                    </a:moveTo>
                    <a:lnTo>
                      <a:pt x="1" y="9"/>
                    </a:lnTo>
                    <a:lnTo>
                      <a:pt x="4" y="13"/>
                    </a:lnTo>
                    <a:lnTo>
                      <a:pt x="7" y="15"/>
                    </a:lnTo>
                    <a:lnTo>
                      <a:pt x="12" y="19"/>
                    </a:lnTo>
                    <a:lnTo>
                      <a:pt x="17" y="19"/>
                    </a:lnTo>
                    <a:lnTo>
                      <a:pt x="21" y="21"/>
                    </a:lnTo>
                    <a:lnTo>
                      <a:pt x="26" y="19"/>
                    </a:lnTo>
                    <a:lnTo>
                      <a:pt x="31" y="17"/>
                    </a:lnTo>
                    <a:lnTo>
                      <a:pt x="26" y="9"/>
                    </a:lnTo>
                    <a:lnTo>
                      <a:pt x="25" y="11"/>
                    </a:lnTo>
                    <a:lnTo>
                      <a:pt x="21" y="11"/>
                    </a:lnTo>
                    <a:lnTo>
                      <a:pt x="18" y="11"/>
                    </a:lnTo>
                    <a:lnTo>
                      <a:pt x="15" y="11"/>
                    </a:lnTo>
                    <a:lnTo>
                      <a:pt x="10" y="9"/>
                    </a:lnTo>
                    <a:lnTo>
                      <a:pt x="9" y="5"/>
                    </a:lnTo>
                    <a:lnTo>
                      <a:pt x="6" y="3"/>
                    </a:lnTo>
                    <a:lnTo>
                      <a:pt x="4" y="0"/>
                    </a:lnTo>
                    <a:lnTo>
                      <a:pt x="0" y="3"/>
                    </a:lnTo>
                    <a:close/>
                  </a:path>
                </a:pathLst>
              </a:custGeom>
              <a:solidFill>
                <a:srgbClr val="CC6633"/>
              </a:solidFill>
              <a:ln w="9525">
                <a:noFill/>
                <a:round/>
                <a:headEnd/>
                <a:tailEnd/>
              </a:ln>
            </p:spPr>
            <p:txBody>
              <a:bodyPr/>
              <a:lstStyle/>
              <a:p>
                <a:endParaRPr lang="it-IT">
                  <a:solidFill>
                    <a:srgbClr val="FFFFFF"/>
                  </a:solidFill>
                </a:endParaRPr>
              </a:p>
            </p:txBody>
          </p:sp>
          <p:sp>
            <p:nvSpPr>
              <p:cNvPr id="29370" name="Freeform 413"/>
              <p:cNvSpPr>
                <a:spLocks/>
              </p:cNvSpPr>
              <p:nvPr/>
            </p:nvSpPr>
            <p:spPr bwMode="auto">
              <a:xfrm>
                <a:off x="3186" y="1949"/>
                <a:ext cx="19" cy="34"/>
              </a:xfrm>
              <a:custGeom>
                <a:avLst/>
                <a:gdLst>
                  <a:gd name="T0" fmla="*/ 17 w 19"/>
                  <a:gd name="T1" fmla="*/ 0 h 34"/>
                  <a:gd name="T2" fmla="*/ 14 w 19"/>
                  <a:gd name="T3" fmla="*/ 2 h 34"/>
                  <a:gd name="T4" fmla="*/ 9 w 19"/>
                  <a:gd name="T5" fmla="*/ 4 h 34"/>
                  <a:gd name="T6" fmla="*/ 6 w 19"/>
                  <a:gd name="T7" fmla="*/ 8 h 34"/>
                  <a:gd name="T8" fmla="*/ 3 w 19"/>
                  <a:gd name="T9" fmla="*/ 13 h 34"/>
                  <a:gd name="T10" fmla="*/ 2 w 19"/>
                  <a:gd name="T11" fmla="*/ 19 h 34"/>
                  <a:gd name="T12" fmla="*/ 0 w 19"/>
                  <a:gd name="T13" fmla="*/ 23 h 34"/>
                  <a:gd name="T14" fmla="*/ 0 w 19"/>
                  <a:gd name="T15" fmla="*/ 29 h 34"/>
                  <a:gd name="T16" fmla="*/ 2 w 19"/>
                  <a:gd name="T17" fmla="*/ 34 h 34"/>
                  <a:gd name="T18" fmla="*/ 6 w 19"/>
                  <a:gd name="T19" fmla="*/ 31 h 34"/>
                  <a:gd name="T20" fmla="*/ 6 w 19"/>
                  <a:gd name="T21" fmla="*/ 27 h 34"/>
                  <a:gd name="T22" fmla="*/ 6 w 19"/>
                  <a:gd name="T23" fmla="*/ 25 h 34"/>
                  <a:gd name="T24" fmla="*/ 8 w 19"/>
                  <a:gd name="T25" fmla="*/ 21 h 34"/>
                  <a:gd name="T26" fmla="*/ 9 w 19"/>
                  <a:gd name="T27" fmla="*/ 19 h 34"/>
                  <a:gd name="T28" fmla="*/ 11 w 19"/>
                  <a:gd name="T29" fmla="*/ 15 h 34"/>
                  <a:gd name="T30" fmla="*/ 14 w 19"/>
                  <a:gd name="T31" fmla="*/ 13 h 34"/>
                  <a:gd name="T32" fmla="*/ 16 w 19"/>
                  <a:gd name="T33" fmla="*/ 10 h 34"/>
                  <a:gd name="T34" fmla="*/ 19 w 19"/>
                  <a:gd name="T35" fmla="*/ 10 h 34"/>
                  <a:gd name="T36" fmla="*/ 17 w 19"/>
                  <a:gd name="T37" fmla="*/ 0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34"/>
                  <a:gd name="T59" fmla="*/ 19 w 19"/>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34">
                    <a:moveTo>
                      <a:pt x="17" y="0"/>
                    </a:moveTo>
                    <a:lnTo>
                      <a:pt x="14" y="2"/>
                    </a:lnTo>
                    <a:lnTo>
                      <a:pt x="9" y="4"/>
                    </a:lnTo>
                    <a:lnTo>
                      <a:pt x="6" y="8"/>
                    </a:lnTo>
                    <a:lnTo>
                      <a:pt x="3" y="13"/>
                    </a:lnTo>
                    <a:lnTo>
                      <a:pt x="2" y="19"/>
                    </a:lnTo>
                    <a:lnTo>
                      <a:pt x="0" y="23"/>
                    </a:lnTo>
                    <a:lnTo>
                      <a:pt x="0" y="29"/>
                    </a:lnTo>
                    <a:lnTo>
                      <a:pt x="2" y="34"/>
                    </a:lnTo>
                    <a:lnTo>
                      <a:pt x="6" y="31"/>
                    </a:lnTo>
                    <a:lnTo>
                      <a:pt x="6" y="27"/>
                    </a:lnTo>
                    <a:lnTo>
                      <a:pt x="6" y="25"/>
                    </a:lnTo>
                    <a:lnTo>
                      <a:pt x="8" y="21"/>
                    </a:lnTo>
                    <a:lnTo>
                      <a:pt x="9" y="19"/>
                    </a:lnTo>
                    <a:lnTo>
                      <a:pt x="11" y="15"/>
                    </a:lnTo>
                    <a:lnTo>
                      <a:pt x="14" y="13"/>
                    </a:lnTo>
                    <a:lnTo>
                      <a:pt x="16" y="10"/>
                    </a:lnTo>
                    <a:lnTo>
                      <a:pt x="19" y="10"/>
                    </a:lnTo>
                    <a:lnTo>
                      <a:pt x="17" y="0"/>
                    </a:lnTo>
                    <a:close/>
                  </a:path>
                </a:pathLst>
              </a:custGeom>
              <a:solidFill>
                <a:srgbClr val="CC6633"/>
              </a:solidFill>
              <a:ln w="9525">
                <a:noFill/>
                <a:round/>
                <a:headEnd/>
                <a:tailEnd/>
              </a:ln>
            </p:spPr>
            <p:txBody>
              <a:bodyPr/>
              <a:lstStyle/>
              <a:p>
                <a:endParaRPr lang="it-IT">
                  <a:solidFill>
                    <a:srgbClr val="FFFFFF"/>
                  </a:solidFill>
                </a:endParaRPr>
              </a:p>
            </p:txBody>
          </p:sp>
          <p:sp>
            <p:nvSpPr>
              <p:cNvPr id="29371" name="Freeform 414"/>
              <p:cNvSpPr>
                <a:spLocks/>
              </p:cNvSpPr>
              <p:nvPr/>
            </p:nvSpPr>
            <p:spPr bwMode="auto">
              <a:xfrm>
                <a:off x="3203" y="1949"/>
                <a:ext cx="56" cy="10"/>
              </a:xfrm>
              <a:custGeom>
                <a:avLst/>
                <a:gdLst>
                  <a:gd name="T0" fmla="*/ 55 w 56"/>
                  <a:gd name="T1" fmla="*/ 8 h 10"/>
                  <a:gd name="T2" fmla="*/ 52 w 56"/>
                  <a:gd name="T3" fmla="*/ 2 h 10"/>
                  <a:gd name="T4" fmla="*/ 46 w 56"/>
                  <a:gd name="T5" fmla="*/ 2 h 10"/>
                  <a:gd name="T6" fmla="*/ 39 w 56"/>
                  <a:gd name="T7" fmla="*/ 2 h 10"/>
                  <a:gd name="T8" fmla="*/ 33 w 56"/>
                  <a:gd name="T9" fmla="*/ 2 h 10"/>
                  <a:gd name="T10" fmla="*/ 27 w 56"/>
                  <a:gd name="T11" fmla="*/ 0 h 10"/>
                  <a:gd name="T12" fmla="*/ 21 w 56"/>
                  <a:gd name="T13" fmla="*/ 0 h 10"/>
                  <a:gd name="T14" fmla="*/ 14 w 56"/>
                  <a:gd name="T15" fmla="*/ 0 h 10"/>
                  <a:gd name="T16" fmla="*/ 8 w 56"/>
                  <a:gd name="T17" fmla="*/ 0 h 10"/>
                  <a:gd name="T18" fmla="*/ 0 w 56"/>
                  <a:gd name="T19" fmla="*/ 0 h 10"/>
                  <a:gd name="T20" fmla="*/ 2 w 56"/>
                  <a:gd name="T21" fmla="*/ 10 h 10"/>
                  <a:gd name="T22" fmla="*/ 8 w 56"/>
                  <a:gd name="T23" fmla="*/ 8 h 10"/>
                  <a:gd name="T24" fmla="*/ 14 w 56"/>
                  <a:gd name="T25" fmla="*/ 8 h 10"/>
                  <a:gd name="T26" fmla="*/ 21 w 56"/>
                  <a:gd name="T27" fmla="*/ 8 h 10"/>
                  <a:gd name="T28" fmla="*/ 25 w 56"/>
                  <a:gd name="T29" fmla="*/ 10 h 10"/>
                  <a:gd name="T30" fmla="*/ 31 w 56"/>
                  <a:gd name="T31" fmla="*/ 10 h 10"/>
                  <a:gd name="T32" fmla="*/ 38 w 56"/>
                  <a:gd name="T33" fmla="*/ 10 h 10"/>
                  <a:gd name="T34" fmla="*/ 46 w 56"/>
                  <a:gd name="T35" fmla="*/ 10 h 10"/>
                  <a:gd name="T36" fmla="*/ 52 w 56"/>
                  <a:gd name="T37" fmla="*/ 10 h 10"/>
                  <a:gd name="T38" fmla="*/ 49 w 56"/>
                  <a:gd name="T39" fmla="*/ 4 h 10"/>
                  <a:gd name="T40" fmla="*/ 55 w 56"/>
                  <a:gd name="T41" fmla="*/ 8 h 10"/>
                  <a:gd name="T42" fmla="*/ 56 w 56"/>
                  <a:gd name="T43" fmla="*/ 2 h 10"/>
                  <a:gd name="T44" fmla="*/ 52 w 56"/>
                  <a:gd name="T45" fmla="*/ 2 h 10"/>
                  <a:gd name="T46" fmla="*/ 55 w 56"/>
                  <a:gd name="T47" fmla="*/ 8 h 1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10"/>
                  <a:gd name="T74" fmla="*/ 56 w 56"/>
                  <a:gd name="T75" fmla="*/ 10 h 1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10">
                    <a:moveTo>
                      <a:pt x="55" y="8"/>
                    </a:moveTo>
                    <a:lnTo>
                      <a:pt x="52" y="2"/>
                    </a:lnTo>
                    <a:lnTo>
                      <a:pt x="46" y="2"/>
                    </a:lnTo>
                    <a:lnTo>
                      <a:pt x="39" y="2"/>
                    </a:lnTo>
                    <a:lnTo>
                      <a:pt x="33" y="2"/>
                    </a:lnTo>
                    <a:lnTo>
                      <a:pt x="27" y="0"/>
                    </a:lnTo>
                    <a:lnTo>
                      <a:pt x="21" y="0"/>
                    </a:lnTo>
                    <a:lnTo>
                      <a:pt x="14" y="0"/>
                    </a:lnTo>
                    <a:lnTo>
                      <a:pt x="8" y="0"/>
                    </a:lnTo>
                    <a:lnTo>
                      <a:pt x="0" y="0"/>
                    </a:lnTo>
                    <a:lnTo>
                      <a:pt x="2" y="10"/>
                    </a:lnTo>
                    <a:lnTo>
                      <a:pt x="8" y="8"/>
                    </a:lnTo>
                    <a:lnTo>
                      <a:pt x="14" y="8"/>
                    </a:lnTo>
                    <a:lnTo>
                      <a:pt x="21" y="8"/>
                    </a:lnTo>
                    <a:lnTo>
                      <a:pt x="25" y="10"/>
                    </a:lnTo>
                    <a:lnTo>
                      <a:pt x="31" y="10"/>
                    </a:lnTo>
                    <a:lnTo>
                      <a:pt x="38" y="10"/>
                    </a:lnTo>
                    <a:lnTo>
                      <a:pt x="46" y="10"/>
                    </a:lnTo>
                    <a:lnTo>
                      <a:pt x="52" y="10"/>
                    </a:lnTo>
                    <a:lnTo>
                      <a:pt x="49" y="4"/>
                    </a:lnTo>
                    <a:lnTo>
                      <a:pt x="55" y="8"/>
                    </a:lnTo>
                    <a:lnTo>
                      <a:pt x="56" y="2"/>
                    </a:lnTo>
                    <a:lnTo>
                      <a:pt x="52" y="2"/>
                    </a:lnTo>
                    <a:lnTo>
                      <a:pt x="55" y="8"/>
                    </a:lnTo>
                    <a:close/>
                  </a:path>
                </a:pathLst>
              </a:custGeom>
              <a:solidFill>
                <a:srgbClr val="CC6633"/>
              </a:solidFill>
              <a:ln w="9525">
                <a:noFill/>
                <a:round/>
                <a:headEnd/>
                <a:tailEnd/>
              </a:ln>
            </p:spPr>
            <p:txBody>
              <a:bodyPr/>
              <a:lstStyle/>
              <a:p>
                <a:endParaRPr lang="it-IT">
                  <a:solidFill>
                    <a:srgbClr val="FFFFFF"/>
                  </a:solidFill>
                </a:endParaRPr>
              </a:p>
            </p:txBody>
          </p:sp>
          <p:sp>
            <p:nvSpPr>
              <p:cNvPr id="29372" name="Freeform 415"/>
              <p:cNvSpPr>
                <a:spLocks/>
              </p:cNvSpPr>
              <p:nvPr/>
            </p:nvSpPr>
            <p:spPr bwMode="auto">
              <a:xfrm>
                <a:off x="3230" y="1976"/>
                <a:ext cx="84" cy="38"/>
              </a:xfrm>
              <a:custGeom>
                <a:avLst/>
                <a:gdLst>
                  <a:gd name="T0" fmla="*/ 0 w 84"/>
                  <a:gd name="T1" fmla="*/ 38 h 38"/>
                  <a:gd name="T2" fmla="*/ 11 w 84"/>
                  <a:gd name="T3" fmla="*/ 38 h 38"/>
                  <a:gd name="T4" fmla="*/ 22 w 84"/>
                  <a:gd name="T5" fmla="*/ 38 h 38"/>
                  <a:gd name="T6" fmla="*/ 34 w 84"/>
                  <a:gd name="T7" fmla="*/ 38 h 38"/>
                  <a:gd name="T8" fmla="*/ 45 w 84"/>
                  <a:gd name="T9" fmla="*/ 36 h 38"/>
                  <a:gd name="T10" fmla="*/ 56 w 84"/>
                  <a:gd name="T11" fmla="*/ 32 h 38"/>
                  <a:gd name="T12" fmla="*/ 67 w 84"/>
                  <a:gd name="T13" fmla="*/ 25 h 38"/>
                  <a:gd name="T14" fmla="*/ 76 w 84"/>
                  <a:gd name="T15" fmla="*/ 17 h 38"/>
                  <a:gd name="T16" fmla="*/ 84 w 84"/>
                  <a:gd name="T17" fmla="*/ 4 h 38"/>
                  <a:gd name="T18" fmla="*/ 78 w 84"/>
                  <a:gd name="T19" fmla="*/ 0 h 38"/>
                  <a:gd name="T20" fmla="*/ 72 w 84"/>
                  <a:gd name="T21" fmla="*/ 11 h 38"/>
                  <a:gd name="T22" fmla="*/ 62 w 84"/>
                  <a:gd name="T23" fmla="*/ 19 h 38"/>
                  <a:gd name="T24" fmla="*/ 54 w 84"/>
                  <a:gd name="T25" fmla="*/ 23 h 38"/>
                  <a:gd name="T26" fmla="*/ 44 w 84"/>
                  <a:gd name="T27" fmla="*/ 28 h 38"/>
                  <a:gd name="T28" fmla="*/ 33 w 84"/>
                  <a:gd name="T29" fmla="*/ 30 h 38"/>
                  <a:gd name="T30" fmla="*/ 22 w 84"/>
                  <a:gd name="T31" fmla="*/ 30 h 38"/>
                  <a:gd name="T32" fmla="*/ 11 w 84"/>
                  <a:gd name="T33" fmla="*/ 30 h 38"/>
                  <a:gd name="T34" fmla="*/ 0 w 84"/>
                  <a:gd name="T35" fmla="*/ 30 h 38"/>
                  <a:gd name="T36" fmla="*/ 0 w 84"/>
                  <a:gd name="T37" fmla="*/ 38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4"/>
                  <a:gd name="T58" fmla="*/ 0 h 38"/>
                  <a:gd name="T59" fmla="*/ 84 w 8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4" h="38">
                    <a:moveTo>
                      <a:pt x="0" y="38"/>
                    </a:moveTo>
                    <a:lnTo>
                      <a:pt x="11" y="38"/>
                    </a:lnTo>
                    <a:lnTo>
                      <a:pt x="22" y="38"/>
                    </a:lnTo>
                    <a:lnTo>
                      <a:pt x="34" y="38"/>
                    </a:lnTo>
                    <a:lnTo>
                      <a:pt x="45" y="36"/>
                    </a:lnTo>
                    <a:lnTo>
                      <a:pt x="56" y="32"/>
                    </a:lnTo>
                    <a:lnTo>
                      <a:pt x="67" y="25"/>
                    </a:lnTo>
                    <a:lnTo>
                      <a:pt x="76" y="17"/>
                    </a:lnTo>
                    <a:lnTo>
                      <a:pt x="84" y="4"/>
                    </a:lnTo>
                    <a:lnTo>
                      <a:pt x="78" y="0"/>
                    </a:lnTo>
                    <a:lnTo>
                      <a:pt x="72" y="11"/>
                    </a:lnTo>
                    <a:lnTo>
                      <a:pt x="62" y="19"/>
                    </a:lnTo>
                    <a:lnTo>
                      <a:pt x="54" y="23"/>
                    </a:lnTo>
                    <a:lnTo>
                      <a:pt x="44" y="28"/>
                    </a:lnTo>
                    <a:lnTo>
                      <a:pt x="33" y="30"/>
                    </a:lnTo>
                    <a:lnTo>
                      <a:pt x="22" y="30"/>
                    </a:lnTo>
                    <a:lnTo>
                      <a:pt x="11" y="30"/>
                    </a:lnTo>
                    <a:lnTo>
                      <a:pt x="0" y="30"/>
                    </a:lnTo>
                    <a:lnTo>
                      <a:pt x="0" y="38"/>
                    </a:lnTo>
                    <a:close/>
                  </a:path>
                </a:pathLst>
              </a:custGeom>
              <a:solidFill>
                <a:srgbClr val="CC6633"/>
              </a:solidFill>
              <a:ln w="9525">
                <a:noFill/>
                <a:round/>
                <a:headEnd/>
                <a:tailEnd/>
              </a:ln>
            </p:spPr>
            <p:txBody>
              <a:bodyPr/>
              <a:lstStyle/>
              <a:p>
                <a:endParaRPr lang="it-IT">
                  <a:solidFill>
                    <a:srgbClr val="FFFFFF"/>
                  </a:solidFill>
                </a:endParaRPr>
              </a:p>
            </p:txBody>
          </p:sp>
          <p:sp>
            <p:nvSpPr>
              <p:cNvPr id="29373" name="Freeform 416"/>
              <p:cNvSpPr>
                <a:spLocks/>
              </p:cNvSpPr>
              <p:nvPr/>
            </p:nvSpPr>
            <p:spPr bwMode="auto">
              <a:xfrm>
                <a:off x="3220" y="1995"/>
                <a:ext cx="11" cy="19"/>
              </a:xfrm>
              <a:custGeom>
                <a:avLst/>
                <a:gdLst>
                  <a:gd name="T0" fmla="*/ 4 w 11"/>
                  <a:gd name="T1" fmla="*/ 0 h 19"/>
                  <a:gd name="T2" fmla="*/ 5 w 11"/>
                  <a:gd name="T3" fmla="*/ 9 h 19"/>
                  <a:gd name="T4" fmla="*/ 4 w 11"/>
                  <a:gd name="T5" fmla="*/ 13 h 19"/>
                  <a:gd name="T6" fmla="*/ 5 w 11"/>
                  <a:gd name="T7" fmla="*/ 15 h 19"/>
                  <a:gd name="T8" fmla="*/ 7 w 11"/>
                  <a:gd name="T9" fmla="*/ 19 h 19"/>
                  <a:gd name="T10" fmla="*/ 10 w 11"/>
                  <a:gd name="T11" fmla="*/ 19 h 19"/>
                  <a:gd name="T12" fmla="*/ 10 w 11"/>
                  <a:gd name="T13" fmla="*/ 11 h 19"/>
                  <a:gd name="T14" fmla="*/ 11 w 11"/>
                  <a:gd name="T15" fmla="*/ 13 h 19"/>
                  <a:gd name="T16" fmla="*/ 11 w 11"/>
                  <a:gd name="T17" fmla="*/ 11 h 19"/>
                  <a:gd name="T18" fmla="*/ 11 w 11"/>
                  <a:gd name="T19" fmla="*/ 9 h 19"/>
                  <a:gd name="T20" fmla="*/ 11 w 11"/>
                  <a:gd name="T21" fmla="*/ 6 h 19"/>
                  <a:gd name="T22" fmla="*/ 10 w 11"/>
                  <a:gd name="T23" fmla="*/ 2 h 19"/>
                  <a:gd name="T24" fmla="*/ 7 w 11"/>
                  <a:gd name="T25" fmla="*/ 0 h 19"/>
                  <a:gd name="T26" fmla="*/ 8 w 11"/>
                  <a:gd name="T27" fmla="*/ 6 h 19"/>
                  <a:gd name="T28" fmla="*/ 4 w 11"/>
                  <a:gd name="T29" fmla="*/ 0 h 19"/>
                  <a:gd name="T30" fmla="*/ 0 w 11"/>
                  <a:gd name="T31" fmla="*/ 6 h 19"/>
                  <a:gd name="T32" fmla="*/ 5 w 11"/>
                  <a:gd name="T33" fmla="*/ 9 h 19"/>
                  <a:gd name="T34" fmla="*/ 4 w 11"/>
                  <a:gd name="T35" fmla="*/ 0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19"/>
                  <a:gd name="T56" fmla="*/ 11 w 11"/>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19">
                    <a:moveTo>
                      <a:pt x="4" y="0"/>
                    </a:moveTo>
                    <a:lnTo>
                      <a:pt x="5" y="9"/>
                    </a:lnTo>
                    <a:lnTo>
                      <a:pt x="4" y="13"/>
                    </a:lnTo>
                    <a:lnTo>
                      <a:pt x="5" y="15"/>
                    </a:lnTo>
                    <a:lnTo>
                      <a:pt x="7" y="19"/>
                    </a:lnTo>
                    <a:lnTo>
                      <a:pt x="10" y="19"/>
                    </a:lnTo>
                    <a:lnTo>
                      <a:pt x="10" y="11"/>
                    </a:lnTo>
                    <a:lnTo>
                      <a:pt x="11" y="13"/>
                    </a:lnTo>
                    <a:lnTo>
                      <a:pt x="11" y="11"/>
                    </a:lnTo>
                    <a:lnTo>
                      <a:pt x="11" y="9"/>
                    </a:lnTo>
                    <a:lnTo>
                      <a:pt x="11" y="6"/>
                    </a:lnTo>
                    <a:lnTo>
                      <a:pt x="10" y="2"/>
                    </a:lnTo>
                    <a:lnTo>
                      <a:pt x="7" y="0"/>
                    </a:lnTo>
                    <a:lnTo>
                      <a:pt x="8" y="6"/>
                    </a:lnTo>
                    <a:lnTo>
                      <a:pt x="4" y="0"/>
                    </a:lnTo>
                    <a:lnTo>
                      <a:pt x="0" y="6"/>
                    </a:lnTo>
                    <a:lnTo>
                      <a:pt x="5" y="9"/>
                    </a:lnTo>
                    <a:lnTo>
                      <a:pt x="4" y="0"/>
                    </a:lnTo>
                    <a:close/>
                  </a:path>
                </a:pathLst>
              </a:custGeom>
              <a:solidFill>
                <a:srgbClr val="CC6633"/>
              </a:solidFill>
              <a:ln w="9525">
                <a:noFill/>
                <a:round/>
                <a:headEnd/>
                <a:tailEnd/>
              </a:ln>
            </p:spPr>
            <p:txBody>
              <a:bodyPr/>
              <a:lstStyle/>
              <a:p>
                <a:endParaRPr lang="it-IT">
                  <a:solidFill>
                    <a:srgbClr val="FFFFFF"/>
                  </a:solidFill>
                </a:endParaRPr>
              </a:p>
            </p:txBody>
          </p:sp>
          <p:sp>
            <p:nvSpPr>
              <p:cNvPr id="29374" name="Freeform 417"/>
              <p:cNvSpPr>
                <a:spLocks/>
              </p:cNvSpPr>
              <p:nvPr/>
            </p:nvSpPr>
            <p:spPr bwMode="auto">
              <a:xfrm>
                <a:off x="3224" y="1962"/>
                <a:ext cx="51" cy="39"/>
              </a:xfrm>
              <a:custGeom>
                <a:avLst/>
                <a:gdLst>
                  <a:gd name="T0" fmla="*/ 50 w 51"/>
                  <a:gd name="T1" fmla="*/ 0 h 39"/>
                  <a:gd name="T2" fmla="*/ 51 w 51"/>
                  <a:gd name="T3" fmla="*/ 0 h 39"/>
                  <a:gd name="T4" fmla="*/ 43 w 51"/>
                  <a:gd name="T5" fmla="*/ 0 h 39"/>
                  <a:gd name="T6" fmla="*/ 35 w 51"/>
                  <a:gd name="T7" fmla="*/ 4 h 39"/>
                  <a:gd name="T8" fmla="*/ 29 w 51"/>
                  <a:gd name="T9" fmla="*/ 6 h 39"/>
                  <a:gd name="T10" fmla="*/ 23 w 51"/>
                  <a:gd name="T11" fmla="*/ 10 h 39"/>
                  <a:gd name="T12" fmla="*/ 17 w 51"/>
                  <a:gd name="T13" fmla="*/ 14 h 39"/>
                  <a:gd name="T14" fmla="*/ 10 w 51"/>
                  <a:gd name="T15" fmla="*/ 21 h 39"/>
                  <a:gd name="T16" fmla="*/ 4 w 51"/>
                  <a:gd name="T17" fmla="*/ 27 h 39"/>
                  <a:gd name="T18" fmla="*/ 0 w 51"/>
                  <a:gd name="T19" fmla="*/ 33 h 39"/>
                  <a:gd name="T20" fmla="*/ 4 w 51"/>
                  <a:gd name="T21" fmla="*/ 39 h 39"/>
                  <a:gd name="T22" fmla="*/ 9 w 51"/>
                  <a:gd name="T23" fmla="*/ 33 h 39"/>
                  <a:gd name="T24" fmla="*/ 15 w 51"/>
                  <a:gd name="T25" fmla="*/ 27 h 39"/>
                  <a:gd name="T26" fmla="*/ 20 w 51"/>
                  <a:gd name="T27" fmla="*/ 23 h 39"/>
                  <a:gd name="T28" fmla="*/ 26 w 51"/>
                  <a:gd name="T29" fmla="*/ 18 h 39"/>
                  <a:gd name="T30" fmla="*/ 32 w 51"/>
                  <a:gd name="T31" fmla="*/ 14 h 39"/>
                  <a:gd name="T32" fmla="*/ 39 w 51"/>
                  <a:gd name="T33" fmla="*/ 12 h 39"/>
                  <a:gd name="T34" fmla="*/ 45 w 51"/>
                  <a:gd name="T35" fmla="*/ 10 h 39"/>
                  <a:gd name="T36" fmla="*/ 51 w 51"/>
                  <a:gd name="T37" fmla="*/ 8 h 39"/>
                  <a:gd name="T38" fmla="*/ 50 w 51"/>
                  <a:gd name="T39" fmla="*/ 0 h 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39"/>
                  <a:gd name="T62" fmla="*/ 51 w 51"/>
                  <a:gd name="T63" fmla="*/ 39 h 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39">
                    <a:moveTo>
                      <a:pt x="50" y="0"/>
                    </a:moveTo>
                    <a:lnTo>
                      <a:pt x="51" y="0"/>
                    </a:lnTo>
                    <a:lnTo>
                      <a:pt x="43" y="0"/>
                    </a:lnTo>
                    <a:lnTo>
                      <a:pt x="35" y="4"/>
                    </a:lnTo>
                    <a:lnTo>
                      <a:pt x="29" y="6"/>
                    </a:lnTo>
                    <a:lnTo>
                      <a:pt x="23" y="10"/>
                    </a:lnTo>
                    <a:lnTo>
                      <a:pt x="17" y="14"/>
                    </a:lnTo>
                    <a:lnTo>
                      <a:pt x="10" y="21"/>
                    </a:lnTo>
                    <a:lnTo>
                      <a:pt x="4" y="27"/>
                    </a:lnTo>
                    <a:lnTo>
                      <a:pt x="0" y="33"/>
                    </a:lnTo>
                    <a:lnTo>
                      <a:pt x="4" y="39"/>
                    </a:lnTo>
                    <a:lnTo>
                      <a:pt x="9" y="33"/>
                    </a:lnTo>
                    <a:lnTo>
                      <a:pt x="15" y="27"/>
                    </a:lnTo>
                    <a:lnTo>
                      <a:pt x="20" y="23"/>
                    </a:lnTo>
                    <a:lnTo>
                      <a:pt x="26" y="18"/>
                    </a:lnTo>
                    <a:lnTo>
                      <a:pt x="32" y="14"/>
                    </a:lnTo>
                    <a:lnTo>
                      <a:pt x="39" y="12"/>
                    </a:lnTo>
                    <a:lnTo>
                      <a:pt x="45" y="10"/>
                    </a:lnTo>
                    <a:lnTo>
                      <a:pt x="51" y="8"/>
                    </a:lnTo>
                    <a:lnTo>
                      <a:pt x="50" y="0"/>
                    </a:lnTo>
                    <a:close/>
                  </a:path>
                </a:pathLst>
              </a:custGeom>
              <a:solidFill>
                <a:srgbClr val="CC6633"/>
              </a:solidFill>
              <a:ln w="9525">
                <a:noFill/>
                <a:round/>
                <a:headEnd/>
                <a:tailEnd/>
              </a:ln>
            </p:spPr>
            <p:txBody>
              <a:bodyPr/>
              <a:lstStyle/>
              <a:p>
                <a:endParaRPr lang="it-IT">
                  <a:solidFill>
                    <a:srgbClr val="FFFFFF"/>
                  </a:solidFill>
                </a:endParaRPr>
              </a:p>
            </p:txBody>
          </p:sp>
          <p:sp>
            <p:nvSpPr>
              <p:cNvPr id="29375" name="Freeform 418"/>
              <p:cNvSpPr>
                <a:spLocks/>
              </p:cNvSpPr>
              <p:nvPr/>
            </p:nvSpPr>
            <p:spPr bwMode="auto">
              <a:xfrm>
                <a:off x="3274" y="1962"/>
                <a:ext cx="40" cy="16"/>
              </a:xfrm>
              <a:custGeom>
                <a:avLst/>
                <a:gdLst>
                  <a:gd name="T0" fmla="*/ 40 w 40"/>
                  <a:gd name="T1" fmla="*/ 16 h 16"/>
                  <a:gd name="T2" fmla="*/ 39 w 40"/>
                  <a:gd name="T3" fmla="*/ 10 h 16"/>
                  <a:gd name="T4" fmla="*/ 34 w 40"/>
                  <a:gd name="T5" fmla="*/ 8 h 16"/>
                  <a:gd name="T6" fmla="*/ 29 w 40"/>
                  <a:gd name="T7" fmla="*/ 4 h 16"/>
                  <a:gd name="T8" fmla="*/ 23 w 40"/>
                  <a:gd name="T9" fmla="*/ 2 h 16"/>
                  <a:gd name="T10" fmla="*/ 17 w 40"/>
                  <a:gd name="T11" fmla="*/ 0 h 16"/>
                  <a:gd name="T12" fmla="*/ 10 w 40"/>
                  <a:gd name="T13" fmla="*/ 0 h 16"/>
                  <a:gd name="T14" fmla="*/ 6 w 40"/>
                  <a:gd name="T15" fmla="*/ 0 h 16"/>
                  <a:gd name="T16" fmla="*/ 0 w 40"/>
                  <a:gd name="T17" fmla="*/ 0 h 16"/>
                  <a:gd name="T18" fmla="*/ 1 w 40"/>
                  <a:gd name="T19" fmla="*/ 8 h 16"/>
                  <a:gd name="T20" fmla="*/ 6 w 40"/>
                  <a:gd name="T21" fmla="*/ 8 h 16"/>
                  <a:gd name="T22" fmla="*/ 10 w 40"/>
                  <a:gd name="T23" fmla="*/ 8 h 16"/>
                  <a:gd name="T24" fmla="*/ 17 w 40"/>
                  <a:gd name="T25" fmla="*/ 10 h 16"/>
                  <a:gd name="T26" fmla="*/ 21 w 40"/>
                  <a:gd name="T27" fmla="*/ 10 h 16"/>
                  <a:gd name="T28" fmla="*/ 28 w 40"/>
                  <a:gd name="T29" fmla="*/ 12 h 16"/>
                  <a:gd name="T30" fmla="*/ 31 w 40"/>
                  <a:gd name="T31" fmla="*/ 14 h 16"/>
                  <a:gd name="T32" fmla="*/ 34 w 40"/>
                  <a:gd name="T33" fmla="*/ 16 h 16"/>
                  <a:gd name="T34" fmla="*/ 40 w 40"/>
                  <a:gd name="T35" fmla="*/ 16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16"/>
                  <a:gd name="T56" fmla="*/ 40 w 40"/>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16">
                    <a:moveTo>
                      <a:pt x="40" y="16"/>
                    </a:moveTo>
                    <a:lnTo>
                      <a:pt x="39" y="10"/>
                    </a:lnTo>
                    <a:lnTo>
                      <a:pt x="34" y="8"/>
                    </a:lnTo>
                    <a:lnTo>
                      <a:pt x="29" y="4"/>
                    </a:lnTo>
                    <a:lnTo>
                      <a:pt x="23" y="2"/>
                    </a:lnTo>
                    <a:lnTo>
                      <a:pt x="17" y="0"/>
                    </a:lnTo>
                    <a:lnTo>
                      <a:pt x="10" y="0"/>
                    </a:lnTo>
                    <a:lnTo>
                      <a:pt x="6" y="0"/>
                    </a:lnTo>
                    <a:lnTo>
                      <a:pt x="0" y="0"/>
                    </a:lnTo>
                    <a:lnTo>
                      <a:pt x="1" y="8"/>
                    </a:lnTo>
                    <a:lnTo>
                      <a:pt x="6" y="8"/>
                    </a:lnTo>
                    <a:lnTo>
                      <a:pt x="10" y="8"/>
                    </a:lnTo>
                    <a:lnTo>
                      <a:pt x="17" y="10"/>
                    </a:lnTo>
                    <a:lnTo>
                      <a:pt x="21" y="10"/>
                    </a:lnTo>
                    <a:lnTo>
                      <a:pt x="28" y="12"/>
                    </a:lnTo>
                    <a:lnTo>
                      <a:pt x="31" y="14"/>
                    </a:lnTo>
                    <a:lnTo>
                      <a:pt x="34" y="16"/>
                    </a:lnTo>
                    <a:lnTo>
                      <a:pt x="40" y="16"/>
                    </a:lnTo>
                    <a:close/>
                  </a:path>
                </a:pathLst>
              </a:custGeom>
              <a:solidFill>
                <a:srgbClr val="CC6633"/>
              </a:solidFill>
              <a:ln w="9525">
                <a:noFill/>
                <a:round/>
                <a:headEnd/>
                <a:tailEnd/>
              </a:ln>
            </p:spPr>
            <p:txBody>
              <a:bodyPr/>
              <a:lstStyle/>
              <a:p>
                <a:endParaRPr lang="it-IT">
                  <a:solidFill>
                    <a:srgbClr val="FFFFFF"/>
                  </a:solidFill>
                </a:endParaRPr>
              </a:p>
            </p:txBody>
          </p:sp>
          <p:sp>
            <p:nvSpPr>
              <p:cNvPr id="29376" name="Freeform 419"/>
              <p:cNvSpPr>
                <a:spLocks/>
              </p:cNvSpPr>
              <p:nvPr/>
            </p:nvSpPr>
            <p:spPr bwMode="auto">
              <a:xfrm>
                <a:off x="3306" y="1991"/>
                <a:ext cx="66" cy="32"/>
              </a:xfrm>
              <a:custGeom>
                <a:avLst/>
                <a:gdLst>
                  <a:gd name="T0" fmla="*/ 66 w 66"/>
                  <a:gd name="T1" fmla="*/ 8 h 32"/>
                  <a:gd name="T2" fmla="*/ 60 w 66"/>
                  <a:gd name="T3" fmla="*/ 8 h 32"/>
                  <a:gd name="T4" fmla="*/ 54 w 66"/>
                  <a:gd name="T5" fmla="*/ 6 h 32"/>
                  <a:gd name="T6" fmla="*/ 44 w 66"/>
                  <a:gd name="T7" fmla="*/ 4 h 32"/>
                  <a:gd name="T8" fmla="*/ 36 w 66"/>
                  <a:gd name="T9" fmla="*/ 2 h 32"/>
                  <a:gd name="T10" fmla="*/ 27 w 66"/>
                  <a:gd name="T11" fmla="*/ 0 h 32"/>
                  <a:gd name="T12" fmla="*/ 18 w 66"/>
                  <a:gd name="T13" fmla="*/ 2 h 32"/>
                  <a:gd name="T14" fmla="*/ 8 w 66"/>
                  <a:gd name="T15" fmla="*/ 4 h 32"/>
                  <a:gd name="T16" fmla="*/ 0 w 66"/>
                  <a:gd name="T17" fmla="*/ 8 h 32"/>
                  <a:gd name="T18" fmla="*/ 7 w 66"/>
                  <a:gd name="T19" fmla="*/ 17 h 32"/>
                  <a:gd name="T20" fmla="*/ 16 w 66"/>
                  <a:gd name="T21" fmla="*/ 23 h 32"/>
                  <a:gd name="T22" fmla="*/ 25 w 66"/>
                  <a:gd name="T23" fmla="*/ 27 h 32"/>
                  <a:gd name="T24" fmla="*/ 36 w 66"/>
                  <a:gd name="T25" fmla="*/ 32 h 32"/>
                  <a:gd name="T26" fmla="*/ 46 w 66"/>
                  <a:gd name="T27" fmla="*/ 32 h 32"/>
                  <a:gd name="T28" fmla="*/ 54 w 66"/>
                  <a:gd name="T29" fmla="*/ 29 h 32"/>
                  <a:gd name="T30" fmla="*/ 57 w 66"/>
                  <a:gd name="T31" fmla="*/ 25 h 32"/>
                  <a:gd name="T32" fmla="*/ 60 w 66"/>
                  <a:gd name="T33" fmla="*/ 21 h 32"/>
                  <a:gd name="T34" fmla="*/ 63 w 66"/>
                  <a:gd name="T35" fmla="*/ 15 h 32"/>
                  <a:gd name="T36" fmla="*/ 66 w 66"/>
                  <a:gd name="T37" fmla="*/ 8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
                  <a:gd name="T58" fmla="*/ 0 h 32"/>
                  <a:gd name="T59" fmla="*/ 66 w 66"/>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 h="32">
                    <a:moveTo>
                      <a:pt x="66" y="8"/>
                    </a:moveTo>
                    <a:lnTo>
                      <a:pt x="60" y="8"/>
                    </a:lnTo>
                    <a:lnTo>
                      <a:pt x="54" y="6"/>
                    </a:lnTo>
                    <a:lnTo>
                      <a:pt x="44" y="4"/>
                    </a:lnTo>
                    <a:lnTo>
                      <a:pt x="36" y="2"/>
                    </a:lnTo>
                    <a:lnTo>
                      <a:pt x="27" y="0"/>
                    </a:lnTo>
                    <a:lnTo>
                      <a:pt x="18" y="2"/>
                    </a:lnTo>
                    <a:lnTo>
                      <a:pt x="8" y="4"/>
                    </a:lnTo>
                    <a:lnTo>
                      <a:pt x="0" y="8"/>
                    </a:lnTo>
                    <a:lnTo>
                      <a:pt x="7" y="17"/>
                    </a:lnTo>
                    <a:lnTo>
                      <a:pt x="16" y="23"/>
                    </a:lnTo>
                    <a:lnTo>
                      <a:pt x="25" y="27"/>
                    </a:lnTo>
                    <a:lnTo>
                      <a:pt x="36" y="32"/>
                    </a:lnTo>
                    <a:lnTo>
                      <a:pt x="46" y="32"/>
                    </a:lnTo>
                    <a:lnTo>
                      <a:pt x="54" y="29"/>
                    </a:lnTo>
                    <a:lnTo>
                      <a:pt x="57" y="25"/>
                    </a:lnTo>
                    <a:lnTo>
                      <a:pt x="60" y="21"/>
                    </a:lnTo>
                    <a:lnTo>
                      <a:pt x="63" y="15"/>
                    </a:lnTo>
                    <a:lnTo>
                      <a:pt x="66" y="8"/>
                    </a:lnTo>
                    <a:close/>
                  </a:path>
                </a:pathLst>
              </a:custGeom>
              <a:solidFill>
                <a:srgbClr val="F7AB8C"/>
              </a:solidFill>
              <a:ln w="9525">
                <a:noFill/>
                <a:round/>
                <a:headEnd/>
                <a:tailEnd/>
              </a:ln>
            </p:spPr>
            <p:txBody>
              <a:bodyPr/>
              <a:lstStyle/>
              <a:p>
                <a:endParaRPr lang="it-IT">
                  <a:solidFill>
                    <a:srgbClr val="FFFFFF"/>
                  </a:solidFill>
                </a:endParaRPr>
              </a:p>
            </p:txBody>
          </p:sp>
          <p:sp>
            <p:nvSpPr>
              <p:cNvPr id="29377" name="Freeform 420"/>
              <p:cNvSpPr>
                <a:spLocks/>
              </p:cNvSpPr>
              <p:nvPr/>
            </p:nvSpPr>
            <p:spPr bwMode="auto">
              <a:xfrm>
                <a:off x="3300" y="1987"/>
                <a:ext cx="72" cy="17"/>
              </a:xfrm>
              <a:custGeom>
                <a:avLst/>
                <a:gdLst>
                  <a:gd name="T0" fmla="*/ 8 w 72"/>
                  <a:gd name="T1" fmla="*/ 10 h 17"/>
                  <a:gd name="T2" fmla="*/ 8 w 72"/>
                  <a:gd name="T3" fmla="*/ 17 h 17"/>
                  <a:gd name="T4" fmla="*/ 16 w 72"/>
                  <a:gd name="T5" fmla="*/ 12 h 17"/>
                  <a:gd name="T6" fmla="*/ 24 w 72"/>
                  <a:gd name="T7" fmla="*/ 10 h 17"/>
                  <a:gd name="T8" fmla="*/ 33 w 72"/>
                  <a:gd name="T9" fmla="*/ 10 h 17"/>
                  <a:gd name="T10" fmla="*/ 41 w 72"/>
                  <a:gd name="T11" fmla="*/ 10 h 17"/>
                  <a:gd name="T12" fmla="*/ 50 w 72"/>
                  <a:gd name="T13" fmla="*/ 12 h 17"/>
                  <a:gd name="T14" fmla="*/ 58 w 72"/>
                  <a:gd name="T15" fmla="*/ 14 h 17"/>
                  <a:gd name="T16" fmla="*/ 66 w 72"/>
                  <a:gd name="T17" fmla="*/ 17 h 17"/>
                  <a:gd name="T18" fmla="*/ 72 w 72"/>
                  <a:gd name="T19" fmla="*/ 17 h 17"/>
                  <a:gd name="T20" fmla="*/ 70 w 72"/>
                  <a:gd name="T21" fmla="*/ 8 h 17"/>
                  <a:gd name="T22" fmla="*/ 66 w 72"/>
                  <a:gd name="T23" fmla="*/ 8 h 17"/>
                  <a:gd name="T24" fmla="*/ 60 w 72"/>
                  <a:gd name="T25" fmla="*/ 6 h 17"/>
                  <a:gd name="T26" fmla="*/ 52 w 72"/>
                  <a:gd name="T27" fmla="*/ 4 h 17"/>
                  <a:gd name="T28" fmla="*/ 42 w 72"/>
                  <a:gd name="T29" fmla="*/ 2 h 17"/>
                  <a:gd name="T30" fmla="*/ 33 w 72"/>
                  <a:gd name="T31" fmla="*/ 0 h 17"/>
                  <a:gd name="T32" fmla="*/ 22 w 72"/>
                  <a:gd name="T33" fmla="*/ 2 h 17"/>
                  <a:gd name="T34" fmla="*/ 13 w 72"/>
                  <a:gd name="T35" fmla="*/ 4 h 17"/>
                  <a:gd name="T36" fmla="*/ 3 w 72"/>
                  <a:gd name="T37" fmla="*/ 10 h 17"/>
                  <a:gd name="T38" fmla="*/ 3 w 72"/>
                  <a:gd name="T39" fmla="*/ 17 h 17"/>
                  <a:gd name="T40" fmla="*/ 3 w 72"/>
                  <a:gd name="T41" fmla="*/ 10 h 17"/>
                  <a:gd name="T42" fmla="*/ 0 w 72"/>
                  <a:gd name="T43" fmla="*/ 12 h 17"/>
                  <a:gd name="T44" fmla="*/ 3 w 72"/>
                  <a:gd name="T45" fmla="*/ 17 h 17"/>
                  <a:gd name="T46" fmla="*/ 8 w 72"/>
                  <a:gd name="T47" fmla="*/ 10 h 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2"/>
                  <a:gd name="T73" fmla="*/ 0 h 17"/>
                  <a:gd name="T74" fmla="*/ 72 w 72"/>
                  <a:gd name="T75" fmla="*/ 17 h 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2" h="17">
                    <a:moveTo>
                      <a:pt x="8" y="10"/>
                    </a:moveTo>
                    <a:lnTo>
                      <a:pt x="8" y="17"/>
                    </a:lnTo>
                    <a:lnTo>
                      <a:pt x="16" y="12"/>
                    </a:lnTo>
                    <a:lnTo>
                      <a:pt x="24" y="10"/>
                    </a:lnTo>
                    <a:lnTo>
                      <a:pt x="33" y="10"/>
                    </a:lnTo>
                    <a:lnTo>
                      <a:pt x="41" y="10"/>
                    </a:lnTo>
                    <a:lnTo>
                      <a:pt x="50" y="12"/>
                    </a:lnTo>
                    <a:lnTo>
                      <a:pt x="58" y="14"/>
                    </a:lnTo>
                    <a:lnTo>
                      <a:pt x="66" y="17"/>
                    </a:lnTo>
                    <a:lnTo>
                      <a:pt x="72" y="17"/>
                    </a:lnTo>
                    <a:lnTo>
                      <a:pt x="70" y="8"/>
                    </a:lnTo>
                    <a:lnTo>
                      <a:pt x="66" y="8"/>
                    </a:lnTo>
                    <a:lnTo>
                      <a:pt x="60" y="6"/>
                    </a:lnTo>
                    <a:lnTo>
                      <a:pt x="52" y="4"/>
                    </a:lnTo>
                    <a:lnTo>
                      <a:pt x="42" y="2"/>
                    </a:lnTo>
                    <a:lnTo>
                      <a:pt x="33" y="0"/>
                    </a:lnTo>
                    <a:lnTo>
                      <a:pt x="22" y="2"/>
                    </a:lnTo>
                    <a:lnTo>
                      <a:pt x="13" y="4"/>
                    </a:lnTo>
                    <a:lnTo>
                      <a:pt x="3" y="10"/>
                    </a:lnTo>
                    <a:lnTo>
                      <a:pt x="3" y="17"/>
                    </a:lnTo>
                    <a:lnTo>
                      <a:pt x="3" y="10"/>
                    </a:lnTo>
                    <a:lnTo>
                      <a:pt x="0" y="12"/>
                    </a:lnTo>
                    <a:lnTo>
                      <a:pt x="3" y="17"/>
                    </a:lnTo>
                    <a:lnTo>
                      <a:pt x="8" y="10"/>
                    </a:lnTo>
                    <a:close/>
                  </a:path>
                </a:pathLst>
              </a:custGeom>
              <a:solidFill>
                <a:srgbClr val="CC6633"/>
              </a:solidFill>
              <a:ln w="9525">
                <a:noFill/>
                <a:round/>
                <a:headEnd/>
                <a:tailEnd/>
              </a:ln>
            </p:spPr>
            <p:txBody>
              <a:bodyPr/>
              <a:lstStyle/>
              <a:p>
                <a:endParaRPr lang="it-IT">
                  <a:solidFill>
                    <a:srgbClr val="FFFFFF"/>
                  </a:solidFill>
                </a:endParaRPr>
              </a:p>
            </p:txBody>
          </p:sp>
          <p:sp>
            <p:nvSpPr>
              <p:cNvPr id="29378" name="Freeform 421"/>
              <p:cNvSpPr>
                <a:spLocks/>
              </p:cNvSpPr>
              <p:nvPr/>
            </p:nvSpPr>
            <p:spPr bwMode="auto">
              <a:xfrm>
                <a:off x="3303" y="1995"/>
                <a:ext cx="72" cy="32"/>
              </a:xfrm>
              <a:custGeom>
                <a:avLst/>
                <a:gdLst>
                  <a:gd name="T0" fmla="*/ 69 w 72"/>
                  <a:gd name="T1" fmla="*/ 9 h 32"/>
                  <a:gd name="T2" fmla="*/ 66 w 72"/>
                  <a:gd name="T3" fmla="*/ 4 h 32"/>
                  <a:gd name="T4" fmla="*/ 63 w 72"/>
                  <a:gd name="T5" fmla="*/ 9 h 32"/>
                  <a:gd name="T6" fmla="*/ 61 w 72"/>
                  <a:gd name="T7" fmla="*/ 15 h 32"/>
                  <a:gd name="T8" fmla="*/ 58 w 72"/>
                  <a:gd name="T9" fmla="*/ 17 h 32"/>
                  <a:gd name="T10" fmla="*/ 55 w 72"/>
                  <a:gd name="T11" fmla="*/ 21 h 32"/>
                  <a:gd name="T12" fmla="*/ 49 w 72"/>
                  <a:gd name="T13" fmla="*/ 23 h 32"/>
                  <a:gd name="T14" fmla="*/ 39 w 72"/>
                  <a:gd name="T15" fmla="*/ 23 h 32"/>
                  <a:gd name="T16" fmla="*/ 30 w 72"/>
                  <a:gd name="T17" fmla="*/ 19 h 32"/>
                  <a:gd name="T18" fmla="*/ 21 w 72"/>
                  <a:gd name="T19" fmla="*/ 15 h 32"/>
                  <a:gd name="T20" fmla="*/ 13 w 72"/>
                  <a:gd name="T21" fmla="*/ 9 h 32"/>
                  <a:gd name="T22" fmla="*/ 5 w 72"/>
                  <a:gd name="T23" fmla="*/ 2 h 32"/>
                  <a:gd name="T24" fmla="*/ 0 w 72"/>
                  <a:gd name="T25" fmla="*/ 9 h 32"/>
                  <a:gd name="T26" fmla="*/ 8 w 72"/>
                  <a:gd name="T27" fmla="*/ 17 h 32"/>
                  <a:gd name="T28" fmla="*/ 17 w 72"/>
                  <a:gd name="T29" fmla="*/ 23 h 32"/>
                  <a:gd name="T30" fmla="*/ 28 w 72"/>
                  <a:gd name="T31" fmla="*/ 28 h 32"/>
                  <a:gd name="T32" fmla="*/ 38 w 72"/>
                  <a:gd name="T33" fmla="*/ 32 h 32"/>
                  <a:gd name="T34" fmla="*/ 49 w 72"/>
                  <a:gd name="T35" fmla="*/ 32 h 32"/>
                  <a:gd name="T36" fmla="*/ 58 w 72"/>
                  <a:gd name="T37" fmla="*/ 30 h 32"/>
                  <a:gd name="T38" fmla="*/ 63 w 72"/>
                  <a:gd name="T39" fmla="*/ 25 h 32"/>
                  <a:gd name="T40" fmla="*/ 66 w 72"/>
                  <a:gd name="T41" fmla="*/ 19 h 32"/>
                  <a:gd name="T42" fmla="*/ 69 w 72"/>
                  <a:gd name="T43" fmla="*/ 13 h 32"/>
                  <a:gd name="T44" fmla="*/ 72 w 72"/>
                  <a:gd name="T45" fmla="*/ 6 h 32"/>
                  <a:gd name="T46" fmla="*/ 67 w 72"/>
                  <a:gd name="T47" fmla="*/ 0 h 32"/>
                  <a:gd name="T48" fmla="*/ 72 w 72"/>
                  <a:gd name="T49" fmla="*/ 6 h 32"/>
                  <a:gd name="T50" fmla="*/ 72 w 72"/>
                  <a:gd name="T51" fmla="*/ 0 h 32"/>
                  <a:gd name="T52" fmla="*/ 67 w 72"/>
                  <a:gd name="T53" fmla="*/ 0 h 32"/>
                  <a:gd name="T54" fmla="*/ 69 w 72"/>
                  <a:gd name="T55" fmla="*/ 9 h 3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2"/>
                  <a:gd name="T85" fmla="*/ 0 h 32"/>
                  <a:gd name="T86" fmla="*/ 72 w 72"/>
                  <a:gd name="T87" fmla="*/ 32 h 3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2" h="32">
                    <a:moveTo>
                      <a:pt x="69" y="9"/>
                    </a:moveTo>
                    <a:lnTo>
                      <a:pt x="66" y="4"/>
                    </a:lnTo>
                    <a:lnTo>
                      <a:pt x="63" y="9"/>
                    </a:lnTo>
                    <a:lnTo>
                      <a:pt x="61" y="15"/>
                    </a:lnTo>
                    <a:lnTo>
                      <a:pt x="58" y="17"/>
                    </a:lnTo>
                    <a:lnTo>
                      <a:pt x="55" y="21"/>
                    </a:lnTo>
                    <a:lnTo>
                      <a:pt x="49" y="23"/>
                    </a:lnTo>
                    <a:lnTo>
                      <a:pt x="39" y="23"/>
                    </a:lnTo>
                    <a:lnTo>
                      <a:pt x="30" y="19"/>
                    </a:lnTo>
                    <a:lnTo>
                      <a:pt x="21" y="15"/>
                    </a:lnTo>
                    <a:lnTo>
                      <a:pt x="13" y="9"/>
                    </a:lnTo>
                    <a:lnTo>
                      <a:pt x="5" y="2"/>
                    </a:lnTo>
                    <a:lnTo>
                      <a:pt x="0" y="9"/>
                    </a:lnTo>
                    <a:lnTo>
                      <a:pt x="8" y="17"/>
                    </a:lnTo>
                    <a:lnTo>
                      <a:pt x="17" y="23"/>
                    </a:lnTo>
                    <a:lnTo>
                      <a:pt x="28" y="28"/>
                    </a:lnTo>
                    <a:lnTo>
                      <a:pt x="38" y="32"/>
                    </a:lnTo>
                    <a:lnTo>
                      <a:pt x="49" y="32"/>
                    </a:lnTo>
                    <a:lnTo>
                      <a:pt x="58" y="30"/>
                    </a:lnTo>
                    <a:lnTo>
                      <a:pt x="63" y="25"/>
                    </a:lnTo>
                    <a:lnTo>
                      <a:pt x="66" y="19"/>
                    </a:lnTo>
                    <a:lnTo>
                      <a:pt x="69" y="13"/>
                    </a:lnTo>
                    <a:lnTo>
                      <a:pt x="72" y="6"/>
                    </a:lnTo>
                    <a:lnTo>
                      <a:pt x="67" y="0"/>
                    </a:lnTo>
                    <a:lnTo>
                      <a:pt x="72" y="6"/>
                    </a:lnTo>
                    <a:lnTo>
                      <a:pt x="72" y="0"/>
                    </a:lnTo>
                    <a:lnTo>
                      <a:pt x="67" y="0"/>
                    </a:lnTo>
                    <a:lnTo>
                      <a:pt x="69" y="9"/>
                    </a:lnTo>
                    <a:close/>
                  </a:path>
                </a:pathLst>
              </a:custGeom>
              <a:solidFill>
                <a:srgbClr val="CC6633"/>
              </a:solidFill>
              <a:ln w="9525">
                <a:noFill/>
                <a:round/>
                <a:headEnd/>
                <a:tailEnd/>
              </a:ln>
            </p:spPr>
            <p:txBody>
              <a:bodyPr/>
              <a:lstStyle/>
              <a:p>
                <a:endParaRPr lang="it-IT">
                  <a:solidFill>
                    <a:srgbClr val="FFFFFF"/>
                  </a:solidFill>
                </a:endParaRPr>
              </a:p>
            </p:txBody>
          </p:sp>
          <p:sp>
            <p:nvSpPr>
              <p:cNvPr id="29379" name="Freeform 422"/>
              <p:cNvSpPr>
                <a:spLocks/>
              </p:cNvSpPr>
              <p:nvPr/>
            </p:nvSpPr>
            <p:spPr bwMode="auto">
              <a:xfrm>
                <a:off x="3177" y="1869"/>
                <a:ext cx="95" cy="78"/>
              </a:xfrm>
              <a:custGeom>
                <a:avLst/>
                <a:gdLst>
                  <a:gd name="T0" fmla="*/ 75 w 95"/>
                  <a:gd name="T1" fmla="*/ 21 h 78"/>
                  <a:gd name="T2" fmla="*/ 57 w 95"/>
                  <a:gd name="T3" fmla="*/ 21 h 78"/>
                  <a:gd name="T4" fmla="*/ 42 w 95"/>
                  <a:gd name="T5" fmla="*/ 17 h 78"/>
                  <a:gd name="T6" fmla="*/ 28 w 95"/>
                  <a:gd name="T7" fmla="*/ 6 h 78"/>
                  <a:gd name="T8" fmla="*/ 15 w 95"/>
                  <a:gd name="T9" fmla="*/ 0 h 78"/>
                  <a:gd name="T10" fmla="*/ 7 w 95"/>
                  <a:gd name="T11" fmla="*/ 2 h 78"/>
                  <a:gd name="T12" fmla="*/ 3 w 95"/>
                  <a:gd name="T13" fmla="*/ 11 h 78"/>
                  <a:gd name="T14" fmla="*/ 0 w 95"/>
                  <a:gd name="T15" fmla="*/ 23 h 78"/>
                  <a:gd name="T16" fmla="*/ 1 w 95"/>
                  <a:gd name="T17" fmla="*/ 34 h 78"/>
                  <a:gd name="T18" fmla="*/ 1 w 95"/>
                  <a:gd name="T19" fmla="*/ 40 h 78"/>
                  <a:gd name="T20" fmla="*/ 4 w 95"/>
                  <a:gd name="T21" fmla="*/ 46 h 78"/>
                  <a:gd name="T22" fmla="*/ 7 w 95"/>
                  <a:gd name="T23" fmla="*/ 50 h 78"/>
                  <a:gd name="T24" fmla="*/ 14 w 95"/>
                  <a:gd name="T25" fmla="*/ 57 h 78"/>
                  <a:gd name="T26" fmla="*/ 21 w 95"/>
                  <a:gd name="T27" fmla="*/ 67 h 78"/>
                  <a:gd name="T28" fmla="*/ 31 w 95"/>
                  <a:gd name="T29" fmla="*/ 74 h 78"/>
                  <a:gd name="T30" fmla="*/ 40 w 95"/>
                  <a:gd name="T31" fmla="*/ 78 h 78"/>
                  <a:gd name="T32" fmla="*/ 50 w 95"/>
                  <a:gd name="T33" fmla="*/ 78 h 78"/>
                  <a:gd name="T34" fmla="*/ 61 w 95"/>
                  <a:gd name="T35" fmla="*/ 78 h 78"/>
                  <a:gd name="T36" fmla="*/ 70 w 95"/>
                  <a:gd name="T37" fmla="*/ 76 h 78"/>
                  <a:gd name="T38" fmla="*/ 79 w 95"/>
                  <a:gd name="T39" fmla="*/ 74 h 78"/>
                  <a:gd name="T40" fmla="*/ 86 w 95"/>
                  <a:gd name="T41" fmla="*/ 67 h 78"/>
                  <a:gd name="T42" fmla="*/ 89 w 95"/>
                  <a:gd name="T43" fmla="*/ 59 h 78"/>
                  <a:gd name="T44" fmla="*/ 90 w 95"/>
                  <a:gd name="T45" fmla="*/ 50 h 78"/>
                  <a:gd name="T46" fmla="*/ 93 w 95"/>
                  <a:gd name="T47" fmla="*/ 40 h 78"/>
                  <a:gd name="T48" fmla="*/ 95 w 95"/>
                  <a:gd name="T49" fmla="*/ 34 h 78"/>
                  <a:gd name="T50" fmla="*/ 95 w 95"/>
                  <a:gd name="T51" fmla="*/ 27 h 78"/>
                  <a:gd name="T52" fmla="*/ 93 w 95"/>
                  <a:gd name="T53" fmla="*/ 21 h 78"/>
                  <a:gd name="T54" fmla="*/ 90 w 95"/>
                  <a:gd name="T55" fmla="*/ 17 h 78"/>
                  <a:gd name="T56" fmla="*/ 87 w 95"/>
                  <a:gd name="T57" fmla="*/ 15 h 78"/>
                  <a:gd name="T58" fmla="*/ 86 w 95"/>
                  <a:gd name="T59" fmla="*/ 15 h 78"/>
                  <a:gd name="T60" fmla="*/ 84 w 95"/>
                  <a:gd name="T61" fmla="*/ 15 h 78"/>
                  <a:gd name="T62" fmla="*/ 82 w 95"/>
                  <a:gd name="T63" fmla="*/ 17 h 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5"/>
                  <a:gd name="T97" fmla="*/ 0 h 78"/>
                  <a:gd name="T98" fmla="*/ 95 w 95"/>
                  <a:gd name="T99" fmla="*/ 78 h 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5" h="78">
                    <a:moveTo>
                      <a:pt x="82" y="17"/>
                    </a:moveTo>
                    <a:lnTo>
                      <a:pt x="75" y="21"/>
                    </a:lnTo>
                    <a:lnTo>
                      <a:pt x="65" y="23"/>
                    </a:lnTo>
                    <a:lnTo>
                      <a:pt x="57" y="21"/>
                    </a:lnTo>
                    <a:lnTo>
                      <a:pt x="50" y="19"/>
                    </a:lnTo>
                    <a:lnTo>
                      <a:pt x="42" y="17"/>
                    </a:lnTo>
                    <a:lnTo>
                      <a:pt x="36" y="13"/>
                    </a:lnTo>
                    <a:lnTo>
                      <a:pt x="28" y="6"/>
                    </a:lnTo>
                    <a:lnTo>
                      <a:pt x="20" y="2"/>
                    </a:lnTo>
                    <a:lnTo>
                      <a:pt x="15" y="0"/>
                    </a:lnTo>
                    <a:lnTo>
                      <a:pt x="12" y="0"/>
                    </a:lnTo>
                    <a:lnTo>
                      <a:pt x="7" y="2"/>
                    </a:lnTo>
                    <a:lnTo>
                      <a:pt x="4" y="6"/>
                    </a:lnTo>
                    <a:lnTo>
                      <a:pt x="3" y="11"/>
                    </a:lnTo>
                    <a:lnTo>
                      <a:pt x="1" y="17"/>
                    </a:lnTo>
                    <a:lnTo>
                      <a:pt x="0" y="23"/>
                    </a:lnTo>
                    <a:lnTo>
                      <a:pt x="0" y="29"/>
                    </a:lnTo>
                    <a:lnTo>
                      <a:pt x="1" y="34"/>
                    </a:lnTo>
                    <a:lnTo>
                      <a:pt x="1" y="36"/>
                    </a:lnTo>
                    <a:lnTo>
                      <a:pt x="1" y="40"/>
                    </a:lnTo>
                    <a:lnTo>
                      <a:pt x="3" y="42"/>
                    </a:lnTo>
                    <a:lnTo>
                      <a:pt x="4" y="46"/>
                    </a:lnTo>
                    <a:lnTo>
                      <a:pt x="6" y="48"/>
                    </a:lnTo>
                    <a:lnTo>
                      <a:pt x="7" y="50"/>
                    </a:lnTo>
                    <a:lnTo>
                      <a:pt x="11" y="53"/>
                    </a:lnTo>
                    <a:lnTo>
                      <a:pt x="14" y="57"/>
                    </a:lnTo>
                    <a:lnTo>
                      <a:pt x="18" y="63"/>
                    </a:lnTo>
                    <a:lnTo>
                      <a:pt x="21" y="67"/>
                    </a:lnTo>
                    <a:lnTo>
                      <a:pt x="26" y="72"/>
                    </a:lnTo>
                    <a:lnTo>
                      <a:pt x="31" y="74"/>
                    </a:lnTo>
                    <a:lnTo>
                      <a:pt x="36" y="78"/>
                    </a:lnTo>
                    <a:lnTo>
                      <a:pt x="40" y="78"/>
                    </a:lnTo>
                    <a:lnTo>
                      <a:pt x="45" y="78"/>
                    </a:lnTo>
                    <a:lnTo>
                      <a:pt x="50" y="78"/>
                    </a:lnTo>
                    <a:lnTo>
                      <a:pt x="54" y="78"/>
                    </a:lnTo>
                    <a:lnTo>
                      <a:pt x="61" y="78"/>
                    </a:lnTo>
                    <a:lnTo>
                      <a:pt x="65" y="78"/>
                    </a:lnTo>
                    <a:lnTo>
                      <a:pt x="70" y="76"/>
                    </a:lnTo>
                    <a:lnTo>
                      <a:pt x="75" y="76"/>
                    </a:lnTo>
                    <a:lnTo>
                      <a:pt x="79" y="74"/>
                    </a:lnTo>
                    <a:lnTo>
                      <a:pt x="82" y="69"/>
                    </a:lnTo>
                    <a:lnTo>
                      <a:pt x="86" y="67"/>
                    </a:lnTo>
                    <a:lnTo>
                      <a:pt x="87" y="63"/>
                    </a:lnTo>
                    <a:lnTo>
                      <a:pt x="89" y="59"/>
                    </a:lnTo>
                    <a:lnTo>
                      <a:pt x="90" y="55"/>
                    </a:lnTo>
                    <a:lnTo>
                      <a:pt x="90" y="50"/>
                    </a:lnTo>
                    <a:lnTo>
                      <a:pt x="92" y="46"/>
                    </a:lnTo>
                    <a:lnTo>
                      <a:pt x="93" y="40"/>
                    </a:lnTo>
                    <a:lnTo>
                      <a:pt x="93" y="36"/>
                    </a:lnTo>
                    <a:lnTo>
                      <a:pt x="95" y="34"/>
                    </a:lnTo>
                    <a:lnTo>
                      <a:pt x="95" y="32"/>
                    </a:lnTo>
                    <a:lnTo>
                      <a:pt x="95" y="27"/>
                    </a:lnTo>
                    <a:lnTo>
                      <a:pt x="95" y="23"/>
                    </a:lnTo>
                    <a:lnTo>
                      <a:pt x="93" y="21"/>
                    </a:lnTo>
                    <a:lnTo>
                      <a:pt x="92" y="19"/>
                    </a:lnTo>
                    <a:lnTo>
                      <a:pt x="90" y="17"/>
                    </a:lnTo>
                    <a:lnTo>
                      <a:pt x="89" y="15"/>
                    </a:lnTo>
                    <a:lnTo>
                      <a:pt x="87" y="15"/>
                    </a:lnTo>
                    <a:lnTo>
                      <a:pt x="86" y="15"/>
                    </a:lnTo>
                    <a:lnTo>
                      <a:pt x="84" y="15"/>
                    </a:lnTo>
                    <a:lnTo>
                      <a:pt x="84" y="17"/>
                    </a:lnTo>
                    <a:lnTo>
                      <a:pt x="82" y="17"/>
                    </a:lnTo>
                    <a:close/>
                  </a:path>
                </a:pathLst>
              </a:custGeom>
              <a:solidFill>
                <a:srgbClr val="F7AB8C"/>
              </a:solidFill>
              <a:ln w="9525">
                <a:noFill/>
                <a:round/>
                <a:headEnd/>
                <a:tailEnd/>
              </a:ln>
            </p:spPr>
            <p:txBody>
              <a:bodyPr/>
              <a:lstStyle/>
              <a:p>
                <a:endParaRPr lang="it-IT">
                  <a:solidFill>
                    <a:srgbClr val="FFFFFF"/>
                  </a:solidFill>
                </a:endParaRPr>
              </a:p>
            </p:txBody>
          </p:sp>
          <p:sp>
            <p:nvSpPr>
              <p:cNvPr id="29380" name="Freeform 423"/>
              <p:cNvSpPr>
                <a:spLocks/>
              </p:cNvSpPr>
              <p:nvPr/>
            </p:nvSpPr>
            <p:spPr bwMode="auto">
              <a:xfrm>
                <a:off x="3195" y="1867"/>
                <a:ext cx="66" cy="29"/>
              </a:xfrm>
              <a:custGeom>
                <a:avLst/>
                <a:gdLst>
                  <a:gd name="T0" fmla="*/ 0 w 66"/>
                  <a:gd name="T1" fmla="*/ 6 h 29"/>
                  <a:gd name="T2" fmla="*/ 8 w 66"/>
                  <a:gd name="T3" fmla="*/ 13 h 29"/>
                  <a:gd name="T4" fmla="*/ 16 w 66"/>
                  <a:gd name="T5" fmla="*/ 17 h 29"/>
                  <a:gd name="T6" fmla="*/ 24 w 66"/>
                  <a:gd name="T7" fmla="*/ 23 h 29"/>
                  <a:gd name="T8" fmla="*/ 32 w 66"/>
                  <a:gd name="T9" fmla="*/ 25 h 29"/>
                  <a:gd name="T10" fmla="*/ 39 w 66"/>
                  <a:gd name="T11" fmla="*/ 29 h 29"/>
                  <a:gd name="T12" fmla="*/ 49 w 66"/>
                  <a:gd name="T13" fmla="*/ 29 h 29"/>
                  <a:gd name="T14" fmla="*/ 57 w 66"/>
                  <a:gd name="T15" fmla="*/ 27 h 29"/>
                  <a:gd name="T16" fmla="*/ 66 w 66"/>
                  <a:gd name="T17" fmla="*/ 23 h 29"/>
                  <a:gd name="T18" fmla="*/ 63 w 66"/>
                  <a:gd name="T19" fmla="*/ 15 h 29"/>
                  <a:gd name="T20" fmla="*/ 55 w 66"/>
                  <a:gd name="T21" fmla="*/ 19 h 29"/>
                  <a:gd name="T22" fmla="*/ 47 w 66"/>
                  <a:gd name="T23" fmla="*/ 21 h 29"/>
                  <a:gd name="T24" fmla="*/ 41 w 66"/>
                  <a:gd name="T25" fmla="*/ 19 h 29"/>
                  <a:gd name="T26" fmla="*/ 33 w 66"/>
                  <a:gd name="T27" fmla="*/ 17 h 29"/>
                  <a:gd name="T28" fmla="*/ 25 w 66"/>
                  <a:gd name="T29" fmla="*/ 15 h 29"/>
                  <a:gd name="T30" fmla="*/ 18 w 66"/>
                  <a:gd name="T31" fmla="*/ 10 h 29"/>
                  <a:gd name="T32" fmla="*/ 11 w 66"/>
                  <a:gd name="T33" fmla="*/ 4 h 29"/>
                  <a:gd name="T34" fmla="*/ 3 w 66"/>
                  <a:gd name="T35" fmla="*/ 0 h 29"/>
                  <a:gd name="T36" fmla="*/ 0 w 66"/>
                  <a:gd name="T37" fmla="*/ 6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6"/>
                  <a:gd name="T58" fmla="*/ 0 h 29"/>
                  <a:gd name="T59" fmla="*/ 66 w 66"/>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6" h="29">
                    <a:moveTo>
                      <a:pt x="0" y="6"/>
                    </a:moveTo>
                    <a:lnTo>
                      <a:pt x="8" y="13"/>
                    </a:lnTo>
                    <a:lnTo>
                      <a:pt x="16" y="17"/>
                    </a:lnTo>
                    <a:lnTo>
                      <a:pt x="24" y="23"/>
                    </a:lnTo>
                    <a:lnTo>
                      <a:pt x="32" y="25"/>
                    </a:lnTo>
                    <a:lnTo>
                      <a:pt x="39" y="29"/>
                    </a:lnTo>
                    <a:lnTo>
                      <a:pt x="49" y="29"/>
                    </a:lnTo>
                    <a:lnTo>
                      <a:pt x="57" y="27"/>
                    </a:lnTo>
                    <a:lnTo>
                      <a:pt x="66" y="23"/>
                    </a:lnTo>
                    <a:lnTo>
                      <a:pt x="63" y="15"/>
                    </a:lnTo>
                    <a:lnTo>
                      <a:pt x="55" y="19"/>
                    </a:lnTo>
                    <a:lnTo>
                      <a:pt x="47" y="21"/>
                    </a:lnTo>
                    <a:lnTo>
                      <a:pt x="41" y="19"/>
                    </a:lnTo>
                    <a:lnTo>
                      <a:pt x="33" y="17"/>
                    </a:lnTo>
                    <a:lnTo>
                      <a:pt x="25" y="15"/>
                    </a:lnTo>
                    <a:lnTo>
                      <a:pt x="18" y="10"/>
                    </a:lnTo>
                    <a:lnTo>
                      <a:pt x="11" y="4"/>
                    </a:lnTo>
                    <a:lnTo>
                      <a:pt x="3"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381" name="Freeform 424"/>
              <p:cNvSpPr>
                <a:spLocks/>
              </p:cNvSpPr>
              <p:nvPr/>
            </p:nvSpPr>
            <p:spPr bwMode="auto">
              <a:xfrm>
                <a:off x="3173" y="1865"/>
                <a:ext cx="25" cy="33"/>
              </a:xfrm>
              <a:custGeom>
                <a:avLst/>
                <a:gdLst>
                  <a:gd name="T0" fmla="*/ 7 w 25"/>
                  <a:gd name="T1" fmla="*/ 33 h 33"/>
                  <a:gd name="T2" fmla="*/ 7 w 25"/>
                  <a:gd name="T3" fmla="*/ 27 h 33"/>
                  <a:gd name="T4" fmla="*/ 8 w 25"/>
                  <a:gd name="T5" fmla="*/ 23 h 33"/>
                  <a:gd name="T6" fmla="*/ 10 w 25"/>
                  <a:gd name="T7" fmla="*/ 17 h 33"/>
                  <a:gd name="T8" fmla="*/ 11 w 25"/>
                  <a:gd name="T9" fmla="*/ 12 h 33"/>
                  <a:gd name="T10" fmla="*/ 15 w 25"/>
                  <a:gd name="T11" fmla="*/ 10 h 33"/>
                  <a:gd name="T12" fmla="*/ 16 w 25"/>
                  <a:gd name="T13" fmla="*/ 8 h 33"/>
                  <a:gd name="T14" fmla="*/ 19 w 25"/>
                  <a:gd name="T15" fmla="*/ 8 h 33"/>
                  <a:gd name="T16" fmla="*/ 22 w 25"/>
                  <a:gd name="T17" fmla="*/ 8 h 33"/>
                  <a:gd name="T18" fmla="*/ 25 w 25"/>
                  <a:gd name="T19" fmla="*/ 2 h 33"/>
                  <a:gd name="T20" fmla="*/ 21 w 25"/>
                  <a:gd name="T21" fmla="*/ 0 h 33"/>
                  <a:gd name="T22" fmla="*/ 15 w 25"/>
                  <a:gd name="T23" fmla="*/ 0 h 33"/>
                  <a:gd name="T24" fmla="*/ 10 w 25"/>
                  <a:gd name="T25" fmla="*/ 2 h 33"/>
                  <a:gd name="T26" fmla="*/ 7 w 25"/>
                  <a:gd name="T27" fmla="*/ 6 h 33"/>
                  <a:gd name="T28" fmla="*/ 4 w 25"/>
                  <a:gd name="T29" fmla="*/ 12 h 33"/>
                  <a:gd name="T30" fmla="*/ 2 w 25"/>
                  <a:gd name="T31" fmla="*/ 19 h 33"/>
                  <a:gd name="T32" fmla="*/ 0 w 25"/>
                  <a:gd name="T33" fmla="*/ 27 h 33"/>
                  <a:gd name="T34" fmla="*/ 0 w 25"/>
                  <a:gd name="T35" fmla="*/ 33 h 33"/>
                  <a:gd name="T36" fmla="*/ 7 w 25"/>
                  <a:gd name="T37" fmla="*/ 33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3"/>
                  <a:gd name="T59" fmla="*/ 25 w 25"/>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3">
                    <a:moveTo>
                      <a:pt x="7" y="33"/>
                    </a:moveTo>
                    <a:lnTo>
                      <a:pt x="7" y="27"/>
                    </a:lnTo>
                    <a:lnTo>
                      <a:pt x="8" y="23"/>
                    </a:lnTo>
                    <a:lnTo>
                      <a:pt x="10" y="17"/>
                    </a:lnTo>
                    <a:lnTo>
                      <a:pt x="11" y="12"/>
                    </a:lnTo>
                    <a:lnTo>
                      <a:pt x="15" y="10"/>
                    </a:lnTo>
                    <a:lnTo>
                      <a:pt x="16" y="8"/>
                    </a:lnTo>
                    <a:lnTo>
                      <a:pt x="19" y="8"/>
                    </a:lnTo>
                    <a:lnTo>
                      <a:pt x="22" y="8"/>
                    </a:lnTo>
                    <a:lnTo>
                      <a:pt x="25" y="2"/>
                    </a:lnTo>
                    <a:lnTo>
                      <a:pt x="21" y="0"/>
                    </a:lnTo>
                    <a:lnTo>
                      <a:pt x="15" y="0"/>
                    </a:lnTo>
                    <a:lnTo>
                      <a:pt x="10" y="2"/>
                    </a:lnTo>
                    <a:lnTo>
                      <a:pt x="7" y="6"/>
                    </a:lnTo>
                    <a:lnTo>
                      <a:pt x="4" y="12"/>
                    </a:lnTo>
                    <a:lnTo>
                      <a:pt x="2" y="19"/>
                    </a:lnTo>
                    <a:lnTo>
                      <a:pt x="0" y="27"/>
                    </a:lnTo>
                    <a:lnTo>
                      <a:pt x="0" y="33"/>
                    </a:lnTo>
                    <a:lnTo>
                      <a:pt x="7" y="33"/>
                    </a:lnTo>
                    <a:close/>
                  </a:path>
                </a:pathLst>
              </a:custGeom>
              <a:solidFill>
                <a:srgbClr val="CC6633"/>
              </a:solidFill>
              <a:ln w="9525">
                <a:noFill/>
                <a:round/>
                <a:headEnd/>
                <a:tailEnd/>
              </a:ln>
            </p:spPr>
            <p:txBody>
              <a:bodyPr/>
              <a:lstStyle/>
              <a:p>
                <a:endParaRPr lang="it-IT">
                  <a:solidFill>
                    <a:srgbClr val="FFFFFF"/>
                  </a:solidFill>
                </a:endParaRPr>
              </a:p>
            </p:txBody>
          </p:sp>
          <p:sp>
            <p:nvSpPr>
              <p:cNvPr id="29382" name="Freeform 425"/>
              <p:cNvSpPr>
                <a:spLocks/>
              </p:cNvSpPr>
              <p:nvPr/>
            </p:nvSpPr>
            <p:spPr bwMode="auto">
              <a:xfrm>
                <a:off x="3173" y="1898"/>
                <a:ext cx="16" cy="28"/>
              </a:xfrm>
              <a:custGeom>
                <a:avLst/>
                <a:gdLst>
                  <a:gd name="T0" fmla="*/ 16 w 16"/>
                  <a:gd name="T1" fmla="*/ 21 h 28"/>
                  <a:gd name="T2" fmla="*/ 15 w 16"/>
                  <a:gd name="T3" fmla="*/ 19 h 28"/>
                  <a:gd name="T4" fmla="*/ 13 w 16"/>
                  <a:gd name="T5" fmla="*/ 17 h 28"/>
                  <a:gd name="T6" fmla="*/ 11 w 16"/>
                  <a:gd name="T7" fmla="*/ 15 h 28"/>
                  <a:gd name="T8" fmla="*/ 10 w 16"/>
                  <a:gd name="T9" fmla="*/ 11 h 28"/>
                  <a:gd name="T10" fmla="*/ 8 w 16"/>
                  <a:gd name="T11" fmla="*/ 9 h 28"/>
                  <a:gd name="T12" fmla="*/ 8 w 16"/>
                  <a:gd name="T13" fmla="*/ 7 h 28"/>
                  <a:gd name="T14" fmla="*/ 8 w 16"/>
                  <a:gd name="T15" fmla="*/ 3 h 28"/>
                  <a:gd name="T16" fmla="*/ 7 w 16"/>
                  <a:gd name="T17" fmla="*/ 0 h 28"/>
                  <a:gd name="T18" fmla="*/ 0 w 16"/>
                  <a:gd name="T19" fmla="*/ 0 h 28"/>
                  <a:gd name="T20" fmla="*/ 0 w 16"/>
                  <a:gd name="T21" fmla="*/ 5 h 28"/>
                  <a:gd name="T22" fmla="*/ 2 w 16"/>
                  <a:gd name="T23" fmla="*/ 9 h 28"/>
                  <a:gd name="T24" fmla="*/ 4 w 16"/>
                  <a:gd name="T25" fmla="*/ 13 h 28"/>
                  <a:gd name="T26" fmla="*/ 4 w 16"/>
                  <a:gd name="T27" fmla="*/ 15 h 28"/>
                  <a:gd name="T28" fmla="*/ 5 w 16"/>
                  <a:gd name="T29" fmla="*/ 19 h 28"/>
                  <a:gd name="T30" fmla="*/ 7 w 16"/>
                  <a:gd name="T31" fmla="*/ 24 h 28"/>
                  <a:gd name="T32" fmla="*/ 10 w 16"/>
                  <a:gd name="T33" fmla="*/ 26 h 28"/>
                  <a:gd name="T34" fmla="*/ 11 w 16"/>
                  <a:gd name="T35" fmla="*/ 28 h 28"/>
                  <a:gd name="T36" fmla="*/ 16 w 16"/>
                  <a:gd name="T37" fmla="*/ 21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28"/>
                  <a:gd name="T59" fmla="*/ 16 w 16"/>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28">
                    <a:moveTo>
                      <a:pt x="16" y="21"/>
                    </a:moveTo>
                    <a:lnTo>
                      <a:pt x="15" y="19"/>
                    </a:lnTo>
                    <a:lnTo>
                      <a:pt x="13" y="17"/>
                    </a:lnTo>
                    <a:lnTo>
                      <a:pt x="11" y="15"/>
                    </a:lnTo>
                    <a:lnTo>
                      <a:pt x="10" y="11"/>
                    </a:lnTo>
                    <a:lnTo>
                      <a:pt x="8" y="9"/>
                    </a:lnTo>
                    <a:lnTo>
                      <a:pt x="8" y="7"/>
                    </a:lnTo>
                    <a:lnTo>
                      <a:pt x="8" y="3"/>
                    </a:lnTo>
                    <a:lnTo>
                      <a:pt x="7" y="0"/>
                    </a:lnTo>
                    <a:lnTo>
                      <a:pt x="0" y="0"/>
                    </a:lnTo>
                    <a:lnTo>
                      <a:pt x="0" y="5"/>
                    </a:lnTo>
                    <a:lnTo>
                      <a:pt x="2" y="9"/>
                    </a:lnTo>
                    <a:lnTo>
                      <a:pt x="4" y="13"/>
                    </a:lnTo>
                    <a:lnTo>
                      <a:pt x="4" y="15"/>
                    </a:lnTo>
                    <a:lnTo>
                      <a:pt x="5" y="19"/>
                    </a:lnTo>
                    <a:lnTo>
                      <a:pt x="7" y="24"/>
                    </a:lnTo>
                    <a:lnTo>
                      <a:pt x="10" y="26"/>
                    </a:lnTo>
                    <a:lnTo>
                      <a:pt x="11" y="28"/>
                    </a:lnTo>
                    <a:lnTo>
                      <a:pt x="16" y="21"/>
                    </a:lnTo>
                    <a:close/>
                  </a:path>
                </a:pathLst>
              </a:custGeom>
              <a:solidFill>
                <a:srgbClr val="CC6633"/>
              </a:solidFill>
              <a:ln w="9525">
                <a:noFill/>
                <a:round/>
                <a:headEnd/>
                <a:tailEnd/>
              </a:ln>
            </p:spPr>
            <p:txBody>
              <a:bodyPr/>
              <a:lstStyle/>
              <a:p>
                <a:endParaRPr lang="it-IT">
                  <a:solidFill>
                    <a:srgbClr val="FFFFFF"/>
                  </a:solidFill>
                </a:endParaRPr>
              </a:p>
            </p:txBody>
          </p:sp>
        </p:grpSp>
        <p:grpSp>
          <p:nvGrpSpPr>
            <p:cNvPr id="6" name="Group 426"/>
            <p:cNvGrpSpPr>
              <a:grpSpLocks/>
            </p:cNvGrpSpPr>
            <p:nvPr/>
          </p:nvGrpSpPr>
          <p:grpSpPr bwMode="auto">
            <a:xfrm>
              <a:off x="2581" y="1631"/>
              <a:ext cx="1044" cy="577"/>
              <a:chOff x="2581" y="1631"/>
              <a:chExt cx="1044" cy="577"/>
            </a:xfrm>
          </p:grpSpPr>
          <p:sp>
            <p:nvSpPr>
              <p:cNvPr id="28983" name="Freeform 427"/>
              <p:cNvSpPr>
                <a:spLocks/>
              </p:cNvSpPr>
              <p:nvPr/>
            </p:nvSpPr>
            <p:spPr bwMode="auto">
              <a:xfrm>
                <a:off x="3184" y="1919"/>
                <a:ext cx="38" cy="32"/>
              </a:xfrm>
              <a:custGeom>
                <a:avLst/>
                <a:gdLst>
                  <a:gd name="T0" fmla="*/ 38 w 38"/>
                  <a:gd name="T1" fmla="*/ 24 h 32"/>
                  <a:gd name="T2" fmla="*/ 33 w 38"/>
                  <a:gd name="T3" fmla="*/ 24 h 32"/>
                  <a:gd name="T4" fmla="*/ 29 w 38"/>
                  <a:gd name="T5" fmla="*/ 24 h 32"/>
                  <a:gd name="T6" fmla="*/ 25 w 38"/>
                  <a:gd name="T7" fmla="*/ 22 h 32"/>
                  <a:gd name="T8" fmla="*/ 21 w 38"/>
                  <a:gd name="T9" fmla="*/ 17 h 32"/>
                  <a:gd name="T10" fmla="*/ 18 w 38"/>
                  <a:gd name="T11" fmla="*/ 13 h 32"/>
                  <a:gd name="T12" fmla="*/ 13 w 38"/>
                  <a:gd name="T13" fmla="*/ 9 h 32"/>
                  <a:gd name="T14" fmla="*/ 8 w 38"/>
                  <a:gd name="T15" fmla="*/ 5 h 32"/>
                  <a:gd name="T16" fmla="*/ 5 w 38"/>
                  <a:gd name="T17" fmla="*/ 0 h 32"/>
                  <a:gd name="T18" fmla="*/ 0 w 38"/>
                  <a:gd name="T19" fmla="*/ 7 h 32"/>
                  <a:gd name="T20" fmla="*/ 5 w 38"/>
                  <a:gd name="T21" fmla="*/ 11 h 32"/>
                  <a:gd name="T22" fmla="*/ 8 w 38"/>
                  <a:gd name="T23" fmla="*/ 15 h 32"/>
                  <a:gd name="T24" fmla="*/ 13 w 38"/>
                  <a:gd name="T25" fmla="*/ 19 h 32"/>
                  <a:gd name="T26" fmla="*/ 18 w 38"/>
                  <a:gd name="T27" fmla="*/ 24 h 32"/>
                  <a:gd name="T28" fmla="*/ 22 w 38"/>
                  <a:gd name="T29" fmla="*/ 28 h 32"/>
                  <a:gd name="T30" fmla="*/ 27 w 38"/>
                  <a:gd name="T31" fmla="*/ 32 h 32"/>
                  <a:gd name="T32" fmla="*/ 33 w 38"/>
                  <a:gd name="T33" fmla="*/ 32 h 32"/>
                  <a:gd name="T34" fmla="*/ 38 w 38"/>
                  <a:gd name="T35" fmla="*/ 32 h 32"/>
                  <a:gd name="T36" fmla="*/ 38 w 38"/>
                  <a:gd name="T37" fmla="*/ 24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32"/>
                  <a:gd name="T59" fmla="*/ 38 w 38"/>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32">
                    <a:moveTo>
                      <a:pt x="38" y="24"/>
                    </a:moveTo>
                    <a:lnTo>
                      <a:pt x="33" y="24"/>
                    </a:lnTo>
                    <a:lnTo>
                      <a:pt x="29" y="24"/>
                    </a:lnTo>
                    <a:lnTo>
                      <a:pt x="25" y="22"/>
                    </a:lnTo>
                    <a:lnTo>
                      <a:pt x="21" y="17"/>
                    </a:lnTo>
                    <a:lnTo>
                      <a:pt x="18" y="13"/>
                    </a:lnTo>
                    <a:lnTo>
                      <a:pt x="13" y="9"/>
                    </a:lnTo>
                    <a:lnTo>
                      <a:pt x="8" y="5"/>
                    </a:lnTo>
                    <a:lnTo>
                      <a:pt x="5" y="0"/>
                    </a:lnTo>
                    <a:lnTo>
                      <a:pt x="0" y="7"/>
                    </a:lnTo>
                    <a:lnTo>
                      <a:pt x="5" y="11"/>
                    </a:lnTo>
                    <a:lnTo>
                      <a:pt x="8" y="15"/>
                    </a:lnTo>
                    <a:lnTo>
                      <a:pt x="13" y="19"/>
                    </a:lnTo>
                    <a:lnTo>
                      <a:pt x="18" y="24"/>
                    </a:lnTo>
                    <a:lnTo>
                      <a:pt x="22" y="28"/>
                    </a:lnTo>
                    <a:lnTo>
                      <a:pt x="27" y="32"/>
                    </a:lnTo>
                    <a:lnTo>
                      <a:pt x="33" y="32"/>
                    </a:lnTo>
                    <a:lnTo>
                      <a:pt x="38" y="32"/>
                    </a:lnTo>
                    <a:lnTo>
                      <a:pt x="38" y="24"/>
                    </a:lnTo>
                    <a:close/>
                  </a:path>
                </a:pathLst>
              </a:custGeom>
              <a:solidFill>
                <a:srgbClr val="CC6633"/>
              </a:solidFill>
              <a:ln w="9525">
                <a:noFill/>
                <a:round/>
                <a:headEnd/>
                <a:tailEnd/>
              </a:ln>
            </p:spPr>
            <p:txBody>
              <a:bodyPr/>
              <a:lstStyle/>
              <a:p>
                <a:endParaRPr lang="it-IT">
                  <a:solidFill>
                    <a:srgbClr val="FFFFFF"/>
                  </a:solidFill>
                </a:endParaRPr>
              </a:p>
            </p:txBody>
          </p:sp>
          <p:sp>
            <p:nvSpPr>
              <p:cNvPr id="28984" name="Freeform 428"/>
              <p:cNvSpPr>
                <a:spLocks/>
              </p:cNvSpPr>
              <p:nvPr/>
            </p:nvSpPr>
            <p:spPr bwMode="auto">
              <a:xfrm>
                <a:off x="3222" y="1936"/>
                <a:ext cx="41" cy="15"/>
              </a:xfrm>
              <a:custGeom>
                <a:avLst/>
                <a:gdLst>
                  <a:gd name="T0" fmla="*/ 36 w 41"/>
                  <a:gd name="T1" fmla="*/ 0 h 15"/>
                  <a:gd name="T2" fmla="*/ 33 w 41"/>
                  <a:gd name="T3" fmla="*/ 2 h 15"/>
                  <a:gd name="T4" fmla="*/ 30 w 41"/>
                  <a:gd name="T5" fmla="*/ 5 h 15"/>
                  <a:gd name="T6" fmla="*/ 25 w 41"/>
                  <a:gd name="T7" fmla="*/ 5 h 15"/>
                  <a:gd name="T8" fmla="*/ 20 w 41"/>
                  <a:gd name="T9" fmla="*/ 7 h 15"/>
                  <a:gd name="T10" fmla="*/ 16 w 41"/>
                  <a:gd name="T11" fmla="*/ 7 h 15"/>
                  <a:gd name="T12" fmla="*/ 9 w 41"/>
                  <a:gd name="T13" fmla="*/ 7 h 15"/>
                  <a:gd name="T14" fmla="*/ 5 w 41"/>
                  <a:gd name="T15" fmla="*/ 7 h 15"/>
                  <a:gd name="T16" fmla="*/ 0 w 41"/>
                  <a:gd name="T17" fmla="*/ 7 h 15"/>
                  <a:gd name="T18" fmla="*/ 0 w 41"/>
                  <a:gd name="T19" fmla="*/ 15 h 15"/>
                  <a:gd name="T20" fmla="*/ 5 w 41"/>
                  <a:gd name="T21" fmla="*/ 15 h 15"/>
                  <a:gd name="T22" fmla="*/ 11 w 41"/>
                  <a:gd name="T23" fmla="*/ 15 h 15"/>
                  <a:gd name="T24" fmla="*/ 16 w 41"/>
                  <a:gd name="T25" fmla="*/ 15 h 15"/>
                  <a:gd name="T26" fmla="*/ 20 w 41"/>
                  <a:gd name="T27" fmla="*/ 15 h 15"/>
                  <a:gd name="T28" fmla="*/ 25 w 41"/>
                  <a:gd name="T29" fmla="*/ 13 h 15"/>
                  <a:gd name="T30" fmla="*/ 31 w 41"/>
                  <a:gd name="T31" fmla="*/ 13 h 15"/>
                  <a:gd name="T32" fmla="*/ 36 w 41"/>
                  <a:gd name="T33" fmla="*/ 11 h 15"/>
                  <a:gd name="T34" fmla="*/ 41 w 41"/>
                  <a:gd name="T35" fmla="*/ 7 h 15"/>
                  <a:gd name="T36" fmla="*/ 36 w 41"/>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
                  <a:gd name="T58" fmla="*/ 0 h 15"/>
                  <a:gd name="T59" fmla="*/ 41 w 41"/>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 h="15">
                    <a:moveTo>
                      <a:pt x="36" y="0"/>
                    </a:moveTo>
                    <a:lnTo>
                      <a:pt x="33" y="2"/>
                    </a:lnTo>
                    <a:lnTo>
                      <a:pt x="30" y="5"/>
                    </a:lnTo>
                    <a:lnTo>
                      <a:pt x="25" y="5"/>
                    </a:lnTo>
                    <a:lnTo>
                      <a:pt x="20" y="7"/>
                    </a:lnTo>
                    <a:lnTo>
                      <a:pt x="16" y="7"/>
                    </a:lnTo>
                    <a:lnTo>
                      <a:pt x="9" y="7"/>
                    </a:lnTo>
                    <a:lnTo>
                      <a:pt x="5" y="7"/>
                    </a:lnTo>
                    <a:lnTo>
                      <a:pt x="0" y="7"/>
                    </a:lnTo>
                    <a:lnTo>
                      <a:pt x="0" y="15"/>
                    </a:lnTo>
                    <a:lnTo>
                      <a:pt x="5" y="15"/>
                    </a:lnTo>
                    <a:lnTo>
                      <a:pt x="11" y="15"/>
                    </a:lnTo>
                    <a:lnTo>
                      <a:pt x="16" y="15"/>
                    </a:lnTo>
                    <a:lnTo>
                      <a:pt x="20" y="15"/>
                    </a:lnTo>
                    <a:lnTo>
                      <a:pt x="25" y="13"/>
                    </a:lnTo>
                    <a:lnTo>
                      <a:pt x="31" y="13"/>
                    </a:lnTo>
                    <a:lnTo>
                      <a:pt x="36" y="11"/>
                    </a:lnTo>
                    <a:lnTo>
                      <a:pt x="41" y="7"/>
                    </a:lnTo>
                    <a:lnTo>
                      <a:pt x="36" y="0"/>
                    </a:lnTo>
                    <a:close/>
                  </a:path>
                </a:pathLst>
              </a:custGeom>
              <a:solidFill>
                <a:srgbClr val="CC6633"/>
              </a:solidFill>
              <a:ln w="9525">
                <a:noFill/>
                <a:round/>
                <a:headEnd/>
                <a:tailEnd/>
              </a:ln>
            </p:spPr>
            <p:txBody>
              <a:bodyPr/>
              <a:lstStyle/>
              <a:p>
                <a:endParaRPr lang="it-IT">
                  <a:solidFill>
                    <a:srgbClr val="FFFFFF"/>
                  </a:solidFill>
                </a:endParaRPr>
              </a:p>
            </p:txBody>
          </p:sp>
          <p:sp>
            <p:nvSpPr>
              <p:cNvPr id="28985" name="Freeform 429"/>
              <p:cNvSpPr>
                <a:spLocks/>
              </p:cNvSpPr>
              <p:nvPr/>
            </p:nvSpPr>
            <p:spPr bwMode="auto">
              <a:xfrm>
                <a:off x="3258" y="1905"/>
                <a:ext cx="16" cy="38"/>
              </a:xfrm>
              <a:custGeom>
                <a:avLst/>
                <a:gdLst>
                  <a:gd name="T0" fmla="*/ 9 w 16"/>
                  <a:gd name="T1" fmla="*/ 0 h 38"/>
                  <a:gd name="T2" fmla="*/ 9 w 16"/>
                  <a:gd name="T3" fmla="*/ 4 h 38"/>
                  <a:gd name="T4" fmla="*/ 8 w 16"/>
                  <a:gd name="T5" fmla="*/ 8 h 38"/>
                  <a:gd name="T6" fmla="*/ 6 w 16"/>
                  <a:gd name="T7" fmla="*/ 12 h 38"/>
                  <a:gd name="T8" fmla="*/ 6 w 16"/>
                  <a:gd name="T9" fmla="*/ 19 h 38"/>
                  <a:gd name="T10" fmla="*/ 5 w 16"/>
                  <a:gd name="T11" fmla="*/ 23 h 38"/>
                  <a:gd name="T12" fmla="*/ 3 w 16"/>
                  <a:gd name="T13" fmla="*/ 25 h 38"/>
                  <a:gd name="T14" fmla="*/ 1 w 16"/>
                  <a:gd name="T15" fmla="*/ 29 h 38"/>
                  <a:gd name="T16" fmla="*/ 0 w 16"/>
                  <a:gd name="T17" fmla="*/ 31 h 38"/>
                  <a:gd name="T18" fmla="*/ 5 w 16"/>
                  <a:gd name="T19" fmla="*/ 38 h 38"/>
                  <a:gd name="T20" fmla="*/ 8 w 16"/>
                  <a:gd name="T21" fmla="*/ 33 h 38"/>
                  <a:gd name="T22" fmla="*/ 9 w 16"/>
                  <a:gd name="T23" fmla="*/ 29 h 38"/>
                  <a:gd name="T24" fmla="*/ 11 w 16"/>
                  <a:gd name="T25" fmla="*/ 25 h 38"/>
                  <a:gd name="T26" fmla="*/ 12 w 16"/>
                  <a:gd name="T27" fmla="*/ 21 h 38"/>
                  <a:gd name="T28" fmla="*/ 12 w 16"/>
                  <a:gd name="T29" fmla="*/ 14 h 38"/>
                  <a:gd name="T30" fmla="*/ 14 w 16"/>
                  <a:gd name="T31" fmla="*/ 10 h 38"/>
                  <a:gd name="T32" fmla="*/ 16 w 16"/>
                  <a:gd name="T33" fmla="*/ 6 h 38"/>
                  <a:gd name="T34" fmla="*/ 16 w 16"/>
                  <a:gd name="T35" fmla="*/ 2 h 38"/>
                  <a:gd name="T36" fmla="*/ 9 w 16"/>
                  <a:gd name="T37" fmla="*/ 0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38"/>
                  <a:gd name="T59" fmla="*/ 16 w 16"/>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38">
                    <a:moveTo>
                      <a:pt x="9" y="0"/>
                    </a:moveTo>
                    <a:lnTo>
                      <a:pt x="9" y="4"/>
                    </a:lnTo>
                    <a:lnTo>
                      <a:pt x="8" y="8"/>
                    </a:lnTo>
                    <a:lnTo>
                      <a:pt x="6" y="12"/>
                    </a:lnTo>
                    <a:lnTo>
                      <a:pt x="6" y="19"/>
                    </a:lnTo>
                    <a:lnTo>
                      <a:pt x="5" y="23"/>
                    </a:lnTo>
                    <a:lnTo>
                      <a:pt x="3" y="25"/>
                    </a:lnTo>
                    <a:lnTo>
                      <a:pt x="1" y="29"/>
                    </a:lnTo>
                    <a:lnTo>
                      <a:pt x="0" y="31"/>
                    </a:lnTo>
                    <a:lnTo>
                      <a:pt x="5" y="38"/>
                    </a:lnTo>
                    <a:lnTo>
                      <a:pt x="8" y="33"/>
                    </a:lnTo>
                    <a:lnTo>
                      <a:pt x="9" y="29"/>
                    </a:lnTo>
                    <a:lnTo>
                      <a:pt x="11" y="25"/>
                    </a:lnTo>
                    <a:lnTo>
                      <a:pt x="12" y="21"/>
                    </a:lnTo>
                    <a:lnTo>
                      <a:pt x="12" y="14"/>
                    </a:lnTo>
                    <a:lnTo>
                      <a:pt x="14" y="10"/>
                    </a:lnTo>
                    <a:lnTo>
                      <a:pt x="16" y="6"/>
                    </a:lnTo>
                    <a:lnTo>
                      <a:pt x="16" y="2"/>
                    </a:lnTo>
                    <a:lnTo>
                      <a:pt x="9" y="0"/>
                    </a:lnTo>
                    <a:close/>
                  </a:path>
                </a:pathLst>
              </a:custGeom>
              <a:solidFill>
                <a:srgbClr val="CC6633"/>
              </a:solidFill>
              <a:ln w="9525">
                <a:noFill/>
                <a:round/>
                <a:headEnd/>
                <a:tailEnd/>
              </a:ln>
            </p:spPr>
            <p:txBody>
              <a:bodyPr/>
              <a:lstStyle/>
              <a:p>
                <a:endParaRPr lang="it-IT">
                  <a:solidFill>
                    <a:srgbClr val="FFFFFF"/>
                  </a:solidFill>
                </a:endParaRPr>
              </a:p>
            </p:txBody>
          </p:sp>
          <p:sp>
            <p:nvSpPr>
              <p:cNvPr id="28986" name="Freeform 430"/>
              <p:cNvSpPr>
                <a:spLocks/>
              </p:cNvSpPr>
              <p:nvPr/>
            </p:nvSpPr>
            <p:spPr bwMode="auto">
              <a:xfrm>
                <a:off x="3264" y="1880"/>
                <a:ext cx="11" cy="27"/>
              </a:xfrm>
              <a:custGeom>
                <a:avLst/>
                <a:gdLst>
                  <a:gd name="T0" fmla="*/ 0 w 11"/>
                  <a:gd name="T1" fmla="*/ 8 h 27"/>
                  <a:gd name="T2" fmla="*/ 2 w 11"/>
                  <a:gd name="T3" fmla="*/ 8 h 27"/>
                  <a:gd name="T4" fmla="*/ 3 w 11"/>
                  <a:gd name="T5" fmla="*/ 10 h 27"/>
                  <a:gd name="T6" fmla="*/ 3 w 11"/>
                  <a:gd name="T7" fmla="*/ 12 h 27"/>
                  <a:gd name="T8" fmla="*/ 5 w 11"/>
                  <a:gd name="T9" fmla="*/ 14 h 27"/>
                  <a:gd name="T10" fmla="*/ 5 w 11"/>
                  <a:gd name="T11" fmla="*/ 16 h 27"/>
                  <a:gd name="T12" fmla="*/ 5 w 11"/>
                  <a:gd name="T13" fmla="*/ 18 h 27"/>
                  <a:gd name="T14" fmla="*/ 5 w 11"/>
                  <a:gd name="T15" fmla="*/ 23 h 27"/>
                  <a:gd name="T16" fmla="*/ 3 w 11"/>
                  <a:gd name="T17" fmla="*/ 25 h 27"/>
                  <a:gd name="T18" fmla="*/ 10 w 11"/>
                  <a:gd name="T19" fmla="*/ 27 h 27"/>
                  <a:gd name="T20" fmla="*/ 11 w 11"/>
                  <a:gd name="T21" fmla="*/ 23 h 27"/>
                  <a:gd name="T22" fmla="*/ 11 w 11"/>
                  <a:gd name="T23" fmla="*/ 21 h 27"/>
                  <a:gd name="T24" fmla="*/ 11 w 11"/>
                  <a:gd name="T25" fmla="*/ 16 h 27"/>
                  <a:gd name="T26" fmla="*/ 11 w 11"/>
                  <a:gd name="T27" fmla="*/ 12 h 27"/>
                  <a:gd name="T28" fmla="*/ 10 w 11"/>
                  <a:gd name="T29" fmla="*/ 8 h 27"/>
                  <a:gd name="T30" fmla="*/ 8 w 11"/>
                  <a:gd name="T31" fmla="*/ 4 h 27"/>
                  <a:gd name="T32" fmla="*/ 5 w 11"/>
                  <a:gd name="T33" fmla="*/ 2 h 27"/>
                  <a:gd name="T34" fmla="*/ 2 w 11"/>
                  <a:gd name="T35" fmla="*/ 0 h 27"/>
                  <a:gd name="T36" fmla="*/ 0 w 11"/>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27"/>
                  <a:gd name="T59" fmla="*/ 11 w 11"/>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27">
                    <a:moveTo>
                      <a:pt x="0" y="8"/>
                    </a:moveTo>
                    <a:lnTo>
                      <a:pt x="2" y="8"/>
                    </a:lnTo>
                    <a:lnTo>
                      <a:pt x="3" y="10"/>
                    </a:lnTo>
                    <a:lnTo>
                      <a:pt x="3" y="12"/>
                    </a:lnTo>
                    <a:lnTo>
                      <a:pt x="5" y="14"/>
                    </a:lnTo>
                    <a:lnTo>
                      <a:pt x="5" y="16"/>
                    </a:lnTo>
                    <a:lnTo>
                      <a:pt x="5" y="18"/>
                    </a:lnTo>
                    <a:lnTo>
                      <a:pt x="5" y="23"/>
                    </a:lnTo>
                    <a:lnTo>
                      <a:pt x="3" y="25"/>
                    </a:lnTo>
                    <a:lnTo>
                      <a:pt x="10" y="27"/>
                    </a:lnTo>
                    <a:lnTo>
                      <a:pt x="11" y="23"/>
                    </a:lnTo>
                    <a:lnTo>
                      <a:pt x="11" y="21"/>
                    </a:lnTo>
                    <a:lnTo>
                      <a:pt x="11" y="16"/>
                    </a:lnTo>
                    <a:lnTo>
                      <a:pt x="11" y="12"/>
                    </a:lnTo>
                    <a:lnTo>
                      <a:pt x="10" y="8"/>
                    </a:lnTo>
                    <a:lnTo>
                      <a:pt x="8" y="4"/>
                    </a:lnTo>
                    <a:lnTo>
                      <a:pt x="5" y="2"/>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987" name="Freeform 431"/>
              <p:cNvSpPr>
                <a:spLocks/>
              </p:cNvSpPr>
              <p:nvPr/>
            </p:nvSpPr>
            <p:spPr bwMode="auto">
              <a:xfrm>
                <a:off x="3258" y="1880"/>
                <a:ext cx="8" cy="10"/>
              </a:xfrm>
              <a:custGeom>
                <a:avLst/>
                <a:gdLst>
                  <a:gd name="T0" fmla="*/ 3 w 8"/>
                  <a:gd name="T1" fmla="*/ 10 h 10"/>
                  <a:gd name="T2" fmla="*/ 5 w 8"/>
                  <a:gd name="T3" fmla="*/ 8 h 10"/>
                  <a:gd name="T4" fmla="*/ 6 w 8"/>
                  <a:gd name="T5" fmla="*/ 8 h 10"/>
                  <a:gd name="T6" fmla="*/ 8 w 8"/>
                  <a:gd name="T7" fmla="*/ 0 h 10"/>
                  <a:gd name="T8" fmla="*/ 6 w 8"/>
                  <a:gd name="T9" fmla="*/ 0 h 10"/>
                  <a:gd name="T10" fmla="*/ 5 w 8"/>
                  <a:gd name="T11" fmla="*/ 0 h 10"/>
                  <a:gd name="T12" fmla="*/ 3 w 8"/>
                  <a:gd name="T13" fmla="*/ 0 h 10"/>
                  <a:gd name="T14" fmla="*/ 1 w 8"/>
                  <a:gd name="T15" fmla="*/ 2 h 10"/>
                  <a:gd name="T16" fmla="*/ 0 w 8"/>
                  <a:gd name="T17" fmla="*/ 2 h 10"/>
                  <a:gd name="T18" fmla="*/ 3 w 8"/>
                  <a:gd name="T19" fmla="*/ 1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
                  <a:gd name="T31" fmla="*/ 0 h 10"/>
                  <a:gd name="T32" fmla="*/ 8 w 8"/>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 h="10">
                    <a:moveTo>
                      <a:pt x="3" y="10"/>
                    </a:moveTo>
                    <a:lnTo>
                      <a:pt x="5" y="8"/>
                    </a:lnTo>
                    <a:lnTo>
                      <a:pt x="6" y="8"/>
                    </a:lnTo>
                    <a:lnTo>
                      <a:pt x="8" y="0"/>
                    </a:lnTo>
                    <a:lnTo>
                      <a:pt x="6" y="0"/>
                    </a:lnTo>
                    <a:lnTo>
                      <a:pt x="5" y="0"/>
                    </a:lnTo>
                    <a:lnTo>
                      <a:pt x="3" y="0"/>
                    </a:lnTo>
                    <a:lnTo>
                      <a:pt x="1" y="2"/>
                    </a:lnTo>
                    <a:lnTo>
                      <a:pt x="0" y="2"/>
                    </a:lnTo>
                    <a:lnTo>
                      <a:pt x="3" y="10"/>
                    </a:lnTo>
                    <a:close/>
                  </a:path>
                </a:pathLst>
              </a:custGeom>
              <a:solidFill>
                <a:srgbClr val="CC6633"/>
              </a:solidFill>
              <a:ln w="9525">
                <a:noFill/>
                <a:round/>
                <a:headEnd/>
                <a:tailEnd/>
              </a:ln>
            </p:spPr>
            <p:txBody>
              <a:bodyPr/>
              <a:lstStyle/>
              <a:p>
                <a:endParaRPr lang="it-IT">
                  <a:solidFill>
                    <a:srgbClr val="FFFFFF"/>
                  </a:solidFill>
                </a:endParaRPr>
              </a:p>
            </p:txBody>
          </p:sp>
          <p:sp>
            <p:nvSpPr>
              <p:cNvPr id="28988" name="Freeform 432"/>
              <p:cNvSpPr>
                <a:spLocks/>
              </p:cNvSpPr>
              <p:nvPr/>
            </p:nvSpPr>
            <p:spPr bwMode="auto">
              <a:xfrm>
                <a:off x="3192" y="1806"/>
                <a:ext cx="58" cy="78"/>
              </a:xfrm>
              <a:custGeom>
                <a:avLst/>
                <a:gdLst>
                  <a:gd name="T0" fmla="*/ 36 w 58"/>
                  <a:gd name="T1" fmla="*/ 2 h 78"/>
                  <a:gd name="T2" fmla="*/ 28 w 58"/>
                  <a:gd name="T3" fmla="*/ 0 h 78"/>
                  <a:gd name="T4" fmla="*/ 22 w 58"/>
                  <a:gd name="T5" fmla="*/ 2 h 78"/>
                  <a:gd name="T6" fmla="*/ 16 w 58"/>
                  <a:gd name="T7" fmla="*/ 4 h 78"/>
                  <a:gd name="T8" fmla="*/ 10 w 58"/>
                  <a:gd name="T9" fmla="*/ 8 h 78"/>
                  <a:gd name="T10" fmla="*/ 3 w 58"/>
                  <a:gd name="T11" fmla="*/ 15 h 78"/>
                  <a:gd name="T12" fmla="*/ 0 w 58"/>
                  <a:gd name="T13" fmla="*/ 25 h 78"/>
                  <a:gd name="T14" fmla="*/ 2 w 58"/>
                  <a:gd name="T15" fmla="*/ 36 h 78"/>
                  <a:gd name="T16" fmla="*/ 8 w 58"/>
                  <a:gd name="T17" fmla="*/ 46 h 78"/>
                  <a:gd name="T18" fmla="*/ 17 w 58"/>
                  <a:gd name="T19" fmla="*/ 59 h 78"/>
                  <a:gd name="T20" fmla="*/ 28 w 58"/>
                  <a:gd name="T21" fmla="*/ 67 h 78"/>
                  <a:gd name="T22" fmla="*/ 41 w 58"/>
                  <a:gd name="T23" fmla="*/ 74 h 78"/>
                  <a:gd name="T24" fmla="*/ 49 w 58"/>
                  <a:gd name="T25" fmla="*/ 78 h 78"/>
                  <a:gd name="T26" fmla="*/ 53 w 58"/>
                  <a:gd name="T27" fmla="*/ 76 h 78"/>
                  <a:gd name="T28" fmla="*/ 55 w 58"/>
                  <a:gd name="T29" fmla="*/ 71 h 78"/>
                  <a:gd name="T30" fmla="*/ 57 w 58"/>
                  <a:gd name="T31" fmla="*/ 65 h 78"/>
                  <a:gd name="T32" fmla="*/ 58 w 58"/>
                  <a:gd name="T33" fmla="*/ 57 h 78"/>
                  <a:gd name="T34" fmla="*/ 58 w 58"/>
                  <a:gd name="T35" fmla="*/ 50 h 78"/>
                  <a:gd name="T36" fmla="*/ 57 w 58"/>
                  <a:gd name="T37" fmla="*/ 42 h 78"/>
                  <a:gd name="T38" fmla="*/ 55 w 58"/>
                  <a:gd name="T39" fmla="*/ 36 h 78"/>
                  <a:gd name="T40" fmla="*/ 55 w 58"/>
                  <a:gd name="T41" fmla="*/ 29 h 78"/>
                  <a:gd name="T42" fmla="*/ 55 w 58"/>
                  <a:gd name="T43" fmla="*/ 23 h 78"/>
                  <a:gd name="T44" fmla="*/ 55 w 58"/>
                  <a:gd name="T45" fmla="*/ 17 h 78"/>
                  <a:gd name="T46" fmla="*/ 55 w 58"/>
                  <a:gd name="T47" fmla="*/ 10 h 78"/>
                  <a:gd name="T48" fmla="*/ 53 w 58"/>
                  <a:gd name="T49" fmla="*/ 6 h 78"/>
                  <a:gd name="T50" fmla="*/ 50 w 58"/>
                  <a:gd name="T51" fmla="*/ 4 h 78"/>
                  <a:gd name="T52" fmla="*/ 47 w 58"/>
                  <a:gd name="T53" fmla="*/ 2 h 78"/>
                  <a:gd name="T54" fmla="*/ 44 w 58"/>
                  <a:gd name="T55" fmla="*/ 2 h 78"/>
                  <a:gd name="T56" fmla="*/ 42 w 58"/>
                  <a:gd name="T57" fmla="*/ 2 h 78"/>
                  <a:gd name="T58" fmla="*/ 42 w 58"/>
                  <a:gd name="T59" fmla="*/ 2 h 78"/>
                  <a:gd name="T60" fmla="*/ 42 w 58"/>
                  <a:gd name="T61" fmla="*/ 2 h 78"/>
                  <a:gd name="T62" fmla="*/ 42 w 58"/>
                  <a:gd name="T63" fmla="*/ 2 h 7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8"/>
                  <a:gd name="T97" fmla="*/ 0 h 78"/>
                  <a:gd name="T98" fmla="*/ 58 w 58"/>
                  <a:gd name="T99" fmla="*/ 78 h 7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8" h="78">
                    <a:moveTo>
                      <a:pt x="42" y="2"/>
                    </a:moveTo>
                    <a:lnTo>
                      <a:pt x="36" y="2"/>
                    </a:lnTo>
                    <a:lnTo>
                      <a:pt x="33" y="0"/>
                    </a:lnTo>
                    <a:lnTo>
                      <a:pt x="28" y="0"/>
                    </a:lnTo>
                    <a:lnTo>
                      <a:pt x="25" y="2"/>
                    </a:lnTo>
                    <a:lnTo>
                      <a:pt x="22" y="2"/>
                    </a:lnTo>
                    <a:lnTo>
                      <a:pt x="19" y="4"/>
                    </a:lnTo>
                    <a:lnTo>
                      <a:pt x="16" y="4"/>
                    </a:lnTo>
                    <a:lnTo>
                      <a:pt x="13" y="6"/>
                    </a:lnTo>
                    <a:lnTo>
                      <a:pt x="10" y="8"/>
                    </a:lnTo>
                    <a:lnTo>
                      <a:pt x="6" y="10"/>
                    </a:lnTo>
                    <a:lnTo>
                      <a:pt x="3" y="15"/>
                    </a:lnTo>
                    <a:lnTo>
                      <a:pt x="2" y="19"/>
                    </a:lnTo>
                    <a:lnTo>
                      <a:pt x="0" y="25"/>
                    </a:lnTo>
                    <a:lnTo>
                      <a:pt x="0" y="29"/>
                    </a:lnTo>
                    <a:lnTo>
                      <a:pt x="2" y="36"/>
                    </a:lnTo>
                    <a:lnTo>
                      <a:pt x="3" y="40"/>
                    </a:lnTo>
                    <a:lnTo>
                      <a:pt x="8" y="46"/>
                    </a:lnTo>
                    <a:lnTo>
                      <a:pt x="13" y="53"/>
                    </a:lnTo>
                    <a:lnTo>
                      <a:pt x="17" y="59"/>
                    </a:lnTo>
                    <a:lnTo>
                      <a:pt x="22" y="63"/>
                    </a:lnTo>
                    <a:lnTo>
                      <a:pt x="28" y="67"/>
                    </a:lnTo>
                    <a:lnTo>
                      <a:pt x="35" y="71"/>
                    </a:lnTo>
                    <a:lnTo>
                      <a:pt x="41" y="74"/>
                    </a:lnTo>
                    <a:lnTo>
                      <a:pt x="47" y="78"/>
                    </a:lnTo>
                    <a:lnTo>
                      <a:pt x="49" y="78"/>
                    </a:lnTo>
                    <a:lnTo>
                      <a:pt x="50" y="78"/>
                    </a:lnTo>
                    <a:lnTo>
                      <a:pt x="53" y="76"/>
                    </a:lnTo>
                    <a:lnTo>
                      <a:pt x="53" y="74"/>
                    </a:lnTo>
                    <a:lnTo>
                      <a:pt x="55" y="71"/>
                    </a:lnTo>
                    <a:lnTo>
                      <a:pt x="57" y="67"/>
                    </a:lnTo>
                    <a:lnTo>
                      <a:pt x="57" y="65"/>
                    </a:lnTo>
                    <a:lnTo>
                      <a:pt x="58" y="61"/>
                    </a:lnTo>
                    <a:lnTo>
                      <a:pt x="58" y="57"/>
                    </a:lnTo>
                    <a:lnTo>
                      <a:pt x="58" y="55"/>
                    </a:lnTo>
                    <a:lnTo>
                      <a:pt x="58" y="50"/>
                    </a:lnTo>
                    <a:lnTo>
                      <a:pt x="57" y="46"/>
                    </a:lnTo>
                    <a:lnTo>
                      <a:pt x="57" y="42"/>
                    </a:lnTo>
                    <a:lnTo>
                      <a:pt x="55" y="38"/>
                    </a:lnTo>
                    <a:lnTo>
                      <a:pt x="55" y="36"/>
                    </a:lnTo>
                    <a:lnTo>
                      <a:pt x="55" y="31"/>
                    </a:lnTo>
                    <a:lnTo>
                      <a:pt x="55" y="29"/>
                    </a:lnTo>
                    <a:lnTo>
                      <a:pt x="55" y="25"/>
                    </a:lnTo>
                    <a:lnTo>
                      <a:pt x="55" y="23"/>
                    </a:lnTo>
                    <a:lnTo>
                      <a:pt x="55" y="19"/>
                    </a:lnTo>
                    <a:lnTo>
                      <a:pt x="55" y="17"/>
                    </a:lnTo>
                    <a:lnTo>
                      <a:pt x="55" y="13"/>
                    </a:lnTo>
                    <a:lnTo>
                      <a:pt x="55" y="10"/>
                    </a:lnTo>
                    <a:lnTo>
                      <a:pt x="53" y="6"/>
                    </a:lnTo>
                    <a:lnTo>
                      <a:pt x="52" y="4"/>
                    </a:lnTo>
                    <a:lnTo>
                      <a:pt x="50" y="4"/>
                    </a:lnTo>
                    <a:lnTo>
                      <a:pt x="49" y="2"/>
                    </a:lnTo>
                    <a:lnTo>
                      <a:pt x="47" y="2"/>
                    </a:lnTo>
                    <a:lnTo>
                      <a:pt x="46" y="2"/>
                    </a:lnTo>
                    <a:lnTo>
                      <a:pt x="44" y="2"/>
                    </a:lnTo>
                    <a:lnTo>
                      <a:pt x="42" y="2"/>
                    </a:lnTo>
                    <a:close/>
                  </a:path>
                </a:pathLst>
              </a:custGeom>
              <a:solidFill>
                <a:srgbClr val="F7AB8C"/>
              </a:solidFill>
              <a:ln w="9525">
                <a:noFill/>
                <a:round/>
                <a:headEnd/>
                <a:tailEnd/>
              </a:ln>
            </p:spPr>
            <p:txBody>
              <a:bodyPr/>
              <a:lstStyle/>
              <a:p>
                <a:endParaRPr lang="it-IT">
                  <a:solidFill>
                    <a:srgbClr val="FFFFFF"/>
                  </a:solidFill>
                </a:endParaRPr>
              </a:p>
            </p:txBody>
          </p:sp>
          <p:sp>
            <p:nvSpPr>
              <p:cNvPr id="28989" name="Freeform 433"/>
              <p:cNvSpPr>
                <a:spLocks/>
              </p:cNvSpPr>
              <p:nvPr/>
            </p:nvSpPr>
            <p:spPr bwMode="auto">
              <a:xfrm>
                <a:off x="3203" y="1802"/>
                <a:ext cx="31" cy="14"/>
              </a:xfrm>
              <a:custGeom>
                <a:avLst/>
                <a:gdLst>
                  <a:gd name="T0" fmla="*/ 2 w 31"/>
                  <a:gd name="T1" fmla="*/ 14 h 14"/>
                  <a:gd name="T2" fmla="*/ 6 w 31"/>
                  <a:gd name="T3" fmla="*/ 12 h 14"/>
                  <a:gd name="T4" fmla="*/ 10 w 31"/>
                  <a:gd name="T5" fmla="*/ 12 h 14"/>
                  <a:gd name="T6" fmla="*/ 13 w 31"/>
                  <a:gd name="T7" fmla="*/ 10 h 14"/>
                  <a:gd name="T8" fmla="*/ 16 w 31"/>
                  <a:gd name="T9" fmla="*/ 10 h 14"/>
                  <a:gd name="T10" fmla="*/ 19 w 31"/>
                  <a:gd name="T11" fmla="*/ 10 h 14"/>
                  <a:gd name="T12" fmla="*/ 22 w 31"/>
                  <a:gd name="T13" fmla="*/ 8 h 14"/>
                  <a:gd name="T14" fmla="*/ 25 w 31"/>
                  <a:gd name="T15" fmla="*/ 10 h 14"/>
                  <a:gd name="T16" fmla="*/ 30 w 31"/>
                  <a:gd name="T17" fmla="*/ 10 h 14"/>
                  <a:gd name="T18" fmla="*/ 31 w 31"/>
                  <a:gd name="T19" fmla="*/ 2 h 14"/>
                  <a:gd name="T20" fmla="*/ 27 w 31"/>
                  <a:gd name="T21" fmla="*/ 0 h 14"/>
                  <a:gd name="T22" fmla="*/ 22 w 31"/>
                  <a:gd name="T23" fmla="*/ 0 h 14"/>
                  <a:gd name="T24" fmla="*/ 17 w 31"/>
                  <a:gd name="T25" fmla="*/ 0 h 14"/>
                  <a:gd name="T26" fmla="*/ 14 w 31"/>
                  <a:gd name="T27" fmla="*/ 2 h 14"/>
                  <a:gd name="T28" fmla="*/ 11 w 31"/>
                  <a:gd name="T29" fmla="*/ 2 h 14"/>
                  <a:gd name="T30" fmla="*/ 8 w 31"/>
                  <a:gd name="T31" fmla="*/ 4 h 14"/>
                  <a:gd name="T32" fmla="*/ 5 w 31"/>
                  <a:gd name="T33" fmla="*/ 4 h 14"/>
                  <a:gd name="T34" fmla="*/ 2 w 31"/>
                  <a:gd name="T35" fmla="*/ 6 h 14"/>
                  <a:gd name="T36" fmla="*/ 0 w 31"/>
                  <a:gd name="T37" fmla="*/ 6 h 14"/>
                  <a:gd name="T38" fmla="*/ 2 w 31"/>
                  <a:gd name="T39" fmla="*/ 14 h 1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1"/>
                  <a:gd name="T61" fmla="*/ 0 h 14"/>
                  <a:gd name="T62" fmla="*/ 31 w 31"/>
                  <a:gd name="T63" fmla="*/ 14 h 1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1" h="14">
                    <a:moveTo>
                      <a:pt x="2" y="14"/>
                    </a:moveTo>
                    <a:lnTo>
                      <a:pt x="6" y="12"/>
                    </a:lnTo>
                    <a:lnTo>
                      <a:pt x="10" y="12"/>
                    </a:lnTo>
                    <a:lnTo>
                      <a:pt x="13" y="10"/>
                    </a:lnTo>
                    <a:lnTo>
                      <a:pt x="16" y="10"/>
                    </a:lnTo>
                    <a:lnTo>
                      <a:pt x="19" y="10"/>
                    </a:lnTo>
                    <a:lnTo>
                      <a:pt x="22" y="8"/>
                    </a:lnTo>
                    <a:lnTo>
                      <a:pt x="25" y="10"/>
                    </a:lnTo>
                    <a:lnTo>
                      <a:pt x="30" y="10"/>
                    </a:lnTo>
                    <a:lnTo>
                      <a:pt x="31" y="2"/>
                    </a:lnTo>
                    <a:lnTo>
                      <a:pt x="27" y="0"/>
                    </a:lnTo>
                    <a:lnTo>
                      <a:pt x="22" y="0"/>
                    </a:lnTo>
                    <a:lnTo>
                      <a:pt x="17" y="0"/>
                    </a:lnTo>
                    <a:lnTo>
                      <a:pt x="14" y="2"/>
                    </a:lnTo>
                    <a:lnTo>
                      <a:pt x="11" y="2"/>
                    </a:lnTo>
                    <a:lnTo>
                      <a:pt x="8" y="4"/>
                    </a:lnTo>
                    <a:lnTo>
                      <a:pt x="5" y="4"/>
                    </a:lnTo>
                    <a:lnTo>
                      <a:pt x="2" y="6"/>
                    </a:lnTo>
                    <a:lnTo>
                      <a:pt x="0" y="6"/>
                    </a:lnTo>
                    <a:lnTo>
                      <a:pt x="2" y="14"/>
                    </a:lnTo>
                    <a:close/>
                  </a:path>
                </a:pathLst>
              </a:custGeom>
              <a:solidFill>
                <a:srgbClr val="CC6633"/>
              </a:solidFill>
              <a:ln w="9525">
                <a:noFill/>
                <a:round/>
                <a:headEnd/>
                <a:tailEnd/>
              </a:ln>
            </p:spPr>
            <p:txBody>
              <a:bodyPr/>
              <a:lstStyle/>
              <a:p>
                <a:endParaRPr lang="it-IT">
                  <a:solidFill>
                    <a:srgbClr val="FFFFFF"/>
                  </a:solidFill>
                </a:endParaRPr>
              </a:p>
            </p:txBody>
          </p:sp>
          <p:sp>
            <p:nvSpPr>
              <p:cNvPr id="28990" name="Freeform 434"/>
              <p:cNvSpPr>
                <a:spLocks/>
              </p:cNvSpPr>
              <p:nvPr/>
            </p:nvSpPr>
            <p:spPr bwMode="auto">
              <a:xfrm>
                <a:off x="3189" y="1808"/>
                <a:ext cx="16" cy="40"/>
              </a:xfrm>
              <a:custGeom>
                <a:avLst/>
                <a:gdLst>
                  <a:gd name="T0" fmla="*/ 9 w 16"/>
                  <a:gd name="T1" fmla="*/ 36 h 40"/>
                  <a:gd name="T2" fmla="*/ 8 w 16"/>
                  <a:gd name="T3" fmla="*/ 32 h 40"/>
                  <a:gd name="T4" fmla="*/ 8 w 16"/>
                  <a:gd name="T5" fmla="*/ 27 h 40"/>
                  <a:gd name="T6" fmla="*/ 8 w 16"/>
                  <a:gd name="T7" fmla="*/ 23 h 40"/>
                  <a:gd name="T8" fmla="*/ 8 w 16"/>
                  <a:gd name="T9" fmla="*/ 19 h 40"/>
                  <a:gd name="T10" fmla="*/ 9 w 16"/>
                  <a:gd name="T11" fmla="*/ 15 h 40"/>
                  <a:gd name="T12" fmla="*/ 11 w 16"/>
                  <a:gd name="T13" fmla="*/ 13 h 40"/>
                  <a:gd name="T14" fmla="*/ 14 w 16"/>
                  <a:gd name="T15" fmla="*/ 11 h 40"/>
                  <a:gd name="T16" fmla="*/ 16 w 16"/>
                  <a:gd name="T17" fmla="*/ 8 h 40"/>
                  <a:gd name="T18" fmla="*/ 14 w 16"/>
                  <a:gd name="T19" fmla="*/ 0 h 40"/>
                  <a:gd name="T20" fmla="*/ 11 w 16"/>
                  <a:gd name="T21" fmla="*/ 2 h 40"/>
                  <a:gd name="T22" fmla="*/ 6 w 16"/>
                  <a:gd name="T23" fmla="*/ 6 h 40"/>
                  <a:gd name="T24" fmla="*/ 3 w 16"/>
                  <a:gd name="T25" fmla="*/ 11 h 40"/>
                  <a:gd name="T26" fmla="*/ 2 w 16"/>
                  <a:gd name="T27" fmla="*/ 17 h 40"/>
                  <a:gd name="T28" fmla="*/ 0 w 16"/>
                  <a:gd name="T29" fmla="*/ 23 h 40"/>
                  <a:gd name="T30" fmla="*/ 0 w 16"/>
                  <a:gd name="T31" fmla="*/ 29 h 40"/>
                  <a:gd name="T32" fmla="*/ 2 w 16"/>
                  <a:gd name="T33" fmla="*/ 36 h 40"/>
                  <a:gd name="T34" fmla="*/ 3 w 16"/>
                  <a:gd name="T35" fmla="*/ 40 h 40"/>
                  <a:gd name="T36" fmla="*/ 9 w 16"/>
                  <a:gd name="T37" fmla="*/ 36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40"/>
                  <a:gd name="T59" fmla="*/ 16 w 16"/>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40">
                    <a:moveTo>
                      <a:pt x="9" y="36"/>
                    </a:moveTo>
                    <a:lnTo>
                      <a:pt x="8" y="32"/>
                    </a:lnTo>
                    <a:lnTo>
                      <a:pt x="8" y="27"/>
                    </a:lnTo>
                    <a:lnTo>
                      <a:pt x="8" y="23"/>
                    </a:lnTo>
                    <a:lnTo>
                      <a:pt x="8" y="19"/>
                    </a:lnTo>
                    <a:lnTo>
                      <a:pt x="9" y="15"/>
                    </a:lnTo>
                    <a:lnTo>
                      <a:pt x="11" y="13"/>
                    </a:lnTo>
                    <a:lnTo>
                      <a:pt x="14" y="11"/>
                    </a:lnTo>
                    <a:lnTo>
                      <a:pt x="16" y="8"/>
                    </a:lnTo>
                    <a:lnTo>
                      <a:pt x="14" y="0"/>
                    </a:lnTo>
                    <a:lnTo>
                      <a:pt x="11" y="2"/>
                    </a:lnTo>
                    <a:lnTo>
                      <a:pt x="6" y="6"/>
                    </a:lnTo>
                    <a:lnTo>
                      <a:pt x="3" y="11"/>
                    </a:lnTo>
                    <a:lnTo>
                      <a:pt x="2" y="17"/>
                    </a:lnTo>
                    <a:lnTo>
                      <a:pt x="0" y="23"/>
                    </a:lnTo>
                    <a:lnTo>
                      <a:pt x="0" y="29"/>
                    </a:lnTo>
                    <a:lnTo>
                      <a:pt x="2" y="36"/>
                    </a:lnTo>
                    <a:lnTo>
                      <a:pt x="3" y="40"/>
                    </a:lnTo>
                    <a:lnTo>
                      <a:pt x="9" y="36"/>
                    </a:lnTo>
                    <a:close/>
                  </a:path>
                </a:pathLst>
              </a:custGeom>
              <a:solidFill>
                <a:srgbClr val="CC6633"/>
              </a:solidFill>
              <a:ln w="9525">
                <a:noFill/>
                <a:round/>
                <a:headEnd/>
                <a:tailEnd/>
              </a:ln>
            </p:spPr>
            <p:txBody>
              <a:bodyPr/>
              <a:lstStyle/>
              <a:p>
                <a:endParaRPr lang="it-IT">
                  <a:solidFill>
                    <a:srgbClr val="FFFFFF"/>
                  </a:solidFill>
                </a:endParaRPr>
              </a:p>
            </p:txBody>
          </p:sp>
          <p:sp>
            <p:nvSpPr>
              <p:cNvPr id="28991" name="Freeform 435"/>
              <p:cNvSpPr>
                <a:spLocks/>
              </p:cNvSpPr>
              <p:nvPr/>
            </p:nvSpPr>
            <p:spPr bwMode="auto">
              <a:xfrm>
                <a:off x="3192" y="1844"/>
                <a:ext cx="49" cy="44"/>
              </a:xfrm>
              <a:custGeom>
                <a:avLst/>
                <a:gdLst>
                  <a:gd name="T0" fmla="*/ 49 w 49"/>
                  <a:gd name="T1" fmla="*/ 36 h 44"/>
                  <a:gd name="T2" fmla="*/ 42 w 49"/>
                  <a:gd name="T3" fmla="*/ 31 h 44"/>
                  <a:gd name="T4" fmla="*/ 36 w 49"/>
                  <a:gd name="T5" fmla="*/ 29 h 44"/>
                  <a:gd name="T6" fmla="*/ 30 w 49"/>
                  <a:gd name="T7" fmla="*/ 25 h 44"/>
                  <a:gd name="T8" fmla="*/ 24 w 49"/>
                  <a:gd name="T9" fmla="*/ 21 h 44"/>
                  <a:gd name="T10" fmla="*/ 19 w 49"/>
                  <a:gd name="T11" fmla="*/ 17 h 44"/>
                  <a:gd name="T12" fmla="*/ 14 w 49"/>
                  <a:gd name="T13" fmla="*/ 12 h 44"/>
                  <a:gd name="T14" fmla="*/ 10 w 49"/>
                  <a:gd name="T15" fmla="*/ 6 h 44"/>
                  <a:gd name="T16" fmla="*/ 6 w 49"/>
                  <a:gd name="T17" fmla="*/ 0 h 44"/>
                  <a:gd name="T18" fmla="*/ 0 w 49"/>
                  <a:gd name="T19" fmla="*/ 4 h 44"/>
                  <a:gd name="T20" fmla="*/ 5 w 49"/>
                  <a:gd name="T21" fmla="*/ 12 h 44"/>
                  <a:gd name="T22" fmla="*/ 10 w 49"/>
                  <a:gd name="T23" fmla="*/ 19 h 44"/>
                  <a:gd name="T24" fmla="*/ 16 w 49"/>
                  <a:gd name="T25" fmla="*/ 25 h 44"/>
                  <a:gd name="T26" fmla="*/ 21 w 49"/>
                  <a:gd name="T27" fmla="*/ 29 h 44"/>
                  <a:gd name="T28" fmla="*/ 27 w 49"/>
                  <a:gd name="T29" fmla="*/ 33 h 44"/>
                  <a:gd name="T30" fmla="*/ 33 w 49"/>
                  <a:gd name="T31" fmla="*/ 38 h 44"/>
                  <a:gd name="T32" fmla="*/ 39 w 49"/>
                  <a:gd name="T33" fmla="*/ 40 h 44"/>
                  <a:gd name="T34" fmla="*/ 46 w 49"/>
                  <a:gd name="T35" fmla="*/ 44 h 44"/>
                  <a:gd name="T36" fmla="*/ 49 w 49"/>
                  <a:gd name="T37" fmla="*/ 36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
                  <a:gd name="T58" fmla="*/ 0 h 44"/>
                  <a:gd name="T59" fmla="*/ 49 w 49"/>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 h="44">
                    <a:moveTo>
                      <a:pt x="49" y="36"/>
                    </a:moveTo>
                    <a:lnTo>
                      <a:pt x="42" y="31"/>
                    </a:lnTo>
                    <a:lnTo>
                      <a:pt x="36" y="29"/>
                    </a:lnTo>
                    <a:lnTo>
                      <a:pt x="30" y="25"/>
                    </a:lnTo>
                    <a:lnTo>
                      <a:pt x="24" y="21"/>
                    </a:lnTo>
                    <a:lnTo>
                      <a:pt x="19" y="17"/>
                    </a:lnTo>
                    <a:lnTo>
                      <a:pt x="14" y="12"/>
                    </a:lnTo>
                    <a:lnTo>
                      <a:pt x="10" y="6"/>
                    </a:lnTo>
                    <a:lnTo>
                      <a:pt x="6" y="0"/>
                    </a:lnTo>
                    <a:lnTo>
                      <a:pt x="0" y="4"/>
                    </a:lnTo>
                    <a:lnTo>
                      <a:pt x="5" y="12"/>
                    </a:lnTo>
                    <a:lnTo>
                      <a:pt x="10" y="19"/>
                    </a:lnTo>
                    <a:lnTo>
                      <a:pt x="16" y="25"/>
                    </a:lnTo>
                    <a:lnTo>
                      <a:pt x="21" y="29"/>
                    </a:lnTo>
                    <a:lnTo>
                      <a:pt x="27" y="33"/>
                    </a:lnTo>
                    <a:lnTo>
                      <a:pt x="33" y="38"/>
                    </a:lnTo>
                    <a:lnTo>
                      <a:pt x="39" y="40"/>
                    </a:lnTo>
                    <a:lnTo>
                      <a:pt x="46" y="44"/>
                    </a:lnTo>
                    <a:lnTo>
                      <a:pt x="49" y="36"/>
                    </a:lnTo>
                    <a:close/>
                  </a:path>
                </a:pathLst>
              </a:custGeom>
              <a:solidFill>
                <a:srgbClr val="CC6633"/>
              </a:solidFill>
              <a:ln w="9525">
                <a:noFill/>
                <a:round/>
                <a:headEnd/>
                <a:tailEnd/>
              </a:ln>
            </p:spPr>
            <p:txBody>
              <a:bodyPr/>
              <a:lstStyle/>
              <a:p>
                <a:endParaRPr lang="it-IT">
                  <a:solidFill>
                    <a:srgbClr val="FFFFFF"/>
                  </a:solidFill>
                </a:endParaRPr>
              </a:p>
            </p:txBody>
          </p:sp>
          <p:sp>
            <p:nvSpPr>
              <p:cNvPr id="28992" name="Freeform 436"/>
              <p:cNvSpPr>
                <a:spLocks/>
              </p:cNvSpPr>
              <p:nvPr/>
            </p:nvSpPr>
            <p:spPr bwMode="auto">
              <a:xfrm>
                <a:off x="3238" y="1867"/>
                <a:ext cx="15" cy="21"/>
              </a:xfrm>
              <a:custGeom>
                <a:avLst/>
                <a:gdLst>
                  <a:gd name="T0" fmla="*/ 9 w 15"/>
                  <a:gd name="T1" fmla="*/ 0 h 21"/>
                  <a:gd name="T2" fmla="*/ 7 w 15"/>
                  <a:gd name="T3" fmla="*/ 2 h 21"/>
                  <a:gd name="T4" fmla="*/ 7 w 15"/>
                  <a:gd name="T5" fmla="*/ 4 h 21"/>
                  <a:gd name="T6" fmla="*/ 6 w 15"/>
                  <a:gd name="T7" fmla="*/ 8 h 21"/>
                  <a:gd name="T8" fmla="*/ 6 w 15"/>
                  <a:gd name="T9" fmla="*/ 10 h 21"/>
                  <a:gd name="T10" fmla="*/ 4 w 15"/>
                  <a:gd name="T11" fmla="*/ 10 h 21"/>
                  <a:gd name="T12" fmla="*/ 4 w 15"/>
                  <a:gd name="T13" fmla="*/ 13 h 21"/>
                  <a:gd name="T14" fmla="*/ 3 w 15"/>
                  <a:gd name="T15" fmla="*/ 13 h 21"/>
                  <a:gd name="T16" fmla="*/ 0 w 15"/>
                  <a:gd name="T17" fmla="*/ 21 h 21"/>
                  <a:gd name="T18" fmla="*/ 3 w 15"/>
                  <a:gd name="T19" fmla="*/ 21 h 21"/>
                  <a:gd name="T20" fmla="*/ 6 w 15"/>
                  <a:gd name="T21" fmla="*/ 21 h 21"/>
                  <a:gd name="T22" fmla="*/ 9 w 15"/>
                  <a:gd name="T23" fmla="*/ 19 h 21"/>
                  <a:gd name="T24" fmla="*/ 11 w 15"/>
                  <a:gd name="T25" fmla="*/ 15 h 21"/>
                  <a:gd name="T26" fmla="*/ 12 w 15"/>
                  <a:gd name="T27" fmla="*/ 13 h 21"/>
                  <a:gd name="T28" fmla="*/ 14 w 15"/>
                  <a:gd name="T29" fmla="*/ 8 h 21"/>
                  <a:gd name="T30" fmla="*/ 14 w 15"/>
                  <a:gd name="T31" fmla="*/ 4 h 21"/>
                  <a:gd name="T32" fmla="*/ 15 w 15"/>
                  <a:gd name="T33" fmla="*/ 2 h 21"/>
                  <a:gd name="T34" fmla="*/ 9 w 15"/>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
                  <a:gd name="T55" fmla="*/ 0 h 21"/>
                  <a:gd name="T56" fmla="*/ 15 w 15"/>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 h="21">
                    <a:moveTo>
                      <a:pt x="9" y="0"/>
                    </a:moveTo>
                    <a:lnTo>
                      <a:pt x="7" y="2"/>
                    </a:lnTo>
                    <a:lnTo>
                      <a:pt x="7" y="4"/>
                    </a:lnTo>
                    <a:lnTo>
                      <a:pt x="6" y="8"/>
                    </a:lnTo>
                    <a:lnTo>
                      <a:pt x="6" y="10"/>
                    </a:lnTo>
                    <a:lnTo>
                      <a:pt x="4" y="10"/>
                    </a:lnTo>
                    <a:lnTo>
                      <a:pt x="4" y="13"/>
                    </a:lnTo>
                    <a:lnTo>
                      <a:pt x="3" y="13"/>
                    </a:lnTo>
                    <a:lnTo>
                      <a:pt x="0" y="21"/>
                    </a:lnTo>
                    <a:lnTo>
                      <a:pt x="3" y="21"/>
                    </a:lnTo>
                    <a:lnTo>
                      <a:pt x="6" y="21"/>
                    </a:lnTo>
                    <a:lnTo>
                      <a:pt x="9" y="19"/>
                    </a:lnTo>
                    <a:lnTo>
                      <a:pt x="11" y="15"/>
                    </a:lnTo>
                    <a:lnTo>
                      <a:pt x="12" y="13"/>
                    </a:lnTo>
                    <a:lnTo>
                      <a:pt x="14" y="8"/>
                    </a:lnTo>
                    <a:lnTo>
                      <a:pt x="14" y="4"/>
                    </a:lnTo>
                    <a:lnTo>
                      <a:pt x="15" y="2"/>
                    </a:lnTo>
                    <a:lnTo>
                      <a:pt x="9" y="0"/>
                    </a:lnTo>
                    <a:close/>
                  </a:path>
                </a:pathLst>
              </a:custGeom>
              <a:solidFill>
                <a:srgbClr val="CC6633"/>
              </a:solidFill>
              <a:ln w="9525">
                <a:noFill/>
                <a:round/>
                <a:headEnd/>
                <a:tailEnd/>
              </a:ln>
            </p:spPr>
            <p:txBody>
              <a:bodyPr/>
              <a:lstStyle/>
              <a:p>
                <a:endParaRPr lang="it-IT">
                  <a:solidFill>
                    <a:srgbClr val="FFFFFF"/>
                  </a:solidFill>
                </a:endParaRPr>
              </a:p>
            </p:txBody>
          </p:sp>
          <p:sp>
            <p:nvSpPr>
              <p:cNvPr id="28993" name="Freeform 437"/>
              <p:cNvSpPr>
                <a:spLocks/>
              </p:cNvSpPr>
              <p:nvPr/>
            </p:nvSpPr>
            <p:spPr bwMode="auto">
              <a:xfrm>
                <a:off x="3244" y="1837"/>
                <a:ext cx="9" cy="32"/>
              </a:xfrm>
              <a:custGeom>
                <a:avLst/>
                <a:gdLst>
                  <a:gd name="T0" fmla="*/ 0 w 9"/>
                  <a:gd name="T1" fmla="*/ 0 h 32"/>
                  <a:gd name="T2" fmla="*/ 0 w 9"/>
                  <a:gd name="T3" fmla="*/ 5 h 32"/>
                  <a:gd name="T4" fmla="*/ 0 w 9"/>
                  <a:gd name="T5" fmla="*/ 9 h 32"/>
                  <a:gd name="T6" fmla="*/ 1 w 9"/>
                  <a:gd name="T7" fmla="*/ 13 h 32"/>
                  <a:gd name="T8" fmla="*/ 1 w 9"/>
                  <a:gd name="T9" fmla="*/ 17 h 32"/>
                  <a:gd name="T10" fmla="*/ 1 w 9"/>
                  <a:gd name="T11" fmla="*/ 19 h 32"/>
                  <a:gd name="T12" fmla="*/ 3 w 9"/>
                  <a:gd name="T13" fmla="*/ 24 h 32"/>
                  <a:gd name="T14" fmla="*/ 3 w 9"/>
                  <a:gd name="T15" fmla="*/ 26 h 32"/>
                  <a:gd name="T16" fmla="*/ 3 w 9"/>
                  <a:gd name="T17" fmla="*/ 30 h 32"/>
                  <a:gd name="T18" fmla="*/ 9 w 9"/>
                  <a:gd name="T19" fmla="*/ 32 h 32"/>
                  <a:gd name="T20" fmla="*/ 9 w 9"/>
                  <a:gd name="T21" fmla="*/ 28 h 32"/>
                  <a:gd name="T22" fmla="*/ 9 w 9"/>
                  <a:gd name="T23" fmla="*/ 22 h 32"/>
                  <a:gd name="T24" fmla="*/ 9 w 9"/>
                  <a:gd name="T25" fmla="*/ 17 h 32"/>
                  <a:gd name="T26" fmla="*/ 8 w 9"/>
                  <a:gd name="T27" fmla="*/ 13 h 32"/>
                  <a:gd name="T28" fmla="*/ 8 w 9"/>
                  <a:gd name="T29" fmla="*/ 11 h 32"/>
                  <a:gd name="T30" fmla="*/ 6 w 9"/>
                  <a:gd name="T31" fmla="*/ 7 h 32"/>
                  <a:gd name="T32" fmla="*/ 6 w 9"/>
                  <a:gd name="T33" fmla="*/ 3 h 32"/>
                  <a:gd name="T34" fmla="*/ 6 w 9"/>
                  <a:gd name="T35" fmla="*/ 0 h 32"/>
                  <a:gd name="T36" fmla="*/ 0 w 9"/>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
                  <a:gd name="T58" fmla="*/ 0 h 32"/>
                  <a:gd name="T59" fmla="*/ 9 w 9"/>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 h="32">
                    <a:moveTo>
                      <a:pt x="0" y="0"/>
                    </a:moveTo>
                    <a:lnTo>
                      <a:pt x="0" y="5"/>
                    </a:lnTo>
                    <a:lnTo>
                      <a:pt x="0" y="9"/>
                    </a:lnTo>
                    <a:lnTo>
                      <a:pt x="1" y="13"/>
                    </a:lnTo>
                    <a:lnTo>
                      <a:pt x="1" y="17"/>
                    </a:lnTo>
                    <a:lnTo>
                      <a:pt x="1" y="19"/>
                    </a:lnTo>
                    <a:lnTo>
                      <a:pt x="3" y="24"/>
                    </a:lnTo>
                    <a:lnTo>
                      <a:pt x="3" y="26"/>
                    </a:lnTo>
                    <a:lnTo>
                      <a:pt x="3" y="30"/>
                    </a:lnTo>
                    <a:lnTo>
                      <a:pt x="9" y="32"/>
                    </a:lnTo>
                    <a:lnTo>
                      <a:pt x="9" y="28"/>
                    </a:lnTo>
                    <a:lnTo>
                      <a:pt x="9" y="22"/>
                    </a:lnTo>
                    <a:lnTo>
                      <a:pt x="9" y="17"/>
                    </a:lnTo>
                    <a:lnTo>
                      <a:pt x="8" y="13"/>
                    </a:lnTo>
                    <a:lnTo>
                      <a:pt x="8" y="11"/>
                    </a:lnTo>
                    <a:lnTo>
                      <a:pt x="6" y="7"/>
                    </a:lnTo>
                    <a:lnTo>
                      <a:pt x="6" y="3"/>
                    </a:lnTo>
                    <a:lnTo>
                      <a:pt x="6" y="0"/>
                    </a:lnTo>
                    <a:lnTo>
                      <a:pt x="0" y="0"/>
                    </a:lnTo>
                    <a:close/>
                  </a:path>
                </a:pathLst>
              </a:custGeom>
              <a:solidFill>
                <a:srgbClr val="CC6633"/>
              </a:solidFill>
              <a:ln w="9525">
                <a:noFill/>
                <a:round/>
                <a:headEnd/>
                <a:tailEnd/>
              </a:ln>
            </p:spPr>
            <p:txBody>
              <a:bodyPr/>
              <a:lstStyle/>
              <a:p>
                <a:endParaRPr lang="it-IT">
                  <a:solidFill>
                    <a:srgbClr val="FFFFFF"/>
                  </a:solidFill>
                </a:endParaRPr>
              </a:p>
            </p:txBody>
          </p:sp>
          <p:sp>
            <p:nvSpPr>
              <p:cNvPr id="28994" name="Freeform 438"/>
              <p:cNvSpPr>
                <a:spLocks/>
              </p:cNvSpPr>
              <p:nvPr/>
            </p:nvSpPr>
            <p:spPr bwMode="auto">
              <a:xfrm>
                <a:off x="3242" y="1812"/>
                <a:ext cx="8" cy="25"/>
              </a:xfrm>
              <a:custGeom>
                <a:avLst/>
                <a:gdLst>
                  <a:gd name="T0" fmla="*/ 0 w 8"/>
                  <a:gd name="T1" fmla="*/ 2 h 25"/>
                  <a:gd name="T2" fmla="*/ 2 w 8"/>
                  <a:gd name="T3" fmla="*/ 4 h 25"/>
                  <a:gd name="T4" fmla="*/ 2 w 8"/>
                  <a:gd name="T5" fmla="*/ 7 h 25"/>
                  <a:gd name="T6" fmla="*/ 2 w 8"/>
                  <a:gd name="T7" fmla="*/ 11 h 25"/>
                  <a:gd name="T8" fmla="*/ 2 w 8"/>
                  <a:gd name="T9" fmla="*/ 13 h 25"/>
                  <a:gd name="T10" fmla="*/ 2 w 8"/>
                  <a:gd name="T11" fmla="*/ 17 h 25"/>
                  <a:gd name="T12" fmla="*/ 2 w 8"/>
                  <a:gd name="T13" fmla="*/ 19 h 25"/>
                  <a:gd name="T14" fmla="*/ 2 w 8"/>
                  <a:gd name="T15" fmla="*/ 23 h 25"/>
                  <a:gd name="T16" fmla="*/ 2 w 8"/>
                  <a:gd name="T17" fmla="*/ 25 h 25"/>
                  <a:gd name="T18" fmla="*/ 8 w 8"/>
                  <a:gd name="T19" fmla="*/ 25 h 25"/>
                  <a:gd name="T20" fmla="*/ 8 w 8"/>
                  <a:gd name="T21" fmla="*/ 23 h 25"/>
                  <a:gd name="T22" fmla="*/ 8 w 8"/>
                  <a:gd name="T23" fmla="*/ 19 h 25"/>
                  <a:gd name="T24" fmla="*/ 8 w 8"/>
                  <a:gd name="T25" fmla="*/ 17 h 25"/>
                  <a:gd name="T26" fmla="*/ 8 w 8"/>
                  <a:gd name="T27" fmla="*/ 13 h 25"/>
                  <a:gd name="T28" fmla="*/ 8 w 8"/>
                  <a:gd name="T29" fmla="*/ 11 h 25"/>
                  <a:gd name="T30" fmla="*/ 8 w 8"/>
                  <a:gd name="T31" fmla="*/ 7 h 25"/>
                  <a:gd name="T32" fmla="*/ 8 w 8"/>
                  <a:gd name="T33" fmla="*/ 4 h 25"/>
                  <a:gd name="T34" fmla="*/ 7 w 8"/>
                  <a:gd name="T35" fmla="*/ 0 h 25"/>
                  <a:gd name="T36" fmla="*/ 0 w 8"/>
                  <a:gd name="T37" fmla="*/ 2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25"/>
                  <a:gd name="T59" fmla="*/ 8 w 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25">
                    <a:moveTo>
                      <a:pt x="0" y="2"/>
                    </a:moveTo>
                    <a:lnTo>
                      <a:pt x="2" y="4"/>
                    </a:lnTo>
                    <a:lnTo>
                      <a:pt x="2" y="7"/>
                    </a:lnTo>
                    <a:lnTo>
                      <a:pt x="2" y="11"/>
                    </a:lnTo>
                    <a:lnTo>
                      <a:pt x="2" y="13"/>
                    </a:lnTo>
                    <a:lnTo>
                      <a:pt x="2" y="17"/>
                    </a:lnTo>
                    <a:lnTo>
                      <a:pt x="2" y="19"/>
                    </a:lnTo>
                    <a:lnTo>
                      <a:pt x="2" y="23"/>
                    </a:lnTo>
                    <a:lnTo>
                      <a:pt x="2" y="25"/>
                    </a:lnTo>
                    <a:lnTo>
                      <a:pt x="8" y="25"/>
                    </a:lnTo>
                    <a:lnTo>
                      <a:pt x="8" y="23"/>
                    </a:lnTo>
                    <a:lnTo>
                      <a:pt x="8" y="19"/>
                    </a:lnTo>
                    <a:lnTo>
                      <a:pt x="8" y="17"/>
                    </a:lnTo>
                    <a:lnTo>
                      <a:pt x="8" y="13"/>
                    </a:lnTo>
                    <a:lnTo>
                      <a:pt x="8" y="11"/>
                    </a:lnTo>
                    <a:lnTo>
                      <a:pt x="8" y="7"/>
                    </a:lnTo>
                    <a:lnTo>
                      <a:pt x="8" y="4"/>
                    </a:lnTo>
                    <a:lnTo>
                      <a:pt x="7" y="0"/>
                    </a:lnTo>
                    <a:lnTo>
                      <a:pt x="0" y="2"/>
                    </a:lnTo>
                    <a:close/>
                  </a:path>
                </a:pathLst>
              </a:custGeom>
              <a:solidFill>
                <a:srgbClr val="CC6633"/>
              </a:solidFill>
              <a:ln w="9525">
                <a:noFill/>
                <a:round/>
                <a:headEnd/>
                <a:tailEnd/>
              </a:ln>
            </p:spPr>
            <p:txBody>
              <a:bodyPr/>
              <a:lstStyle/>
              <a:p>
                <a:endParaRPr lang="it-IT">
                  <a:solidFill>
                    <a:srgbClr val="FFFFFF"/>
                  </a:solidFill>
                </a:endParaRPr>
              </a:p>
            </p:txBody>
          </p:sp>
          <p:sp>
            <p:nvSpPr>
              <p:cNvPr id="28995" name="Freeform 439"/>
              <p:cNvSpPr>
                <a:spLocks/>
              </p:cNvSpPr>
              <p:nvPr/>
            </p:nvSpPr>
            <p:spPr bwMode="auto">
              <a:xfrm>
                <a:off x="3230" y="1804"/>
                <a:ext cx="19" cy="10"/>
              </a:xfrm>
              <a:custGeom>
                <a:avLst/>
                <a:gdLst>
                  <a:gd name="T0" fmla="*/ 8 w 19"/>
                  <a:gd name="T1" fmla="*/ 2 h 10"/>
                  <a:gd name="T2" fmla="*/ 3 w 19"/>
                  <a:gd name="T3" fmla="*/ 8 h 10"/>
                  <a:gd name="T4" fmla="*/ 6 w 19"/>
                  <a:gd name="T5" fmla="*/ 8 h 10"/>
                  <a:gd name="T6" fmla="*/ 8 w 19"/>
                  <a:gd name="T7" fmla="*/ 8 h 10"/>
                  <a:gd name="T8" fmla="*/ 9 w 19"/>
                  <a:gd name="T9" fmla="*/ 8 h 10"/>
                  <a:gd name="T10" fmla="*/ 11 w 19"/>
                  <a:gd name="T11" fmla="*/ 8 h 10"/>
                  <a:gd name="T12" fmla="*/ 12 w 19"/>
                  <a:gd name="T13" fmla="*/ 10 h 10"/>
                  <a:gd name="T14" fmla="*/ 19 w 19"/>
                  <a:gd name="T15" fmla="*/ 8 h 10"/>
                  <a:gd name="T16" fmla="*/ 19 w 19"/>
                  <a:gd name="T17" fmla="*/ 4 h 10"/>
                  <a:gd name="T18" fmla="*/ 15 w 19"/>
                  <a:gd name="T19" fmla="*/ 2 h 10"/>
                  <a:gd name="T20" fmla="*/ 14 w 19"/>
                  <a:gd name="T21" fmla="*/ 2 h 10"/>
                  <a:gd name="T22" fmla="*/ 12 w 19"/>
                  <a:gd name="T23" fmla="*/ 0 h 10"/>
                  <a:gd name="T24" fmla="*/ 9 w 19"/>
                  <a:gd name="T25" fmla="*/ 0 h 10"/>
                  <a:gd name="T26" fmla="*/ 8 w 19"/>
                  <a:gd name="T27" fmla="*/ 0 h 10"/>
                  <a:gd name="T28" fmla="*/ 6 w 19"/>
                  <a:gd name="T29" fmla="*/ 0 h 10"/>
                  <a:gd name="T30" fmla="*/ 4 w 19"/>
                  <a:gd name="T31" fmla="*/ 0 h 10"/>
                  <a:gd name="T32" fmla="*/ 1 w 19"/>
                  <a:gd name="T33" fmla="*/ 6 h 10"/>
                  <a:gd name="T34" fmla="*/ 4 w 19"/>
                  <a:gd name="T35" fmla="*/ 0 h 10"/>
                  <a:gd name="T36" fmla="*/ 0 w 19"/>
                  <a:gd name="T37" fmla="*/ 0 h 10"/>
                  <a:gd name="T38" fmla="*/ 1 w 19"/>
                  <a:gd name="T39" fmla="*/ 6 h 10"/>
                  <a:gd name="T40" fmla="*/ 8 w 19"/>
                  <a:gd name="T41" fmla="*/ 2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9"/>
                  <a:gd name="T64" fmla="*/ 0 h 10"/>
                  <a:gd name="T65" fmla="*/ 19 w 19"/>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9" h="10">
                    <a:moveTo>
                      <a:pt x="8" y="2"/>
                    </a:moveTo>
                    <a:lnTo>
                      <a:pt x="3" y="8"/>
                    </a:lnTo>
                    <a:lnTo>
                      <a:pt x="6" y="8"/>
                    </a:lnTo>
                    <a:lnTo>
                      <a:pt x="8" y="8"/>
                    </a:lnTo>
                    <a:lnTo>
                      <a:pt x="9" y="8"/>
                    </a:lnTo>
                    <a:lnTo>
                      <a:pt x="11" y="8"/>
                    </a:lnTo>
                    <a:lnTo>
                      <a:pt x="12" y="10"/>
                    </a:lnTo>
                    <a:lnTo>
                      <a:pt x="19" y="8"/>
                    </a:lnTo>
                    <a:lnTo>
                      <a:pt x="19" y="4"/>
                    </a:lnTo>
                    <a:lnTo>
                      <a:pt x="15" y="2"/>
                    </a:lnTo>
                    <a:lnTo>
                      <a:pt x="14" y="2"/>
                    </a:lnTo>
                    <a:lnTo>
                      <a:pt x="12" y="0"/>
                    </a:lnTo>
                    <a:lnTo>
                      <a:pt x="9" y="0"/>
                    </a:lnTo>
                    <a:lnTo>
                      <a:pt x="8" y="0"/>
                    </a:lnTo>
                    <a:lnTo>
                      <a:pt x="6" y="0"/>
                    </a:lnTo>
                    <a:lnTo>
                      <a:pt x="4" y="0"/>
                    </a:lnTo>
                    <a:lnTo>
                      <a:pt x="1" y="6"/>
                    </a:lnTo>
                    <a:lnTo>
                      <a:pt x="4" y="0"/>
                    </a:lnTo>
                    <a:lnTo>
                      <a:pt x="0" y="0"/>
                    </a:lnTo>
                    <a:lnTo>
                      <a:pt x="1" y="6"/>
                    </a:lnTo>
                    <a:lnTo>
                      <a:pt x="8" y="2"/>
                    </a:lnTo>
                    <a:close/>
                  </a:path>
                </a:pathLst>
              </a:custGeom>
              <a:solidFill>
                <a:srgbClr val="CC6633"/>
              </a:solidFill>
              <a:ln w="9525">
                <a:noFill/>
                <a:round/>
                <a:headEnd/>
                <a:tailEnd/>
              </a:ln>
            </p:spPr>
            <p:txBody>
              <a:bodyPr/>
              <a:lstStyle/>
              <a:p>
                <a:endParaRPr lang="it-IT">
                  <a:solidFill>
                    <a:srgbClr val="FFFFFF"/>
                  </a:solidFill>
                </a:endParaRPr>
              </a:p>
            </p:txBody>
          </p:sp>
          <p:sp>
            <p:nvSpPr>
              <p:cNvPr id="28996" name="Freeform 440"/>
              <p:cNvSpPr>
                <a:spLocks/>
              </p:cNvSpPr>
              <p:nvPr/>
            </p:nvSpPr>
            <p:spPr bwMode="auto">
              <a:xfrm>
                <a:off x="3230" y="1804"/>
                <a:ext cx="8" cy="10"/>
              </a:xfrm>
              <a:custGeom>
                <a:avLst/>
                <a:gdLst>
                  <a:gd name="T0" fmla="*/ 3 w 8"/>
                  <a:gd name="T1" fmla="*/ 8 h 10"/>
                  <a:gd name="T2" fmla="*/ 8 w 8"/>
                  <a:gd name="T3" fmla="*/ 2 h 10"/>
                  <a:gd name="T4" fmla="*/ 0 w 8"/>
                  <a:gd name="T5" fmla="*/ 4 h 10"/>
                  <a:gd name="T6" fmla="*/ 1 w 8"/>
                  <a:gd name="T7" fmla="*/ 6 h 10"/>
                  <a:gd name="T8" fmla="*/ 8 w 8"/>
                  <a:gd name="T9" fmla="*/ 4 h 10"/>
                  <a:gd name="T10" fmla="*/ 8 w 8"/>
                  <a:gd name="T11" fmla="*/ 2 h 10"/>
                  <a:gd name="T12" fmla="*/ 1 w 8"/>
                  <a:gd name="T13" fmla="*/ 6 h 10"/>
                  <a:gd name="T14" fmla="*/ 0 w 8"/>
                  <a:gd name="T15" fmla="*/ 6 h 10"/>
                  <a:gd name="T16" fmla="*/ 8 w 8"/>
                  <a:gd name="T17" fmla="*/ 4 h 10"/>
                  <a:gd name="T18" fmla="*/ 8 w 8"/>
                  <a:gd name="T19" fmla="*/ 2 h 10"/>
                  <a:gd name="T20" fmla="*/ 0 w 8"/>
                  <a:gd name="T21" fmla="*/ 6 h 10"/>
                  <a:gd name="T22" fmla="*/ 1 w 8"/>
                  <a:gd name="T23" fmla="*/ 6 h 10"/>
                  <a:gd name="T24" fmla="*/ 4 w 8"/>
                  <a:gd name="T25" fmla="*/ 0 h 10"/>
                  <a:gd name="T26" fmla="*/ 3 w 8"/>
                  <a:gd name="T27" fmla="*/ 8 h 10"/>
                  <a:gd name="T28" fmla="*/ 8 w 8"/>
                  <a:gd name="T29" fmla="*/ 10 h 10"/>
                  <a:gd name="T30" fmla="*/ 8 w 8"/>
                  <a:gd name="T31" fmla="*/ 2 h 10"/>
                  <a:gd name="T32" fmla="*/ 3 w 8"/>
                  <a:gd name="T33" fmla="*/ 8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0"/>
                  <a:gd name="T53" fmla="*/ 8 w 8"/>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0">
                    <a:moveTo>
                      <a:pt x="3" y="8"/>
                    </a:moveTo>
                    <a:lnTo>
                      <a:pt x="8" y="2"/>
                    </a:lnTo>
                    <a:lnTo>
                      <a:pt x="0" y="4"/>
                    </a:lnTo>
                    <a:lnTo>
                      <a:pt x="1" y="6"/>
                    </a:lnTo>
                    <a:lnTo>
                      <a:pt x="8" y="4"/>
                    </a:lnTo>
                    <a:lnTo>
                      <a:pt x="8" y="2"/>
                    </a:lnTo>
                    <a:lnTo>
                      <a:pt x="1" y="6"/>
                    </a:lnTo>
                    <a:lnTo>
                      <a:pt x="0" y="6"/>
                    </a:lnTo>
                    <a:lnTo>
                      <a:pt x="8" y="4"/>
                    </a:lnTo>
                    <a:lnTo>
                      <a:pt x="8" y="2"/>
                    </a:lnTo>
                    <a:lnTo>
                      <a:pt x="0" y="6"/>
                    </a:lnTo>
                    <a:lnTo>
                      <a:pt x="1" y="6"/>
                    </a:lnTo>
                    <a:lnTo>
                      <a:pt x="4" y="0"/>
                    </a:lnTo>
                    <a:lnTo>
                      <a:pt x="3" y="8"/>
                    </a:lnTo>
                    <a:lnTo>
                      <a:pt x="8" y="10"/>
                    </a:lnTo>
                    <a:lnTo>
                      <a:pt x="8" y="2"/>
                    </a:lnTo>
                    <a:lnTo>
                      <a:pt x="3" y="8"/>
                    </a:lnTo>
                    <a:close/>
                  </a:path>
                </a:pathLst>
              </a:custGeom>
              <a:solidFill>
                <a:srgbClr val="CC6633"/>
              </a:solidFill>
              <a:ln w="9525">
                <a:noFill/>
                <a:round/>
                <a:headEnd/>
                <a:tailEnd/>
              </a:ln>
            </p:spPr>
            <p:txBody>
              <a:bodyPr/>
              <a:lstStyle/>
              <a:p>
                <a:endParaRPr lang="it-IT">
                  <a:solidFill>
                    <a:srgbClr val="FFFFFF"/>
                  </a:solidFill>
                </a:endParaRPr>
              </a:p>
            </p:txBody>
          </p:sp>
          <p:sp>
            <p:nvSpPr>
              <p:cNvPr id="28997" name="Freeform 441"/>
              <p:cNvSpPr>
                <a:spLocks/>
              </p:cNvSpPr>
              <p:nvPr/>
            </p:nvSpPr>
            <p:spPr bwMode="auto">
              <a:xfrm>
                <a:off x="3247" y="1751"/>
                <a:ext cx="47" cy="21"/>
              </a:xfrm>
              <a:custGeom>
                <a:avLst/>
                <a:gdLst>
                  <a:gd name="T0" fmla="*/ 3 w 47"/>
                  <a:gd name="T1" fmla="*/ 13 h 21"/>
                  <a:gd name="T2" fmla="*/ 6 w 47"/>
                  <a:gd name="T3" fmla="*/ 11 h 21"/>
                  <a:gd name="T4" fmla="*/ 11 w 47"/>
                  <a:gd name="T5" fmla="*/ 11 h 21"/>
                  <a:gd name="T6" fmla="*/ 17 w 47"/>
                  <a:gd name="T7" fmla="*/ 11 h 21"/>
                  <a:gd name="T8" fmla="*/ 23 w 47"/>
                  <a:gd name="T9" fmla="*/ 11 h 21"/>
                  <a:gd name="T10" fmla="*/ 30 w 47"/>
                  <a:gd name="T11" fmla="*/ 13 h 21"/>
                  <a:gd name="T12" fmla="*/ 34 w 47"/>
                  <a:gd name="T13" fmla="*/ 15 h 21"/>
                  <a:gd name="T14" fmla="*/ 39 w 47"/>
                  <a:gd name="T15" fmla="*/ 19 h 21"/>
                  <a:gd name="T16" fmla="*/ 44 w 47"/>
                  <a:gd name="T17" fmla="*/ 21 h 21"/>
                  <a:gd name="T18" fmla="*/ 47 w 47"/>
                  <a:gd name="T19" fmla="*/ 15 h 21"/>
                  <a:gd name="T20" fmla="*/ 42 w 47"/>
                  <a:gd name="T21" fmla="*/ 11 h 21"/>
                  <a:gd name="T22" fmla="*/ 37 w 47"/>
                  <a:gd name="T23" fmla="*/ 7 h 21"/>
                  <a:gd name="T24" fmla="*/ 31 w 47"/>
                  <a:gd name="T25" fmla="*/ 4 h 21"/>
                  <a:gd name="T26" fmla="*/ 25 w 47"/>
                  <a:gd name="T27" fmla="*/ 2 h 21"/>
                  <a:gd name="T28" fmla="*/ 17 w 47"/>
                  <a:gd name="T29" fmla="*/ 0 h 21"/>
                  <a:gd name="T30" fmla="*/ 11 w 47"/>
                  <a:gd name="T31" fmla="*/ 0 h 21"/>
                  <a:gd name="T32" fmla="*/ 5 w 47"/>
                  <a:gd name="T33" fmla="*/ 2 h 21"/>
                  <a:gd name="T34" fmla="*/ 0 w 47"/>
                  <a:gd name="T35" fmla="*/ 4 h 21"/>
                  <a:gd name="T36" fmla="*/ 3 w 47"/>
                  <a:gd name="T37" fmla="*/ 13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
                  <a:gd name="T58" fmla="*/ 0 h 21"/>
                  <a:gd name="T59" fmla="*/ 47 w 47"/>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 h="21">
                    <a:moveTo>
                      <a:pt x="3" y="13"/>
                    </a:moveTo>
                    <a:lnTo>
                      <a:pt x="6" y="11"/>
                    </a:lnTo>
                    <a:lnTo>
                      <a:pt x="11" y="11"/>
                    </a:lnTo>
                    <a:lnTo>
                      <a:pt x="17" y="11"/>
                    </a:lnTo>
                    <a:lnTo>
                      <a:pt x="23" y="11"/>
                    </a:lnTo>
                    <a:lnTo>
                      <a:pt x="30" y="13"/>
                    </a:lnTo>
                    <a:lnTo>
                      <a:pt x="34" y="15"/>
                    </a:lnTo>
                    <a:lnTo>
                      <a:pt x="39" y="19"/>
                    </a:lnTo>
                    <a:lnTo>
                      <a:pt x="44" y="21"/>
                    </a:lnTo>
                    <a:lnTo>
                      <a:pt x="47" y="15"/>
                    </a:lnTo>
                    <a:lnTo>
                      <a:pt x="42" y="11"/>
                    </a:lnTo>
                    <a:lnTo>
                      <a:pt x="37" y="7"/>
                    </a:lnTo>
                    <a:lnTo>
                      <a:pt x="31" y="4"/>
                    </a:lnTo>
                    <a:lnTo>
                      <a:pt x="25" y="2"/>
                    </a:lnTo>
                    <a:lnTo>
                      <a:pt x="17" y="0"/>
                    </a:lnTo>
                    <a:lnTo>
                      <a:pt x="11" y="0"/>
                    </a:lnTo>
                    <a:lnTo>
                      <a:pt x="5" y="2"/>
                    </a:lnTo>
                    <a:lnTo>
                      <a:pt x="0" y="4"/>
                    </a:lnTo>
                    <a:lnTo>
                      <a:pt x="3" y="13"/>
                    </a:lnTo>
                    <a:close/>
                  </a:path>
                </a:pathLst>
              </a:custGeom>
              <a:solidFill>
                <a:srgbClr val="CC6633"/>
              </a:solidFill>
              <a:ln w="9525">
                <a:noFill/>
                <a:round/>
                <a:headEnd/>
                <a:tailEnd/>
              </a:ln>
            </p:spPr>
            <p:txBody>
              <a:bodyPr/>
              <a:lstStyle/>
              <a:p>
                <a:endParaRPr lang="it-IT">
                  <a:solidFill>
                    <a:srgbClr val="FFFFFF"/>
                  </a:solidFill>
                </a:endParaRPr>
              </a:p>
            </p:txBody>
          </p:sp>
          <p:sp>
            <p:nvSpPr>
              <p:cNvPr id="28998" name="Freeform 442"/>
              <p:cNvSpPr>
                <a:spLocks/>
              </p:cNvSpPr>
              <p:nvPr/>
            </p:nvSpPr>
            <p:spPr bwMode="auto">
              <a:xfrm>
                <a:off x="3222" y="1755"/>
                <a:ext cx="28" cy="34"/>
              </a:xfrm>
              <a:custGeom>
                <a:avLst/>
                <a:gdLst>
                  <a:gd name="T0" fmla="*/ 8 w 28"/>
                  <a:gd name="T1" fmla="*/ 30 h 34"/>
                  <a:gd name="T2" fmla="*/ 6 w 28"/>
                  <a:gd name="T3" fmla="*/ 26 h 34"/>
                  <a:gd name="T4" fmla="*/ 8 w 28"/>
                  <a:gd name="T5" fmla="*/ 24 h 34"/>
                  <a:gd name="T6" fmla="*/ 9 w 28"/>
                  <a:gd name="T7" fmla="*/ 22 h 34"/>
                  <a:gd name="T8" fmla="*/ 12 w 28"/>
                  <a:gd name="T9" fmla="*/ 19 h 34"/>
                  <a:gd name="T10" fmla="*/ 16 w 28"/>
                  <a:gd name="T11" fmla="*/ 15 h 34"/>
                  <a:gd name="T12" fmla="*/ 20 w 28"/>
                  <a:gd name="T13" fmla="*/ 13 h 34"/>
                  <a:gd name="T14" fmla="*/ 23 w 28"/>
                  <a:gd name="T15" fmla="*/ 11 h 34"/>
                  <a:gd name="T16" fmla="*/ 28 w 28"/>
                  <a:gd name="T17" fmla="*/ 9 h 34"/>
                  <a:gd name="T18" fmla="*/ 25 w 28"/>
                  <a:gd name="T19" fmla="*/ 0 h 34"/>
                  <a:gd name="T20" fmla="*/ 22 w 28"/>
                  <a:gd name="T21" fmla="*/ 3 h 34"/>
                  <a:gd name="T22" fmla="*/ 17 w 28"/>
                  <a:gd name="T23" fmla="*/ 5 h 34"/>
                  <a:gd name="T24" fmla="*/ 12 w 28"/>
                  <a:gd name="T25" fmla="*/ 9 h 34"/>
                  <a:gd name="T26" fmla="*/ 9 w 28"/>
                  <a:gd name="T27" fmla="*/ 11 h 34"/>
                  <a:gd name="T28" fmla="*/ 5 w 28"/>
                  <a:gd name="T29" fmla="*/ 15 h 34"/>
                  <a:gd name="T30" fmla="*/ 2 w 28"/>
                  <a:gd name="T31" fmla="*/ 19 h 34"/>
                  <a:gd name="T32" fmla="*/ 0 w 28"/>
                  <a:gd name="T33" fmla="*/ 26 h 34"/>
                  <a:gd name="T34" fmla="*/ 2 w 28"/>
                  <a:gd name="T35" fmla="*/ 34 h 34"/>
                  <a:gd name="T36" fmla="*/ 8 w 28"/>
                  <a:gd name="T37" fmla="*/ 30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34"/>
                  <a:gd name="T59" fmla="*/ 28 w 28"/>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34">
                    <a:moveTo>
                      <a:pt x="8" y="30"/>
                    </a:moveTo>
                    <a:lnTo>
                      <a:pt x="6" y="26"/>
                    </a:lnTo>
                    <a:lnTo>
                      <a:pt x="8" y="24"/>
                    </a:lnTo>
                    <a:lnTo>
                      <a:pt x="9" y="22"/>
                    </a:lnTo>
                    <a:lnTo>
                      <a:pt x="12" y="19"/>
                    </a:lnTo>
                    <a:lnTo>
                      <a:pt x="16" y="15"/>
                    </a:lnTo>
                    <a:lnTo>
                      <a:pt x="20" y="13"/>
                    </a:lnTo>
                    <a:lnTo>
                      <a:pt x="23" y="11"/>
                    </a:lnTo>
                    <a:lnTo>
                      <a:pt x="28" y="9"/>
                    </a:lnTo>
                    <a:lnTo>
                      <a:pt x="25" y="0"/>
                    </a:lnTo>
                    <a:lnTo>
                      <a:pt x="22" y="3"/>
                    </a:lnTo>
                    <a:lnTo>
                      <a:pt x="17" y="5"/>
                    </a:lnTo>
                    <a:lnTo>
                      <a:pt x="12" y="9"/>
                    </a:lnTo>
                    <a:lnTo>
                      <a:pt x="9" y="11"/>
                    </a:lnTo>
                    <a:lnTo>
                      <a:pt x="5" y="15"/>
                    </a:lnTo>
                    <a:lnTo>
                      <a:pt x="2" y="19"/>
                    </a:lnTo>
                    <a:lnTo>
                      <a:pt x="0" y="26"/>
                    </a:lnTo>
                    <a:lnTo>
                      <a:pt x="2" y="34"/>
                    </a:lnTo>
                    <a:lnTo>
                      <a:pt x="8" y="30"/>
                    </a:lnTo>
                    <a:close/>
                  </a:path>
                </a:pathLst>
              </a:custGeom>
              <a:solidFill>
                <a:srgbClr val="CC6633"/>
              </a:solidFill>
              <a:ln w="9525">
                <a:noFill/>
                <a:round/>
                <a:headEnd/>
                <a:tailEnd/>
              </a:ln>
            </p:spPr>
            <p:txBody>
              <a:bodyPr/>
              <a:lstStyle/>
              <a:p>
                <a:endParaRPr lang="it-IT">
                  <a:solidFill>
                    <a:srgbClr val="FFFFFF"/>
                  </a:solidFill>
                </a:endParaRPr>
              </a:p>
            </p:txBody>
          </p:sp>
          <p:sp>
            <p:nvSpPr>
              <p:cNvPr id="28999" name="Freeform 443"/>
              <p:cNvSpPr>
                <a:spLocks/>
              </p:cNvSpPr>
              <p:nvPr/>
            </p:nvSpPr>
            <p:spPr bwMode="auto">
              <a:xfrm>
                <a:off x="3224" y="1785"/>
                <a:ext cx="17" cy="13"/>
              </a:xfrm>
              <a:custGeom>
                <a:avLst/>
                <a:gdLst>
                  <a:gd name="T0" fmla="*/ 17 w 17"/>
                  <a:gd name="T1" fmla="*/ 2 h 13"/>
                  <a:gd name="T2" fmla="*/ 15 w 17"/>
                  <a:gd name="T3" fmla="*/ 2 h 13"/>
                  <a:gd name="T4" fmla="*/ 12 w 17"/>
                  <a:gd name="T5" fmla="*/ 2 h 13"/>
                  <a:gd name="T6" fmla="*/ 10 w 17"/>
                  <a:gd name="T7" fmla="*/ 2 h 13"/>
                  <a:gd name="T8" fmla="*/ 9 w 17"/>
                  <a:gd name="T9" fmla="*/ 2 h 13"/>
                  <a:gd name="T10" fmla="*/ 7 w 17"/>
                  <a:gd name="T11" fmla="*/ 2 h 13"/>
                  <a:gd name="T12" fmla="*/ 6 w 17"/>
                  <a:gd name="T13" fmla="*/ 0 h 13"/>
                  <a:gd name="T14" fmla="*/ 0 w 17"/>
                  <a:gd name="T15" fmla="*/ 4 h 13"/>
                  <a:gd name="T16" fmla="*/ 1 w 17"/>
                  <a:gd name="T17" fmla="*/ 6 h 13"/>
                  <a:gd name="T18" fmla="*/ 4 w 17"/>
                  <a:gd name="T19" fmla="*/ 8 h 13"/>
                  <a:gd name="T20" fmla="*/ 6 w 17"/>
                  <a:gd name="T21" fmla="*/ 10 h 13"/>
                  <a:gd name="T22" fmla="*/ 9 w 17"/>
                  <a:gd name="T23" fmla="*/ 10 h 13"/>
                  <a:gd name="T24" fmla="*/ 10 w 17"/>
                  <a:gd name="T25" fmla="*/ 10 h 13"/>
                  <a:gd name="T26" fmla="*/ 12 w 17"/>
                  <a:gd name="T27" fmla="*/ 10 h 13"/>
                  <a:gd name="T28" fmla="*/ 15 w 17"/>
                  <a:gd name="T29" fmla="*/ 10 h 13"/>
                  <a:gd name="T30" fmla="*/ 17 w 17"/>
                  <a:gd name="T31" fmla="*/ 13 h 13"/>
                  <a:gd name="T32" fmla="*/ 17 w 17"/>
                  <a:gd name="T33" fmla="*/ 2 h 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3"/>
                  <a:gd name="T53" fmla="*/ 17 w 17"/>
                  <a:gd name="T54" fmla="*/ 13 h 1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3">
                    <a:moveTo>
                      <a:pt x="17" y="2"/>
                    </a:moveTo>
                    <a:lnTo>
                      <a:pt x="15" y="2"/>
                    </a:lnTo>
                    <a:lnTo>
                      <a:pt x="12" y="2"/>
                    </a:lnTo>
                    <a:lnTo>
                      <a:pt x="10" y="2"/>
                    </a:lnTo>
                    <a:lnTo>
                      <a:pt x="9" y="2"/>
                    </a:lnTo>
                    <a:lnTo>
                      <a:pt x="7" y="2"/>
                    </a:lnTo>
                    <a:lnTo>
                      <a:pt x="6" y="0"/>
                    </a:lnTo>
                    <a:lnTo>
                      <a:pt x="0" y="4"/>
                    </a:lnTo>
                    <a:lnTo>
                      <a:pt x="1" y="6"/>
                    </a:lnTo>
                    <a:lnTo>
                      <a:pt x="4" y="8"/>
                    </a:lnTo>
                    <a:lnTo>
                      <a:pt x="6" y="10"/>
                    </a:lnTo>
                    <a:lnTo>
                      <a:pt x="9" y="10"/>
                    </a:lnTo>
                    <a:lnTo>
                      <a:pt x="10" y="10"/>
                    </a:lnTo>
                    <a:lnTo>
                      <a:pt x="12" y="10"/>
                    </a:lnTo>
                    <a:lnTo>
                      <a:pt x="15" y="10"/>
                    </a:lnTo>
                    <a:lnTo>
                      <a:pt x="17" y="13"/>
                    </a:lnTo>
                    <a:lnTo>
                      <a:pt x="17" y="2"/>
                    </a:lnTo>
                    <a:close/>
                  </a:path>
                </a:pathLst>
              </a:custGeom>
              <a:solidFill>
                <a:srgbClr val="CC6633"/>
              </a:solidFill>
              <a:ln w="9525">
                <a:noFill/>
                <a:round/>
                <a:headEnd/>
                <a:tailEnd/>
              </a:ln>
            </p:spPr>
            <p:txBody>
              <a:bodyPr/>
              <a:lstStyle/>
              <a:p>
                <a:endParaRPr lang="it-IT">
                  <a:solidFill>
                    <a:srgbClr val="FFFFFF"/>
                  </a:solidFill>
                </a:endParaRPr>
              </a:p>
            </p:txBody>
          </p:sp>
          <p:sp>
            <p:nvSpPr>
              <p:cNvPr id="29000" name="Freeform 444"/>
              <p:cNvSpPr>
                <a:spLocks/>
              </p:cNvSpPr>
              <p:nvPr/>
            </p:nvSpPr>
            <p:spPr bwMode="auto">
              <a:xfrm>
                <a:off x="3241" y="1785"/>
                <a:ext cx="54" cy="15"/>
              </a:xfrm>
              <a:custGeom>
                <a:avLst/>
                <a:gdLst>
                  <a:gd name="T0" fmla="*/ 53 w 54"/>
                  <a:gd name="T1" fmla="*/ 0 h 15"/>
                  <a:gd name="T2" fmla="*/ 47 w 54"/>
                  <a:gd name="T3" fmla="*/ 4 h 15"/>
                  <a:gd name="T4" fmla="*/ 40 w 54"/>
                  <a:gd name="T5" fmla="*/ 6 h 15"/>
                  <a:gd name="T6" fmla="*/ 34 w 54"/>
                  <a:gd name="T7" fmla="*/ 6 h 15"/>
                  <a:gd name="T8" fmla="*/ 28 w 54"/>
                  <a:gd name="T9" fmla="*/ 6 h 15"/>
                  <a:gd name="T10" fmla="*/ 20 w 54"/>
                  <a:gd name="T11" fmla="*/ 4 h 15"/>
                  <a:gd name="T12" fmla="*/ 14 w 54"/>
                  <a:gd name="T13" fmla="*/ 4 h 15"/>
                  <a:gd name="T14" fmla="*/ 6 w 54"/>
                  <a:gd name="T15" fmla="*/ 4 h 15"/>
                  <a:gd name="T16" fmla="*/ 0 w 54"/>
                  <a:gd name="T17" fmla="*/ 2 h 15"/>
                  <a:gd name="T18" fmla="*/ 0 w 54"/>
                  <a:gd name="T19" fmla="*/ 13 h 15"/>
                  <a:gd name="T20" fmla="*/ 6 w 54"/>
                  <a:gd name="T21" fmla="*/ 13 h 15"/>
                  <a:gd name="T22" fmla="*/ 14 w 54"/>
                  <a:gd name="T23" fmla="*/ 13 h 15"/>
                  <a:gd name="T24" fmla="*/ 20 w 54"/>
                  <a:gd name="T25" fmla="*/ 15 h 15"/>
                  <a:gd name="T26" fmla="*/ 26 w 54"/>
                  <a:gd name="T27" fmla="*/ 15 h 15"/>
                  <a:gd name="T28" fmla="*/ 34 w 54"/>
                  <a:gd name="T29" fmla="*/ 15 h 15"/>
                  <a:gd name="T30" fmla="*/ 40 w 54"/>
                  <a:gd name="T31" fmla="*/ 15 h 15"/>
                  <a:gd name="T32" fmla="*/ 48 w 54"/>
                  <a:gd name="T33" fmla="*/ 13 h 15"/>
                  <a:gd name="T34" fmla="*/ 54 w 54"/>
                  <a:gd name="T35" fmla="*/ 8 h 15"/>
                  <a:gd name="T36" fmla="*/ 53 w 54"/>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15"/>
                  <a:gd name="T59" fmla="*/ 54 w 54"/>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15">
                    <a:moveTo>
                      <a:pt x="53" y="0"/>
                    </a:moveTo>
                    <a:lnTo>
                      <a:pt x="47" y="4"/>
                    </a:lnTo>
                    <a:lnTo>
                      <a:pt x="40" y="6"/>
                    </a:lnTo>
                    <a:lnTo>
                      <a:pt x="34" y="6"/>
                    </a:lnTo>
                    <a:lnTo>
                      <a:pt x="28" y="6"/>
                    </a:lnTo>
                    <a:lnTo>
                      <a:pt x="20" y="4"/>
                    </a:lnTo>
                    <a:lnTo>
                      <a:pt x="14" y="4"/>
                    </a:lnTo>
                    <a:lnTo>
                      <a:pt x="6" y="4"/>
                    </a:lnTo>
                    <a:lnTo>
                      <a:pt x="0" y="2"/>
                    </a:lnTo>
                    <a:lnTo>
                      <a:pt x="0" y="13"/>
                    </a:lnTo>
                    <a:lnTo>
                      <a:pt x="6" y="13"/>
                    </a:lnTo>
                    <a:lnTo>
                      <a:pt x="14" y="13"/>
                    </a:lnTo>
                    <a:lnTo>
                      <a:pt x="20" y="15"/>
                    </a:lnTo>
                    <a:lnTo>
                      <a:pt x="26" y="15"/>
                    </a:lnTo>
                    <a:lnTo>
                      <a:pt x="34" y="15"/>
                    </a:lnTo>
                    <a:lnTo>
                      <a:pt x="40" y="15"/>
                    </a:lnTo>
                    <a:lnTo>
                      <a:pt x="48" y="13"/>
                    </a:lnTo>
                    <a:lnTo>
                      <a:pt x="54" y="8"/>
                    </a:lnTo>
                    <a:lnTo>
                      <a:pt x="53" y="0"/>
                    </a:lnTo>
                    <a:close/>
                  </a:path>
                </a:pathLst>
              </a:custGeom>
              <a:solidFill>
                <a:srgbClr val="CC6633"/>
              </a:solidFill>
              <a:ln w="9525">
                <a:noFill/>
                <a:round/>
                <a:headEnd/>
                <a:tailEnd/>
              </a:ln>
            </p:spPr>
            <p:txBody>
              <a:bodyPr/>
              <a:lstStyle/>
              <a:p>
                <a:endParaRPr lang="it-IT">
                  <a:solidFill>
                    <a:srgbClr val="FFFFFF"/>
                  </a:solidFill>
                </a:endParaRPr>
              </a:p>
            </p:txBody>
          </p:sp>
          <p:sp>
            <p:nvSpPr>
              <p:cNvPr id="29001" name="Freeform 445"/>
              <p:cNvSpPr>
                <a:spLocks/>
              </p:cNvSpPr>
              <p:nvPr/>
            </p:nvSpPr>
            <p:spPr bwMode="auto">
              <a:xfrm>
                <a:off x="3289" y="1768"/>
                <a:ext cx="13" cy="25"/>
              </a:xfrm>
              <a:custGeom>
                <a:avLst/>
                <a:gdLst>
                  <a:gd name="T0" fmla="*/ 0 w 13"/>
                  <a:gd name="T1" fmla="*/ 2 h 25"/>
                  <a:gd name="T2" fmla="*/ 2 w 13"/>
                  <a:gd name="T3" fmla="*/ 6 h 25"/>
                  <a:gd name="T4" fmla="*/ 2 w 13"/>
                  <a:gd name="T5" fmla="*/ 9 h 25"/>
                  <a:gd name="T6" fmla="*/ 3 w 13"/>
                  <a:gd name="T7" fmla="*/ 13 h 25"/>
                  <a:gd name="T8" fmla="*/ 5 w 13"/>
                  <a:gd name="T9" fmla="*/ 15 h 25"/>
                  <a:gd name="T10" fmla="*/ 5 w 13"/>
                  <a:gd name="T11" fmla="*/ 17 h 25"/>
                  <a:gd name="T12" fmla="*/ 6 w 13"/>
                  <a:gd name="T13" fmla="*/ 17 h 25"/>
                  <a:gd name="T14" fmla="*/ 5 w 13"/>
                  <a:gd name="T15" fmla="*/ 17 h 25"/>
                  <a:gd name="T16" fmla="*/ 6 w 13"/>
                  <a:gd name="T17" fmla="*/ 25 h 25"/>
                  <a:gd name="T18" fmla="*/ 10 w 13"/>
                  <a:gd name="T19" fmla="*/ 23 h 25"/>
                  <a:gd name="T20" fmla="*/ 13 w 13"/>
                  <a:gd name="T21" fmla="*/ 19 h 25"/>
                  <a:gd name="T22" fmla="*/ 13 w 13"/>
                  <a:gd name="T23" fmla="*/ 15 h 25"/>
                  <a:gd name="T24" fmla="*/ 11 w 13"/>
                  <a:gd name="T25" fmla="*/ 11 h 25"/>
                  <a:gd name="T26" fmla="*/ 10 w 13"/>
                  <a:gd name="T27" fmla="*/ 9 h 25"/>
                  <a:gd name="T28" fmla="*/ 8 w 13"/>
                  <a:gd name="T29" fmla="*/ 4 h 25"/>
                  <a:gd name="T30" fmla="*/ 8 w 13"/>
                  <a:gd name="T31" fmla="*/ 2 h 25"/>
                  <a:gd name="T32" fmla="*/ 6 w 13"/>
                  <a:gd name="T33" fmla="*/ 0 h 25"/>
                  <a:gd name="T34" fmla="*/ 0 w 13"/>
                  <a:gd name="T35" fmla="*/ 2 h 2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25"/>
                  <a:gd name="T56" fmla="*/ 13 w 13"/>
                  <a:gd name="T57" fmla="*/ 25 h 2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25">
                    <a:moveTo>
                      <a:pt x="0" y="2"/>
                    </a:moveTo>
                    <a:lnTo>
                      <a:pt x="2" y="6"/>
                    </a:lnTo>
                    <a:lnTo>
                      <a:pt x="2" y="9"/>
                    </a:lnTo>
                    <a:lnTo>
                      <a:pt x="3" y="13"/>
                    </a:lnTo>
                    <a:lnTo>
                      <a:pt x="5" y="15"/>
                    </a:lnTo>
                    <a:lnTo>
                      <a:pt x="5" y="17"/>
                    </a:lnTo>
                    <a:lnTo>
                      <a:pt x="6" y="17"/>
                    </a:lnTo>
                    <a:lnTo>
                      <a:pt x="5" y="17"/>
                    </a:lnTo>
                    <a:lnTo>
                      <a:pt x="6" y="25"/>
                    </a:lnTo>
                    <a:lnTo>
                      <a:pt x="10" y="23"/>
                    </a:lnTo>
                    <a:lnTo>
                      <a:pt x="13" y="19"/>
                    </a:lnTo>
                    <a:lnTo>
                      <a:pt x="13" y="15"/>
                    </a:lnTo>
                    <a:lnTo>
                      <a:pt x="11" y="11"/>
                    </a:lnTo>
                    <a:lnTo>
                      <a:pt x="10" y="9"/>
                    </a:lnTo>
                    <a:lnTo>
                      <a:pt x="8" y="4"/>
                    </a:lnTo>
                    <a:lnTo>
                      <a:pt x="8" y="2"/>
                    </a:lnTo>
                    <a:lnTo>
                      <a:pt x="6" y="0"/>
                    </a:lnTo>
                    <a:lnTo>
                      <a:pt x="0" y="2"/>
                    </a:lnTo>
                    <a:close/>
                  </a:path>
                </a:pathLst>
              </a:custGeom>
              <a:solidFill>
                <a:srgbClr val="CC6633"/>
              </a:solidFill>
              <a:ln w="9525">
                <a:noFill/>
                <a:round/>
                <a:headEnd/>
                <a:tailEnd/>
              </a:ln>
            </p:spPr>
            <p:txBody>
              <a:bodyPr/>
              <a:lstStyle/>
              <a:p>
                <a:endParaRPr lang="it-IT">
                  <a:solidFill>
                    <a:srgbClr val="FFFFFF"/>
                  </a:solidFill>
                </a:endParaRPr>
              </a:p>
            </p:txBody>
          </p:sp>
          <p:sp>
            <p:nvSpPr>
              <p:cNvPr id="29002" name="Freeform 446"/>
              <p:cNvSpPr>
                <a:spLocks/>
              </p:cNvSpPr>
              <p:nvPr/>
            </p:nvSpPr>
            <p:spPr bwMode="auto">
              <a:xfrm>
                <a:off x="3333" y="1741"/>
                <a:ext cx="28" cy="23"/>
              </a:xfrm>
              <a:custGeom>
                <a:avLst/>
                <a:gdLst>
                  <a:gd name="T0" fmla="*/ 0 w 28"/>
                  <a:gd name="T1" fmla="*/ 8 h 23"/>
                  <a:gd name="T2" fmla="*/ 3 w 28"/>
                  <a:gd name="T3" fmla="*/ 10 h 23"/>
                  <a:gd name="T4" fmla="*/ 6 w 28"/>
                  <a:gd name="T5" fmla="*/ 10 h 23"/>
                  <a:gd name="T6" fmla="*/ 9 w 28"/>
                  <a:gd name="T7" fmla="*/ 12 h 23"/>
                  <a:gd name="T8" fmla="*/ 12 w 28"/>
                  <a:gd name="T9" fmla="*/ 14 h 23"/>
                  <a:gd name="T10" fmla="*/ 16 w 28"/>
                  <a:gd name="T11" fmla="*/ 17 h 23"/>
                  <a:gd name="T12" fmla="*/ 19 w 28"/>
                  <a:gd name="T13" fmla="*/ 19 h 23"/>
                  <a:gd name="T14" fmla="*/ 22 w 28"/>
                  <a:gd name="T15" fmla="*/ 21 h 23"/>
                  <a:gd name="T16" fmla="*/ 25 w 28"/>
                  <a:gd name="T17" fmla="*/ 23 h 23"/>
                  <a:gd name="T18" fmla="*/ 28 w 28"/>
                  <a:gd name="T19" fmla="*/ 14 h 23"/>
                  <a:gd name="T20" fmla="*/ 25 w 28"/>
                  <a:gd name="T21" fmla="*/ 12 h 23"/>
                  <a:gd name="T22" fmla="*/ 22 w 28"/>
                  <a:gd name="T23" fmla="*/ 10 h 23"/>
                  <a:gd name="T24" fmla="*/ 19 w 28"/>
                  <a:gd name="T25" fmla="*/ 8 h 23"/>
                  <a:gd name="T26" fmla="*/ 16 w 28"/>
                  <a:gd name="T27" fmla="*/ 6 h 23"/>
                  <a:gd name="T28" fmla="*/ 11 w 28"/>
                  <a:gd name="T29" fmla="*/ 4 h 23"/>
                  <a:gd name="T30" fmla="*/ 8 w 28"/>
                  <a:gd name="T31" fmla="*/ 2 h 23"/>
                  <a:gd name="T32" fmla="*/ 5 w 28"/>
                  <a:gd name="T33" fmla="*/ 2 h 23"/>
                  <a:gd name="T34" fmla="*/ 2 w 28"/>
                  <a:gd name="T35" fmla="*/ 0 h 23"/>
                  <a:gd name="T36" fmla="*/ 0 w 28"/>
                  <a:gd name="T37" fmla="*/ 8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3"/>
                  <a:gd name="T59" fmla="*/ 28 w 28"/>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3">
                    <a:moveTo>
                      <a:pt x="0" y="8"/>
                    </a:moveTo>
                    <a:lnTo>
                      <a:pt x="3" y="10"/>
                    </a:lnTo>
                    <a:lnTo>
                      <a:pt x="6" y="10"/>
                    </a:lnTo>
                    <a:lnTo>
                      <a:pt x="9" y="12"/>
                    </a:lnTo>
                    <a:lnTo>
                      <a:pt x="12" y="14"/>
                    </a:lnTo>
                    <a:lnTo>
                      <a:pt x="16" y="17"/>
                    </a:lnTo>
                    <a:lnTo>
                      <a:pt x="19" y="19"/>
                    </a:lnTo>
                    <a:lnTo>
                      <a:pt x="22" y="21"/>
                    </a:lnTo>
                    <a:lnTo>
                      <a:pt x="25" y="23"/>
                    </a:lnTo>
                    <a:lnTo>
                      <a:pt x="28" y="14"/>
                    </a:lnTo>
                    <a:lnTo>
                      <a:pt x="25" y="12"/>
                    </a:lnTo>
                    <a:lnTo>
                      <a:pt x="22" y="10"/>
                    </a:lnTo>
                    <a:lnTo>
                      <a:pt x="19" y="8"/>
                    </a:lnTo>
                    <a:lnTo>
                      <a:pt x="16" y="6"/>
                    </a:lnTo>
                    <a:lnTo>
                      <a:pt x="11" y="4"/>
                    </a:lnTo>
                    <a:lnTo>
                      <a:pt x="8" y="2"/>
                    </a:lnTo>
                    <a:lnTo>
                      <a:pt x="5" y="2"/>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003" name="Freeform 447"/>
              <p:cNvSpPr>
                <a:spLocks/>
              </p:cNvSpPr>
              <p:nvPr/>
            </p:nvSpPr>
            <p:spPr bwMode="auto">
              <a:xfrm>
                <a:off x="3302" y="1741"/>
                <a:ext cx="33" cy="21"/>
              </a:xfrm>
              <a:custGeom>
                <a:avLst/>
                <a:gdLst>
                  <a:gd name="T0" fmla="*/ 6 w 33"/>
                  <a:gd name="T1" fmla="*/ 19 h 21"/>
                  <a:gd name="T2" fmla="*/ 6 w 33"/>
                  <a:gd name="T3" fmla="*/ 17 h 21"/>
                  <a:gd name="T4" fmla="*/ 8 w 33"/>
                  <a:gd name="T5" fmla="*/ 14 h 21"/>
                  <a:gd name="T6" fmla="*/ 11 w 33"/>
                  <a:gd name="T7" fmla="*/ 12 h 21"/>
                  <a:gd name="T8" fmla="*/ 14 w 33"/>
                  <a:gd name="T9" fmla="*/ 10 h 21"/>
                  <a:gd name="T10" fmla="*/ 18 w 33"/>
                  <a:gd name="T11" fmla="*/ 8 h 21"/>
                  <a:gd name="T12" fmla="*/ 23 w 33"/>
                  <a:gd name="T13" fmla="*/ 8 h 21"/>
                  <a:gd name="T14" fmla="*/ 26 w 33"/>
                  <a:gd name="T15" fmla="*/ 8 h 21"/>
                  <a:gd name="T16" fmla="*/ 31 w 33"/>
                  <a:gd name="T17" fmla="*/ 8 h 21"/>
                  <a:gd name="T18" fmla="*/ 33 w 33"/>
                  <a:gd name="T19" fmla="*/ 0 h 21"/>
                  <a:gd name="T20" fmla="*/ 28 w 33"/>
                  <a:gd name="T21" fmla="*/ 0 h 21"/>
                  <a:gd name="T22" fmla="*/ 22 w 33"/>
                  <a:gd name="T23" fmla="*/ 0 h 21"/>
                  <a:gd name="T24" fmla="*/ 17 w 33"/>
                  <a:gd name="T25" fmla="*/ 0 h 21"/>
                  <a:gd name="T26" fmla="*/ 12 w 33"/>
                  <a:gd name="T27" fmla="*/ 2 h 21"/>
                  <a:gd name="T28" fmla="*/ 8 w 33"/>
                  <a:gd name="T29" fmla="*/ 4 h 21"/>
                  <a:gd name="T30" fmla="*/ 3 w 33"/>
                  <a:gd name="T31" fmla="*/ 8 h 21"/>
                  <a:gd name="T32" fmla="*/ 0 w 33"/>
                  <a:gd name="T33" fmla="*/ 14 h 21"/>
                  <a:gd name="T34" fmla="*/ 0 w 33"/>
                  <a:gd name="T35" fmla="*/ 21 h 21"/>
                  <a:gd name="T36" fmla="*/ 6 w 33"/>
                  <a:gd name="T37" fmla="*/ 19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21"/>
                  <a:gd name="T59" fmla="*/ 33 w 33"/>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21">
                    <a:moveTo>
                      <a:pt x="6" y="19"/>
                    </a:moveTo>
                    <a:lnTo>
                      <a:pt x="6" y="17"/>
                    </a:lnTo>
                    <a:lnTo>
                      <a:pt x="8" y="14"/>
                    </a:lnTo>
                    <a:lnTo>
                      <a:pt x="11" y="12"/>
                    </a:lnTo>
                    <a:lnTo>
                      <a:pt x="14" y="10"/>
                    </a:lnTo>
                    <a:lnTo>
                      <a:pt x="18" y="8"/>
                    </a:lnTo>
                    <a:lnTo>
                      <a:pt x="23" y="8"/>
                    </a:lnTo>
                    <a:lnTo>
                      <a:pt x="26" y="8"/>
                    </a:lnTo>
                    <a:lnTo>
                      <a:pt x="31" y="8"/>
                    </a:lnTo>
                    <a:lnTo>
                      <a:pt x="33" y="0"/>
                    </a:lnTo>
                    <a:lnTo>
                      <a:pt x="28" y="0"/>
                    </a:lnTo>
                    <a:lnTo>
                      <a:pt x="22" y="0"/>
                    </a:lnTo>
                    <a:lnTo>
                      <a:pt x="17" y="0"/>
                    </a:lnTo>
                    <a:lnTo>
                      <a:pt x="12" y="2"/>
                    </a:lnTo>
                    <a:lnTo>
                      <a:pt x="8" y="4"/>
                    </a:lnTo>
                    <a:lnTo>
                      <a:pt x="3" y="8"/>
                    </a:lnTo>
                    <a:lnTo>
                      <a:pt x="0" y="14"/>
                    </a:lnTo>
                    <a:lnTo>
                      <a:pt x="0" y="21"/>
                    </a:lnTo>
                    <a:lnTo>
                      <a:pt x="6" y="19"/>
                    </a:lnTo>
                    <a:close/>
                  </a:path>
                </a:pathLst>
              </a:custGeom>
              <a:solidFill>
                <a:srgbClr val="CC6633"/>
              </a:solidFill>
              <a:ln w="9525">
                <a:noFill/>
                <a:round/>
                <a:headEnd/>
                <a:tailEnd/>
              </a:ln>
            </p:spPr>
            <p:txBody>
              <a:bodyPr/>
              <a:lstStyle/>
              <a:p>
                <a:endParaRPr lang="it-IT">
                  <a:solidFill>
                    <a:srgbClr val="FFFFFF"/>
                  </a:solidFill>
                </a:endParaRPr>
              </a:p>
            </p:txBody>
          </p:sp>
          <p:sp>
            <p:nvSpPr>
              <p:cNvPr id="29004" name="Freeform 448"/>
              <p:cNvSpPr>
                <a:spLocks/>
              </p:cNvSpPr>
              <p:nvPr/>
            </p:nvSpPr>
            <p:spPr bwMode="auto">
              <a:xfrm>
                <a:off x="3302" y="1760"/>
                <a:ext cx="58" cy="38"/>
              </a:xfrm>
              <a:custGeom>
                <a:avLst/>
                <a:gdLst>
                  <a:gd name="T0" fmla="*/ 58 w 58"/>
                  <a:gd name="T1" fmla="*/ 29 h 38"/>
                  <a:gd name="T2" fmla="*/ 50 w 58"/>
                  <a:gd name="T3" fmla="*/ 27 h 38"/>
                  <a:gd name="T4" fmla="*/ 40 w 58"/>
                  <a:gd name="T5" fmla="*/ 25 h 38"/>
                  <a:gd name="T6" fmla="*/ 33 w 58"/>
                  <a:gd name="T7" fmla="*/ 23 h 38"/>
                  <a:gd name="T8" fmla="*/ 25 w 58"/>
                  <a:gd name="T9" fmla="*/ 23 h 38"/>
                  <a:gd name="T10" fmla="*/ 17 w 58"/>
                  <a:gd name="T11" fmla="*/ 19 h 38"/>
                  <a:gd name="T12" fmla="*/ 12 w 58"/>
                  <a:gd name="T13" fmla="*/ 14 h 38"/>
                  <a:gd name="T14" fmla="*/ 9 w 58"/>
                  <a:gd name="T15" fmla="*/ 10 h 38"/>
                  <a:gd name="T16" fmla="*/ 6 w 58"/>
                  <a:gd name="T17" fmla="*/ 0 h 38"/>
                  <a:gd name="T18" fmla="*/ 0 w 58"/>
                  <a:gd name="T19" fmla="*/ 2 h 38"/>
                  <a:gd name="T20" fmla="*/ 3 w 58"/>
                  <a:gd name="T21" fmla="*/ 14 h 38"/>
                  <a:gd name="T22" fmla="*/ 8 w 58"/>
                  <a:gd name="T23" fmla="*/ 23 h 38"/>
                  <a:gd name="T24" fmla="*/ 15 w 58"/>
                  <a:gd name="T25" fmla="*/ 27 h 38"/>
                  <a:gd name="T26" fmla="*/ 23 w 58"/>
                  <a:gd name="T27" fmla="*/ 31 h 38"/>
                  <a:gd name="T28" fmla="*/ 31 w 58"/>
                  <a:gd name="T29" fmla="*/ 33 h 38"/>
                  <a:gd name="T30" fmla="*/ 40 w 58"/>
                  <a:gd name="T31" fmla="*/ 33 h 38"/>
                  <a:gd name="T32" fmla="*/ 48 w 58"/>
                  <a:gd name="T33" fmla="*/ 35 h 38"/>
                  <a:gd name="T34" fmla="*/ 56 w 58"/>
                  <a:gd name="T35" fmla="*/ 38 h 38"/>
                  <a:gd name="T36" fmla="*/ 58 w 58"/>
                  <a:gd name="T37" fmla="*/ 29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
                  <a:gd name="T58" fmla="*/ 0 h 38"/>
                  <a:gd name="T59" fmla="*/ 58 w 58"/>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 h="38">
                    <a:moveTo>
                      <a:pt x="58" y="29"/>
                    </a:moveTo>
                    <a:lnTo>
                      <a:pt x="50" y="27"/>
                    </a:lnTo>
                    <a:lnTo>
                      <a:pt x="40" y="25"/>
                    </a:lnTo>
                    <a:lnTo>
                      <a:pt x="33" y="23"/>
                    </a:lnTo>
                    <a:lnTo>
                      <a:pt x="25" y="23"/>
                    </a:lnTo>
                    <a:lnTo>
                      <a:pt x="17" y="19"/>
                    </a:lnTo>
                    <a:lnTo>
                      <a:pt x="12" y="14"/>
                    </a:lnTo>
                    <a:lnTo>
                      <a:pt x="9" y="10"/>
                    </a:lnTo>
                    <a:lnTo>
                      <a:pt x="6" y="0"/>
                    </a:lnTo>
                    <a:lnTo>
                      <a:pt x="0" y="2"/>
                    </a:lnTo>
                    <a:lnTo>
                      <a:pt x="3" y="14"/>
                    </a:lnTo>
                    <a:lnTo>
                      <a:pt x="8" y="23"/>
                    </a:lnTo>
                    <a:lnTo>
                      <a:pt x="15" y="27"/>
                    </a:lnTo>
                    <a:lnTo>
                      <a:pt x="23" y="31"/>
                    </a:lnTo>
                    <a:lnTo>
                      <a:pt x="31" y="33"/>
                    </a:lnTo>
                    <a:lnTo>
                      <a:pt x="40" y="33"/>
                    </a:lnTo>
                    <a:lnTo>
                      <a:pt x="48" y="35"/>
                    </a:lnTo>
                    <a:lnTo>
                      <a:pt x="56" y="38"/>
                    </a:lnTo>
                    <a:lnTo>
                      <a:pt x="58" y="29"/>
                    </a:lnTo>
                    <a:close/>
                  </a:path>
                </a:pathLst>
              </a:custGeom>
              <a:solidFill>
                <a:srgbClr val="CC6633"/>
              </a:solidFill>
              <a:ln w="9525">
                <a:noFill/>
                <a:round/>
                <a:headEnd/>
                <a:tailEnd/>
              </a:ln>
            </p:spPr>
            <p:txBody>
              <a:bodyPr/>
              <a:lstStyle/>
              <a:p>
                <a:endParaRPr lang="it-IT">
                  <a:solidFill>
                    <a:srgbClr val="FFFFFF"/>
                  </a:solidFill>
                </a:endParaRPr>
              </a:p>
            </p:txBody>
          </p:sp>
          <p:sp>
            <p:nvSpPr>
              <p:cNvPr id="29005" name="Freeform 449"/>
              <p:cNvSpPr>
                <a:spLocks/>
              </p:cNvSpPr>
              <p:nvPr/>
            </p:nvSpPr>
            <p:spPr bwMode="auto">
              <a:xfrm>
                <a:off x="3358" y="1789"/>
                <a:ext cx="16" cy="21"/>
              </a:xfrm>
              <a:custGeom>
                <a:avLst/>
                <a:gdLst>
                  <a:gd name="T0" fmla="*/ 9 w 16"/>
                  <a:gd name="T1" fmla="*/ 13 h 21"/>
                  <a:gd name="T2" fmla="*/ 14 w 16"/>
                  <a:gd name="T3" fmla="*/ 11 h 21"/>
                  <a:gd name="T4" fmla="*/ 12 w 16"/>
                  <a:gd name="T5" fmla="*/ 9 h 21"/>
                  <a:gd name="T6" fmla="*/ 11 w 16"/>
                  <a:gd name="T7" fmla="*/ 9 h 21"/>
                  <a:gd name="T8" fmla="*/ 9 w 16"/>
                  <a:gd name="T9" fmla="*/ 6 h 21"/>
                  <a:gd name="T10" fmla="*/ 8 w 16"/>
                  <a:gd name="T11" fmla="*/ 4 h 21"/>
                  <a:gd name="T12" fmla="*/ 6 w 16"/>
                  <a:gd name="T13" fmla="*/ 4 h 21"/>
                  <a:gd name="T14" fmla="*/ 5 w 16"/>
                  <a:gd name="T15" fmla="*/ 2 h 21"/>
                  <a:gd name="T16" fmla="*/ 3 w 16"/>
                  <a:gd name="T17" fmla="*/ 2 h 21"/>
                  <a:gd name="T18" fmla="*/ 2 w 16"/>
                  <a:gd name="T19" fmla="*/ 0 h 21"/>
                  <a:gd name="T20" fmla="*/ 0 w 16"/>
                  <a:gd name="T21" fmla="*/ 9 h 21"/>
                  <a:gd name="T22" fmla="*/ 2 w 16"/>
                  <a:gd name="T23" fmla="*/ 11 h 21"/>
                  <a:gd name="T24" fmla="*/ 3 w 16"/>
                  <a:gd name="T25" fmla="*/ 11 h 21"/>
                  <a:gd name="T26" fmla="*/ 5 w 16"/>
                  <a:gd name="T27" fmla="*/ 13 h 21"/>
                  <a:gd name="T28" fmla="*/ 6 w 16"/>
                  <a:gd name="T29" fmla="*/ 15 h 21"/>
                  <a:gd name="T30" fmla="*/ 8 w 16"/>
                  <a:gd name="T31" fmla="*/ 15 h 21"/>
                  <a:gd name="T32" fmla="*/ 9 w 16"/>
                  <a:gd name="T33" fmla="*/ 17 h 21"/>
                  <a:gd name="T34" fmla="*/ 11 w 16"/>
                  <a:gd name="T35" fmla="*/ 17 h 21"/>
                  <a:gd name="T36" fmla="*/ 16 w 16"/>
                  <a:gd name="T37" fmla="*/ 15 h 21"/>
                  <a:gd name="T38" fmla="*/ 11 w 16"/>
                  <a:gd name="T39" fmla="*/ 17 h 21"/>
                  <a:gd name="T40" fmla="*/ 14 w 16"/>
                  <a:gd name="T41" fmla="*/ 21 h 21"/>
                  <a:gd name="T42" fmla="*/ 16 w 16"/>
                  <a:gd name="T43" fmla="*/ 15 h 21"/>
                  <a:gd name="T44" fmla="*/ 9 w 16"/>
                  <a:gd name="T45" fmla="*/ 13 h 2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
                  <a:gd name="T70" fmla="*/ 0 h 21"/>
                  <a:gd name="T71" fmla="*/ 16 w 16"/>
                  <a:gd name="T72" fmla="*/ 21 h 2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 h="21">
                    <a:moveTo>
                      <a:pt x="9" y="13"/>
                    </a:moveTo>
                    <a:lnTo>
                      <a:pt x="14" y="11"/>
                    </a:lnTo>
                    <a:lnTo>
                      <a:pt x="12" y="9"/>
                    </a:lnTo>
                    <a:lnTo>
                      <a:pt x="11" y="9"/>
                    </a:lnTo>
                    <a:lnTo>
                      <a:pt x="9" y="6"/>
                    </a:lnTo>
                    <a:lnTo>
                      <a:pt x="8" y="4"/>
                    </a:lnTo>
                    <a:lnTo>
                      <a:pt x="6" y="4"/>
                    </a:lnTo>
                    <a:lnTo>
                      <a:pt x="5" y="2"/>
                    </a:lnTo>
                    <a:lnTo>
                      <a:pt x="3" y="2"/>
                    </a:lnTo>
                    <a:lnTo>
                      <a:pt x="2" y="0"/>
                    </a:lnTo>
                    <a:lnTo>
                      <a:pt x="0" y="9"/>
                    </a:lnTo>
                    <a:lnTo>
                      <a:pt x="2" y="11"/>
                    </a:lnTo>
                    <a:lnTo>
                      <a:pt x="3" y="11"/>
                    </a:lnTo>
                    <a:lnTo>
                      <a:pt x="5" y="13"/>
                    </a:lnTo>
                    <a:lnTo>
                      <a:pt x="6" y="15"/>
                    </a:lnTo>
                    <a:lnTo>
                      <a:pt x="8" y="15"/>
                    </a:lnTo>
                    <a:lnTo>
                      <a:pt x="9" y="17"/>
                    </a:lnTo>
                    <a:lnTo>
                      <a:pt x="11" y="17"/>
                    </a:lnTo>
                    <a:lnTo>
                      <a:pt x="16" y="15"/>
                    </a:lnTo>
                    <a:lnTo>
                      <a:pt x="11" y="17"/>
                    </a:lnTo>
                    <a:lnTo>
                      <a:pt x="14" y="21"/>
                    </a:lnTo>
                    <a:lnTo>
                      <a:pt x="16" y="15"/>
                    </a:lnTo>
                    <a:lnTo>
                      <a:pt x="9" y="13"/>
                    </a:lnTo>
                    <a:close/>
                  </a:path>
                </a:pathLst>
              </a:custGeom>
              <a:solidFill>
                <a:srgbClr val="CC6633"/>
              </a:solidFill>
              <a:ln w="9525">
                <a:noFill/>
                <a:round/>
                <a:headEnd/>
                <a:tailEnd/>
              </a:ln>
            </p:spPr>
            <p:txBody>
              <a:bodyPr/>
              <a:lstStyle/>
              <a:p>
                <a:endParaRPr lang="it-IT">
                  <a:solidFill>
                    <a:srgbClr val="FFFFFF"/>
                  </a:solidFill>
                </a:endParaRPr>
              </a:p>
            </p:txBody>
          </p:sp>
          <p:sp>
            <p:nvSpPr>
              <p:cNvPr id="29006" name="Freeform 450"/>
              <p:cNvSpPr>
                <a:spLocks/>
              </p:cNvSpPr>
              <p:nvPr/>
            </p:nvSpPr>
            <p:spPr bwMode="auto">
              <a:xfrm>
                <a:off x="3360" y="1755"/>
                <a:ext cx="14" cy="49"/>
              </a:xfrm>
              <a:custGeom>
                <a:avLst/>
                <a:gdLst>
                  <a:gd name="T0" fmla="*/ 0 w 14"/>
                  <a:gd name="T1" fmla="*/ 9 h 49"/>
                  <a:gd name="T2" fmla="*/ 3 w 14"/>
                  <a:gd name="T3" fmla="*/ 9 h 49"/>
                  <a:gd name="T4" fmla="*/ 4 w 14"/>
                  <a:gd name="T5" fmla="*/ 13 h 49"/>
                  <a:gd name="T6" fmla="*/ 6 w 14"/>
                  <a:gd name="T7" fmla="*/ 17 h 49"/>
                  <a:gd name="T8" fmla="*/ 7 w 14"/>
                  <a:gd name="T9" fmla="*/ 24 h 49"/>
                  <a:gd name="T10" fmla="*/ 7 w 14"/>
                  <a:gd name="T11" fmla="*/ 30 h 49"/>
                  <a:gd name="T12" fmla="*/ 7 w 14"/>
                  <a:gd name="T13" fmla="*/ 36 h 49"/>
                  <a:gd name="T14" fmla="*/ 7 w 14"/>
                  <a:gd name="T15" fmla="*/ 43 h 49"/>
                  <a:gd name="T16" fmla="*/ 7 w 14"/>
                  <a:gd name="T17" fmla="*/ 47 h 49"/>
                  <a:gd name="T18" fmla="*/ 14 w 14"/>
                  <a:gd name="T19" fmla="*/ 49 h 49"/>
                  <a:gd name="T20" fmla="*/ 14 w 14"/>
                  <a:gd name="T21" fmla="*/ 43 h 49"/>
                  <a:gd name="T22" fmla="*/ 14 w 14"/>
                  <a:gd name="T23" fmla="*/ 36 h 49"/>
                  <a:gd name="T24" fmla="*/ 14 w 14"/>
                  <a:gd name="T25" fmla="*/ 30 h 49"/>
                  <a:gd name="T26" fmla="*/ 14 w 14"/>
                  <a:gd name="T27" fmla="*/ 22 h 49"/>
                  <a:gd name="T28" fmla="*/ 12 w 14"/>
                  <a:gd name="T29" fmla="*/ 13 h 49"/>
                  <a:gd name="T30" fmla="*/ 9 w 14"/>
                  <a:gd name="T31" fmla="*/ 7 h 49"/>
                  <a:gd name="T32" fmla="*/ 6 w 14"/>
                  <a:gd name="T33" fmla="*/ 3 h 49"/>
                  <a:gd name="T34" fmla="*/ 0 w 14"/>
                  <a:gd name="T35" fmla="*/ 0 h 49"/>
                  <a:gd name="T36" fmla="*/ 0 w 14"/>
                  <a:gd name="T37" fmla="*/ 9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49"/>
                  <a:gd name="T59" fmla="*/ 14 w 14"/>
                  <a:gd name="T60" fmla="*/ 49 h 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49">
                    <a:moveTo>
                      <a:pt x="0" y="9"/>
                    </a:moveTo>
                    <a:lnTo>
                      <a:pt x="3" y="9"/>
                    </a:lnTo>
                    <a:lnTo>
                      <a:pt x="4" y="13"/>
                    </a:lnTo>
                    <a:lnTo>
                      <a:pt x="6" y="17"/>
                    </a:lnTo>
                    <a:lnTo>
                      <a:pt x="7" y="24"/>
                    </a:lnTo>
                    <a:lnTo>
                      <a:pt x="7" y="30"/>
                    </a:lnTo>
                    <a:lnTo>
                      <a:pt x="7" y="36"/>
                    </a:lnTo>
                    <a:lnTo>
                      <a:pt x="7" y="43"/>
                    </a:lnTo>
                    <a:lnTo>
                      <a:pt x="7" y="47"/>
                    </a:lnTo>
                    <a:lnTo>
                      <a:pt x="14" y="49"/>
                    </a:lnTo>
                    <a:lnTo>
                      <a:pt x="14" y="43"/>
                    </a:lnTo>
                    <a:lnTo>
                      <a:pt x="14" y="36"/>
                    </a:lnTo>
                    <a:lnTo>
                      <a:pt x="14" y="30"/>
                    </a:lnTo>
                    <a:lnTo>
                      <a:pt x="14" y="22"/>
                    </a:lnTo>
                    <a:lnTo>
                      <a:pt x="12" y="13"/>
                    </a:lnTo>
                    <a:lnTo>
                      <a:pt x="9" y="7"/>
                    </a:lnTo>
                    <a:lnTo>
                      <a:pt x="6" y="3"/>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007" name="Freeform 451"/>
              <p:cNvSpPr>
                <a:spLocks/>
              </p:cNvSpPr>
              <p:nvPr/>
            </p:nvSpPr>
            <p:spPr bwMode="auto">
              <a:xfrm>
                <a:off x="3380" y="1779"/>
                <a:ext cx="53" cy="54"/>
              </a:xfrm>
              <a:custGeom>
                <a:avLst/>
                <a:gdLst>
                  <a:gd name="T0" fmla="*/ 47 w 53"/>
                  <a:gd name="T1" fmla="*/ 35 h 54"/>
                  <a:gd name="T2" fmla="*/ 44 w 53"/>
                  <a:gd name="T3" fmla="*/ 29 h 54"/>
                  <a:gd name="T4" fmla="*/ 39 w 53"/>
                  <a:gd name="T5" fmla="*/ 23 h 54"/>
                  <a:gd name="T6" fmla="*/ 34 w 53"/>
                  <a:gd name="T7" fmla="*/ 16 h 54"/>
                  <a:gd name="T8" fmla="*/ 30 w 53"/>
                  <a:gd name="T9" fmla="*/ 12 h 54"/>
                  <a:gd name="T10" fmla="*/ 25 w 53"/>
                  <a:gd name="T11" fmla="*/ 6 h 54"/>
                  <a:gd name="T12" fmla="*/ 20 w 53"/>
                  <a:gd name="T13" fmla="*/ 4 h 54"/>
                  <a:gd name="T14" fmla="*/ 14 w 53"/>
                  <a:gd name="T15" fmla="*/ 2 h 54"/>
                  <a:gd name="T16" fmla="*/ 8 w 53"/>
                  <a:gd name="T17" fmla="*/ 0 h 54"/>
                  <a:gd name="T18" fmla="*/ 5 w 53"/>
                  <a:gd name="T19" fmla="*/ 2 h 54"/>
                  <a:gd name="T20" fmla="*/ 1 w 53"/>
                  <a:gd name="T21" fmla="*/ 6 h 54"/>
                  <a:gd name="T22" fmla="*/ 0 w 53"/>
                  <a:gd name="T23" fmla="*/ 10 h 54"/>
                  <a:gd name="T24" fmla="*/ 0 w 53"/>
                  <a:gd name="T25" fmla="*/ 16 h 54"/>
                  <a:gd name="T26" fmla="*/ 0 w 53"/>
                  <a:gd name="T27" fmla="*/ 21 h 54"/>
                  <a:gd name="T28" fmla="*/ 1 w 53"/>
                  <a:gd name="T29" fmla="*/ 27 h 54"/>
                  <a:gd name="T30" fmla="*/ 5 w 53"/>
                  <a:gd name="T31" fmla="*/ 31 h 54"/>
                  <a:gd name="T32" fmla="*/ 9 w 53"/>
                  <a:gd name="T33" fmla="*/ 33 h 54"/>
                  <a:gd name="T34" fmla="*/ 16 w 53"/>
                  <a:gd name="T35" fmla="*/ 33 h 54"/>
                  <a:gd name="T36" fmla="*/ 22 w 53"/>
                  <a:gd name="T37" fmla="*/ 35 h 54"/>
                  <a:gd name="T38" fmla="*/ 26 w 53"/>
                  <a:gd name="T39" fmla="*/ 40 h 54"/>
                  <a:gd name="T40" fmla="*/ 31 w 53"/>
                  <a:gd name="T41" fmla="*/ 42 h 54"/>
                  <a:gd name="T42" fmla="*/ 36 w 53"/>
                  <a:gd name="T43" fmla="*/ 46 h 54"/>
                  <a:gd name="T44" fmla="*/ 42 w 53"/>
                  <a:gd name="T45" fmla="*/ 48 h 54"/>
                  <a:gd name="T46" fmla="*/ 47 w 53"/>
                  <a:gd name="T47" fmla="*/ 50 h 54"/>
                  <a:gd name="T48" fmla="*/ 53 w 53"/>
                  <a:gd name="T49" fmla="*/ 54 h 54"/>
                  <a:gd name="T50" fmla="*/ 53 w 53"/>
                  <a:gd name="T51" fmla="*/ 50 h 54"/>
                  <a:gd name="T52" fmla="*/ 51 w 53"/>
                  <a:gd name="T53" fmla="*/ 48 h 54"/>
                  <a:gd name="T54" fmla="*/ 51 w 53"/>
                  <a:gd name="T55" fmla="*/ 46 h 54"/>
                  <a:gd name="T56" fmla="*/ 51 w 53"/>
                  <a:gd name="T57" fmla="*/ 44 h 54"/>
                  <a:gd name="T58" fmla="*/ 50 w 53"/>
                  <a:gd name="T59" fmla="*/ 42 h 54"/>
                  <a:gd name="T60" fmla="*/ 50 w 53"/>
                  <a:gd name="T61" fmla="*/ 40 h 54"/>
                  <a:gd name="T62" fmla="*/ 48 w 53"/>
                  <a:gd name="T63" fmla="*/ 37 h 54"/>
                  <a:gd name="T64" fmla="*/ 47 w 53"/>
                  <a:gd name="T65" fmla="*/ 35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
                  <a:gd name="T100" fmla="*/ 0 h 54"/>
                  <a:gd name="T101" fmla="*/ 53 w 53"/>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 h="54">
                    <a:moveTo>
                      <a:pt x="47" y="35"/>
                    </a:moveTo>
                    <a:lnTo>
                      <a:pt x="44" y="29"/>
                    </a:lnTo>
                    <a:lnTo>
                      <a:pt x="39" y="23"/>
                    </a:lnTo>
                    <a:lnTo>
                      <a:pt x="34" y="16"/>
                    </a:lnTo>
                    <a:lnTo>
                      <a:pt x="30" y="12"/>
                    </a:lnTo>
                    <a:lnTo>
                      <a:pt x="25" y="6"/>
                    </a:lnTo>
                    <a:lnTo>
                      <a:pt x="20" y="4"/>
                    </a:lnTo>
                    <a:lnTo>
                      <a:pt x="14" y="2"/>
                    </a:lnTo>
                    <a:lnTo>
                      <a:pt x="8" y="0"/>
                    </a:lnTo>
                    <a:lnTo>
                      <a:pt x="5" y="2"/>
                    </a:lnTo>
                    <a:lnTo>
                      <a:pt x="1" y="6"/>
                    </a:lnTo>
                    <a:lnTo>
                      <a:pt x="0" y="10"/>
                    </a:lnTo>
                    <a:lnTo>
                      <a:pt x="0" y="16"/>
                    </a:lnTo>
                    <a:lnTo>
                      <a:pt x="0" y="21"/>
                    </a:lnTo>
                    <a:lnTo>
                      <a:pt x="1" y="27"/>
                    </a:lnTo>
                    <a:lnTo>
                      <a:pt x="5" y="31"/>
                    </a:lnTo>
                    <a:lnTo>
                      <a:pt x="9" y="33"/>
                    </a:lnTo>
                    <a:lnTo>
                      <a:pt x="16" y="33"/>
                    </a:lnTo>
                    <a:lnTo>
                      <a:pt x="22" y="35"/>
                    </a:lnTo>
                    <a:lnTo>
                      <a:pt x="26" y="40"/>
                    </a:lnTo>
                    <a:lnTo>
                      <a:pt x="31" y="42"/>
                    </a:lnTo>
                    <a:lnTo>
                      <a:pt x="36" y="46"/>
                    </a:lnTo>
                    <a:lnTo>
                      <a:pt x="42" y="48"/>
                    </a:lnTo>
                    <a:lnTo>
                      <a:pt x="47" y="50"/>
                    </a:lnTo>
                    <a:lnTo>
                      <a:pt x="53" y="54"/>
                    </a:lnTo>
                    <a:lnTo>
                      <a:pt x="53" y="50"/>
                    </a:lnTo>
                    <a:lnTo>
                      <a:pt x="51" y="48"/>
                    </a:lnTo>
                    <a:lnTo>
                      <a:pt x="51" y="46"/>
                    </a:lnTo>
                    <a:lnTo>
                      <a:pt x="51" y="44"/>
                    </a:lnTo>
                    <a:lnTo>
                      <a:pt x="50" y="42"/>
                    </a:lnTo>
                    <a:lnTo>
                      <a:pt x="50" y="40"/>
                    </a:lnTo>
                    <a:lnTo>
                      <a:pt x="48" y="37"/>
                    </a:lnTo>
                    <a:lnTo>
                      <a:pt x="47" y="35"/>
                    </a:lnTo>
                    <a:close/>
                  </a:path>
                </a:pathLst>
              </a:custGeom>
              <a:solidFill>
                <a:srgbClr val="F7AB8C"/>
              </a:solidFill>
              <a:ln w="9525">
                <a:noFill/>
                <a:round/>
                <a:headEnd/>
                <a:tailEnd/>
              </a:ln>
            </p:spPr>
            <p:txBody>
              <a:bodyPr/>
              <a:lstStyle/>
              <a:p>
                <a:endParaRPr lang="it-IT">
                  <a:solidFill>
                    <a:srgbClr val="FFFFFF"/>
                  </a:solidFill>
                </a:endParaRPr>
              </a:p>
            </p:txBody>
          </p:sp>
          <p:sp>
            <p:nvSpPr>
              <p:cNvPr id="29008" name="Freeform 452"/>
              <p:cNvSpPr>
                <a:spLocks/>
              </p:cNvSpPr>
              <p:nvPr/>
            </p:nvSpPr>
            <p:spPr bwMode="auto">
              <a:xfrm>
                <a:off x="3388" y="1774"/>
                <a:ext cx="42" cy="42"/>
              </a:xfrm>
              <a:custGeom>
                <a:avLst/>
                <a:gdLst>
                  <a:gd name="T0" fmla="*/ 0 w 42"/>
                  <a:gd name="T1" fmla="*/ 11 h 42"/>
                  <a:gd name="T2" fmla="*/ 6 w 42"/>
                  <a:gd name="T3" fmla="*/ 11 h 42"/>
                  <a:gd name="T4" fmla="*/ 11 w 42"/>
                  <a:gd name="T5" fmla="*/ 13 h 42"/>
                  <a:gd name="T6" fmla="*/ 15 w 42"/>
                  <a:gd name="T7" fmla="*/ 15 h 42"/>
                  <a:gd name="T8" fmla="*/ 20 w 42"/>
                  <a:gd name="T9" fmla="*/ 19 h 42"/>
                  <a:gd name="T10" fmla="*/ 25 w 42"/>
                  <a:gd name="T11" fmla="*/ 26 h 42"/>
                  <a:gd name="T12" fmla="*/ 29 w 42"/>
                  <a:gd name="T13" fmla="*/ 30 h 42"/>
                  <a:gd name="T14" fmla="*/ 33 w 42"/>
                  <a:gd name="T15" fmla="*/ 36 h 42"/>
                  <a:gd name="T16" fmla="*/ 37 w 42"/>
                  <a:gd name="T17" fmla="*/ 42 h 42"/>
                  <a:gd name="T18" fmla="*/ 42 w 42"/>
                  <a:gd name="T19" fmla="*/ 38 h 42"/>
                  <a:gd name="T20" fmla="*/ 39 w 42"/>
                  <a:gd name="T21" fmla="*/ 32 h 42"/>
                  <a:gd name="T22" fmla="*/ 34 w 42"/>
                  <a:gd name="T23" fmla="*/ 24 h 42"/>
                  <a:gd name="T24" fmla="*/ 29 w 42"/>
                  <a:gd name="T25" fmla="*/ 17 h 42"/>
                  <a:gd name="T26" fmla="*/ 25 w 42"/>
                  <a:gd name="T27" fmla="*/ 13 h 42"/>
                  <a:gd name="T28" fmla="*/ 18 w 42"/>
                  <a:gd name="T29" fmla="*/ 9 h 42"/>
                  <a:gd name="T30" fmla="*/ 12 w 42"/>
                  <a:gd name="T31" fmla="*/ 5 h 42"/>
                  <a:gd name="T32" fmla="*/ 8 w 42"/>
                  <a:gd name="T33" fmla="*/ 3 h 42"/>
                  <a:gd name="T34" fmla="*/ 0 w 42"/>
                  <a:gd name="T35" fmla="*/ 0 h 42"/>
                  <a:gd name="T36" fmla="*/ 0 w 42"/>
                  <a:gd name="T37" fmla="*/ 11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42"/>
                  <a:gd name="T59" fmla="*/ 42 w 42"/>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42">
                    <a:moveTo>
                      <a:pt x="0" y="11"/>
                    </a:moveTo>
                    <a:lnTo>
                      <a:pt x="6" y="11"/>
                    </a:lnTo>
                    <a:lnTo>
                      <a:pt x="11" y="13"/>
                    </a:lnTo>
                    <a:lnTo>
                      <a:pt x="15" y="15"/>
                    </a:lnTo>
                    <a:lnTo>
                      <a:pt x="20" y="19"/>
                    </a:lnTo>
                    <a:lnTo>
                      <a:pt x="25" y="26"/>
                    </a:lnTo>
                    <a:lnTo>
                      <a:pt x="29" y="30"/>
                    </a:lnTo>
                    <a:lnTo>
                      <a:pt x="33" y="36"/>
                    </a:lnTo>
                    <a:lnTo>
                      <a:pt x="37" y="42"/>
                    </a:lnTo>
                    <a:lnTo>
                      <a:pt x="42" y="38"/>
                    </a:lnTo>
                    <a:lnTo>
                      <a:pt x="39" y="32"/>
                    </a:lnTo>
                    <a:lnTo>
                      <a:pt x="34" y="24"/>
                    </a:lnTo>
                    <a:lnTo>
                      <a:pt x="29" y="17"/>
                    </a:lnTo>
                    <a:lnTo>
                      <a:pt x="25" y="13"/>
                    </a:lnTo>
                    <a:lnTo>
                      <a:pt x="18" y="9"/>
                    </a:lnTo>
                    <a:lnTo>
                      <a:pt x="12" y="5"/>
                    </a:lnTo>
                    <a:lnTo>
                      <a:pt x="8" y="3"/>
                    </a:lnTo>
                    <a:lnTo>
                      <a:pt x="0" y="0"/>
                    </a:lnTo>
                    <a:lnTo>
                      <a:pt x="0" y="11"/>
                    </a:lnTo>
                    <a:close/>
                  </a:path>
                </a:pathLst>
              </a:custGeom>
              <a:solidFill>
                <a:srgbClr val="CC6633"/>
              </a:solidFill>
              <a:ln w="9525">
                <a:noFill/>
                <a:round/>
                <a:headEnd/>
                <a:tailEnd/>
              </a:ln>
            </p:spPr>
            <p:txBody>
              <a:bodyPr/>
              <a:lstStyle/>
              <a:p>
                <a:endParaRPr lang="it-IT">
                  <a:solidFill>
                    <a:srgbClr val="FFFFFF"/>
                  </a:solidFill>
                </a:endParaRPr>
              </a:p>
            </p:txBody>
          </p:sp>
          <p:sp>
            <p:nvSpPr>
              <p:cNvPr id="29009" name="Freeform 453"/>
              <p:cNvSpPr>
                <a:spLocks/>
              </p:cNvSpPr>
              <p:nvPr/>
            </p:nvSpPr>
            <p:spPr bwMode="auto">
              <a:xfrm>
                <a:off x="3377" y="1774"/>
                <a:ext cx="14" cy="42"/>
              </a:xfrm>
              <a:custGeom>
                <a:avLst/>
                <a:gdLst>
                  <a:gd name="T0" fmla="*/ 14 w 14"/>
                  <a:gd name="T1" fmla="*/ 34 h 42"/>
                  <a:gd name="T2" fmla="*/ 9 w 14"/>
                  <a:gd name="T3" fmla="*/ 32 h 42"/>
                  <a:gd name="T4" fmla="*/ 8 w 14"/>
                  <a:gd name="T5" fmla="*/ 28 h 42"/>
                  <a:gd name="T6" fmla="*/ 6 w 14"/>
                  <a:gd name="T7" fmla="*/ 26 h 42"/>
                  <a:gd name="T8" fmla="*/ 6 w 14"/>
                  <a:gd name="T9" fmla="*/ 21 h 42"/>
                  <a:gd name="T10" fmla="*/ 6 w 14"/>
                  <a:gd name="T11" fmla="*/ 17 h 42"/>
                  <a:gd name="T12" fmla="*/ 8 w 14"/>
                  <a:gd name="T13" fmla="*/ 13 h 42"/>
                  <a:gd name="T14" fmla="*/ 9 w 14"/>
                  <a:gd name="T15" fmla="*/ 11 h 42"/>
                  <a:gd name="T16" fmla="*/ 11 w 14"/>
                  <a:gd name="T17" fmla="*/ 11 h 42"/>
                  <a:gd name="T18" fmla="*/ 11 w 14"/>
                  <a:gd name="T19" fmla="*/ 0 h 42"/>
                  <a:gd name="T20" fmla="*/ 6 w 14"/>
                  <a:gd name="T21" fmla="*/ 3 h 42"/>
                  <a:gd name="T22" fmla="*/ 3 w 14"/>
                  <a:gd name="T23" fmla="*/ 7 h 42"/>
                  <a:gd name="T24" fmla="*/ 0 w 14"/>
                  <a:gd name="T25" fmla="*/ 13 h 42"/>
                  <a:gd name="T26" fmla="*/ 0 w 14"/>
                  <a:gd name="T27" fmla="*/ 19 h 42"/>
                  <a:gd name="T28" fmla="*/ 0 w 14"/>
                  <a:gd name="T29" fmla="*/ 28 h 42"/>
                  <a:gd name="T30" fmla="*/ 1 w 14"/>
                  <a:gd name="T31" fmla="*/ 34 h 42"/>
                  <a:gd name="T32" fmla="*/ 6 w 14"/>
                  <a:gd name="T33" fmla="*/ 38 h 42"/>
                  <a:gd name="T34" fmla="*/ 12 w 14"/>
                  <a:gd name="T35" fmla="*/ 42 h 42"/>
                  <a:gd name="T36" fmla="*/ 14 w 14"/>
                  <a:gd name="T37" fmla="*/ 34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42"/>
                  <a:gd name="T59" fmla="*/ 14 w 14"/>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42">
                    <a:moveTo>
                      <a:pt x="14" y="34"/>
                    </a:moveTo>
                    <a:lnTo>
                      <a:pt x="9" y="32"/>
                    </a:lnTo>
                    <a:lnTo>
                      <a:pt x="8" y="28"/>
                    </a:lnTo>
                    <a:lnTo>
                      <a:pt x="6" y="26"/>
                    </a:lnTo>
                    <a:lnTo>
                      <a:pt x="6" y="21"/>
                    </a:lnTo>
                    <a:lnTo>
                      <a:pt x="6" y="17"/>
                    </a:lnTo>
                    <a:lnTo>
                      <a:pt x="8" y="13"/>
                    </a:lnTo>
                    <a:lnTo>
                      <a:pt x="9" y="11"/>
                    </a:lnTo>
                    <a:lnTo>
                      <a:pt x="11" y="11"/>
                    </a:lnTo>
                    <a:lnTo>
                      <a:pt x="11" y="0"/>
                    </a:lnTo>
                    <a:lnTo>
                      <a:pt x="6" y="3"/>
                    </a:lnTo>
                    <a:lnTo>
                      <a:pt x="3" y="7"/>
                    </a:lnTo>
                    <a:lnTo>
                      <a:pt x="0" y="13"/>
                    </a:lnTo>
                    <a:lnTo>
                      <a:pt x="0" y="19"/>
                    </a:lnTo>
                    <a:lnTo>
                      <a:pt x="0" y="28"/>
                    </a:lnTo>
                    <a:lnTo>
                      <a:pt x="1" y="34"/>
                    </a:lnTo>
                    <a:lnTo>
                      <a:pt x="6" y="38"/>
                    </a:lnTo>
                    <a:lnTo>
                      <a:pt x="12" y="42"/>
                    </a:lnTo>
                    <a:lnTo>
                      <a:pt x="14" y="34"/>
                    </a:lnTo>
                    <a:close/>
                  </a:path>
                </a:pathLst>
              </a:custGeom>
              <a:solidFill>
                <a:srgbClr val="CC6633"/>
              </a:solidFill>
              <a:ln w="9525">
                <a:noFill/>
                <a:round/>
                <a:headEnd/>
                <a:tailEnd/>
              </a:ln>
            </p:spPr>
            <p:txBody>
              <a:bodyPr/>
              <a:lstStyle/>
              <a:p>
                <a:endParaRPr lang="it-IT">
                  <a:solidFill>
                    <a:srgbClr val="FFFFFF"/>
                  </a:solidFill>
                </a:endParaRPr>
              </a:p>
            </p:txBody>
          </p:sp>
          <p:sp>
            <p:nvSpPr>
              <p:cNvPr id="29010" name="Freeform 454"/>
              <p:cNvSpPr>
                <a:spLocks/>
              </p:cNvSpPr>
              <p:nvPr/>
            </p:nvSpPr>
            <p:spPr bwMode="auto">
              <a:xfrm>
                <a:off x="3389" y="1808"/>
                <a:ext cx="47" cy="29"/>
              </a:xfrm>
              <a:custGeom>
                <a:avLst/>
                <a:gdLst>
                  <a:gd name="T0" fmla="*/ 39 w 47"/>
                  <a:gd name="T1" fmla="*/ 23 h 29"/>
                  <a:gd name="T2" fmla="*/ 44 w 47"/>
                  <a:gd name="T3" fmla="*/ 21 h 29"/>
                  <a:gd name="T4" fmla="*/ 39 w 47"/>
                  <a:gd name="T5" fmla="*/ 19 h 29"/>
                  <a:gd name="T6" fmla="*/ 35 w 47"/>
                  <a:gd name="T7" fmla="*/ 15 h 29"/>
                  <a:gd name="T8" fmla="*/ 28 w 47"/>
                  <a:gd name="T9" fmla="*/ 13 h 29"/>
                  <a:gd name="T10" fmla="*/ 24 w 47"/>
                  <a:gd name="T11" fmla="*/ 8 h 29"/>
                  <a:gd name="T12" fmla="*/ 19 w 47"/>
                  <a:gd name="T13" fmla="*/ 6 h 29"/>
                  <a:gd name="T14" fmla="*/ 13 w 47"/>
                  <a:gd name="T15" fmla="*/ 2 h 29"/>
                  <a:gd name="T16" fmla="*/ 8 w 47"/>
                  <a:gd name="T17" fmla="*/ 0 h 29"/>
                  <a:gd name="T18" fmla="*/ 2 w 47"/>
                  <a:gd name="T19" fmla="*/ 0 h 29"/>
                  <a:gd name="T20" fmla="*/ 0 w 47"/>
                  <a:gd name="T21" fmla="*/ 8 h 29"/>
                  <a:gd name="T22" fmla="*/ 7 w 47"/>
                  <a:gd name="T23" fmla="*/ 8 h 29"/>
                  <a:gd name="T24" fmla="*/ 11 w 47"/>
                  <a:gd name="T25" fmla="*/ 11 h 29"/>
                  <a:gd name="T26" fmla="*/ 16 w 47"/>
                  <a:gd name="T27" fmla="*/ 15 h 29"/>
                  <a:gd name="T28" fmla="*/ 21 w 47"/>
                  <a:gd name="T29" fmla="*/ 17 h 29"/>
                  <a:gd name="T30" fmla="*/ 27 w 47"/>
                  <a:gd name="T31" fmla="*/ 19 h 29"/>
                  <a:gd name="T32" fmla="*/ 32 w 47"/>
                  <a:gd name="T33" fmla="*/ 23 h 29"/>
                  <a:gd name="T34" fmla="*/ 36 w 47"/>
                  <a:gd name="T35" fmla="*/ 25 h 29"/>
                  <a:gd name="T36" fmla="*/ 42 w 47"/>
                  <a:gd name="T37" fmla="*/ 29 h 29"/>
                  <a:gd name="T38" fmla="*/ 47 w 47"/>
                  <a:gd name="T39" fmla="*/ 25 h 29"/>
                  <a:gd name="T40" fmla="*/ 42 w 47"/>
                  <a:gd name="T41" fmla="*/ 29 h 29"/>
                  <a:gd name="T42" fmla="*/ 46 w 47"/>
                  <a:gd name="T43" fmla="*/ 29 h 29"/>
                  <a:gd name="T44" fmla="*/ 47 w 47"/>
                  <a:gd name="T45" fmla="*/ 25 h 29"/>
                  <a:gd name="T46" fmla="*/ 39 w 47"/>
                  <a:gd name="T47" fmla="*/ 23 h 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7"/>
                  <a:gd name="T73" fmla="*/ 0 h 29"/>
                  <a:gd name="T74" fmla="*/ 47 w 47"/>
                  <a:gd name="T75" fmla="*/ 29 h 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7" h="29">
                    <a:moveTo>
                      <a:pt x="39" y="23"/>
                    </a:moveTo>
                    <a:lnTo>
                      <a:pt x="44" y="21"/>
                    </a:lnTo>
                    <a:lnTo>
                      <a:pt x="39" y="19"/>
                    </a:lnTo>
                    <a:lnTo>
                      <a:pt x="35" y="15"/>
                    </a:lnTo>
                    <a:lnTo>
                      <a:pt x="28" y="13"/>
                    </a:lnTo>
                    <a:lnTo>
                      <a:pt x="24" y="8"/>
                    </a:lnTo>
                    <a:lnTo>
                      <a:pt x="19" y="6"/>
                    </a:lnTo>
                    <a:lnTo>
                      <a:pt x="13" y="2"/>
                    </a:lnTo>
                    <a:lnTo>
                      <a:pt x="8" y="0"/>
                    </a:lnTo>
                    <a:lnTo>
                      <a:pt x="2" y="0"/>
                    </a:lnTo>
                    <a:lnTo>
                      <a:pt x="0" y="8"/>
                    </a:lnTo>
                    <a:lnTo>
                      <a:pt x="7" y="8"/>
                    </a:lnTo>
                    <a:lnTo>
                      <a:pt x="11" y="11"/>
                    </a:lnTo>
                    <a:lnTo>
                      <a:pt x="16" y="15"/>
                    </a:lnTo>
                    <a:lnTo>
                      <a:pt x="21" y="17"/>
                    </a:lnTo>
                    <a:lnTo>
                      <a:pt x="27" y="19"/>
                    </a:lnTo>
                    <a:lnTo>
                      <a:pt x="32" y="23"/>
                    </a:lnTo>
                    <a:lnTo>
                      <a:pt x="36" y="25"/>
                    </a:lnTo>
                    <a:lnTo>
                      <a:pt x="42" y="29"/>
                    </a:lnTo>
                    <a:lnTo>
                      <a:pt x="47" y="25"/>
                    </a:lnTo>
                    <a:lnTo>
                      <a:pt x="42" y="29"/>
                    </a:lnTo>
                    <a:lnTo>
                      <a:pt x="46" y="29"/>
                    </a:lnTo>
                    <a:lnTo>
                      <a:pt x="47" y="25"/>
                    </a:lnTo>
                    <a:lnTo>
                      <a:pt x="39" y="23"/>
                    </a:lnTo>
                    <a:close/>
                  </a:path>
                </a:pathLst>
              </a:custGeom>
              <a:solidFill>
                <a:srgbClr val="CC6633"/>
              </a:solidFill>
              <a:ln w="9525">
                <a:noFill/>
                <a:round/>
                <a:headEnd/>
                <a:tailEnd/>
              </a:ln>
            </p:spPr>
            <p:txBody>
              <a:bodyPr/>
              <a:lstStyle/>
              <a:p>
                <a:endParaRPr lang="it-IT">
                  <a:solidFill>
                    <a:srgbClr val="FFFFFF"/>
                  </a:solidFill>
                </a:endParaRPr>
              </a:p>
            </p:txBody>
          </p:sp>
          <p:sp>
            <p:nvSpPr>
              <p:cNvPr id="29011" name="Freeform 455"/>
              <p:cNvSpPr>
                <a:spLocks/>
              </p:cNvSpPr>
              <p:nvPr/>
            </p:nvSpPr>
            <p:spPr bwMode="auto">
              <a:xfrm>
                <a:off x="3425" y="1812"/>
                <a:ext cx="11" cy="21"/>
              </a:xfrm>
              <a:custGeom>
                <a:avLst/>
                <a:gdLst>
                  <a:gd name="T0" fmla="*/ 0 w 11"/>
                  <a:gd name="T1" fmla="*/ 4 h 21"/>
                  <a:gd name="T2" fmla="*/ 0 w 11"/>
                  <a:gd name="T3" fmla="*/ 7 h 21"/>
                  <a:gd name="T4" fmla="*/ 2 w 11"/>
                  <a:gd name="T5" fmla="*/ 9 h 21"/>
                  <a:gd name="T6" fmla="*/ 2 w 11"/>
                  <a:gd name="T7" fmla="*/ 11 h 21"/>
                  <a:gd name="T8" fmla="*/ 3 w 11"/>
                  <a:gd name="T9" fmla="*/ 13 h 21"/>
                  <a:gd name="T10" fmla="*/ 3 w 11"/>
                  <a:gd name="T11" fmla="*/ 15 h 21"/>
                  <a:gd name="T12" fmla="*/ 3 w 11"/>
                  <a:gd name="T13" fmla="*/ 17 h 21"/>
                  <a:gd name="T14" fmla="*/ 5 w 11"/>
                  <a:gd name="T15" fmla="*/ 17 h 21"/>
                  <a:gd name="T16" fmla="*/ 3 w 11"/>
                  <a:gd name="T17" fmla="*/ 19 h 21"/>
                  <a:gd name="T18" fmla="*/ 11 w 11"/>
                  <a:gd name="T19" fmla="*/ 21 h 21"/>
                  <a:gd name="T20" fmla="*/ 11 w 11"/>
                  <a:gd name="T21" fmla="*/ 17 h 21"/>
                  <a:gd name="T22" fmla="*/ 11 w 11"/>
                  <a:gd name="T23" fmla="*/ 15 h 21"/>
                  <a:gd name="T24" fmla="*/ 10 w 11"/>
                  <a:gd name="T25" fmla="*/ 11 h 21"/>
                  <a:gd name="T26" fmla="*/ 10 w 11"/>
                  <a:gd name="T27" fmla="*/ 9 h 21"/>
                  <a:gd name="T28" fmla="*/ 8 w 11"/>
                  <a:gd name="T29" fmla="*/ 7 h 21"/>
                  <a:gd name="T30" fmla="*/ 6 w 11"/>
                  <a:gd name="T31" fmla="*/ 4 h 21"/>
                  <a:gd name="T32" fmla="*/ 6 w 11"/>
                  <a:gd name="T33" fmla="*/ 2 h 21"/>
                  <a:gd name="T34" fmla="*/ 5 w 11"/>
                  <a:gd name="T35" fmla="*/ 0 h 21"/>
                  <a:gd name="T36" fmla="*/ 0 w 11"/>
                  <a:gd name="T37" fmla="*/ 4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21"/>
                  <a:gd name="T59" fmla="*/ 11 w 11"/>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21">
                    <a:moveTo>
                      <a:pt x="0" y="4"/>
                    </a:moveTo>
                    <a:lnTo>
                      <a:pt x="0" y="7"/>
                    </a:lnTo>
                    <a:lnTo>
                      <a:pt x="2" y="9"/>
                    </a:lnTo>
                    <a:lnTo>
                      <a:pt x="2" y="11"/>
                    </a:lnTo>
                    <a:lnTo>
                      <a:pt x="3" y="13"/>
                    </a:lnTo>
                    <a:lnTo>
                      <a:pt x="3" y="15"/>
                    </a:lnTo>
                    <a:lnTo>
                      <a:pt x="3" y="17"/>
                    </a:lnTo>
                    <a:lnTo>
                      <a:pt x="5" y="17"/>
                    </a:lnTo>
                    <a:lnTo>
                      <a:pt x="3" y="19"/>
                    </a:lnTo>
                    <a:lnTo>
                      <a:pt x="11" y="21"/>
                    </a:lnTo>
                    <a:lnTo>
                      <a:pt x="11" y="17"/>
                    </a:lnTo>
                    <a:lnTo>
                      <a:pt x="11" y="15"/>
                    </a:lnTo>
                    <a:lnTo>
                      <a:pt x="10" y="11"/>
                    </a:lnTo>
                    <a:lnTo>
                      <a:pt x="10" y="9"/>
                    </a:lnTo>
                    <a:lnTo>
                      <a:pt x="8" y="7"/>
                    </a:lnTo>
                    <a:lnTo>
                      <a:pt x="6" y="4"/>
                    </a:lnTo>
                    <a:lnTo>
                      <a:pt x="6" y="2"/>
                    </a:lnTo>
                    <a:lnTo>
                      <a:pt x="5" y="0"/>
                    </a:lnTo>
                    <a:lnTo>
                      <a:pt x="0" y="4"/>
                    </a:lnTo>
                    <a:close/>
                  </a:path>
                </a:pathLst>
              </a:custGeom>
              <a:solidFill>
                <a:srgbClr val="CC6633"/>
              </a:solidFill>
              <a:ln w="9525">
                <a:noFill/>
                <a:round/>
                <a:headEnd/>
                <a:tailEnd/>
              </a:ln>
            </p:spPr>
            <p:txBody>
              <a:bodyPr/>
              <a:lstStyle/>
              <a:p>
                <a:endParaRPr lang="it-IT">
                  <a:solidFill>
                    <a:srgbClr val="FFFFFF"/>
                  </a:solidFill>
                </a:endParaRPr>
              </a:p>
            </p:txBody>
          </p:sp>
          <p:sp>
            <p:nvSpPr>
              <p:cNvPr id="29012" name="Freeform 456"/>
              <p:cNvSpPr>
                <a:spLocks/>
              </p:cNvSpPr>
              <p:nvPr/>
            </p:nvSpPr>
            <p:spPr bwMode="auto">
              <a:xfrm>
                <a:off x="3263" y="1798"/>
                <a:ext cx="82" cy="100"/>
              </a:xfrm>
              <a:custGeom>
                <a:avLst/>
                <a:gdLst>
                  <a:gd name="T0" fmla="*/ 39 w 82"/>
                  <a:gd name="T1" fmla="*/ 6 h 100"/>
                  <a:gd name="T2" fmla="*/ 36 w 82"/>
                  <a:gd name="T3" fmla="*/ 6 h 100"/>
                  <a:gd name="T4" fmla="*/ 31 w 82"/>
                  <a:gd name="T5" fmla="*/ 6 h 100"/>
                  <a:gd name="T6" fmla="*/ 28 w 82"/>
                  <a:gd name="T7" fmla="*/ 6 h 100"/>
                  <a:gd name="T8" fmla="*/ 25 w 82"/>
                  <a:gd name="T9" fmla="*/ 8 h 100"/>
                  <a:gd name="T10" fmla="*/ 20 w 82"/>
                  <a:gd name="T11" fmla="*/ 8 h 100"/>
                  <a:gd name="T12" fmla="*/ 17 w 82"/>
                  <a:gd name="T13" fmla="*/ 8 h 100"/>
                  <a:gd name="T14" fmla="*/ 14 w 82"/>
                  <a:gd name="T15" fmla="*/ 10 h 100"/>
                  <a:gd name="T16" fmla="*/ 11 w 82"/>
                  <a:gd name="T17" fmla="*/ 12 h 100"/>
                  <a:gd name="T18" fmla="*/ 9 w 82"/>
                  <a:gd name="T19" fmla="*/ 14 h 100"/>
                  <a:gd name="T20" fmla="*/ 6 w 82"/>
                  <a:gd name="T21" fmla="*/ 16 h 100"/>
                  <a:gd name="T22" fmla="*/ 4 w 82"/>
                  <a:gd name="T23" fmla="*/ 18 h 100"/>
                  <a:gd name="T24" fmla="*/ 3 w 82"/>
                  <a:gd name="T25" fmla="*/ 23 h 100"/>
                  <a:gd name="T26" fmla="*/ 1 w 82"/>
                  <a:gd name="T27" fmla="*/ 25 h 100"/>
                  <a:gd name="T28" fmla="*/ 1 w 82"/>
                  <a:gd name="T29" fmla="*/ 29 h 100"/>
                  <a:gd name="T30" fmla="*/ 0 w 82"/>
                  <a:gd name="T31" fmla="*/ 31 h 100"/>
                  <a:gd name="T32" fmla="*/ 0 w 82"/>
                  <a:gd name="T33" fmla="*/ 35 h 100"/>
                  <a:gd name="T34" fmla="*/ 0 w 82"/>
                  <a:gd name="T35" fmla="*/ 39 h 100"/>
                  <a:gd name="T36" fmla="*/ 0 w 82"/>
                  <a:gd name="T37" fmla="*/ 44 h 100"/>
                  <a:gd name="T38" fmla="*/ 0 w 82"/>
                  <a:gd name="T39" fmla="*/ 48 h 100"/>
                  <a:gd name="T40" fmla="*/ 0 w 82"/>
                  <a:gd name="T41" fmla="*/ 52 h 100"/>
                  <a:gd name="T42" fmla="*/ 0 w 82"/>
                  <a:gd name="T43" fmla="*/ 56 h 100"/>
                  <a:gd name="T44" fmla="*/ 0 w 82"/>
                  <a:gd name="T45" fmla="*/ 61 h 100"/>
                  <a:gd name="T46" fmla="*/ 1 w 82"/>
                  <a:gd name="T47" fmla="*/ 65 h 100"/>
                  <a:gd name="T48" fmla="*/ 1 w 82"/>
                  <a:gd name="T49" fmla="*/ 69 h 100"/>
                  <a:gd name="T50" fmla="*/ 3 w 82"/>
                  <a:gd name="T51" fmla="*/ 73 h 100"/>
                  <a:gd name="T52" fmla="*/ 4 w 82"/>
                  <a:gd name="T53" fmla="*/ 77 h 100"/>
                  <a:gd name="T54" fmla="*/ 6 w 82"/>
                  <a:gd name="T55" fmla="*/ 79 h 100"/>
                  <a:gd name="T56" fmla="*/ 9 w 82"/>
                  <a:gd name="T57" fmla="*/ 84 h 100"/>
                  <a:gd name="T58" fmla="*/ 11 w 82"/>
                  <a:gd name="T59" fmla="*/ 88 h 100"/>
                  <a:gd name="T60" fmla="*/ 14 w 82"/>
                  <a:gd name="T61" fmla="*/ 90 h 100"/>
                  <a:gd name="T62" fmla="*/ 17 w 82"/>
                  <a:gd name="T63" fmla="*/ 94 h 100"/>
                  <a:gd name="T64" fmla="*/ 18 w 82"/>
                  <a:gd name="T65" fmla="*/ 96 h 100"/>
                  <a:gd name="T66" fmla="*/ 23 w 82"/>
                  <a:gd name="T67" fmla="*/ 100 h 100"/>
                  <a:gd name="T68" fmla="*/ 26 w 82"/>
                  <a:gd name="T69" fmla="*/ 100 h 100"/>
                  <a:gd name="T70" fmla="*/ 29 w 82"/>
                  <a:gd name="T71" fmla="*/ 100 h 100"/>
                  <a:gd name="T72" fmla="*/ 32 w 82"/>
                  <a:gd name="T73" fmla="*/ 96 h 100"/>
                  <a:gd name="T74" fmla="*/ 34 w 82"/>
                  <a:gd name="T75" fmla="*/ 94 h 100"/>
                  <a:gd name="T76" fmla="*/ 37 w 82"/>
                  <a:gd name="T77" fmla="*/ 90 h 100"/>
                  <a:gd name="T78" fmla="*/ 39 w 82"/>
                  <a:gd name="T79" fmla="*/ 86 h 100"/>
                  <a:gd name="T80" fmla="*/ 42 w 82"/>
                  <a:gd name="T81" fmla="*/ 82 h 100"/>
                  <a:gd name="T82" fmla="*/ 47 w 82"/>
                  <a:gd name="T83" fmla="*/ 73 h 100"/>
                  <a:gd name="T84" fmla="*/ 50 w 82"/>
                  <a:gd name="T85" fmla="*/ 63 h 100"/>
                  <a:gd name="T86" fmla="*/ 54 w 82"/>
                  <a:gd name="T87" fmla="*/ 54 h 100"/>
                  <a:gd name="T88" fmla="*/ 59 w 82"/>
                  <a:gd name="T89" fmla="*/ 46 h 100"/>
                  <a:gd name="T90" fmla="*/ 64 w 82"/>
                  <a:gd name="T91" fmla="*/ 35 h 100"/>
                  <a:gd name="T92" fmla="*/ 68 w 82"/>
                  <a:gd name="T93" fmla="*/ 29 h 100"/>
                  <a:gd name="T94" fmla="*/ 75 w 82"/>
                  <a:gd name="T95" fmla="*/ 23 h 100"/>
                  <a:gd name="T96" fmla="*/ 82 w 82"/>
                  <a:gd name="T97" fmla="*/ 16 h 100"/>
                  <a:gd name="T98" fmla="*/ 79 w 82"/>
                  <a:gd name="T99" fmla="*/ 8 h 100"/>
                  <a:gd name="T100" fmla="*/ 75 w 82"/>
                  <a:gd name="T101" fmla="*/ 2 h 100"/>
                  <a:gd name="T102" fmla="*/ 70 w 82"/>
                  <a:gd name="T103" fmla="*/ 0 h 100"/>
                  <a:gd name="T104" fmla="*/ 64 w 82"/>
                  <a:gd name="T105" fmla="*/ 0 h 100"/>
                  <a:gd name="T106" fmla="*/ 57 w 82"/>
                  <a:gd name="T107" fmla="*/ 0 h 100"/>
                  <a:gd name="T108" fmla="*/ 51 w 82"/>
                  <a:gd name="T109" fmla="*/ 2 h 100"/>
                  <a:gd name="T110" fmla="*/ 45 w 82"/>
                  <a:gd name="T111" fmla="*/ 4 h 100"/>
                  <a:gd name="T112" fmla="*/ 39 w 82"/>
                  <a:gd name="T113" fmla="*/ 6 h 1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100"/>
                  <a:gd name="T173" fmla="*/ 82 w 82"/>
                  <a:gd name="T174" fmla="*/ 100 h 100"/>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100">
                    <a:moveTo>
                      <a:pt x="39" y="6"/>
                    </a:moveTo>
                    <a:lnTo>
                      <a:pt x="36" y="6"/>
                    </a:lnTo>
                    <a:lnTo>
                      <a:pt x="31" y="6"/>
                    </a:lnTo>
                    <a:lnTo>
                      <a:pt x="28" y="6"/>
                    </a:lnTo>
                    <a:lnTo>
                      <a:pt x="25" y="8"/>
                    </a:lnTo>
                    <a:lnTo>
                      <a:pt x="20" y="8"/>
                    </a:lnTo>
                    <a:lnTo>
                      <a:pt x="17" y="8"/>
                    </a:lnTo>
                    <a:lnTo>
                      <a:pt x="14" y="10"/>
                    </a:lnTo>
                    <a:lnTo>
                      <a:pt x="11" y="12"/>
                    </a:lnTo>
                    <a:lnTo>
                      <a:pt x="9" y="14"/>
                    </a:lnTo>
                    <a:lnTo>
                      <a:pt x="6" y="16"/>
                    </a:lnTo>
                    <a:lnTo>
                      <a:pt x="4" y="18"/>
                    </a:lnTo>
                    <a:lnTo>
                      <a:pt x="3" y="23"/>
                    </a:lnTo>
                    <a:lnTo>
                      <a:pt x="1" y="25"/>
                    </a:lnTo>
                    <a:lnTo>
                      <a:pt x="1" y="29"/>
                    </a:lnTo>
                    <a:lnTo>
                      <a:pt x="0" y="31"/>
                    </a:lnTo>
                    <a:lnTo>
                      <a:pt x="0" y="35"/>
                    </a:lnTo>
                    <a:lnTo>
                      <a:pt x="0" y="39"/>
                    </a:lnTo>
                    <a:lnTo>
                      <a:pt x="0" y="44"/>
                    </a:lnTo>
                    <a:lnTo>
                      <a:pt x="0" y="48"/>
                    </a:lnTo>
                    <a:lnTo>
                      <a:pt x="0" y="52"/>
                    </a:lnTo>
                    <a:lnTo>
                      <a:pt x="0" y="56"/>
                    </a:lnTo>
                    <a:lnTo>
                      <a:pt x="0" y="61"/>
                    </a:lnTo>
                    <a:lnTo>
                      <a:pt x="1" y="65"/>
                    </a:lnTo>
                    <a:lnTo>
                      <a:pt x="1" y="69"/>
                    </a:lnTo>
                    <a:lnTo>
                      <a:pt x="3" y="73"/>
                    </a:lnTo>
                    <a:lnTo>
                      <a:pt x="4" y="77"/>
                    </a:lnTo>
                    <a:lnTo>
                      <a:pt x="6" y="79"/>
                    </a:lnTo>
                    <a:lnTo>
                      <a:pt x="9" y="84"/>
                    </a:lnTo>
                    <a:lnTo>
                      <a:pt x="11" y="88"/>
                    </a:lnTo>
                    <a:lnTo>
                      <a:pt x="14" y="90"/>
                    </a:lnTo>
                    <a:lnTo>
                      <a:pt x="17" y="94"/>
                    </a:lnTo>
                    <a:lnTo>
                      <a:pt x="18" y="96"/>
                    </a:lnTo>
                    <a:lnTo>
                      <a:pt x="23" y="100"/>
                    </a:lnTo>
                    <a:lnTo>
                      <a:pt x="26" y="100"/>
                    </a:lnTo>
                    <a:lnTo>
                      <a:pt x="29" y="100"/>
                    </a:lnTo>
                    <a:lnTo>
                      <a:pt x="32" y="96"/>
                    </a:lnTo>
                    <a:lnTo>
                      <a:pt x="34" y="94"/>
                    </a:lnTo>
                    <a:lnTo>
                      <a:pt x="37" y="90"/>
                    </a:lnTo>
                    <a:lnTo>
                      <a:pt x="39" y="86"/>
                    </a:lnTo>
                    <a:lnTo>
                      <a:pt x="42" y="82"/>
                    </a:lnTo>
                    <a:lnTo>
                      <a:pt x="47" y="73"/>
                    </a:lnTo>
                    <a:lnTo>
                      <a:pt x="50" y="63"/>
                    </a:lnTo>
                    <a:lnTo>
                      <a:pt x="54" y="54"/>
                    </a:lnTo>
                    <a:lnTo>
                      <a:pt x="59" y="46"/>
                    </a:lnTo>
                    <a:lnTo>
                      <a:pt x="64" y="35"/>
                    </a:lnTo>
                    <a:lnTo>
                      <a:pt x="68" y="29"/>
                    </a:lnTo>
                    <a:lnTo>
                      <a:pt x="75" y="23"/>
                    </a:lnTo>
                    <a:lnTo>
                      <a:pt x="82" y="16"/>
                    </a:lnTo>
                    <a:lnTo>
                      <a:pt x="79" y="8"/>
                    </a:lnTo>
                    <a:lnTo>
                      <a:pt x="75" y="2"/>
                    </a:lnTo>
                    <a:lnTo>
                      <a:pt x="70" y="0"/>
                    </a:lnTo>
                    <a:lnTo>
                      <a:pt x="64" y="0"/>
                    </a:lnTo>
                    <a:lnTo>
                      <a:pt x="57" y="0"/>
                    </a:lnTo>
                    <a:lnTo>
                      <a:pt x="51" y="2"/>
                    </a:lnTo>
                    <a:lnTo>
                      <a:pt x="45" y="4"/>
                    </a:lnTo>
                    <a:lnTo>
                      <a:pt x="39" y="6"/>
                    </a:lnTo>
                    <a:close/>
                  </a:path>
                </a:pathLst>
              </a:custGeom>
              <a:solidFill>
                <a:srgbClr val="F7AB8C"/>
              </a:solidFill>
              <a:ln w="9525">
                <a:noFill/>
                <a:round/>
                <a:headEnd/>
                <a:tailEnd/>
              </a:ln>
            </p:spPr>
            <p:txBody>
              <a:bodyPr/>
              <a:lstStyle/>
              <a:p>
                <a:endParaRPr lang="it-IT">
                  <a:solidFill>
                    <a:srgbClr val="FFFFFF"/>
                  </a:solidFill>
                </a:endParaRPr>
              </a:p>
            </p:txBody>
          </p:sp>
          <p:sp>
            <p:nvSpPr>
              <p:cNvPr id="29013" name="Freeform 457"/>
              <p:cNvSpPr>
                <a:spLocks/>
              </p:cNvSpPr>
              <p:nvPr/>
            </p:nvSpPr>
            <p:spPr bwMode="auto">
              <a:xfrm>
                <a:off x="3272" y="1800"/>
                <a:ext cx="30" cy="12"/>
              </a:xfrm>
              <a:custGeom>
                <a:avLst/>
                <a:gdLst>
                  <a:gd name="T0" fmla="*/ 3 w 30"/>
                  <a:gd name="T1" fmla="*/ 12 h 12"/>
                  <a:gd name="T2" fmla="*/ 6 w 30"/>
                  <a:gd name="T3" fmla="*/ 12 h 12"/>
                  <a:gd name="T4" fmla="*/ 9 w 30"/>
                  <a:gd name="T5" fmla="*/ 10 h 12"/>
                  <a:gd name="T6" fmla="*/ 12 w 30"/>
                  <a:gd name="T7" fmla="*/ 10 h 12"/>
                  <a:gd name="T8" fmla="*/ 16 w 30"/>
                  <a:gd name="T9" fmla="*/ 10 h 12"/>
                  <a:gd name="T10" fmla="*/ 19 w 30"/>
                  <a:gd name="T11" fmla="*/ 10 h 12"/>
                  <a:gd name="T12" fmla="*/ 22 w 30"/>
                  <a:gd name="T13" fmla="*/ 8 h 12"/>
                  <a:gd name="T14" fmla="*/ 27 w 30"/>
                  <a:gd name="T15" fmla="*/ 8 h 12"/>
                  <a:gd name="T16" fmla="*/ 30 w 30"/>
                  <a:gd name="T17" fmla="*/ 8 h 12"/>
                  <a:gd name="T18" fmla="*/ 30 w 30"/>
                  <a:gd name="T19" fmla="*/ 0 h 12"/>
                  <a:gd name="T20" fmla="*/ 25 w 30"/>
                  <a:gd name="T21" fmla="*/ 0 h 12"/>
                  <a:gd name="T22" fmla="*/ 22 w 30"/>
                  <a:gd name="T23" fmla="*/ 0 h 12"/>
                  <a:gd name="T24" fmla="*/ 19 w 30"/>
                  <a:gd name="T25" fmla="*/ 0 h 12"/>
                  <a:gd name="T26" fmla="*/ 14 w 30"/>
                  <a:gd name="T27" fmla="*/ 0 h 12"/>
                  <a:gd name="T28" fmla="*/ 11 w 30"/>
                  <a:gd name="T29" fmla="*/ 2 h 12"/>
                  <a:gd name="T30" fmla="*/ 8 w 30"/>
                  <a:gd name="T31" fmla="*/ 2 h 12"/>
                  <a:gd name="T32" fmla="*/ 3 w 30"/>
                  <a:gd name="T33" fmla="*/ 4 h 12"/>
                  <a:gd name="T34" fmla="*/ 0 w 30"/>
                  <a:gd name="T35" fmla="*/ 6 h 12"/>
                  <a:gd name="T36" fmla="*/ 3 w 30"/>
                  <a:gd name="T37" fmla="*/ 12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
                  <a:gd name="T58" fmla="*/ 0 h 12"/>
                  <a:gd name="T59" fmla="*/ 30 w 30"/>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 h="12">
                    <a:moveTo>
                      <a:pt x="3" y="12"/>
                    </a:moveTo>
                    <a:lnTo>
                      <a:pt x="6" y="12"/>
                    </a:lnTo>
                    <a:lnTo>
                      <a:pt x="9" y="10"/>
                    </a:lnTo>
                    <a:lnTo>
                      <a:pt x="12" y="10"/>
                    </a:lnTo>
                    <a:lnTo>
                      <a:pt x="16" y="10"/>
                    </a:lnTo>
                    <a:lnTo>
                      <a:pt x="19" y="10"/>
                    </a:lnTo>
                    <a:lnTo>
                      <a:pt x="22" y="8"/>
                    </a:lnTo>
                    <a:lnTo>
                      <a:pt x="27" y="8"/>
                    </a:lnTo>
                    <a:lnTo>
                      <a:pt x="30" y="8"/>
                    </a:lnTo>
                    <a:lnTo>
                      <a:pt x="30" y="0"/>
                    </a:lnTo>
                    <a:lnTo>
                      <a:pt x="25" y="0"/>
                    </a:lnTo>
                    <a:lnTo>
                      <a:pt x="22" y="0"/>
                    </a:lnTo>
                    <a:lnTo>
                      <a:pt x="19" y="0"/>
                    </a:lnTo>
                    <a:lnTo>
                      <a:pt x="14" y="0"/>
                    </a:lnTo>
                    <a:lnTo>
                      <a:pt x="11" y="2"/>
                    </a:lnTo>
                    <a:lnTo>
                      <a:pt x="8" y="2"/>
                    </a:lnTo>
                    <a:lnTo>
                      <a:pt x="3" y="4"/>
                    </a:lnTo>
                    <a:lnTo>
                      <a:pt x="0" y="6"/>
                    </a:lnTo>
                    <a:lnTo>
                      <a:pt x="3" y="12"/>
                    </a:lnTo>
                    <a:close/>
                  </a:path>
                </a:pathLst>
              </a:custGeom>
              <a:solidFill>
                <a:srgbClr val="CC6633"/>
              </a:solidFill>
              <a:ln w="9525">
                <a:noFill/>
                <a:round/>
                <a:headEnd/>
                <a:tailEnd/>
              </a:ln>
            </p:spPr>
            <p:txBody>
              <a:bodyPr/>
              <a:lstStyle/>
              <a:p>
                <a:endParaRPr lang="it-IT">
                  <a:solidFill>
                    <a:srgbClr val="FFFFFF"/>
                  </a:solidFill>
                </a:endParaRPr>
              </a:p>
            </p:txBody>
          </p:sp>
          <p:sp>
            <p:nvSpPr>
              <p:cNvPr id="29014" name="Freeform 458"/>
              <p:cNvSpPr>
                <a:spLocks/>
              </p:cNvSpPr>
              <p:nvPr/>
            </p:nvSpPr>
            <p:spPr bwMode="auto">
              <a:xfrm>
                <a:off x="3259" y="1806"/>
                <a:ext cx="16" cy="27"/>
              </a:xfrm>
              <a:custGeom>
                <a:avLst/>
                <a:gdLst>
                  <a:gd name="T0" fmla="*/ 7 w 16"/>
                  <a:gd name="T1" fmla="*/ 27 h 27"/>
                  <a:gd name="T2" fmla="*/ 7 w 16"/>
                  <a:gd name="T3" fmla="*/ 25 h 27"/>
                  <a:gd name="T4" fmla="*/ 8 w 16"/>
                  <a:gd name="T5" fmla="*/ 21 h 27"/>
                  <a:gd name="T6" fmla="*/ 8 w 16"/>
                  <a:gd name="T7" fmla="*/ 19 h 27"/>
                  <a:gd name="T8" fmla="*/ 10 w 16"/>
                  <a:gd name="T9" fmla="*/ 17 h 27"/>
                  <a:gd name="T10" fmla="*/ 11 w 16"/>
                  <a:gd name="T11" fmla="*/ 13 h 27"/>
                  <a:gd name="T12" fmla="*/ 13 w 16"/>
                  <a:gd name="T13" fmla="*/ 10 h 27"/>
                  <a:gd name="T14" fmla="*/ 15 w 16"/>
                  <a:gd name="T15" fmla="*/ 8 h 27"/>
                  <a:gd name="T16" fmla="*/ 16 w 16"/>
                  <a:gd name="T17" fmla="*/ 6 h 27"/>
                  <a:gd name="T18" fmla="*/ 13 w 16"/>
                  <a:gd name="T19" fmla="*/ 0 h 27"/>
                  <a:gd name="T20" fmla="*/ 10 w 16"/>
                  <a:gd name="T21" fmla="*/ 2 h 27"/>
                  <a:gd name="T22" fmla="*/ 8 w 16"/>
                  <a:gd name="T23" fmla="*/ 4 h 27"/>
                  <a:gd name="T24" fmla="*/ 7 w 16"/>
                  <a:gd name="T25" fmla="*/ 8 h 27"/>
                  <a:gd name="T26" fmla="*/ 4 w 16"/>
                  <a:gd name="T27" fmla="*/ 10 h 27"/>
                  <a:gd name="T28" fmla="*/ 4 w 16"/>
                  <a:gd name="T29" fmla="*/ 15 h 27"/>
                  <a:gd name="T30" fmla="*/ 2 w 16"/>
                  <a:gd name="T31" fmla="*/ 19 h 27"/>
                  <a:gd name="T32" fmla="*/ 0 w 16"/>
                  <a:gd name="T33" fmla="*/ 23 h 27"/>
                  <a:gd name="T34" fmla="*/ 0 w 16"/>
                  <a:gd name="T35" fmla="*/ 27 h 27"/>
                  <a:gd name="T36" fmla="*/ 7 w 16"/>
                  <a:gd name="T37" fmla="*/ 27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27"/>
                  <a:gd name="T59" fmla="*/ 16 w 16"/>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27">
                    <a:moveTo>
                      <a:pt x="7" y="27"/>
                    </a:moveTo>
                    <a:lnTo>
                      <a:pt x="7" y="25"/>
                    </a:lnTo>
                    <a:lnTo>
                      <a:pt x="8" y="21"/>
                    </a:lnTo>
                    <a:lnTo>
                      <a:pt x="8" y="19"/>
                    </a:lnTo>
                    <a:lnTo>
                      <a:pt x="10" y="17"/>
                    </a:lnTo>
                    <a:lnTo>
                      <a:pt x="11" y="13"/>
                    </a:lnTo>
                    <a:lnTo>
                      <a:pt x="13" y="10"/>
                    </a:lnTo>
                    <a:lnTo>
                      <a:pt x="15" y="8"/>
                    </a:lnTo>
                    <a:lnTo>
                      <a:pt x="16" y="6"/>
                    </a:lnTo>
                    <a:lnTo>
                      <a:pt x="13" y="0"/>
                    </a:lnTo>
                    <a:lnTo>
                      <a:pt x="10" y="2"/>
                    </a:lnTo>
                    <a:lnTo>
                      <a:pt x="8" y="4"/>
                    </a:lnTo>
                    <a:lnTo>
                      <a:pt x="7" y="8"/>
                    </a:lnTo>
                    <a:lnTo>
                      <a:pt x="4" y="10"/>
                    </a:lnTo>
                    <a:lnTo>
                      <a:pt x="4" y="15"/>
                    </a:lnTo>
                    <a:lnTo>
                      <a:pt x="2" y="19"/>
                    </a:lnTo>
                    <a:lnTo>
                      <a:pt x="0" y="23"/>
                    </a:lnTo>
                    <a:lnTo>
                      <a:pt x="0" y="27"/>
                    </a:lnTo>
                    <a:lnTo>
                      <a:pt x="7" y="27"/>
                    </a:lnTo>
                    <a:close/>
                  </a:path>
                </a:pathLst>
              </a:custGeom>
              <a:solidFill>
                <a:srgbClr val="CC6633"/>
              </a:solidFill>
              <a:ln w="9525">
                <a:noFill/>
                <a:round/>
                <a:headEnd/>
                <a:tailEnd/>
              </a:ln>
            </p:spPr>
            <p:txBody>
              <a:bodyPr/>
              <a:lstStyle/>
              <a:p>
                <a:endParaRPr lang="it-IT">
                  <a:solidFill>
                    <a:srgbClr val="FFFFFF"/>
                  </a:solidFill>
                </a:endParaRPr>
              </a:p>
            </p:txBody>
          </p:sp>
          <p:sp>
            <p:nvSpPr>
              <p:cNvPr id="29015" name="Freeform 459"/>
              <p:cNvSpPr>
                <a:spLocks/>
              </p:cNvSpPr>
              <p:nvPr/>
            </p:nvSpPr>
            <p:spPr bwMode="auto">
              <a:xfrm>
                <a:off x="3259" y="1833"/>
                <a:ext cx="8" cy="34"/>
              </a:xfrm>
              <a:custGeom>
                <a:avLst/>
                <a:gdLst>
                  <a:gd name="T0" fmla="*/ 8 w 8"/>
                  <a:gd name="T1" fmla="*/ 32 h 34"/>
                  <a:gd name="T2" fmla="*/ 8 w 8"/>
                  <a:gd name="T3" fmla="*/ 30 h 34"/>
                  <a:gd name="T4" fmla="*/ 7 w 8"/>
                  <a:gd name="T5" fmla="*/ 26 h 34"/>
                  <a:gd name="T6" fmla="*/ 7 w 8"/>
                  <a:gd name="T7" fmla="*/ 21 h 34"/>
                  <a:gd name="T8" fmla="*/ 7 w 8"/>
                  <a:gd name="T9" fmla="*/ 17 h 34"/>
                  <a:gd name="T10" fmla="*/ 7 w 8"/>
                  <a:gd name="T11" fmla="*/ 13 h 34"/>
                  <a:gd name="T12" fmla="*/ 7 w 8"/>
                  <a:gd name="T13" fmla="*/ 9 h 34"/>
                  <a:gd name="T14" fmla="*/ 7 w 8"/>
                  <a:gd name="T15" fmla="*/ 4 h 34"/>
                  <a:gd name="T16" fmla="*/ 7 w 8"/>
                  <a:gd name="T17" fmla="*/ 0 h 34"/>
                  <a:gd name="T18" fmla="*/ 0 w 8"/>
                  <a:gd name="T19" fmla="*/ 0 h 34"/>
                  <a:gd name="T20" fmla="*/ 0 w 8"/>
                  <a:gd name="T21" fmla="*/ 4 h 34"/>
                  <a:gd name="T22" fmla="*/ 0 w 8"/>
                  <a:gd name="T23" fmla="*/ 9 h 34"/>
                  <a:gd name="T24" fmla="*/ 0 w 8"/>
                  <a:gd name="T25" fmla="*/ 13 h 34"/>
                  <a:gd name="T26" fmla="*/ 0 w 8"/>
                  <a:gd name="T27" fmla="*/ 17 h 34"/>
                  <a:gd name="T28" fmla="*/ 0 w 8"/>
                  <a:gd name="T29" fmla="*/ 21 h 34"/>
                  <a:gd name="T30" fmla="*/ 0 w 8"/>
                  <a:gd name="T31" fmla="*/ 26 h 34"/>
                  <a:gd name="T32" fmla="*/ 2 w 8"/>
                  <a:gd name="T33" fmla="*/ 30 h 34"/>
                  <a:gd name="T34" fmla="*/ 2 w 8"/>
                  <a:gd name="T35" fmla="*/ 34 h 34"/>
                  <a:gd name="T36" fmla="*/ 8 w 8"/>
                  <a:gd name="T37" fmla="*/ 32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34"/>
                  <a:gd name="T59" fmla="*/ 8 w 8"/>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34">
                    <a:moveTo>
                      <a:pt x="8" y="32"/>
                    </a:moveTo>
                    <a:lnTo>
                      <a:pt x="8" y="30"/>
                    </a:lnTo>
                    <a:lnTo>
                      <a:pt x="7" y="26"/>
                    </a:lnTo>
                    <a:lnTo>
                      <a:pt x="7" y="21"/>
                    </a:lnTo>
                    <a:lnTo>
                      <a:pt x="7" y="17"/>
                    </a:lnTo>
                    <a:lnTo>
                      <a:pt x="7" y="13"/>
                    </a:lnTo>
                    <a:lnTo>
                      <a:pt x="7" y="9"/>
                    </a:lnTo>
                    <a:lnTo>
                      <a:pt x="7" y="4"/>
                    </a:lnTo>
                    <a:lnTo>
                      <a:pt x="7" y="0"/>
                    </a:lnTo>
                    <a:lnTo>
                      <a:pt x="0" y="0"/>
                    </a:lnTo>
                    <a:lnTo>
                      <a:pt x="0" y="4"/>
                    </a:lnTo>
                    <a:lnTo>
                      <a:pt x="0" y="9"/>
                    </a:lnTo>
                    <a:lnTo>
                      <a:pt x="0" y="13"/>
                    </a:lnTo>
                    <a:lnTo>
                      <a:pt x="0" y="17"/>
                    </a:lnTo>
                    <a:lnTo>
                      <a:pt x="0" y="21"/>
                    </a:lnTo>
                    <a:lnTo>
                      <a:pt x="0" y="26"/>
                    </a:lnTo>
                    <a:lnTo>
                      <a:pt x="2" y="30"/>
                    </a:lnTo>
                    <a:lnTo>
                      <a:pt x="2" y="34"/>
                    </a:lnTo>
                    <a:lnTo>
                      <a:pt x="8" y="32"/>
                    </a:lnTo>
                    <a:close/>
                  </a:path>
                </a:pathLst>
              </a:custGeom>
              <a:solidFill>
                <a:srgbClr val="CC6633"/>
              </a:solidFill>
              <a:ln w="9525">
                <a:noFill/>
                <a:round/>
                <a:headEnd/>
                <a:tailEnd/>
              </a:ln>
            </p:spPr>
            <p:txBody>
              <a:bodyPr/>
              <a:lstStyle/>
              <a:p>
                <a:endParaRPr lang="it-IT">
                  <a:solidFill>
                    <a:srgbClr val="FFFFFF"/>
                  </a:solidFill>
                </a:endParaRPr>
              </a:p>
            </p:txBody>
          </p:sp>
          <p:sp>
            <p:nvSpPr>
              <p:cNvPr id="29016" name="Freeform 460"/>
              <p:cNvSpPr>
                <a:spLocks/>
              </p:cNvSpPr>
              <p:nvPr/>
            </p:nvSpPr>
            <p:spPr bwMode="auto">
              <a:xfrm>
                <a:off x="3261" y="1865"/>
                <a:ext cx="23" cy="33"/>
              </a:xfrm>
              <a:custGeom>
                <a:avLst/>
                <a:gdLst>
                  <a:gd name="T0" fmla="*/ 23 w 23"/>
                  <a:gd name="T1" fmla="*/ 27 h 33"/>
                  <a:gd name="T2" fmla="*/ 20 w 23"/>
                  <a:gd name="T3" fmla="*/ 23 h 33"/>
                  <a:gd name="T4" fmla="*/ 19 w 23"/>
                  <a:gd name="T5" fmla="*/ 21 h 33"/>
                  <a:gd name="T6" fmla="*/ 16 w 23"/>
                  <a:gd name="T7" fmla="*/ 17 h 33"/>
                  <a:gd name="T8" fmla="*/ 13 w 23"/>
                  <a:gd name="T9" fmla="*/ 15 h 33"/>
                  <a:gd name="T10" fmla="*/ 11 w 23"/>
                  <a:gd name="T11" fmla="*/ 10 h 33"/>
                  <a:gd name="T12" fmla="*/ 9 w 23"/>
                  <a:gd name="T13" fmla="*/ 8 h 33"/>
                  <a:gd name="T14" fmla="*/ 8 w 23"/>
                  <a:gd name="T15" fmla="*/ 4 h 33"/>
                  <a:gd name="T16" fmla="*/ 6 w 23"/>
                  <a:gd name="T17" fmla="*/ 0 h 33"/>
                  <a:gd name="T18" fmla="*/ 0 w 23"/>
                  <a:gd name="T19" fmla="*/ 2 h 33"/>
                  <a:gd name="T20" fmla="*/ 2 w 23"/>
                  <a:gd name="T21" fmla="*/ 8 h 33"/>
                  <a:gd name="T22" fmla="*/ 3 w 23"/>
                  <a:gd name="T23" fmla="*/ 12 h 33"/>
                  <a:gd name="T24" fmla="*/ 6 w 23"/>
                  <a:gd name="T25" fmla="*/ 17 h 33"/>
                  <a:gd name="T26" fmla="*/ 8 w 23"/>
                  <a:gd name="T27" fmla="*/ 21 h 33"/>
                  <a:gd name="T28" fmla="*/ 11 w 23"/>
                  <a:gd name="T29" fmla="*/ 23 h 33"/>
                  <a:gd name="T30" fmla="*/ 14 w 23"/>
                  <a:gd name="T31" fmla="*/ 27 h 33"/>
                  <a:gd name="T32" fmla="*/ 16 w 23"/>
                  <a:gd name="T33" fmla="*/ 29 h 33"/>
                  <a:gd name="T34" fmla="*/ 19 w 23"/>
                  <a:gd name="T35" fmla="*/ 33 h 33"/>
                  <a:gd name="T36" fmla="*/ 23 w 23"/>
                  <a:gd name="T37" fmla="*/ 27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33"/>
                  <a:gd name="T59" fmla="*/ 23 w 23"/>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33">
                    <a:moveTo>
                      <a:pt x="23" y="27"/>
                    </a:moveTo>
                    <a:lnTo>
                      <a:pt x="20" y="23"/>
                    </a:lnTo>
                    <a:lnTo>
                      <a:pt x="19" y="21"/>
                    </a:lnTo>
                    <a:lnTo>
                      <a:pt x="16" y="17"/>
                    </a:lnTo>
                    <a:lnTo>
                      <a:pt x="13" y="15"/>
                    </a:lnTo>
                    <a:lnTo>
                      <a:pt x="11" y="10"/>
                    </a:lnTo>
                    <a:lnTo>
                      <a:pt x="9" y="8"/>
                    </a:lnTo>
                    <a:lnTo>
                      <a:pt x="8" y="4"/>
                    </a:lnTo>
                    <a:lnTo>
                      <a:pt x="6" y="0"/>
                    </a:lnTo>
                    <a:lnTo>
                      <a:pt x="0" y="2"/>
                    </a:lnTo>
                    <a:lnTo>
                      <a:pt x="2" y="8"/>
                    </a:lnTo>
                    <a:lnTo>
                      <a:pt x="3" y="12"/>
                    </a:lnTo>
                    <a:lnTo>
                      <a:pt x="6" y="17"/>
                    </a:lnTo>
                    <a:lnTo>
                      <a:pt x="8" y="21"/>
                    </a:lnTo>
                    <a:lnTo>
                      <a:pt x="11" y="23"/>
                    </a:lnTo>
                    <a:lnTo>
                      <a:pt x="14" y="27"/>
                    </a:lnTo>
                    <a:lnTo>
                      <a:pt x="16" y="29"/>
                    </a:lnTo>
                    <a:lnTo>
                      <a:pt x="19" y="33"/>
                    </a:lnTo>
                    <a:lnTo>
                      <a:pt x="23" y="27"/>
                    </a:lnTo>
                    <a:close/>
                  </a:path>
                </a:pathLst>
              </a:custGeom>
              <a:solidFill>
                <a:srgbClr val="CC6633"/>
              </a:solidFill>
              <a:ln w="9525">
                <a:noFill/>
                <a:round/>
                <a:headEnd/>
                <a:tailEnd/>
              </a:ln>
            </p:spPr>
            <p:txBody>
              <a:bodyPr/>
              <a:lstStyle/>
              <a:p>
                <a:endParaRPr lang="it-IT">
                  <a:solidFill>
                    <a:srgbClr val="FFFFFF"/>
                  </a:solidFill>
                </a:endParaRPr>
              </a:p>
            </p:txBody>
          </p:sp>
          <p:sp>
            <p:nvSpPr>
              <p:cNvPr id="29017" name="Freeform 461"/>
              <p:cNvSpPr>
                <a:spLocks/>
              </p:cNvSpPr>
              <p:nvPr/>
            </p:nvSpPr>
            <p:spPr bwMode="auto">
              <a:xfrm>
                <a:off x="3280" y="1877"/>
                <a:ext cx="26" cy="26"/>
              </a:xfrm>
              <a:custGeom>
                <a:avLst/>
                <a:gdLst>
                  <a:gd name="T0" fmla="*/ 22 w 26"/>
                  <a:gd name="T1" fmla="*/ 0 h 26"/>
                  <a:gd name="T2" fmla="*/ 20 w 26"/>
                  <a:gd name="T3" fmla="*/ 5 h 26"/>
                  <a:gd name="T4" fmla="*/ 17 w 26"/>
                  <a:gd name="T5" fmla="*/ 7 h 26"/>
                  <a:gd name="T6" fmla="*/ 15 w 26"/>
                  <a:gd name="T7" fmla="*/ 11 h 26"/>
                  <a:gd name="T8" fmla="*/ 12 w 26"/>
                  <a:gd name="T9" fmla="*/ 15 h 26"/>
                  <a:gd name="T10" fmla="*/ 11 w 26"/>
                  <a:gd name="T11" fmla="*/ 17 h 26"/>
                  <a:gd name="T12" fmla="*/ 9 w 26"/>
                  <a:gd name="T13" fmla="*/ 17 h 26"/>
                  <a:gd name="T14" fmla="*/ 6 w 26"/>
                  <a:gd name="T15" fmla="*/ 17 h 26"/>
                  <a:gd name="T16" fmla="*/ 4 w 26"/>
                  <a:gd name="T17" fmla="*/ 15 h 26"/>
                  <a:gd name="T18" fmla="*/ 0 w 26"/>
                  <a:gd name="T19" fmla="*/ 21 h 26"/>
                  <a:gd name="T20" fmla="*/ 4 w 26"/>
                  <a:gd name="T21" fmla="*/ 26 h 26"/>
                  <a:gd name="T22" fmla="*/ 9 w 26"/>
                  <a:gd name="T23" fmla="*/ 26 h 26"/>
                  <a:gd name="T24" fmla="*/ 12 w 26"/>
                  <a:gd name="T25" fmla="*/ 26 h 26"/>
                  <a:gd name="T26" fmla="*/ 17 w 26"/>
                  <a:gd name="T27" fmla="*/ 21 h 26"/>
                  <a:gd name="T28" fmla="*/ 20 w 26"/>
                  <a:gd name="T29" fmla="*/ 17 h 26"/>
                  <a:gd name="T30" fmla="*/ 23 w 26"/>
                  <a:gd name="T31" fmla="*/ 13 h 26"/>
                  <a:gd name="T32" fmla="*/ 25 w 26"/>
                  <a:gd name="T33" fmla="*/ 9 h 26"/>
                  <a:gd name="T34" fmla="*/ 26 w 26"/>
                  <a:gd name="T35" fmla="*/ 5 h 26"/>
                  <a:gd name="T36" fmla="*/ 22 w 26"/>
                  <a:gd name="T37" fmla="*/ 0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26"/>
                  <a:gd name="T59" fmla="*/ 26 w 26"/>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26">
                    <a:moveTo>
                      <a:pt x="22" y="0"/>
                    </a:moveTo>
                    <a:lnTo>
                      <a:pt x="20" y="5"/>
                    </a:lnTo>
                    <a:lnTo>
                      <a:pt x="17" y="7"/>
                    </a:lnTo>
                    <a:lnTo>
                      <a:pt x="15" y="11"/>
                    </a:lnTo>
                    <a:lnTo>
                      <a:pt x="12" y="15"/>
                    </a:lnTo>
                    <a:lnTo>
                      <a:pt x="11" y="17"/>
                    </a:lnTo>
                    <a:lnTo>
                      <a:pt x="9" y="17"/>
                    </a:lnTo>
                    <a:lnTo>
                      <a:pt x="6" y="17"/>
                    </a:lnTo>
                    <a:lnTo>
                      <a:pt x="4" y="15"/>
                    </a:lnTo>
                    <a:lnTo>
                      <a:pt x="0" y="21"/>
                    </a:lnTo>
                    <a:lnTo>
                      <a:pt x="4" y="26"/>
                    </a:lnTo>
                    <a:lnTo>
                      <a:pt x="9" y="26"/>
                    </a:lnTo>
                    <a:lnTo>
                      <a:pt x="12" y="26"/>
                    </a:lnTo>
                    <a:lnTo>
                      <a:pt x="17" y="21"/>
                    </a:lnTo>
                    <a:lnTo>
                      <a:pt x="20" y="17"/>
                    </a:lnTo>
                    <a:lnTo>
                      <a:pt x="23" y="13"/>
                    </a:lnTo>
                    <a:lnTo>
                      <a:pt x="25" y="9"/>
                    </a:lnTo>
                    <a:lnTo>
                      <a:pt x="26" y="5"/>
                    </a:lnTo>
                    <a:lnTo>
                      <a:pt x="22" y="0"/>
                    </a:lnTo>
                    <a:close/>
                  </a:path>
                </a:pathLst>
              </a:custGeom>
              <a:solidFill>
                <a:srgbClr val="CC6633"/>
              </a:solidFill>
              <a:ln w="9525">
                <a:noFill/>
                <a:round/>
                <a:headEnd/>
                <a:tailEnd/>
              </a:ln>
            </p:spPr>
            <p:txBody>
              <a:bodyPr/>
              <a:lstStyle/>
              <a:p>
                <a:endParaRPr lang="it-IT">
                  <a:solidFill>
                    <a:srgbClr val="FFFFFF"/>
                  </a:solidFill>
                </a:endParaRPr>
              </a:p>
            </p:txBody>
          </p:sp>
          <p:sp>
            <p:nvSpPr>
              <p:cNvPr id="29018" name="Freeform 462"/>
              <p:cNvSpPr>
                <a:spLocks/>
              </p:cNvSpPr>
              <p:nvPr/>
            </p:nvSpPr>
            <p:spPr bwMode="auto">
              <a:xfrm>
                <a:off x="3302" y="1810"/>
                <a:ext cx="48" cy="72"/>
              </a:xfrm>
              <a:custGeom>
                <a:avLst/>
                <a:gdLst>
                  <a:gd name="T0" fmla="*/ 40 w 48"/>
                  <a:gd name="T1" fmla="*/ 6 h 72"/>
                  <a:gd name="T2" fmla="*/ 42 w 48"/>
                  <a:gd name="T3" fmla="*/ 0 h 72"/>
                  <a:gd name="T4" fmla="*/ 34 w 48"/>
                  <a:gd name="T5" fmla="*/ 6 h 72"/>
                  <a:gd name="T6" fmla="*/ 28 w 48"/>
                  <a:gd name="T7" fmla="*/ 13 h 72"/>
                  <a:gd name="T8" fmla="*/ 22 w 48"/>
                  <a:gd name="T9" fmla="*/ 21 h 72"/>
                  <a:gd name="T10" fmla="*/ 17 w 48"/>
                  <a:gd name="T11" fmla="*/ 30 h 72"/>
                  <a:gd name="T12" fmla="*/ 12 w 48"/>
                  <a:gd name="T13" fmla="*/ 40 h 72"/>
                  <a:gd name="T14" fmla="*/ 9 w 48"/>
                  <a:gd name="T15" fmla="*/ 49 h 72"/>
                  <a:gd name="T16" fmla="*/ 4 w 48"/>
                  <a:gd name="T17" fmla="*/ 59 h 72"/>
                  <a:gd name="T18" fmla="*/ 0 w 48"/>
                  <a:gd name="T19" fmla="*/ 67 h 72"/>
                  <a:gd name="T20" fmla="*/ 4 w 48"/>
                  <a:gd name="T21" fmla="*/ 72 h 72"/>
                  <a:gd name="T22" fmla="*/ 9 w 48"/>
                  <a:gd name="T23" fmla="*/ 63 h 72"/>
                  <a:gd name="T24" fmla="*/ 14 w 48"/>
                  <a:gd name="T25" fmla="*/ 53 h 72"/>
                  <a:gd name="T26" fmla="*/ 18 w 48"/>
                  <a:gd name="T27" fmla="*/ 44 h 72"/>
                  <a:gd name="T28" fmla="*/ 23 w 48"/>
                  <a:gd name="T29" fmla="*/ 36 h 72"/>
                  <a:gd name="T30" fmla="*/ 26 w 48"/>
                  <a:gd name="T31" fmla="*/ 27 h 72"/>
                  <a:gd name="T32" fmla="*/ 33 w 48"/>
                  <a:gd name="T33" fmla="*/ 19 h 72"/>
                  <a:gd name="T34" fmla="*/ 37 w 48"/>
                  <a:gd name="T35" fmla="*/ 13 h 72"/>
                  <a:gd name="T36" fmla="*/ 45 w 48"/>
                  <a:gd name="T37" fmla="*/ 9 h 72"/>
                  <a:gd name="T38" fmla="*/ 47 w 48"/>
                  <a:gd name="T39" fmla="*/ 4 h 72"/>
                  <a:gd name="T40" fmla="*/ 45 w 48"/>
                  <a:gd name="T41" fmla="*/ 9 h 72"/>
                  <a:gd name="T42" fmla="*/ 48 w 48"/>
                  <a:gd name="T43" fmla="*/ 6 h 72"/>
                  <a:gd name="T44" fmla="*/ 47 w 48"/>
                  <a:gd name="T45" fmla="*/ 4 h 72"/>
                  <a:gd name="T46" fmla="*/ 40 w 48"/>
                  <a:gd name="T47" fmla="*/ 6 h 7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8"/>
                  <a:gd name="T73" fmla="*/ 0 h 72"/>
                  <a:gd name="T74" fmla="*/ 48 w 48"/>
                  <a:gd name="T75" fmla="*/ 72 h 7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8" h="72">
                    <a:moveTo>
                      <a:pt x="40" y="6"/>
                    </a:moveTo>
                    <a:lnTo>
                      <a:pt x="42" y="0"/>
                    </a:lnTo>
                    <a:lnTo>
                      <a:pt x="34" y="6"/>
                    </a:lnTo>
                    <a:lnTo>
                      <a:pt x="28" y="13"/>
                    </a:lnTo>
                    <a:lnTo>
                      <a:pt x="22" y="21"/>
                    </a:lnTo>
                    <a:lnTo>
                      <a:pt x="17" y="30"/>
                    </a:lnTo>
                    <a:lnTo>
                      <a:pt x="12" y="40"/>
                    </a:lnTo>
                    <a:lnTo>
                      <a:pt x="9" y="49"/>
                    </a:lnTo>
                    <a:lnTo>
                      <a:pt x="4" y="59"/>
                    </a:lnTo>
                    <a:lnTo>
                      <a:pt x="0" y="67"/>
                    </a:lnTo>
                    <a:lnTo>
                      <a:pt x="4" y="72"/>
                    </a:lnTo>
                    <a:lnTo>
                      <a:pt x="9" y="63"/>
                    </a:lnTo>
                    <a:lnTo>
                      <a:pt x="14" y="53"/>
                    </a:lnTo>
                    <a:lnTo>
                      <a:pt x="18" y="44"/>
                    </a:lnTo>
                    <a:lnTo>
                      <a:pt x="23" y="36"/>
                    </a:lnTo>
                    <a:lnTo>
                      <a:pt x="26" y="27"/>
                    </a:lnTo>
                    <a:lnTo>
                      <a:pt x="33" y="19"/>
                    </a:lnTo>
                    <a:lnTo>
                      <a:pt x="37" y="13"/>
                    </a:lnTo>
                    <a:lnTo>
                      <a:pt x="45" y="9"/>
                    </a:lnTo>
                    <a:lnTo>
                      <a:pt x="47" y="4"/>
                    </a:lnTo>
                    <a:lnTo>
                      <a:pt x="45" y="9"/>
                    </a:lnTo>
                    <a:lnTo>
                      <a:pt x="48" y="6"/>
                    </a:lnTo>
                    <a:lnTo>
                      <a:pt x="47" y="4"/>
                    </a:lnTo>
                    <a:lnTo>
                      <a:pt x="40" y="6"/>
                    </a:lnTo>
                    <a:close/>
                  </a:path>
                </a:pathLst>
              </a:custGeom>
              <a:solidFill>
                <a:srgbClr val="CC6633"/>
              </a:solidFill>
              <a:ln w="9525">
                <a:noFill/>
                <a:round/>
                <a:headEnd/>
                <a:tailEnd/>
              </a:ln>
            </p:spPr>
            <p:txBody>
              <a:bodyPr/>
              <a:lstStyle/>
              <a:p>
                <a:endParaRPr lang="it-IT">
                  <a:solidFill>
                    <a:srgbClr val="FFFFFF"/>
                  </a:solidFill>
                </a:endParaRPr>
              </a:p>
            </p:txBody>
          </p:sp>
          <p:sp>
            <p:nvSpPr>
              <p:cNvPr id="29019" name="Freeform 463"/>
              <p:cNvSpPr>
                <a:spLocks/>
              </p:cNvSpPr>
              <p:nvPr/>
            </p:nvSpPr>
            <p:spPr bwMode="auto">
              <a:xfrm>
                <a:off x="3302" y="1793"/>
                <a:ext cx="47" cy="23"/>
              </a:xfrm>
              <a:custGeom>
                <a:avLst/>
                <a:gdLst>
                  <a:gd name="T0" fmla="*/ 0 w 47"/>
                  <a:gd name="T1" fmla="*/ 15 h 23"/>
                  <a:gd name="T2" fmla="*/ 6 w 47"/>
                  <a:gd name="T3" fmla="*/ 13 h 23"/>
                  <a:gd name="T4" fmla="*/ 12 w 47"/>
                  <a:gd name="T5" fmla="*/ 11 h 23"/>
                  <a:gd name="T6" fmla="*/ 18 w 47"/>
                  <a:gd name="T7" fmla="*/ 9 h 23"/>
                  <a:gd name="T8" fmla="*/ 25 w 47"/>
                  <a:gd name="T9" fmla="*/ 9 h 23"/>
                  <a:gd name="T10" fmla="*/ 29 w 47"/>
                  <a:gd name="T11" fmla="*/ 9 h 23"/>
                  <a:gd name="T12" fmla="*/ 34 w 47"/>
                  <a:gd name="T13" fmla="*/ 11 h 23"/>
                  <a:gd name="T14" fmla="*/ 37 w 47"/>
                  <a:gd name="T15" fmla="*/ 15 h 23"/>
                  <a:gd name="T16" fmla="*/ 40 w 47"/>
                  <a:gd name="T17" fmla="*/ 23 h 23"/>
                  <a:gd name="T18" fmla="*/ 47 w 47"/>
                  <a:gd name="T19" fmla="*/ 21 h 23"/>
                  <a:gd name="T20" fmla="*/ 43 w 47"/>
                  <a:gd name="T21" fmla="*/ 11 h 23"/>
                  <a:gd name="T22" fmla="*/ 37 w 47"/>
                  <a:gd name="T23" fmla="*/ 5 h 23"/>
                  <a:gd name="T24" fmla="*/ 31 w 47"/>
                  <a:gd name="T25" fmla="*/ 0 h 23"/>
                  <a:gd name="T26" fmla="*/ 25 w 47"/>
                  <a:gd name="T27" fmla="*/ 0 h 23"/>
                  <a:gd name="T28" fmla="*/ 18 w 47"/>
                  <a:gd name="T29" fmla="*/ 0 h 23"/>
                  <a:gd name="T30" fmla="*/ 11 w 47"/>
                  <a:gd name="T31" fmla="*/ 2 h 23"/>
                  <a:gd name="T32" fmla="*/ 4 w 47"/>
                  <a:gd name="T33" fmla="*/ 5 h 23"/>
                  <a:gd name="T34" fmla="*/ 0 w 47"/>
                  <a:gd name="T35" fmla="*/ 7 h 23"/>
                  <a:gd name="T36" fmla="*/ 0 w 47"/>
                  <a:gd name="T37" fmla="*/ 15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
                  <a:gd name="T58" fmla="*/ 0 h 23"/>
                  <a:gd name="T59" fmla="*/ 47 w 47"/>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 h="23">
                    <a:moveTo>
                      <a:pt x="0" y="15"/>
                    </a:moveTo>
                    <a:lnTo>
                      <a:pt x="6" y="13"/>
                    </a:lnTo>
                    <a:lnTo>
                      <a:pt x="12" y="11"/>
                    </a:lnTo>
                    <a:lnTo>
                      <a:pt x="18" y="9"/>
                    </a:lnTo>
                    <a:lnTo>
                      <a:pt x="25" y="9"/>
                    </a:lnTo>
                    <a:lnTo>
                      <a:pt x="29" y="9"/>
                    </a:lnTo>
                    <a:lnTo>
                      <a:pt x="34" y="11"/>
                    </a:lnTo>
                    <a:lnTo>
                      <a:pt x="37" y="15"/>
                    </a:lnTo>
                    <a:lnTo>
                      <a:pt x="40" y="23"/>
                    </a:lnTo>
                    <a:lnTo>
                      <a:pt x="47" y="21"/>
                    </a:lnTo>
                    <a:lnTo>
                      <a:pt x="43" y="11"/>
                    </a:lnTo>
                    <a:lnTo>
                      <a:pt x="37" y="5"/>
                    </a:lnTo>
                    <a:lnTo>
                      <a:pt x="31" y="0"/>
                    </a:lnTo>
                    <a:lnTo>
                      <a:pt x="25" y="0"/>
                    </a:lnTo>
                    <a:lnTo>
                      <a:pt x="18" y="0"/>
                    </a:lnTo>
                    <a:lnTo>
                      <a:pt x="11" y="2"/>
                    </a:lnTo>
                    <a:lnTo>
                      <a:pt x="4" y="5"/>
                    </a:lnTo>
                    <a:lnTo>
                      <a:pt x="0" y="7"/>
                    </a:lnTo>
                    <a:lnTo>
                      <a:pt x="0" y="15"/>
                    </a:lnTo>
                    <a:close/>
                  </a:path>
                </a:pathLst>
              </a:custGeom>
              <a:solidFill>
                <a:srgbClr val="CC6633"/>
              </a:solidFill>
              <a:ln w="9525">
                <a:noFill/>
                <a:round/>
                <a:headEnd/>
                <a:tailEnd/>
              </a:ln>
            </p:spPr>
            <p:txBody>
              <a:bodyPr/>
              <a:lstStyle/>
              <a:p>
                <a:endParaRPr lang="it-IT">
                  <a:solidFill>
                    <a:srgbClr val="FFFFFF"/>
                  </a:solidFill>
                </a:endParaRPr>
              </a:p>
            </p:txBody>
          </p:sp>
          <p:sp>
            <p:nvSpPr>
              <p:cNvPr id="29020" name="Freeform 464"/>
              <p:cNvSpPr>
                <a:spLocks/>
              </p:cNvSpPr>
              <p:nvPr/>
            </p:nvSpPr>
            <p:spPr bwMode="auto">
              <a:xfrm>
                <a:off x="3327" y="1812"/>
                <a:ext cx="83" cy="44"/>
              </a:xfrm>
              <a:custGeom>
                <a:avLst/>
                <a:gdLst>
                  <a:gd name="T0" fmla="*/ 79 w 83"/>
                  <a:gd name="T1" fmla="*/ 23 h 44"/>
                  <a:gd name="T2" fmla="*/ 73 w 83"/>
                  <a:gd name="T3" fmla="*/ 19 h 44"/>
                  <a:gd name="T4" fmla="*/ 67 w 83"/>
                  <a:gd name="T5" fmla="*/ 13 h 44"/>
                  <a:gd name="T6" fmla="*/ 61 w 83"/>
                  <a:gd name="T7" fmla="*/ 9 h 44"/>
                  <a:gd name="T8" fmla="*/ 53 w 83"/>
                  <a:gd name="T9" fmla="*/ 4 h 44"/>
                  <a:gd name="T10" fmla="*/ 47 w 83"/>
                  <a:gd name="T11" fmla="*/ 2 h 44"/>
                  <a:gd name="T12" fmla="*/ 39 w 83"/>
                  <a:gd name="T13" fmla="*/ 0 h 44"/>
                  <a:gd name="T14" fmla="*/ 31 w 83"/>
                  <a:gd name="T15" fmla="*/ 2 h 44"/>
                  <a:gd name="T16" fmla="*/ 25 w 83"/>
                  <a:gd name="T17" fmla="*/ 7 h 44"/>
                  <a:gd name="T18" fmla="*/ 22 w 83"/>
                  <a:gd name="T19" fmla="*/ 9 h 44"/>
                  <a:gd name="T20" fmla="*/ 18 w 83"/>
                  <a:gd name="T21" fmla="*/ 11 h 44"/>
                  <a:gd name="T22" fmla="*/ 17 w 83"/>
                  <a:gd name="T23" fmla="*/ 15 h 44"/>
                  <a:gd name="T24" fmla="*/ 14 w 83"/>
                  <a:gd name="T25" fmla="*/ 19 h 44"/>
                  <a:gd name="T26" fmla="*/ 12 w 83"/>
                  <a:gd name="T27" fmla="*/ 21 h 44"/>
                  <a:gd name="T28" fmla="*/ 9 w 83"/>
                  <a:gd name="T29" fmla="*/ 25 h 44"/>
                  <a:gd name="T30" fmla="*/ 6 w 83"/>
                  <a:gd name="T31" fmla="*/ 28 h 44"/>
                  <a:gd name="T32" fmla="*/ 3 w 83"/>
                  <a:gd name="T33" fmla="*/ 30 h 44"/>
                  <a:gd name="T34" fmla="*/ 1 w 83"/>
                  <a:gd name="T35" fmla="*/ 30 h 44"/>
                  <a:gd name="T36" fmla="*/ 1 w 83"/>
                  <a:gd name="T37" fmla="*/ 32 h 44"/>
                  <a:gd name="T38" fmla="*/ 1 w 83"/>
                  <a:gd name="T39" fmla="*/ 32 h 44"/>
                  <a:gd name="T40" fmla="*/ 1 w 83"/>
                  <a:gd name="T41" fmla="*/ 34 h 44"/>
                  <a:gd name="T42" fmla="*/ 0 w 83"/>
                  <a:gd name="T43" fmla="*/ 34 h 44"/>
                  <a:gd name="T44" fmla="*/ 1 w 83"/>
                  <a:gd name="T45" fmla="*/ 36 h 44"/>
                  <a:gd name="T46" fmla="*/ 1 w 83"/>
                  <a:gd name="T47" fmla="*/ 36 h 44"/>
                  <a:gd name="T48" fmla="*/ 1 w 83"/>
                  <a:gd name="T49" fmla="*/ 36 h 44"/>
                  <a:gd name="T50" fmla="*/ 6 w 83"/>
                  <a:gd name="T51" fmla="*/ 40 h 44"/>
                  <a:gd name="T52" fmla="*/ 12 w 83"/>
                  <a:gd name="T53" fmla="*/ 42 h 44"/>
                  <a:gd name="T54" fmla="*/ 18 w 83"/>
                  <a:gd name="T55" fmla="*/ 44 h 44"/>
                  <a:gd name="T56" fmla="*/ 25 w 83"/>
                  <a:gd name="T57" fmla="*/ 44 h 44"/>
                  <a:gd name="T58" fmla="*/ 31 w 83"/>
                  <a:gd name="T59" fmla="*/ 42 h 44"/>
                  <a:gd name="T60" fmla="*/ 39 w 83"/>
                  <a:gd name="T61" fmla="*/ 42 h 44"/>
                  <a:gd name="T62" fmla="*/ 45 w 83"/>
                  <a:gd name="T63" fmla="*/ 40 h 44"/>
                  <a:gd name="T64" fmla="*/ 51 w 83"/>
                  <a:gd name="T65" fmla="*/ 40 h 44"/>
                  <a:gd name="T66" fmla="*/ 53 w 83"/>
                  <a:gd name="T67" fmla="*/ 40 h 44"/>
                  <a:gd name="T68" fmla="*/ 56 w 83"/>
                  <a:gd name="T69" fmla="*/ 40 h 44"/>
                  <a:gd name="T70" fmla="*/ 58 w 83"/>
                  <a:gd name="T71" fmla="*/ 42 h 44"/>
                  <a:gd name="T72" fmla="*/ 59 w 83"/>
                  <a:gd name="T73" fmla="*/ 42 h 44"/>
                  <a:gd name="T74" fmla="*/ 62 w 83"/>
                  <a:gd name="T75" fmla="*/ 44 h 44"/>
                  <a:gd name="T76" fmla="*/ 64 w 83"/>
                  <a:gd name="T77" fmla="*/ 44 h 44"/>
                  <a:gd name="T78" fmla="*/ 65 w 83"/>
                  <a:gd name="T79" fmla="*/ 44 h 44"/>
                  <a:gd name="T80" fmla="*/ 69 w 83"/>
                  <a:gd name="T81" fmla="*/ 44 h 44"/>
                  <a:gd name="T82" fmla="*/ 70 w 83"/>
                  <a:gd name="T83" fmla="*/ 44 h 44"/>
                  <a:gd name="T84" fmla="*/ 72 w 83"/>
                  <a:gd name="T85" fmla="*/ 44 h 44"/>
                  <a:gd name="T86" fmla="*/ 73 w 83"/>
                  <a:gd name="T87" fmla="*/ 44 h 44"/>
                  <a:gd name="T88" fmla="*/ 75 w 83"/>
                  <a:gd name="T89" fmla="*/ 44 h 44"/>
                  <a:gd name="T90" fmla="*/ 76 w 83"/>
                  <a:gd name="T91" fmla="*/ 44 h 44"/>
                  <a:gd name="T92" fmla="*/ 78 w 83"/>
                  <a:gd name="T93" fmla="*/ 44 h 44"/>
                  <a:gd name="T94" fmla="*/ 78 w 83"/>
                  <a:gd name="T95" fmla="*/ 44 h 44"/>
                  <a:gd name="T96" fmla="*/ 79 w 83"/>
                  <a:gd name="T97" fmla="*/ 42 h 44"/>
                  <a:gd name="T98" fmla="*/ 81 w 83"/>
                  <a:gd name="T99" fmla="*/ 40 h 44"/>
                  <a:gd name="T100" fmla="*/ 81 w 83"/>
                  <a:gd name="T101" fmla="*/ 38 h 44"/>
                  <a:gd name="T102" fmla="*/ 83 w 83"/>
                  <a:gd name="T103" fmla="*/ 36 h 44"/>
                  <a:gd name="T104" fmla="*/ 83 w 83"/>
                  <a:gd name="T105" fmla="*/ 34 h 44"/>
                  <a:gd name="T106" fmla="*/ 83 w 83"/>
                  <a:gd name="T107" fmla="*/ 30 h 44"/>
                  <a:gd name="T108" fmla="*/ 83 w 83"/>
                  <a:gd name="T109" fmla="*/ 28 h 44"/>
                  <a:gd name="T110" fmla="*/ 81 w 83"/>
                  <a:gd name="T111" fmla="*/ 25 h 44"/>
                  <a:gd name="T112" fmla="*/ 79 w 83"/>
                  <a:gd name="T113" fmla="*/ 23 h 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3"/>
                  <a:gd name="T172" fmla="*/ 0 h 44"/>
                  <a:gd name="T173" fmla="*/ 83 w 83"/>
                  <a:gd name="T174" fmla="*/ 44 h 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3" h="44">
                    <a:moveTo>
                      <a:pt x="79" y="23"/>
                    </a:moveTo>
                    <a:lnTo>
                      <a:pt x="73" y="19"/>
                    </a:lnTo>
                    <a:lnTo>
                      <a:pt x="67" y="13"/>
                    </a:lnTo>
                    <a:lnTo>
                      <a:pt x="61" y="9"/>
                    </a:lnTo>
                    <a:lnTo>
                      <a:pt x="53" y="4"/>
                    </a:lnTo>
                    <a:lnTo>
                      <a:pt x="47" y="2"/>
                    </a:lnTo>
                    <a:lnTo>
                      <a:pt x="39" y="0"/>
                    </a:lnTo>
                    <a:lnTo>
                      <a:pt x="31" y="2"/>
                    </a:lnTo>
                    <a:lnTo>
                      <a:pt x="25" y="7"/>
                    </a:lnTo>
                    <a:lnTo>
                      <a:pt x="22" y="9"/>
                    </a:lnTo>
                    <a:lnTo>
                      <a:pt x="18" y="11"/>
                    </a:lnTo>
                    <a:lnTo>
                      <a:pt x="17" y="15"/>
                    </a:lnTo>
                    <a:lnTo>
                      <a:pt x="14" y="19"/>
                    </a:lnTo>
                    <a:lnTo>
                      <a:pt x="12" y="21"/>
                    </a:lnTo>
                    <a:lnTo>
                      <a:pt x="9" y="25"/>
                    </a:lnTo>
                    <a:lnTo>
                      <a:pt x="6" y="28"/>
                    </a:lnTo>
                    <a:lnTo>
                      <a:pt x="3" y="30"/>
                    </a:lnTo>
                    <a:lnTo>
                      <a:pt x="1" y="30"/>
                    </a:lnTo>
                    <a:lnTo>
                      <a:pt x="1" y="32"/>
                    </a:lnTo>
                    <a:lnTo>
                      <a:pt x="1" y="34"/>
                    </a:lnTo>
                    <a:lnTo>
                      <a:pt x="0" y="34"/>
                    </a:lnTo>
                    <a:lnTo>
                      <a:pt x="1" y="36"/>
                    </a:lnTo>
                    <a:lnTo>
                      <a:pt x="6" y="40"/>
                    </a:lnTo>
                    <a:lnTo>
                      <a:pt x="12" y="42"/>
                    </a:lnTo>
                    <a:lnTo>
                      <a:pt x="18" y="44"/>
                    </a:lnTo>
                    <a:lnTo>
                      <a:pt x="25" y="44"/>
                    </a:lnTo>
                    <a:lnTo>
                      <a:pt x="31" y="42"/>
                    </a:lnTo>
                    <a:lnTo>
                      <a:pt x="39" y="42"/>
                    </a:lnTo>
                    <a:lnTo>
                      <a:pt x="45" y="40"/>
                    </a:lnTo>
                    <a:lnTo>
                      <a:pt x="51" y="40"/>
                    </a:lnTo>
                    <a:lnTo>
                      <a:pt x="53" y="40"/>
                    </a:lnTo>
                    <a:lnTo>
                      <a:pt x="56" y="40"/>
                    </a:lnTo>
                    <a:lnTo>
                      <a:pt x="58" y="42"/>
                    </a:lnTo>
                    <a:lnTo>
                      <a:pt x="59" y="42"/>
                    </a:lnTo>
                    <a:lnTo>
                      <a:pt x="62" y="44"/>
                    </a:lnTo>
                    <a:lnTo>
                      <a:pt x="64" y="44"/>
                    </a:lnTo>
                    <a:lnTo>
                      <a:pt x="65" y="44"/>
                    </a:lnTo>
                    <a:lnTo>
                      <a:pt x="69" y="44"/>
                    </a:lnTo>
                    <a:lnTo>
                      <a:pt x="70" y="44"/>
                    </a:lnTo>
                    <a:lnTo>
                      <a:pt x="72" y="44"/>
                    </a:lnTo>
                    <a:lnTo>
                      <a:pt x="73" y="44"/>
                    </a:lnTo>
                    <a:lnTo>
                      <a:pt x="75" y="44"/>
                    </a:lnTo>
                    <a:lnTo>
                      <a:pt x="76" y="44"/>
                    </a:lnTo>
                    <a:lnTo>
                      <a:pt x="78" y="44"/>
                    </a:lnTo>
                    <a:lnTo>
                      <a:pt x="79" y="42"/>
                    </a:lnTo>
                    <a:lnTo>
                      <a:pt x="81" y="40"/>
                    </a:lnTo>
                    <a:lnTo>
                      <a:pt x="81" y="38"/>
                    </a:lnTo>
                    <a:lnTo>
                      <a:pt x="83" y="36"/>
                    </a:lnTo>
                    <a:lnTo>
                      <a:pt x="83" y="34"/>
                    </a:lnTo>
                    <a:lnTo>
                      <a:pt x="83" y="30"/>
                    </a:lnTo>
                    <a:lnTo>
                      <a:pt x="83" y="28"/>
                    </a:lnTo>
                    <a:lnTo>
                      <a:pt x="81" y="25"/>
                    </a:lnTo>
                    <a:lnTo>
                      <a:pt x="79" y="23"/>
                    </a:lnTo>
                    <a:close/>
                  </a:path>
                </a:pathLst>
              </a:custGeom>
              <a:solidFill>
                <a:srgbClr val="F7AB8C"/>
              </a:solidFill>
              <a:ln w="9525">
                <a:noFill/>
                <a:round/>
                <a:headEnd/>
                <a:tailEnd/>
              </a:ln>
            </p:spPr>
            <p:txBody>
              <a:bodyPr/>
              <a:lstStyle/>
              <a:p>
                <a:endParaRPr lang="it-IT">
                  <a:solidFill>
                    <a:srgbClr val="FFFFFF"/>
                  </a:solidFill>
                </a:endParaRPr>
              </a:p>
            </p:txBody>
          </p:sp>
          <p:sp>
            <p:nvSpPr>
              <p:cNvPr id="29021" name="Freeform 465"/>
              <p:cNvSpPr>
                <a:spLocks/>
              </p:cNvSpPr>
              <p:nvPr/>
            </p:nvSpPr>
            <p:spPr bwMode="auto">
              <a:xfrm>
                <a:off x="3350" y="1808"/>
                <a:ext cx="60" cy="32"/>
              </a:xfrm>
              <a:custGeom>
                <a:avLst/>
                <a:gdLst>
                  <a:gd name="T0" fmla="*/ 3 w 60"/>
                  <a:gd name="T1" fmla="*/ 13 h 32"/>
                  <a:gd name="T2" fmla="*/ 10 w 60"/>
                  <a:gd name="T3" fmla="*/ 11 h 32"/>
                  <a:gd name="T4" fmla="*/ 16 w 60"/>
                  <a:gd name="T5" fmla="*/ 8 h 32"/>
                  <a:gd name="T6" fmla="*/ 22 w 60"/>
                  <a:gd name="T7" fmla="*/ 11 h 32"/>
                  <a:gd name="T8" fmla="*/ 30 w 60"/>
                  <a:gd name="T9" fmla="*/ 13 h 32"/>
                  <a:gd name="T10" fmla="*/ 36 w 60"/>
                  <a:gd name="T11" fmla="*/ 17 h 32"/>
                  <a:gd name="T12" fmla="*/ 42 w 60"/>
                  <a:gd name="T13" fmla="*/ 21 h 32"/>
                  <a:gd name="T14" fmla="*/ 49 w 60"/>
                  <a:gd name="T15" fmla="*/ 25 h 32"/>
                  <a:gd name="T16" fmla="*/ 55 w 60"/>
                  <a:gd name="T17" fmla="*/ 32 h 32"/>
                  <a:gd name="T18" fmla="*/ 60 w 60"/>
                  <a:gd name="T19" fmla="*/ 23 h 32"/>
                  <a:gd name="T20" fmla="*/ 53 w 60"/>
                  <a:gd name="T21" fmla="*/ 19 h 32"/>
                  <a:gd name="T22" fmla="*/ 46 w 60"/>
                  <a:gd name="T23" fmla="*/ 13 h 32"/>
                  <a:gd name="T24" fmla="*/ 39 w 60"/>
                  <a:gd name="T25" fmla="*/ 8 h 32"/>
                  <a:gd name="T26" fmla="*/ 31 w 60"/>
                  <a:gd name="T27" fmla="*/ 4 h 32"/>
                  <a:gd name="T28" fmla="*/ 24 w 60"/>
                  <a:gd name="T29" fmla="*/ 0 h 32"/>
                  <a:gd name="T30" fmla="*/ 16 w 60"/>
                  <a:gd name="T31" fmla="*/ 0 h 32"/>
                  <a:gd name="T32" fmla="*/ 8 w 60"/>
                  <a:gd name="T33" fmla="*/ 2 h 32"/>
                  <a:gd name="T34" fmla="*/ 0 w 60"/>
                  <a:gd name="T35" fmla="*/ 6 h 32"/>
                  <a:gd name="T36" fmla="*/ 3 w 60"/>
                  <a:gd name="T37" fmla="*/ 13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0"/>
                  <a:gd name="T58" fmla="*/ 0 h 32"/>
                  <a:gd name="T59" fmla="*/ 60 w 60"/>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0" h="32">
                    <a:moveTo>
                      <a:pt x="3" y="13"/>
                    </a:moveTo>
                    <a:lnTo>
                      <a:pt x="10" y="11"/>
                    </a:lnTo>
                    <a:lnTo>
                      <a:pt x="16" y="8"/>
                    </a:lnTo>
                    <a:lnTo>
                      <a:pt x="22" y="11"/>
                    </a:lnTo>
                    <a:lnTo>
                      <a:pt x="30" y="13"/>
                    </a:lnTo>
                    <a:lnTo>
                      <a:pt x="36" y="17"/>
                    </a:lnTo>
                    <a:lnTo>
                      <a:pt x="42" y="21"/>
                    </a:lnTo>
                    <a:lnTo>
                      <a:pt x="49" y="25"/>
                    </a:lnTo>
                    <a:lnTo>
                      <a:pt x="55" y="32"/>
                    </a:lnTo>
                    <a:lnTo>
                      <a:pt x="60" y="23"/>
                    </a:lnTo>
                    <a:lnTo>
                      <a:pt x="53" y="19"/>
                    </a:lnTo>
                    <a:lnTo>
                      <a:pt x="46" y="13"/>
                    </a:lnTo>
                    <a:lnTo>
                      <a:pt x="39" y="8"/>
                    </a:lnTo>
                    <a:lnTo>
                      <a:pt x="31" y="4"/>
                    </a:lnTo>
                    <a:lnTo>
                      <a:pt x="24" y="0"/>
                    </a:lnTo>
                    <a:lnTo>
                      <a:pt x="16" y="0"/>
                    </a:lnTo>
                    <a:lnTo>
                      <a:pt x="8" y="2"/>
                    </a:lnTo>
                    <a:lnTo>
                      <a:pt x="0" y="6"/>
                    </a:lnTo>
                    <a:lnTo>
                      <a:pt x="3" y="13"/>
                    </a:lnTo>
                    <a:close/>
                  </a:path>
                </a:pathLst>
              </a:custGeom>
              <a:solidFill>
                <a:srgbClr val="CC6633"/>
              </a:solidFill>
              <a:ln w="9525">
                <a:noFill/>
                <a:round/>
                <a:headEnd/>
                <a:tailEnd/>
              </a:ln>
            </p:spPr>
            <p:txBody>
              <a:bodyPr/>
              <a:lstStyle/>
              <a:p>
                <a:endParaRPr lang="it-IT">
                  <a:solidFill>
                    <a:srgbClr val="FFFFFF"/>
                  </a:solidFill>
                </a:endParaRPr>
              </a:p>
            </p:txBody>
          </p:sp>
          <p:sp>
            <p:nvSpPr>
              <p:cNvPr id="29022" name="Freeform 466"/>
              <p:cNvSpPr>
                <a:spLocks/>
              </p:cNvSpPr>
              <p:nvPr/>
            </p:nvSpPr>
            <p:spPr bwMode="auto">
              <a:xfrm>
                <a:off x="3328" y="1814"/>
                <a:ext cx="25" cy="32"/>
              </a:xfrm>
              <a:custGeom>
                <a:avLst/>
                <a:gdLst>
                  <a:gd name="T0" fmla="*/ 2 w 25"/>
                  <a:gd name="T1" fmla="*/ 32 h 32"/>
                  <a:gd name="T2" fmla="*/ 7 w 25"/>
                  <a:gd name="T3" fmla="*/ 30 h 32"/>
                  <a:gd name="T4" fmla="*/ 10 w 25"/>
                  <a:gd name="T5" fmla="*/ 26 h 32"/>
                  <a:gd name="T6" fmla="*/ 13 w 25"/>
                  <a:gd name="T7" fmla="*/ 23 h 32"/>
                  <a:gd name="T8" fmla="*/ 16 w 25"/>
                  <a:gd name="T9" fmla="*/ 19 h 32"/>
                  <a:gd name="T10" fmla="*/ 17 w 25"/>
                  <a:gd name="T11" fmla="*/ 15 h 32"/>
                  <a:gd name="T12" fmla="*/ 21 w 25"/>
                  <a:gd name="T13" fmla="*/ 13 h 32"/>
                  <a:gd name="T14" fmla="*/ 22 w 25"/>
                  <a:gd name="T15" fmla="*/ 9 h 32"/>
                  <a:gd name="T16" fmla="*/ 25 w 25"/>
                  <a:gd name="T17" fmla="*/ 7 h 32"/>
                  <a:gd name="T18" fmla="*/ 22 w 25"/>
                  <a:gd name="T19" fmla="*/ 0 h 32"/>
                  <a:gd name="T20" fmla="*/ 19 w 25"/>
                  <a:gd name="T21" fmla="*/ 2 h 32"/>
                  <a:gd name="T22" fmla="*/ 16 w 25"/>
                  <a:gd name="T23" fmla="*/ 7 h 32"/>
                  <a:gd name="T24" fmla="*/ 13 w 25"/>
                  <a:gd name="T25" fmla="*/ 9 h 32"/>
                  <a:gd name="T26" fmla="*/ 11 w 25"/>
                  <a:gd name="T27" fmla="*/ 13 h 32"/>
                  <a:gd name="T28" fmla="*/ 8 w 25"/>
                  <a:gd name="T29" fmla="*/ 17 h 32"/>
                  <a:gd name="T30" fmla="*/ 5 w 25"/>
                  <a:gd name="T31" fmla="*/ 19 h 32"/>
                  <a:gd name="T32" fmla="*/ 3 w 25"/>
                  <a:gd name="T33" fmla="*/ 21 h 32"/>
                  <a:gd name="T34" fmla="*/ 0 w 25"/>
                  <a:gd name="T35" fmla="*/ 23 h 32"/>
                  <a:gd name="T36" fmla="*/ 2 w 25"/>
                  <a:gd name="T37" fmla="*/ 32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32"/>
                  <a:gd name="T59" fmla="*/ 25 w 25"/>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32">
                    <a:moveTo>
                      <a:pt x="2" y="32"/>
                    </a:moveTo>
                    <a:lnTo>
                      <a:pt x="7" y="30"/>
                    </a:lnTo>
                    <a:lnTo>
                      <a:pt x="10" y="26"/>
                    </a:lnTo>
                    <a:lnTo>
                      <a:pt x="13" y="23"/>
                    </a:lnTo>
                    <a:lnTo>
                      <a:pt x="16" y="19"/>
                    </a:lnTo>
                    <a:lnTo>
                      <a:pt x="17" y="15"/>
                    </a:lnTo>
                    <a:lnTo>
                      <a:pt x="21" y="13"/>
                    </a:lnTo>
                    <a:lnTo>
                      <a:pt x="22" y="9"/>
                    </a:lnTo>
                    <a:lnTo>
                      <a:pt x="25" y="7"/>
                    </a:lnTo>
                    <a:lnTo>
                      <a:pt x="22" y="0"/>
                    </a:lnTo>
                    <a:lnTo>
                      <a:pt x="19" y="2"/>
                    </a:lnTo>
                    <a:lnTo>
                      <a:pt x="16" y="7"/>
                    </a:lnTo>
                    <a:lnTo>
                      <a:pt x="13" y="9"/>
                    </a:lnTo>
                    <a:lnTo>
                      <a:pt x="11" y="13"/>
                    </a:lnTo>
                    <a:lnTo>
                      <a:pt x="8" y="17"/>
                    </a:lnTo>
                    <a:lnTo>
                      <a:pt x="5" y="19"/>
                    </a:lnTo>
                    <a:lnTo>
                      <a:pt x="3" y="21"/>
                    </a:lnTo>
                    <a:lnTo>
                      <a:pt x="0" y="23"/>
                    </a:lnTo>
                    <a:lnTo>
                      <a:pt x="2" y="32"/>
                    </a:lnTo>
                    <a:close/>
                  </a:path>
                </a:pathLst>
              </a:custGeom>
              <a:solidFill>
                <a:srgbClr val="CC6633"/>
              </a:solidFill>
              <a:ln w="9525">
                <a:noFill/>
                <a:round/>
                <a:headEnd/>
                <a:tailEnd/>
              </a:ln>
            </p:spPr>
            <p:txBody>
              <a:bodyPr/>
              <a:lstStyle/>
              <a:p>
                <a:endParaRPr lang="it-IT">
                  <a:solidFill>
                    <a:srgbClr val="FFFFFF"/>
                  </a:solidFill>
                </a:endParaRPr>
              </a:p>
            </p:txBody>
          </p:sp>
          <p:sp>
            <p:nvSpPr>
              <p:cNvPr id="29023" name="Freeform 467"/>
              <p:cNvSpPr>
                <a:spLocks/>
              </p:cNvSpPr>
              <p:nvPr/>
            </p:nvSpPr>
            <p:spPr bwMode="auto">
              <a:xfrm>
                <a:off x="3324" y="1837"/>
                <a:ext cx="7" cy="15"/>
              </a:xfrm>
              <a:custGeom>
                <a:avLst/>
                <a:gdLst>
                  <a:gd name="T0" fmla="*/ 6 w 7"/>
                  <a:gd name="T1" fmla="*/ 7 h 15"/>
                  <a:gd name="T2" fmla="*/ 6 w 7"/>
                  <a:gd name="T3" fmla="*/ 9 h 15"/>
                  <a:gd name="T4" fmla="*/ 7 w 7"/>
                  <a:gd name="T5" fmla="*/ 9 h 15"/>
                  <a:gd name="T6" fmla="*/ 6 w 7"/>
                  <a:gd name="T7" fmla="*/ 9 h 15"/>
                  <a:gd name="T8" fmla="*/ 4 w 7"/>
                  <a:gd name="T9" fmla="*/ 0 h 15"/>
                  <a:gd name="T10" fmla="*/ 3 w 7"/>
                  <a:gd name="T11" fmla="*/ 3 h 15"/>
                  <a:gd name="T12" fmla="*/ 1 w 7"/>
                  <a:gd name="T13" fmla="*/ 5 h 15"/>
                  <a:gd name="T14" fmla="*/ 1 w 7"/>
                  <a:gd name="T15" fmla="*/ 7 h 15"/>
                  <a:gd name="T16" fmla="*/ 0 w 7"/>
                  <a:gd name="T17" fmla="*/ 7 h 15"/>
                  <a:gd name="T18" fmla="*/ 0 w 7"/>
                  <a:gd name="T19" fmla="*/ 9 h 15"/>
                  <a:gd name="T20" fmla="*/ 0 w 7"/>
                  <a:gd name="T21" fmla="*/ 11 h 15"/>
                  <a:gd name="T22" fmla="*/ 1 w 7"/>
                  <a:gd name="T23" fmla="*/ 13 h 15"/>
                  <a:gd name="T24" fmla="*/ 3 w 7"/>
                  <a:gd name="T25" fmla="*/ 15 h 15"/>
                  <a:gd name="T26" fmla="*/ 6 w 7"/>
                  <a:gd name="T27" fmla="*/ 7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15"/>
                  <a:gd name="T44" fmla="*/ 7 w 7"/>
                  <a:gd name="T45" fmla="*/ 15 h 1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15">
                    <a:moveTo>
                      <a:pt x="6" y="7"/>
                    </a:moveTo>
                    <a:lnTo>
                      <a:pt x="6" y="9"/>
                    </a:lnTo>
                    <a:lnTo>
                      <a:pt x="7" y="9"/>
                    </a:lnTo>
                    <a:lnTo>
                      <a:pt x="6" y="9"/>
                    </a:lnTo>
                    <a:lnTo>
                      <a:pt x="4" y="0"/>
                    </a:lnTo>
                    <a:lnTo>
                      <a:pt x="3" y="3"/>
                    </a:lnTo>
                    <a:lnTo>
                      <a:pt x="1" y="5"/>
                    </a:lnTo>
                    <a:lnTo>
                      <a:pt x="1" y="7"/>
                    </a:lnTo>
                    <a:lnTo>
                      <a:pt x="0" y="7"/>
                    </a:lnTo>
                    <a:lnTo>
                      <a:pt x="0" y="9"/>
                    </a:lnTo>
                    <a:lnTo>
                      <a:pt x="0" y="11"/>
                    </a:lnTo>
                    <a:lnTo>
                      <a:pt x="1" y="13"/>
                    </a:lnTo>
                    <a:lnTo>
                      <a:pt x="3" y="15"/>
                    </a:lnTo>
                    <a:lnTo>
                      <a:pt x="6" y="7"/>
                    </a:lnTo>
                    <a:close/>
                  </a:path>
                </a:pathLst>
              </a:custGeom>
              <a:solidFill>
                <a:srgbClr val="CC6633"/>
              </a:solidFill>
              <a:ln w="9525">
                <a:noFill/>
                <a:round/>
                <a:headEnd/>
                <a:tailEnd/>
              </a:ln>
            </p:spPr>
            <p:txBody>
              <a:bodyPr/>
              <a:lstStyle/>
              <a:p>
                <a:endParaRPr lang="it-IT">
                  <a:solidFill>
                    <a:srgbClr val="FFFFFF"/>
                  </a:solidFill>
                </a:endParaRPr>
              </a:p>
            </p:txBody>
          </p:sp>
          <p:sp>
            <p:nvSpPr>
              <p:cNvPr id="29024" name="Freeform 468"/>
              <p:cNvSpPr>
                <a:spLocks/>
              </p:cNvSpPr>
              <p:nvPr/>
            </p:nvSpPr>
            <p:spPr bwMode="auto">
              <a:xfrm>
                <a:off x="3327" y="1844"/>
                <a:ext cx="51" cy="17"/>
              </a:xfrm>
              <a:custGeom>
                <a:avLst/>
                <a:gdLst>
                  <a:gd name="T0" fmla="*/ 51 w 51"/>
                  <a:gd name="T1" fmla="*/ 4 h 17"/>
                  <a:gd name="T2" fmla="*/ 45 w 51"/>
                  <a:gd name="T3" fmla="*/ 4 h 17"/>
                  <a:gd name="T4" fmla="*/ 37 w 51"/>
                  <a:gd name="T5" fmla="*/ 6 h 17"/>
                  <a:gd name="T6" fmla="*/ 31 w 51"/>
                  <a:gd name="T7" fmla="*/ 6 h 17"/>
                  <a:gd name="T8" fmla="*/ 25 w 51"/>
                  <a:gd name="T9" fmla="*/ 8 h 17"/>
                  <a:gd name="T10" fmla="*/ 18 w 51"/>
                  <a:gd name="T11" fmla="*/ 8 h 17"/>
                  <a:gd name="T12" fmla="*/ 14 w 51"/>
                  <a:gd name="T13" fmla="*/ 6 h 17"/>
                  <a:gd name="T14" fmla="*/ 8 w 51"/>
                  <a:gd name="T15" fmla="*/ 4 h 17"/>
                  <a:gd name="T16" fmla="*/ 3 w 51"/>
                  <a:gd name="T17" fmla="*/ 0 h 17"/>
                  <a:gd name="T18" fmla="*/ 0 w 51"/>
                  <a:gd name="T19" fmla="*/ 8 h 17"/>
                  <a:gd name="T20" fmla="*/ 6 w 51"/>
                  <a:gd name="T21" fmla="*/ 12 h 17"/>
                  <a:gd name="T22" fmla="*/ 12 w 51"/>
                  <a:gd name="T23" fmla="*/ 15 h 17"/>
                  <a:gd name="T24" fmla="*/ 18 w 51"/>
                  <a:gd name="T25" fmla="*/ 17 h 17"/>
                  <a:gd name="T26" fmla="*/ 25 w 51"/>
                  <a:gd name="T27" fmla="*/ 17 h 17"/>
                  <a:gd name="T28" fmla="*/ 33 w 51"/>
                  <a:gd name="T29" fmla="*/ 15 h 17"/>
                  <a:gd name="T30" fmla="*/ 39 w 51"/>
                  <a:gd name="T31" fmla="*/ 15 h 17"/>
                  <a:gd name="T32" fmla="*/ 45 w 51"/>
                  <a:gd name="T33" fmla="*/ 12 h 17"/>
                  <a:gd name="T34" fmla="*/ 51 w 51"/>
                  <a:gd name="T35" fmla="*/ 12 h 17"/>
                  <a:gd name="T36" fmla="*/ 51 w 51"/>
                  <a:gd name="T37" fmla="*/ 4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1"/>
                  <a:gd name="T58" fmla="*/ 0 h 17"/>
                  <a:gd name="T59" fmla="*/ 51 w 51"/>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1" h="17">
                    <a:moveTo>
                      <a:pt x="51" y="4"/>
                    </a:moveTo>
                    <a:lnTo>
                      <a:pt x="45" y="4"/>
                    </a:lnTo>
                    <a:lnTo>
                      <a:pt x="37" y="6"/>
                    </a:lnTo>
                    <a:lnTo>
                      <a:pt x="31" y="6"/>
                    </a:lnTo>
                    <a:lnTo>
                      <a:pt x="25" y="8"/>
                    </a:lnTo>
                    <a:lnTo>
                      <a:pt x="18" y="8"/>
                    </a:lnTo>
                    <a:lnTo>
                      <a:pt x="14" y="6"/>
                    </a:lnTo>
                    <a:lnTo>
                      <a:pt x="8" y="4"/>
                    </a:lnTo>
                    <a:lnTo>
                      <a:pt x="3" y="0"/>
                    </a:lnTo>
                    <a:lnTo>
                      <a:pt x="0" y="8"/>
                    </a:lnTo>
                    <a:lnTo>
                      <a:pt x="6" y="12"/>
                    </a:lnTo>
                    <a:lnTo>
                      <a:pt x="12" y="15"/>
                    </a:lnTo>
                    <a:lnTo>
                      <a:pt x="18" y="17"/>
                    </a:lnTo>
                    <a:lnTo>
                      <a:pt x="25" y="17"/>
                    </a:lnTo>
                    <a:lnTo>
                      <a:pt x="33" y="15"/>
                    </a:lnTo>
                    <a:lnTo>
                      <a:pt x="39" y="15"/>
                    </a:lnTo>
                    <a:lnTo>
                      <a:pt x="45" y="12"/>
                    </a:lnTo>
                    <a:lnTo>
                      <a:pt x="51" y="12"/>
                    </a:lnTo>
                    <a:lnTo>
                      <a:pt x="51" y="4"/>
                    </a:lnTo>
                    <a:close/>
                  </a:path>
                </a:pathLst>
              </a:custGeom>
              <a:solidFill>
                <a:srgbClr val="CC6633"/>
              </a:solidFill>
              <a:ln w="9525">
                <a:noFill/>
                <a:round/>
                <a:headEnd/>
                <a:tailEnd/>
              </a:ln>
            </p:spPr>
            <p:txBody>
              <a:bodyPr/>
              <a:lstStyle/>
              <a:p>
                <a:endParaRPr lang="it-IT">
                  <a:solidFill>
                    <a:srgbClr val="FFFFFF"/>
                  </a:solidFill>
                </a:endParaRPr>
              </a:p>
            </p:txBody>
          </p:sp>
          <p:sp>
            <p:nvSpPr>
              <p:cNvPr id="29025" name="Freeform 469"/>
              <p:cNvSpPr>
                <a:spLocks/>
              </p:cNvSpPr>
              <p:nvPr/>
            </p:nvSpPr>
            <p:spPr bwMode="auto">
              <a:xfrm>
                <a:off x="3378" y="1848"/>
                <a:ext cx="18" cy="13"/>
              </a:xfrm>
              <a:custGeom>
                <a:avLst/>
                <a:gdLst>
                  <a:gd name="T0" fmla="*/ 18 w 18"/>
                  <a:gd name="T1" fmla="*/ 4 h 13"/>
                  <a:gd name="T2" fmla="*/ 16 w 18"/>
                  <a:gd name="T3" fmla="*/ 4 h 13"/>
                  <a:gd name="T4" fmla="*/ 14 w 18"/>
                  <a:gd name="T5" fmla="*/ 4 h 13"/>
                  <a:gd name="T6" fmla="*/ 11 w 18"/>
                  <a:gd name="T7" fmla="*/ 4 h 13"/>
                  <a:gd name="T8" fmla="*/ 10 w 18"/>
                  <a:gd name="T9" fmla="*/ 2 h 13"/>
                  <a:gd name="T10" fmla="*/ 8 w 18"/>
                  <a:gd name="T11" fmla="*/ 2 h 13"/>
                  <a:gd name="T12" fmla="*/ 5 w 18"/>
                  <a:gd name="T13" fmla="*/ 0 h 13"/>
                  <a:gd name="T14" fmla="*/ 3 w 18"/>
                  <a:gd name="T15" fmla="*/ 0 h 13"/>
                  <a:gd name="T16" fmla="*/ 0 w 18"/>
                  <a:gd name="T17" fmla="*/ 0 h 13"/>
                  <a:gd name="T18" fmla="*/ 0 w 18"/>
                  <a:gd name="T19" fmla="*/ 8 h 13"/>
                  <a:gd name="T20" fmla="*/ 2 w 18"/>
                  <a:gd name="T21" fmla="*/ 8 h 13"/>
                  <a:gd name="T22" fmla="*/ 3 w 18"/>
                  <a:gd name="T23" fmla="*/ 8 h 13"/>
                  <a:gd name="T24" fmla="*/ 7 w 18"/>
                  <a:gd name="T25" fmla="*/ 11 h 13"/>
                  <a:gd name="T26" fmla="*/ 8 w 18"/>
                  <a:gd name="T27" fmla="*/ 11 h 13"/>
                  <a:gd name="T28" fmla="*/ 10 w 18"/>
                  <a:gd name="T29" fmla="*/ 13 h 13"/>
                  <a:gd name="T30" fmla="*/ 13 w 18"/>
                  <a:gd name="T31" fmla="*/ 13 h 13"/>
                  <a:gd name="T32" fmla="*/ 14 w 18"/>
                  <a:gd name="T33" fmla="*/ 13 h 13"/>
                  <a:gd name="T34" fmla="*/ 18 w 18"/>
                  <a:gd name="T35" fmla="*/ 13 h 13"/>
                  <a:gd name="T36" fmla="*/ 18 w 18"/>
                  <a:gd name="T37" fmla="*/ 4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13"/>
                  <a:gd name="T59" fmla="*/ 18 w 18"/>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13">
                    <a:moveTo>
                      <a:pt x="18" y="4"/>
                    </a:moveTo>
                    <a:lnTo>
                      <a:pt x="16" y="4"/>
                    </a:lnTo>
                    <a:lnTo>
                      <a:pt x="14" y="4"/>
                    </a:lnTo>
                    <a:lnTo>
                      <a:pt x="11" y="4"/>
                    </a:lnTo>
                    <a:lnTo>
                      <a:pt x="10" y="2"/>
                    </a:lnTo>
                    <a:lnTo>
                      <a:pt x="8" y="2"/>
                    </a:lnTo>
                    <a:lnTo>
                      <a:pt x="5" y="0"/>
                    </a:lnTo>
                    <a:lnTo>
                      <a:pt x="3" y="0"/>
                    </a:lnTo>
                    <a:lnTo>
                      <a:pt x="0" y="0"/>
                    </a:lnTo>
                    <a:lnTo>
                      <a:pt x="0" y="8"/>
                    </a:lnTo>
                    <a:lnTo>
                      <a:pt x="2" y="8"/>
                    </a:lnTo>
                    <a:lnTo>
                      <a:pt x="3" y="8"/>
                    </a:lnTo>
                    <a:lnTo>
                      <a:pt x="7" y="11"/>
                    </a:lnTo>
                    <a:lnTo>
                      <a:pt x="8" y="11"/>
                    </a:lnTo>
                    <a:lnTo>
                      <a:pt x="10" y="13"/>
                    </a:lnTo>
                    <a:lnTo>
                      <a:pt x="13" y="13"/>
                    </a:lnTo>
                    <a:lnTo>
                      <a:pt x="14" y="13"/>
                    </a:lnTo>
                    <a:lnTo>
                      <a:pt x="18" y="13"/>
                    </a:lnTo>
                    <a:lnTo>
                      <a:pt x="18" y="4"/>
                    </a:lnTo>
                    <a:close/>
                  </a:path>
                </a:pathLst>
              </a:custGeom>
              <a:solidFill>
                <a:srgbClr val="CC6633"/>
              </a:solidFill>
              <a:ln w="9525">
                <a:noFill/>
                <a:round/>
                <a:headEnd/>
                <a:tailEnd/>
              </a:ln>
            </p:spPr>
            <p:txBody>
              <a:bodyPr/>
              <a:lstStyle/>
              <a:p>
                <a:endParaRPr lang="it-IT">
                  <a:solidFill>
                    <a:srgbClr val="FFFFFF"/>
                  </a:solidFill>
                </a:endParaRPr>
              </a:p>
            </p:txBody>
          </p:sp>
          <p:sp>
            <p:nvSpPr>
              <p:cNvPr id="29026" name="Freeform 470"/>
              <p:cNvSpPr>
                <a:spLocks/>
              </p:cNvSpPr>
              <p:nvPr/>
            </p:nvSpPr>
            <p:spPr bwMode="auto">
              <a:xfrm>
                <a:off x="3396" y="1852"/>
                <a:ext cx="14" cy="9"/>
              </a:xfrm>
              <a:custGeom>
                <a:avLst/>
                <a:gdLst>
                  <a:gd name="T0" fmla="*/ 9 w 14"/>
                  <a:gd name="T1" fmla="*/ 0 h 9"/>
                  <a:gd name="T2" fmla="*/ 7 w 14"/>
                  <a:gd name="T3" fmla="*/ 0 h 9"/>
                  <a:gd name="T4" fmla="*/ 6 w 14"/>
                  <a:gd name="T5" fmla="*/ 0 h 9"/>
                  <a:gd name="T6" fmla="*/ 4 w 14"/>
                  <a:gd name="T7" fmla="*/ 0 h 9"/>
                  <a:gd name="T8" fmla="*/ 3 w 14"/>
                  <a:gd name="T9" fmla="*/ 0 h 9"/>
                  <a:gd name="T10" fmla="*/ 1 w 14"/>
                  <a:gd name="T11" fmla="*/ 0 h 9"/>
                  <a:gd name="T12" fmla="*/ 0 w 14"/>
                  <a:gd name="T13" fmla="*/ 0 h 9"/>
                  <a:gd name="T14" fmla="*/ 0 w 14"/>
                  <a:gd name="T15" fmla="*/ 9 h 9"/>
                  <a:gd name="T16" fmla="*/ 1 w 14"/>
                  <a:gd name="T17" fmla="*/ 9 h 9"/>
                  <a:gd name="T18" fmla="*/ 3 w 14"/>
                  <a:gd name="T19" fmla="*/ 9 h 9"/>
                  <a:gd name="T20" fmla="*/ 4 w 14"/>
                  <a:gd name="T21" fmla="*/ 9 h 9"/>
                  <a:gd name="T22" fmla="*/ 6 w 14"/>
                  <a:gd name="T23" fmla="*/ 9 h 9"/>
                  <a:gd name="T24" fmla="*/ 7 w 14"/>
                  <a:gd name="T25" fmla="*/ 9 h 9"/>
                  <a:gd name="T26" fmla="*/ 9 w 14"/>
                  <a:gd name="T27" fmla="*/ 9 h 9"/>
                  <a:gd name="T28" fmla="*/ 10 w 14"/>
                  <a:gd name="T29" fmla="*/ 9 h 9"/>
                  <a:gd name="T30" fmla="*/ 14 w 14"/>
                  <a:gd name="T31" fmla="*/ 7 h 9"/>
                  <a:gd name="T32" fmla="*/ 12 w 14"/>
                  <a:gd name="T33" fmla="*/ 7 h 9"/>
                  <a:gd name="T34" fmla="*/ 9 w 14"/>
                  <a:gd name="T35" fmla="*/ 0 h 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9"/>
                  <a:gd name="T56" fmla="*/ 14 w 14"/>
                  <a:gd name="T57" fmla="*/ 9 h 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9">
                    <a:moveTo>
                      <a:pt x="9" y="0"/>
                    </a:moveTo>
                    <a:lnTo>
                      <a:pt x="7" y="0"/>
                    </a:lnTo>
                    <a:lnTo>
                      <a:pt x="6" y="0"/>
                    </a:lnTo>
                    <a:lnTo>
                      <a:pt x="4" y="0"/>
                    </a:lnTo>
                    <a:lnTo>
                      <a:pt x="3" y="0"/>
                    </a:lnTo>
                    <a:lnTo>
                      <a:pt x="1" y="0"/>
                    </a:lnTo>
                    <a:lnTo>
                      <a:pt x="0" y="0"/>
                    </a:lnTo>
                    <a:lnTo>
                      <a:pt x="0" y="9"/>
                    </a:lnTo>
                    <a:lnTo>
                      <a:pt x="1" y="9"/>
                    </a:lnTo>
                    <a:lnTo>
                      <a:pt x="3" y="9"/>
                    </a:lnTo>
                    <a:lnTo>
                      <a:pt x="4" y="9"/>
                    </a:lnTo>
                    <a:lnTo>
                      <a:pt x="6" y="9"/>
                    </a:lnTo>
                    <a:lnTo>
                      <a:pt x="7" y="9"/>
                    </a:lnTo>
                    <a:lnTo>
                      <a:pt x="9" y="9"/>
                    </a:lnTo>
                    <a:lnTo>
                      <a:pt x="10" y="9"/>
                    </a:lnTo>
                    <a:lnTo>
                      <a:pt x="14" y="7"/>
                    </a:lnTo>
                    <a:lnTo>
                      <a:pt x="12" y="7"/>
                    </a:lnTo>
                    <a:lnTo>
                      <a:pt x="9" y="0"/>
                    </a:lnTo>
                    <a:close/>
                  </a:path>
                </a:pathLst>
              </a:custGeom>
              <a:solidFill>
                <a:srgbClr val="CC6633"/>
              </a:solidFill>
              <a:ln w="9525">
                <a:noFill/>
                <a:round/>
                <a:headEnd/>
                <a:tailEnd/>
              </a:ln>
            </p:spPr>
            <p:txBody>
              <a:bodyPr/>
              <a:lstStyle/>
              <a:p>
                <a:endParaRPr lang="it-IT">
                  <a:solidFill>
                    <a:srgbClr val="FFFFFF"/>
                  </a:solidFill>
                </a:endParaRPr>
              </a:p>
            </p:txBody>
          </p:sp>
          <p:sp>
            <p:nvSpPr>
              <p:cNvPr id="29027" name="Freeform 471"/>
              <p:cNvSpPr>
                <a:spLocks/>
              </p:cNvSpPr>
              <p:nvPr/>
            </p:nvSpPr>
            <p:spPr bwMode="auto">
              <a:xfrm>
                <a:off x="3405" y="1831"/>
                <a:ext cx="8" cy="28"/>
              </a:xfrm>
              <a:custGeom>
                <a:avLst/>
                <a:gdLst>
                  <a:gd name="T0" fmla="*/ 0 w 8"/>
                  <a:gd name="T1" fmla="*/ 9 h 28"/>
                  <a:gd name="T2" fmla="*/ 1 w 8"/>
                  <a:gd name="T3" fmla="*/ 9 h 28"/>
                  <a:gd name="T4" fmla="*/ 1 w 8"/>
                  <a:gd name="T5" fmla="*/ 11 h 28"/>
                  <a:gd name="T6" fmla="*/ 1 w 8"/>
                  <a:gd name="T7" fmla="*/ 13 h 28"/>
                  <a:gd name="T8" fmla="*/ 1 w 8"/>
                  <a:gd name="T9" fmla="*/ 15 h 28"/>
                  <a:gd name="T10" fmla="*/ 1 w 8"/>
                  <a:gd name="T11" fmla="*/ 17 h 28"/>
                  <a:gd name="T12" fmla="*/ 0 w 8"/>
                  <a:gd name="T13" fmla="*/ 19 h 28"/>
                  <a:gd name="T14" fmla="*/ 0 w 8"/>
                  <a:gd name="T15" fmla="*/ 21 h 28"/>
                  <a:gd name="T16" fmla="*/ 3 w 8"/>
                  <a:gd name="T17" fmla="*/ 28 h 28"/>
                  <a:gd name="T18" fmla="*/ 5 w 8"/>
                  <a:gd name="T19" fmla="*/ 25 h 28"/>
                  <a:gd name="T20" fmla="*/ 6 w 8"/>
                  <a:gd name="T21" fmla="*/ 21 h 28"/>
                  <a:gd name="T22" fmla="*/ 8 w 8"/>
                  <a:gd name="T23" fmla="*/ 19 h 28"/>
                  <a:gd name="T24" fmla="*/ 8 w 8"/>
                  <a:gd name="T25" fmla="*/ 15 h 28"/>
                  <a:gd name="T26" fmla="*/ 8 w 8"/>
                  <a:gd name="T27" fmla="*/ 11 h 28"/>
                  <a:gd name="T28" fmla="*/ 8 w 8"/>
                  <a:gd name="T29" fmla="*/ 9 h 28"/>
                  <a:gd name="T30" fmla="*/ 6 w 8"/>
                  <a:gd name="T31" fmla="*/ 4 h 28"/>
                  <a:gd name="T32" fmla="*/ 5 w 8"/>
                  <a:gd name="T33" fmla="*/ 0 h 28"/>
                  <a:gd name="T34" fmla="*/ 0 w 8"/>
                  <a:gd name="T35" fmla="*/ 9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8"/>
                  <a:gd name="T56" fmla="*/ 8 w 8"/>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8">
                    <a:moveTo>
                      <a:pt x="0" y="9"/>
                    </a:moveTo>
                    <a:lnTo>
                      <a:pt x="1" y="9"/>
                    </a:lnTo>
                    <a:lnTo>
                      <a:pt x="1" y="11"/>
                    </a:lnTo>
                    <a:lnTo>
                      <a:pt x="1" y="13"/>
                    </a:lnTo>
                    <a:lnTo>
                      <a:pt x="1" y="15"/>
                    </a:lnTo>
                    <a:lnTo>
                      <a:pt x="1" y="17"/>
                    </a:lnTo>
                    <a:lnTo>
                      <a:pt x="0" y="19"/>
                    </a:lnTo>
                    <a:lnTo>
                      <a:pt x="0" y="21"/>
                    </a:lnTo>
                    <a:lnTo>
                      <a:pt x="3" y="28"/>
                    </a:lnTo>
                    <a:lnTo>
                      <a:pt x="5" y="25"/>
                    </a:lnTo>
                    <a:lnTo>
                      <a:pt x="6" y="21"/>
                    </a:lnTo>
                    <a:lnTo>
                      <a:pt x="8" y="19"/>
                    </a:lnTo>
                    <a:lnTo>
                      <a:pt x="8" y="15"/>
                    </a:lnTo>
                    <a:lnTo>
                      <a:pt x="8" y="11"/>
                    </a:lnTo>
                    <a:lnTo>
                      <a:pt x="8" y="9"/>
                    </a:lnTo>
                    <a:lnTo>
                      <a:pt x="6" y="4"/>
                    </a:lnTo>
                    <a:lnTo>
                      <a:pt x="5"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028" name="Freeform 472"/>
              <p:cNvSpPr>
                <a:spLocks/>
              </p:cNvSpPr>
              <p:nvPr/>
            </p:nvSpPr>
            <p:spPr bwMode="auto">
              <a:xfrm>
                <a:off x="3308" y="1905"/>
                <a:ext cx="23" cy="19"/>
              </a:xfrm>
              <a:custGeom>
                <a:avLst/>
                <a:gdLst>
                  <a:gd name="T0" fmla="*/ 0 w 23"/>
                  <a:gd name="T1" fmla="*/ 8 h 19"/>
                  <a:gd name="T2" fmla="*/ 2 w 23"/>
                  <a:gd name="T3" fmla="*/ 8 h 19"/>
                  <a:gd name="T4" fmla="*/ 3 w 23"/>
                  <a:gd name="T5" fmla="*/ 8 h 19"/>
                  <a:gd name="T6" fmla="*/ 5 w 23"/>
                  <a:gd name="T7" fmla="*/ 10 h 19"/>
                  <a:gd name="T8" fmla="*/ 8 w 23"/>
                  <a:gd name="T9" fmla="*/ 12 h 19"/>
                  <a:gd name="T10" fmla="*/ 11 w 23"/>
                  <a:gd name="T11" fmla="*/ 14 h 19"/>
                  <a:gd name="T12" fmla="*/ 14 w 23"/>
                  <a:gd name="T13" fmla="*/ 17 h 19"/>
                  <a:gd name="T14" fmla="*/ 17 w 23"/>
                  <a:gd name="T15" fmla="*/ 17 h 19"/>
                  <a:gd name="T16" fmla="*/ 20 w 23"/>
                  <a:gd name="T17" fmla="*/ 19 h 19"/>
                  <a:gd name="T18" fmla="*/ 23 w 23"/>
                  <a:gd name="T19" fmla="*/ 19 h 19"/>
                  <a:gd name="T20" fmla="*/ 22 w 23"/>
                  <a:gd name="T21" fmla="*/ 10 h 19"/>
                  <a:gd name="T22" fmla="*/ 20 w 23"/>
                  <a:gd name="T23" fmla="*/ 10 h 19"/>
                  <a:gd name="T24" fmla="*/ 19 w 23"/>
                  <a:gd name="T25" fmla="*/ 8 h 19"/>
                  <a:gd name="T26" fmla="*/ 16 w 23"/>
                  <a:gd name="T27" fmla="*/ 8 h 19"/>
                  <a:gd name="T28" fmla="*/ 14 w 23"/>
                  <a:gd name="T29" fmla="*/ 6 h 19"/>
                  <a:gd name="T30" fmla="*/ 11 w 23"/>
                  <a:gd name="T31" fmla="*/ 4 h 19"/>
                  <a:gd name="T32" fmla="*/ 8 w 23"/>
                  <a:gd name="T33" fmla="*/ 2 h 19"/>
                  <a:gd name="T34" fmla="*/ 6 w 23"/>
                  <a:gd name="T35" fmla="*/ 0 h 19"/>
                  <a:gd name="T36" fmla="*/ 3 w 23"/>
                  <a:gd name="T37" fmla="*/ 0 h 19"/>
                  <a:gd name="T38" fmla="*/ 0 w 23"/>
                  <a:gd name="T39" fmla="*/ 8 h 1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3"/>
                  <a:gd name="T61" fmla="*/ 0 h 19"/>
                  <a:gd name="T62" fmla="*/ 23 w 23"/>
                  <a:gd name="T63" fmla="*/ 19 h 1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3" h="19">
                    <a:moveTo>
                      <a:pt x="0" y="8"/>
                    </a:moveTo>
                    <a:lnTo>
                      <a:pt x="2" y="8"/>
                    </a:lnTo>
                    <a:lnTo>
                      <a:pt x="3" y="8"/>
                    </a:lnTo>
                    <a:lnTo>
                      <a:pt x="5" y="10"/>
                    </a:lnTo>
                    <a:lnTo>
                      <a:pt x="8" y="12"/>
                    </a:lnTo>
                    <a:lnTo>
                      <a:pt x="11" y="14"/>
                    </a:lnTo>
                    <a:lnTo>
                      <a:pt x="14" y="17"/>
                    </a:lnTo>
                    <a:lnTo>
                      <a:pt x="17" y="17"/>
                    </a:lnTo>
                    <a:lnTo>
                      <a:pt x="20" y="19"/>
                    </a:lnTo>
                    <a:lnTo>
                      <a:pt x="23" y="19"/>
                    </a:lnTo>
                    <a:lnTo>
                      <a:pt x="22" y="10"/>
                    </a:lnTo>
                    <a:lnTo>
                      <a:pt x="20" y="10"/>
                    </a:lnTo>
                    <a:lnTo>
                      <a:pt x="19" y="8"/>
                    </a:lnTo>
                    <a:lnTo>
                      <a:pt x="16" y="8"/>
                    </a:lnTo>
                    <a:lnTo>
                      <a:pt x="14" y="6"/>
                    </a:lnTo>
                    <a:lnTo>
                      <a:pt x="11" y="4"/>
                    </a:lnTo>
                    <a:lnTo>
                      <a:pt x="8" y="2"/>
                    </a:lnTo>
                    <a:lnTo>
                      <a:pt x="6" y="0"/>
                    </a:lnTo>
                    <a:lnTo>
                      <a:pt x="3"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029" name="Freeform 473"/>
              <p:cNvSpPr>
                <a:spLocks/>
              </p:cNvSpPr>
              <p:nvPr/>
            </p:nvSpPr>
            <p:spPr bwMode="auto">
              <a:xfrm>
                <a:off x="3284" y="1903"/>
                <a:ext cx="27" cy="16"/>
              </a:xfrm>
              <a:custGeom>
                <a:avLst/>
                <a:gdLst>
                  <a:gd name="T0" fmla="*/ 5 w 27"/>
                  <a:gd name="T1" fmla="*/ 16 h 16"/>
                  <a:gd name="T2" fmla="*/ 7 w 27"/>
                  <a:gd name="T3" fmla="*/ 16 h 16"/>
                  <a:gd name="T4" fmla="*/ 10 w 27"/>
                  <a:gd name="T5" fmla="*/ 14 h 16"/>
                  <a:gd name="T6" fmla="*/ 11 w 27"/>
                  <a:gd name="T7" fmla="*/ 12 h 16"/>
                  <a:gd name="T8" fmla="*/ 15 w 27"/>
                  <a:gd name="T9" fmla="*/ 10 h 16"/>
                  <a:gd name="T10" fmla="*/ 18 w 27"/>
                  <a:gd name="T11" fmla="*/ 8 h 16"/>
                  <a:gd name="T12" fmla="*/ 19 w 27"/>
                  <a:gd name="T13" fmla="*/ 8 h 16"/>
                  <a:gd name="T14" fmla="*/ 22 w 27"/>
                  <a:gd name="T15" fmla="*/ 8 h 16"/>
                  <a:gd name="T16" fmla="*/ 24 w 27"/>
                  <a:gd name="T17" fmla="*/ 10 h 16"/>
                  <a:gd name="T18" fmla="*/ 27 w 27"/>
                  <a:gd name="T19" fmla="*/ 2 h 16"/>
                  <a:gd name="T20" fmla="*/ 22 w 27"/>
                  <a:gd name="T21" fmla="*/ 0 h 16"/>
                  <a:gd name="T22" fmla="*/ 19 w 27"/>
                  <a:gd name="T23" fmla="*/ 0 h 16"/>
                  <a:gd name="T24" fmla="*/ 16 w 27"/>
                  <a:gd name="T25" fmla="*/ 0 h 16"/>
                  <a:gd name="T26" fmla="*/ 11 w 27"/>
                  <a:gd name="T27" fmla="*/ 2 h 16"/>
                  <a:gd name="T28" fmla="*/ 8 w 27"/>
                  <a:gd name="T29" fmla="*/ 4 h 16"/>
                  <a:gd name="T30" fmla="*/ 5 w 27"/>
                  <a:gd name="T31" fmla="*/ 6 h 16"/>
                  <a:gd name="T32" fmla="*/ 4 w 27"/>
                  <a:gd name="T33" fmla="*/ 8 h 16"/>
                  <a:gd name="T34" fmla="*/ 2 w 27"/>
                  <a:gd name="T35" fmla="*/ 10 h 16"/>
                  <a:gd name="T36" fmla="*/ 0 w 27"/>
                  <a:gd name="T37" fmla="*/ 10 h 16"/>
                  <a:gd name="T38" fmla="*/ 5 w 27"/>
                  <a:gd name="T39" fmla="*/ 16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7"/>
                  <a:gd name="T61" fmla="*/ 0 h 16"/>
                  <a:gd name="T62" fmla="*/ 27 w 27"/>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7" h="16">
                    <a:moveTo>
                      <a:pt x="5" y="16"/>
                    </a:moveTo>
                    <a:lnTo>
                      <a:pt x="7" y="16"/>
                    </a:lnTo>
                    <a:lnTo>
                      <a:pt x="10" y="14"/>
                    </a:lnTo>
                    <a:lnTo>
                      <a:pt x="11" y="12"/>
                    </a:lnTo>
                    <a:lnTo>
                      <a:pt x="15" y="10"/>
                    </a:lnTo>
                    <a:lnTo>
                      <a:pt x="18" y="8"/>
                    </a:lnTo>
                    <a:lnTo>
                      <a:pt x="19" y="8"/>
                    </a:lnTo>
                    <a:lnTo>
                      <a:pt x="22" y="8"/>
                    </a:lnTo>
                    <a:lnTo>
                      <a:pt x="24" y="10"/>
                    </a:lnTo>
                    <a:lnTo>
                      <a:pt x="27" y="2"/>
                    </a:lnTo>
                    <a:lnTo>
                      <a:pt x="22" y="0"/>
                    </a:lnTo>
                    <a:lnTo>
                      <a:pt x="19" y="0"/>
                    </a:lnTo>
                    <a:lnTo>
                      <a:pt x="16" y="0"/>
                    </a:lnTo>
                    <a:lnTo>
                      <a:pt x="11" y="2"/>
                    </a:lnTo>
                    <a:lnTo>
                      <a:pt x="8" y="4"/>
                    </a:lnTo>
                    <a:lnTo>
                      <a:pt x="5" y="6"/>
                    </a:lnTo>
                    <a:lnTo>
                      <a:pt x="4" y="8"/>
                    </a:lnTo>
                    <a:lnTo>
                      <a:pt x="2" y="10"/>
                    </a:lnTo>
                    <a:lnTo>
                      <a:pt x="0" y="10"/>
                    </a:lnTo>
                    <a:lnTo>
                      <a:pt x="5" y="16"/>
                    </a:lnTo>
                    <a:close/>
                  </a:path>
                </a:pathLst>
              </a:custGeom>
              <a:solidFill>
                <a:srgbClr val="CC6633"/>
              </a:solidFill>
              <a:ln w="9525">
                <a:noFill/>
                <a:round/>
                <a:headEnd/>
                <a:tailEnd/>
              </a:ln>
            </p:spPr>
            <p:txBody>
              <a:bodyPr/>
              <a:lstStyle/>
              <a:p>
                <a:endParaRPr lang="it-IT">
                  <a:solidFill>
                    <a:srgbClr val="FFFFFF"/>
                  </a:solidFill>
                </a:endParaRPr>
              </a:p>
            </p:txBody>
          </p:sp>
          <p:sp>
            <p:nvSpPr>
              <p:cNvPr id="29030" name="Freeform 474"/>
              <p:cNvSpPr>
                <a:spLocks/>
              </p:cNvSpPr>
              <p:nvPr/>
            </p:nvSpPr>
            <p:spPr bwMode="auto">
              <a:xfrm>
                <a:off x="3266" y="1913"/>
                <a:ext cx="23" cy="42"/>
              </a:xfrm>
              <a:custGeom>
                <a:avLst/>
                <a:gdLst>
                  <a:gd name="T0" fmla="*/ 6 w 23"/>
                  <a:gd name="T1" fmla="*/ 40 h 42"/>
                  <a:gd name="T2" fmla="*/ 6 w 23"/>
                  <a:gd name="T3" fmla="*/ 36 h 42"/>
                  <a:gd name="T4" fmla="*/ 8 w 23"/>
                  <a:gd name="T5" fmla="*/ 32 h 42"/>
                  <a:gd name="T6" fmla="*/ 9 w 23"/>
                  <a:gd name="T7" fmla="*/ 28 h 42"/>
                  <a:gd name="T8" fmla="*/ 11 w 23"/>
                  <a:gd name="T9" fmla="*/ 23 h 42"/>
                  <a:gd name="T10" fmla="*/ 14 w 23"/>
                  <a:gd name="T11" fmla="*/ 17 h 42"/>
                  <a:gd name="T12" fmla="*/ 17 w 23"/>
                  <a:gd name="T13" fmla="*/ 15 h 42"/>
                  <a:gd name="T14" fmla="*/ 20 w 23"/>
                  <a:gd name="T15" fmla="*/ 11 h 42"/>
                  <a:gd name="T16" fmla="*/ 23 w 23"/>
                  <a:gd name="T17" fmla="*/ 6 h 42"/>
                  <a:gd name="T18" fmla="*/ 18 w 23"/>
                  <a:gd name="T19" fmla="*/ 0 h 42"/>
                  <a:gd name="T20" fmla="*/ 15 w 23"/>
                  <a:gd name="T21" fmla="*/ 4 h 42"/>
                  <a:gd name="T22" fmla="*/ 12 w 23"/>
                  <a:gd name="T23" fmla="*/ 6 h 42"/>
                  <a:gd name="T24" fmla="*/ 9 w 23"/>
                  <a:gd name="T25" fmla="*/ 13 h 42"/>
                  <a:gd name="T26" fmla="*/ 6 w 23"/>
                  <a:gd name="T27" fmla="*/ 17 h 42"/>
                  <a:gd name="T28" fmla="*/ 3 w 23"/>
                  <a:gd name="T29" fmla="*/ 23 h 42"/>
                  <a:gd name="T30" fmla="*/ 1 w 23"/>
                  <a:gd name="T31" fmla="*/ 30 h 42"/>
                  <a:gd name="T32" fmla="*/ 0 w 23"/>
                  <a:gd name="T33" fmla="*/ 36 h 42"/>
                  <a:gd name="T34" fmla="*/ 0 w 23"/>
                  <a:gd name="T35" fmla="*/ 42 h 42"/>
                  <a:gd name="T36" fmla="*/ 6 w 23"/>
                  <a:gd name="T37" fmla="*/ 40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42"/>
                  <a:gd name="T59" fmla="*/ 23 w 23"/>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42">
                    <a:moveTo>
                      <a:pt x="6" y="40"/>
                    </a:moveTo>
                    <a:lnTo>
                      <a:pt x="6" y="36"/>
                    </a:lnTo>
                    <a:lnTo>
                      <a:pt x="8" y="32"/>
                    </a:lnTo>
                    <a:lnTo>
                      <a:pt x="9" y="28"/>
                    </a:lnTo>
                    <a:lnTo>
                      <a:pt x="11" y="23"/>
                    </a:lnTo>
                    <a:lnTo>
                      <a:pt x="14" y="17"/>
                    </a:lnTo>
                    <a:lnTo>
                      <a:pt x="17" y="15"/>
                    </a:lnTo>
                    <a:lnTo>
                      <a:pt x="20" y="11"/>
                    </a:lnTo>
                    <a:lnTo>
                      <a:pt x="23" y="6"/>
                    </a:lnTo>
                    <a:lnTo>
                      <a:pt x="18" y="0"/>
                    </a:lnTo>
                    <a:lnTo>
                      <a:pt x="15" y="4"/>
                    </a:lnTo>
                    <a:lnTo>
                      <a:pt x="12" y="6"/>
                    </a:lnTo>
                    <a:lnTo>
                      <a:pt x="9" y="13"/>
                    </a:lnTo>
                    <a:lnTo>
                      <a:pt x="6" y="17"/>
                    </a:lnTo>
                    <a:lnTo>
                      <a:pt x="3" y="23"/>
                    </a:lnTo>
                    <a:lnTo>
                      <a:pt x="1" y="30"/>
                    </a:lnTo>
                    <a:lnTo>
                      <a:pt x="0" y="36"/>
                    </a:lnTo>
                    <a:lnTo>
                      <a:pt x="0" y="42"/>
                    </a:lnTo>
                    <a:lnTo>
                      <a:pt x="6" y="40"/>
                    </a:lnTo>
                    <a:close/>
                  </a:path>
                </a:pathLst>
              </a:custGeom>
              <a:solidFill>
                <a:srgbClr val="CC6633"/>
              </a:solidFill>
              <a:ln w="9525">
                <a:noFill/>
                <a:round/>
                <a:headEnd/>
                <a:tailEnd/>
              </a:ln>
            </p:spPr>
            <p:txBody>
              <a:bodyPr/>
              <a:lstStyle/>
              <a:p>
                <a:endParaRPr lang="it-IT">
                  <a:solidFill>
                    <a:srgbClr val="FFFFFF"/>
                  </a:solidFill>
                </a:endParaRPr>
              </a:p>
            </p:txBody>
          </p:sp>
          <p:sp>
            <p:nvSpPr>
              <p:cNvPr id="29031" name="Freeform 475"/>
              <p:cNvSpPr>
                <a:spLocks/>
              </p:cNvSpPr>
              <p:nvPr/>
            </p:nvSpPr>
            <p:spPr bwMode="auto">
              <a:xfrm>
                <a:off x="3266" y="1951"/>
                <a:ext cx="23" cy="11"/>
              </a:xfrm>
              <a:custGeom>
                <a:avLst/>
                <a:gdLst>
                  <a:gd name="T0" fmla="*/ 23 w 23"/>
                  <a:gd name="T1" fmla="*/ 2 h 11"/>
                  <a:gd name="T2" fmla="*/ 20 w 23"/>
                  <a:gd name="T3" fmla="*/ 0 h 11"/>
                  <a:gd name="T4" fmla="*/ 17 w 23"/>
                  <a:gd name="T5" fmla="*/ 0 h 11"/>
                  <a:gd name="T6" fmla="*/ 14 w 23"/>
                  <a:gd name="T7" fmla="*/ 2 h 11"/>
                  <a:gd name="T8" fmla="*/ 11 w 23"/>
                  <a:gd name="T9" fmla="*/ 2 h 11"/>
                  <a:gd name="T10" fmla="*/ 8 w 23"/>
                  <a:gd name="T11" fmla="*/ 2 h 11"/>
                  <a:gd name="T12" fmla="*/ 6 w 23"/>
                  <a:gd name="T13" fmla="*/ 2 h 11"/>
                  <a:gd name="T14" fmla="*/ 0 w 23"/>
                  <a:gd name="T15" fmla="*/ 4 h 11"/>
                  <a:gd name="T16" fmla="*/ 1 w 23"/>
                  <a:gd name="T17" fmla="*/ 8 h 11"/>
                  <a:gd name="T18" fmla="*/ 4 w 23"/>
                  <a:gd name="T19" fmla="*/ 11 h 11"/>
                  <a:gd name="T20" fmla="*/ 8 w 23"/>
                  <a:gd name="T21" fmla="*/ 11 h 11"/>
                  <a:gd name="T22" fmla="*/ 11 w 23"/>
                  <a:gd name="T23" fmla="*/ 11 h 11"/>
                  <a:gd name="T24" fmla="*/ 14 w 23"/>
                  <a:gd name="T25" fmla="*/ 11 h 11"/>
                  <a:gd name="T26" fmla="*/ 17 w 23"/>
                  <a:gd name="T27" fmla="*/ 11 h 11"/>
                  <a:gd name="T28" fmla="*/ 18 w 23"/>
                  <a:gd name="T29" fmla="*/ 11 h 11"/>
                  <a:gd name="T30" fmla="*/ 22 w 23"/>
                  <a:gd name="T31" fmla="*/ 11 h 11"/>
                  <a:gd name="T32" fmla="*/ 23 w 23"/>
                  <a:gd name="T33" fmla="*/ 2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11"/>
                  <a:gd name="T53" fmla="*/ 23 w 23"/>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11">
                    <a:moveTo>
                      <a:pt x="23" y="2"/>
                    </a:moveTo>
                    <a:lnTo>
                      <a:pt x="20" y="0"/>
                    </a:lnTo>
                    <a:lnTo>
                      <a:pt x="17" y="0"/>
                    </a:lnTo>
                    <a:lnTo>
                      <a:pt x="14" y="2"/>
                    </a:lnTo>
                    <a:lnTo>
                      <a:pt x="11" y="2"/>
                    </a:lnTo>
                    <a:lnTo>
                      <a:pt x="8" y="2"/>
                    </a:lnTo>
                    <a:lnTo>
                      <a:pt x="6" y="2"/>
                    </a:lnTo>
                    <a:lnTo>
                      <a:pt x="0" y="4"/>
                    </a:lnTo>
                    <a:lnTo>
                      <a:pt x="1" y="8"/>
                    </a:lnTo>
                    <a:lnTo>
                      <a:pt x="4" y="11"/>
                    </a:lnTo>
                    <a:lnTo>
                      <a:pt x="8" y="11"/>
                    </a:lnTo>
                    <a:lnTo>
                      <a:pt x="11" y="11"/>
                    </a:lnTo>
                    <a:lnTo>
                      <a:pt x="14" y="11"/>
                    </a:lnTo>
                    <a:lnTo>
                      <a:pt x="17" y="11"/>
                    </a:lnTo>
                    <a:lnTo>
                      <a:pt x="18" y="11"/>
                    </a:lnTo>
                    <a:lnTo>
                      <a:pt x="22" y="11"/>
                    </a:lnTo>
                    <a:lnTo>
                      <a:pt x="23" y="2"/>
                    </a:lnTo>
                    <a:close/>
                  </a:path>
                </a:pathLst>
              </a:custGeom>
              <a:solidFill>
                <a:srgbClr val="CC6633"/>
              </a:solidFill>
              <a:ln w="9525">
                <a:noFill/>
                <a:round/>
                <a:headEnd/>
                <a:tailEnd/>
              </a:ln>
            </p:spPr>
            <p:txBody>
              <a:bodyPr/>
              <a:lstStyle/>
              <a:p>
                <a:endParaRPr lang="it-IT">
                  <a:solidFill>
                    <a:srgbClr val="FFFFFF"/>
                  </a:solidFill>
                </a:endParaRPr>
              </a:p>
            </p:txBody>
          </p:sp>
          <p:sp>
            <p:nvSpPr>
              <p:cNvPr id="29032" name="Freeform 476"/>
              <p:cNvSpPr>
                <a:spLocks/>
              </p:cNvSpPr>
              <p:nvPr/>
            </p:nvSpPr>
            <p:spPr bwMode="auto">
              <a:xfrm>
                <a:off x="3288" y="1953"/>
                <a:ext cx="48" cy="30"/>
              </a:xfrm>
              <a:custGeom>
                <a:avLst/>
                <a:gdLst>
                  <a:gd name="T0" fmla="*/ 45 w 48"/>
                  <a:gd name="T1" fmla="*/ 19 h 30"/>
                  <a:gd name="T2" fmla="*/ 40 w 48"/>
                  <a:gd name="T3" fmla="*/ 21 h 30"/>
                  <a:gd name="T4" fmla="*/ 36 w 48"/>
                  <a:gd name="T5" fmla="*/ 19 h 30"/>
                  <a:gd name="T6" fmla="*/ 29 w 48"/>
                  <a:gd name="T7" fmla="*/ 19 h 30"/>
                  <a:gd name="T8" fmla="*/ 25 w 48"/>
                  <a:gd name="T9" fmla="*/ 15 h 30"/>
                  <a:gd name="T10" fmla="*/ 18 w 48"/>
                  <a:gd name="T11" fmla="*/ 13 h 30"/>
                  <a:gd name="T12" fmla="*/ 14 w 48"/>
                  <a:gd name="T13" fmla="*/ 9 h 30"/>
                  <a:gd name="T14" fmla="*/ 7 w 48"/>
                  <a:gd name="T15" fmla="*/ 4 h 30"/>
                  <a:gd name="T16" fmla="*/ 1 w 48"/>
                  <a:gd name="T17" fmla="*/ 0 h 30"/>
                  <a:gd name="T18" fmla="*/ 0 w 48"/>
                  <a:gd name="T19" fmla="*/ 9 h 30"/>
                  <a:gd name="T20" fmla="*/ 4 w 48"/>
                  <a:gd name="T21" fmla="*/ 11 h 30"/>
                  <a:gd name="T22" fmla="*/ 11 w 48"/>
                  <a:gd name="T23" fmla="*/ 15 h 30"/>
                  <a:gd name="T24" fmla="*/ 15 w 48"/>
                  <a:gd name="T25" fmla="*/ 19 h 30"/>
                  <a:gd name="T26" fmla="*/ 22 w 48"/>
                  <a:gd name="T27" fmla="*/ 23 h 30"/>
                  <a:gd name="T28" fmla="*/ 28 w 48"/>
                  <a:gd name="T29" fmla="*/ 27 h 30"/>
                  <a:gd name="T30" fmla="*/ 34 w 48"/>
                  <a:gd name="T31" fmla="*/ 30 h 30"/>
                  <a:gd name="T32" fmla="*/ 40 w 48"/>
                  <a:gd name="T33" fmla="*/ 30 h 30"/>
                  <a:gd name="T34" fmla="*/ 48 w 48"/>
                  <a:gd name="T35" fmla="*/ 27 h 30"/>
                  <a:gd name="T36" fmla="*/ 45 w 48"/>
                  <a:gd name="T37" fmla="*/ 19 h 3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30"/>
                  <a:gd name="T59" fmla="*/ 48 w 48"/>
                  <a:gd name="T60" fmla="*/ 30 h 3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30">
                    <a:moveTo>
                      <a:pt x="45" y="19"/>
                    </a:moveTo>
                    <a:lnTo>
                      <a:pt x="40" y="21"/>
                    </a:lnTo>
                    <a:lnTo>
                      <a:pt x="36" y="19"/>
                    </a:lnTo>
                    <a:lnTo>
                      <a:pt x="29" y="19"/>
                    </a:lnTo>
                    <a:lnTo>
                      <a:pt x="25" y="15"/>
                    </a:lnTo>
                    <a:lnTo>
                      <a:pt x="18" y="13"/>
                    </a:lnTo>
                    <a:lnTo>
                      <a:pt x="14" y="9"/>
                    </a:lnTo>
                    <a:lnTo>
                      <a:pt x="7" y="4"/>
                    </a:lnTo>
                    <a:lnTo>
                      <a:pt x="1" y="0"/>
                    </a:lnTo>
                    <a:lnTo>
                      <a:pt x="0" y="9"/>
                    </a:lnTo>
                    <a:lnTo>
                      <a:pt x="4" y="11"/>
                    </a:lnTo>
                    <a:lnTo>
                      <a:pt x="11" y="15"/>
                    </a:lnTo>
                    <a:lnTo>
                      <a:pt x="15" y="19"/>
                    </a:lnTo>
                    <a:lnTo>
                      <a:pt x="22" y="23"/>
                    </a:lnTo>
                    <a:lnTo>
                      <a:pt x="28" y="27"/>
                    </a:lnTo>
                    <a:lnTo>
                      <a:pt x="34" y="30"/>
                    </a:lnTo>
                    <a:lnTo>
                      <a:pt x="40" y="30"/>
                    </a:lnTo>
                    <a:lnTo>
                      <a:pt x="48" y="27"/>
                    </a:lnTo>
                    <a:lnTo>
                      <a:pt x="45" y="19"/>
                    </a:lnTo>
                    <a:close/>
                  </a:path>
                </a:pathLst>
              </a:custGeom>
              <a:solidFill>
                <a:srgbClr val="CC6633"/>
              </a:solidFill>
              <a:ln w="9525">
                <a:noFill/>
                <a:round/>
                <a:headEnd/>
                <a:tailEnd/>
              </a:ln>
            </p:spPr>
            <p:txBody>
              <a:bodyPr/>
              <a:lstStyle/>
              <a:p>
                <a:endParaRPr lang="it-IT">
                  <a:solidFill>
                    <a:srgbClr val="FFFFFF"/>
                  </a:solidFill>
                </a:endParaRPr>
              </a:p>
            </p:txBody>
          </p:sp>
          <p:sp>
            <p:nvSpPr>
              <p:cNvPr id="29033" name="Freeform 477"/>
              <p:cNvSpPr>
                <a:spLocks/>
              </p:cNvSpPr>
              <p:nvPr/>
            </p:nvSpPr>
            <p:spPr bwMode="auto">
              <a:xfrm>
                <a:off x="3328" y="1915"/>
                <a:ext cx="19" cy="65"/>
              </a:xfrm>
              <a:custGeom>
                <a:avLst/>
                <a:gdLst>
                  <a:gd name="T0" fmla="*/ 0 w 19"/>
                  <a:gd name="T1" fmla="*/ 7 h 65"/>
                  <a:gd name="T2" fmla="*/ 5 w 19"/>
                  <a:gd name="T3" fmla="*/ 13 h 65"/>
                  <a:gd name="T4" fmla="*/ 8 w 19"/>
                  <a:gd name="T5" fmla="*/ 19 h 65"/>
                  <a:gd name="T6" fmla="*/ 11 w 19"/>
                  <a:gd name="T7" fmla="*/ 28 h 65"/>
                  <a:gd name="T8" fmla="*/ 13 w 19"/>
                  <a:gd name="T9" fmla="*/ 34 h 65"/>
                  <a:gd name="T10" fmla="*/ 13 w 19"/>
                  <a:gd name="T11" fmla="*/ 42 h 65"/>
                  <a:gd name="T12" fmla="*/ 11 w 19"/>
                  <a:gd name="T13" fmla="*/ 49 h 65"/>
                  <a:gd name="T14" fmla="*/ 10 w 19"/>
                  <a:gd name="T15" fmla="*/ 53 h 65"/>
                  <a:gd name="T16" fmla="*/ 5 w 19"/>
                  <a:gd name="T17" fmla="*/ 57 h 65"/>
                  <a:gd name="T18" fmla="*/ 8 w 19"/>
                  <a:gd name="T19" fmla="*/ 65 h 65"/>
                  <a:gd name="T20" fmla="*/ 14 w 19"/>
                  <a:gd name="T21" fmla="*/ 59 h 65"/>
                  <a:gd name="T22" fmla="*/ 17 w 19"/>
                  <a:gd name="T23" fmla="*/ 51 h 65"/>
                  <a:gd name="T24" fmla="*/ 19 w 19"/>
                  <a:gd name="T25" fmla="*/ 42 h 65"/>
                  <a:gd name="T26" fmla="*/ 19 w 19"/>
                  <a:gd name="T27" fmla="*/ 34 h 65"/>
                  <a:gd name="T28" fmla="*/ 17 w 19"/>
                  <a:gd name="T29" fmla="*/ 23 h 65"/>
                  <a:gd name="T30" fmla="*/ 14 w 19"/>
                  <a:gd name="T31" fmla="*/ 15 h 65"/>
                  <a:gd name="T32" fmla="*/ 10 w 19"/>
                  <a:gd name="T33" fmla="*/ 7 h 65"/>
                  <a:gd name="T34" fmla="*/ 5 w 19"/>
                  <a:gd name="T35" fmla="*/ 0 h 65"/>
                  <a:gd name="T36" fmla="*/ 0 w 19"/>
                  <a:gd name="T37" fmla="*/ 7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65"/>
                  <a:gd name="T59" fmla="*/ 19 w 19"/>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65">
                    <a:moveTo>
                      <a:pt x="0" y="7"/>
                    </a:moveTo>
                    <a:lnTo>
                      <a:pt x="5" y="13"/>
                    </a:lnTo>
                    <a:lnTo>
                      <a:pt x="8" y="19"/>
                    </a:lnTo>
                    <a:lnTo>
                      <a:pt x="11" y="28"/>
                    </a:lnTo>
                    <a:lnTo>
                      <a:pt x="13" y="34"/>
                    </a:lnTo>
                    <a:lnTo>
                      <a:pt x="13" y="42"/>
                    </a:lnTo>
                    <a:lnTo>
                      <a:pt x="11" y="49"/>
                    </a:lnTo>
                    <a:lnTo>
                      <a:pt x="10" y="53"/>
                    </a:lnTo>
                    <a:lnTo>
                      <a:pt x="5" y="57"/>
                    </a:lnTo>
                    <a:lnTo>
                      <a:pt x="8" y="65"/>
                    </a:lnTo>
                    <a:lnTo>
                      <a:pt x="14" y="59"/>
                    </a:lnTo>
                    <a:lnTo>
                      <a:pt x="17" y="51"/>
                    </a:lnTo>
                    <a:lnTo>
                      <a:pt x="19" y="42"/>
                    </a:lnTo>
                    <a:lnTo>
                      <a:pt x="19" y="34"/>
                    </a:lnTo>
                    <a:lnTo>
                      <a:pt x="17" y="23"/>
                    </a:lnTo>
                    <a:lnTo>
                      <a:pt x="14" y="15"/>
                    </a:lnTo>
                    <a:lnTo>
                      <a:pt x="10" y="7"/>
                    </a:lnTo>
                    <a:lnTo>
                      <a:pt x="5" y="0"/>
                    </a:lnTo>
                    <a:lnTo>
                      <a:pt x="0" y="7"/>
                    </a:lnTo>
                    <a:close/>
                  </a:path>
                </a:pathLst>
              </a:custGeom>
              <a:solidFill>
                <a:srgbClr val="CC6633"/>
              </a:solidFill>
              <a:ln w="9525">
                <a:noFill/>
                <a:round/>
                <a:headEnd/>
                <a:tailEnd/>
              </a:ln>
            </p:spPr>
            <p:txBody>
              <a:bodyPr/>
              <a:lstStyle/>
              <a:p>
                <a:endParaRPr lang="it-IT">
                  <a:solidFill>
                    <a:srgbClr val="FFFFFF"/>
                  </a:solidFill>
                </a:endParaRPr>
              </a:p>
            </p:txBody>
          </p:sp>
          <p:sp>
            <p:nvSpPr>
              <p:cNvPr id="29034" name="Freeform 478"/>
              <p:cNvSpPr>
                <a:spLocks/>
              </p:cNvSpPr>
              <p:nvPr/>
            </p:nvSpPr>
            <p:spPr bwMode="auto">
              <a:xfrm>
                <a:off x="3380" y="2001"/>
                <a:ext cx="58" cy="28"/>
              </a:xfrm>
              <a:custGeom>
                <a:avLst/>
                <a:gdLst>
                  <a:gd name="T0" fmla="*/ 56 w 58"/>
                  <a:gd name="T1" fmla="*/ 9 h 28"/>
                  <a:gd name="T2" fmla="*/ 53 w 58"/>
                  <a:gd name="T3" fmla="*/ 7 h 28"/>
                  <a:gd name="T4" fmla="*/ 50 w 58"/>
                  <a:gd name="T5" fmla="*/ 7 h 28"/>
                  <a:gd name="T6" fmla="*/ 47 w 58"/>
                  <a:gd name="T7" fmla="*/ 5 h 28"/>
                  <a:gd name="T8" fmla="*/ 44 w 58"/>
                  <a:gd name="T9" fmla="*/ 3 h 28"/>
                  <a:gd name="T10" fmla="*/ 41 w 58"/>
                  <a:gd name="T11" fmla="*/ 0 h 28"/>
                  <a:gd name="T12" fmla="*/ 37 w 58"/>
                  <a:gd name="T13" fmla="*/ 0 h 28"/>
                  <a:gd name="T14" fmla="*/ 34 w 58"/>
                  <a:gd name="T15" fmla="*/ 0 h 28"/>
                  <a:gd name="T16" fmla="*/ 31 w 58"/>
                  <a:gd name="T17" fmla="*/ 0 h 28"/>
                  <a:gd name="T18" fmla="*/ 31 w 58"/>
                  <a:gd name="T19" fmla="*/ 0 h 28"/>
                  <a:gd name="T20" fmla="*/ 30 w 58"/>
                  <a:gd name="T21" fmla="*/ 3 h 28"/>
                  <a:gd name="T22" fmla="*/ 30 w 58"/>
                  <a:gd name="T23" fmla="*/ 3 h 28"/>
                  <a:gd name="T24" fmla="*/ 30 w 58"/>
                  <a:gd name="T25" fmla="*/ 3 h 28"/>
                  <a:gd name="T26" fmla="*/ 30 w 58"/>
                  <a:gd name="T27" fmla="*/ 5 h 28"/>
                  <a:gd name="T28" fmla="*/ 28 w 58"/>
                  <a:gd name="T29" fmla="*/ 5 h 28"/>
                  <a:gd name="T30" fmla="*/ 28 w 58"/>
                  <a:gd name="T31" fmla="*/ 5 h 28"/>
                  <a:gd name="T32" fmla="*/ 28 w 58"/>
                  <a:gd name="T33" fmla="*/ 5 h 28"/>
                  <a:gd name="T34" fmla="*/ 25 w 58"/>
                  <a:gd name="T35" fmla="*/ 5 h 28"/>
                  <a:gd name="T36" fmla="*/ 22 w 58"/>
                  <a:gd name="T37" fmla="*/ 3 h 28"/>
                  <a:gd name="T38" fmla="*/ 17 w 58"/>
                  <a:gd name="T39" fmla="*/ 3 h 28"/>
                  <a:gd name="T40" fmla="*/ 14 w 58"/>
                  <a:gd name="T41" fmla="*/ 3 h 28"/>
                  <a:gd name="T42" fmla="*/ 11 w 58"/>
                  <a:gd name="T43" fmla="*/ 3 h 28"/>
                  <a:gd name="T44" fmla="*/ 6 w 58"/>
                  <a:gd name="T45" fmla="*/ 5 h 28"/>
                  <a:gd name="T46" fmla="*/ 3 w 58"/>
                  <a:gd name="T47" fmla="*/ 7 h 28"/>
                  <a:gd name="T48" fmla="*/ 0 w 58"/>
                  <a:gd name="T49" fmla="*/ 11 h 28"/>
                  <a:gd name="T50" fmla="*/ 1 w 58"/>
                  <a:gd name="T51" fmla="*/ 11 h 28"/>
                  <a:gd name="T52" fmla="*/ 3 w 58"/>
                  <a:gd name="T53" fmla="*/ 13 h 28"/>
                  <a:gd name="T54" fmla="*/ 3 w 58"/>
                  <a:gd name="T55" fmla="*/ 13 h 28"/>
                  <a:gd name="T56" fmla="*/ 5 w 58"/>
                  <a:gd name="T57" fmla="*/ 15 h 28"/>
                  <a:gd name="T58" fmla="*/ 5 w 58"/>
                  <a:gd name="T59" fmla="*/ 17 h 28"/>
                  <a:gd name="T60" fmla="*/ 6 w 58"/>
                  <a:gd name="T61" fmla="*/ 17 h 28"/>
                  <a:gd name="T62" fmla="*/ 6 w 58"/>
                  <a:gd name="T63" fmla="*/ 19 h 28"/>
                  <a:gd name="T64" fmla="*/ 8 w 58"/>
                  <a:gd name="T65" fmla="*/ 19 h 28"/>
                  <a:gd name="T66" fmla="*/ 12 w 58"/>
                  <a:gd name="T67" fmla="*/ 22 h 28"/>
                  <a:gd name="T68" fmla="*/ 17 w 58"/>
                  <a:gd name="T69" fmla="*/ 24 h 28"/>
                  <a:gd name="T70" fmla="*/ 22 w 58"/>
                  <a:gd name="T71" fmla="*/ 26 h 28"/>
                  <a:gd name="T72" fmla="*/ 28 w 58"/>
                  <a:gd name="T73" fmla="*/ 26 h 28"/>
                  <a:gd name="T74" fmla="*/ 33 w 58"/>
                  <a:gd name="T75" fmla="*/ 28 h 28"/>
                  <a:gd name="T76" fmla="*/ 37 w 58"/>
                  <a:gd name="T77" fmla="*/ 28 h 28"/>
                  <a:gd name="T78" fmla="*/ 44 w 58"/>
                  <a:gd name="T79" fmla="*/ 26 h 28"/>
                  <a:gd name="T80" fmla="*/ 50 w 58"/>
                  <a:gd name="T81" fmla="*/ 26 h 28"/>
                  <a:gd name="T82" fmla="*/ 51 w 58"/>
                  <a:gd name="T83" fmla="*/ 24 h 28"/>
                  <a:gd name="T84" fmla="*/ 53 w 58"/>
                  <a:gd name="T85" fmla="*/ 22 h 28"/>
                  <a:gd name="T86" fmla="*/ 56 w 58"/>
                  <a:gd name="T87" fmla="*/ 19 h 28"/>
                  <a:gd name="T88" fmla="*/ 56 w 58"/>
                  <a:gd name="T89" fmla="*/ 15 h 28"/>
                  <a:gd name="T90" fmla="*/ 58 w 58"/>
                  <a:gd name="T91" fmla="*/ 13 h 28"/>
                  <a:gd name="T92" fmla="*/ 58 w 58"/>
                  <a:gd name="T93" fmla="*/ 11 h 28"/>
                  <a:gd name="T94" fmla="*/ 56 w 58"/>
                  <a:gd name="T95" fmla="*/ 9 h 28"/>
                  <a:gd name="T96" fmla="*/ 56 w 58"/>
                  <a:gd name="T97" fmla="*/ 9 h 2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8"/>
                  <a:gd name="T148" fmla="*/ 0 h 28"/>
                  <a:gd name="T149" fmla="*/ 58 w 58"/>
                  <a:gd name="T150" fmla="*/ 28 h 2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8" h="28">
                    <a:moveTo>
                      <a:pt x="56" y="9"/>
                    </a:moveTo>
                    <a:lnTo>
                      <a:pt x="53" y="7"/>
                    </a:lnTo>
                    <a:lnTo>
                      <a:pt x="50" y="7"/>
                    </a:lnTo>
                    <a:lnTo>
                      <a:pt x="47" y="5"/>
                    </a:lnTo>
                    <a:lnTo>
                      <a:pt x="44" y="3"/>
                    </a:lnTo>
                    <a:lnTo>
                      <a:pt x="41" y="0"/>
                    </a:lnTo>
                    <a:lnTo>
                      <a:pt x="37" y="0"/>
                    </a:lnTo>
                    <a:lnTo>
                      <a:pt x="34" y="0"/>
                    </a:lnTo>
                    <a:lnTo>
                      <a:pt x="31" y="0"/>
                    </a:lnTo>
                    <a:lnTo>
                      <a:pt x="30" y="3"/>
                    </a:lnTo>
                    <a:lnTo>
                      <a:pt x="30" y="5"/>
                    </a:lnTo>
                    <a:lnTo>
                      <a:pt x="28" y="5"/>
                    </a:lnTo>
                    <a:lnTo>
                      <a:pt x="25" y="5"/>
                    </a:lnTo>
                    <a:lnTo>
                      <a:pt x="22" y="3"/>
                    </a:lnTo>
                    <a:lnTo>
                      <a:pt x="17" y="3"/>
                    </a:lnTo>
                    <a:lnTo>
                      <a:pt x="14" y="3"/>
                    </a:lnTo>
                    <a:lnTo>
                      <a:pt x="11" y="3"/>
                    </a:lnTo>
                    <a:lnTo>
                      <a:pt x="6" y="5"/>
                    </a:lnTo>
                    <a:lnTo>
                      <a:pt x="3" y="7"/>
                    </a:lnTo>
                    <a:lnTo>
                      <a:pt x="0" y="11"/>
                    </a:lnTo>
                    <a:lnTo>
                      <a:pt x="1" y="11"/>
                    </a:lnTo>
                    <a:lnTo>
                      <a:pt x="3" y="13"/>
                    </a:lnTo>
                    <a:lnTo>
                      <a:pt x="5" y="15"/>
                    </a:lnTo>
                    <a:lnTo>
                      <a:pt x="5" y="17"/>
                    </a:lnTo>
                    <a:lnTo>
                      <a:pt x="6" y="17"/>
                    </a:lnTo>
                    <a:lnTo>
                      <a:pt x="6" y="19"/>
                    </a:lnTo>
                    <a:lnTo>
                      <a:pt x="8" y="19"/>
                    </a:lnTo>
                    <a:lnTo>
                      <a:pt x="12" y="22"/>
                    </a:lnTo>
                    <a:lnTo>
                      <a:pt x="17" y="24"/>
                    </a:lnTo>
                    <a:lnTo>
                      <a:pt x="22" y="26"/>
                    </a:lnTo>
                    <a:lnTo>
                      <a:pt x="28" y="26"/>
                    </a:lnTo>
                    <a:lnTo>
                      <a:pt x="33" y="28"/>
                    </a:lnTo>
                    <a:lnTo>
                      <a:pt x="37" y="28"/>
                    </a:lnTo>
                    <a:lnTo>
                      <a:pt x="44" y="26"/>
                    </a:lnTo>
                    <a:lnTo>
                      <a:pt x="50" y="26"/>
                    </a:lnTo>
                    <a:lnTo>
                      <a:pt x="51" y="24"/>
                    </a:lnTo>
                    <a:lnTo>
                      <a:pt x="53" y="22"/>
                    </a:lnTo>
                    <a:lnTo>
                      <a:pt x="56" y="19"/>
                    </a:lnTo>
                    <a:lnTo>
                      <a:pt x="56" y="15"/>
                    </a:lnTo>
                    <a:lnTo>
                      <a:pt x="58" y="13"/>
                    </a:lnTo>
                    <a:lnTo>
                      <a:pt x="58" y="11"/>
                    </a:lnTo>
                    <a:lnTo>
                      <a:pt x="56" y="9"/>
                    </a:lnTo>
                    <a:close/>
                  </a:path>
                </a:pathLst>
              </a:custGeom>
              <a:solidFill>
                <a:srgbClr val="F7AB8C"/>
              </a:solidFill>
              <a:ln w="9525">
                <a:noFill/>
                <a:round/>
                <a:headEnd/>
                <a:tailEnd/>
              </a:ln>
            </p:spPr>
            <p:txBody>
              <a:bodyPr/>
              <a:lstStyle/>
              <a:p>
                <a:endParaRPr lang="it-IT">
                  <a:solidFill>
                    <a:srgbClr val="FFFFFF"/>
                  </a:solidFill>
                </a:endParaRPr>
              </a:p>
            </p:txBody>
          </p:sp>
          <p:sp>
            <p:nvSpPr>
              <p:cNvPr id="29035" name="Freeform 479"/>
              <p:cNvSpPr>
                <a:spLocks/>
              </p:cNvSpPr>
              <p:nvPr/>
            </p:nvSpPr>
            <p:spPr bwMode="auto">
              <a:xfrm>
                <a:off x="3410" y="1997"/>
                <a:ext cx="26" cy="17"/>
              </a:xfrm>
              <a:custGeom>
                <a:avLst/>
                <a:gdLst>
                  <a:gd name="T0" fmla="*/ 1 w 26"/>
                  <a:gd name="T1" fmla="*/ 9 h 17"/>
                  <a:gd name="T2" fmla="*/ 4 w 26"/>
                  <a:gd name="T3" fmla="*/ 9 h 17"/>
                  <a:gd name="T4" fmla="*/ 7 w 26"/>
                  <a:gd name="T5" fmla="*/ 9 h 17"/>
                  <a:gd name="T6" fmla="*/ 9 w 26"/>
                  <a:gd name="T7" fmla="*/ 9 h 17"/>
                  <a:gd name="T8" fmla="*/ 12 w 26"/>
                  <a:gd name="T9" fmla="*/ 11 h 17"/>
                  <a:gd name="T10" fmla="*/ 15 w 26"/>
                  <a:gd name="T11" fmla="*/ 13 h 17"/>
                  <a:gd name="T12" fmla="*/ 18 w 26"/>
                  <a:gd name="T13" fmla="*/ 13 h 17"/>
                  <a:gd name="T14" fmla="*/ 21 w 26"/>
                  <a:gd name="T15" fmla="*/ 15 h 17"/>
                  <a:gd name="T16" fmla="*/ 25 w 26"/>
                  <a:gd name="T17" fmla="*/ 17 h 17"/>
                  <a:gd name="T18" fmla="*/ 26 w 26"/>
                  <a:gd name="T19" fmla="*/ 9 h 17"/>
                  <a:gd name="T20" fmla="*/ 23 w 26"/>
                  <a:gd name="T21" fmla="*/ 7 h 17"/>
                  <a:gd name="T22" fmla="*/ 20 w 26"/>
                  <a:gd name="T23" fmla="*/ 7 h 17"/>
                  <a:gd name="T24" fmla="*/ 17 w 26"/>
                  <a:gd name="T25" fmla="*/ 4 h 17"/>
                  <a:gd name="T26" fmla="*/ 14 w 26"/>
                  <a:gd name="T27" fmla="*/ 2 h 17"/>
                  <a:gd name="T28" fmla="*/ 11 w 26"/>
                  <a:gd name="T29" fmla="*/ 0 h 17"/>
                  <a:gd name="T30" fmla="*/ 7 w 26"/>
                  <a:gd name="T31" fmla="*/ 0 h 17"/>
                  <a:gd name="T32" fmla="*/ 4 w 26"/>
                  <a:gd name="T33" fmla="*/ 0 h 17"/>
                  <a:gd name="T34" fmla="*/ 0 w 26"/>
                  <a:gd name="T35" fmla="*/ 0 h 17"/>
                  <a:gd name="T36" fmla="*/ 1 w 26"/>
                  <a:gd name="T37" fmla="*/ 9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17"/>
                  <a:gd name="T59" fmla="*/ 26 w 26"/>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17">
                    <a:moveTo>
                      <a:pt x="1" y="9"/>
                    </a:moveTo>
                    <a:lnTo>
                      <a:pt x="4" y="9"/>
                    </a:lnTo>
                    <a:lnTo>
                      <a:pt x="7" y="9"/>
                    </a:lnTo>
                    <a:lnTo>
                      <a:pt x="9" y="9"/>
                    </a:lnTo>
                    <a:lnTo>
                      <a:pt x="12" y="11"/>
                    </a:lnTo>
                    <a:lnTo>
                      <a:pt x="15" y="13"/>
                    </a:lnTo>
                    <a:lnTo>
                      <a:pt x="18" y="13"/>
                    </a:lnTo>
                    <a:lnTo>
                      <a:pt x="21" y="15"/>
                    </a:lnTo>
                    <a:lnTo>
                      <a:pt x="25" y="17"/>
                    </a:lnTo>
                    <a:lnTo>
                      <a:pt x="26" y="9"/>
                    </a:lnTo>
                    <a:lnTo>
                      <a:pt x="23" y="7"/>
                    </a:lnTo>
                    <a:lnTo>
                      <a:pt x="20" y="7"/>
                    </a:lnTo>
                    <a:lnTo>
                      <a:pt x="17" y="4"/>
                    </a:lnTo>
                    <a:lnTo>
                      <a:pt x="14" y="2"/>
                    </a:lnTo>
                    <a:lnTo>
                      <a:pt x="11" y="0"/>
                    </a:lnTo>
                    <a:lnTo>
                      <a:pt x="7" y="0"/>
                    </a:lnTo>
                    <a:lnTo>
                      <a:pt x="4" y="0"/>
                    </a:lnTo>
                    <a:lnTo>
                      <a:pt x="0" y="0"/>
                    </a:lnTo>
                    <a:lnTo>
                      <a:pt x="1" y="9"/>
                    </a:lnTo>
                    <a:close/>
                  </a:path>
                </a:pathLst>
              </a:custGeom>
              <a:solidFill>
                <a:srgbClr val="CC6633"/>
              </a:solidFill>
              <a:ln w="9525">
                <a:noFill/>
                <a:round/>
                <a:headEnd/>
                <a:tailEnd/>
              </a:ln>
            </p:spPr>
            <p:txBody>
              <a:bodyPr/>
              <a:lstStyle/>
              <a:p>
                <a:endParaRPr lang="it-IT">
                  <a:solidFill>
                    <a:srgbClr val="FFFFFF"/>
                  </a:solidFill>
                </a:endParaRPr>
              </a:p>
            </p:txBody>
          </p:sp>
          <p:sp>
            <p:nvSpPr>
              <p:cNvPr id="29036" name="Freeform 480"/>
              <p:cNvSpPr>
                <a:spLocks/>
              </p:cNvSpPr>
              <p:nvPr/>
            </p:nvSpPr>
            <p:spPr bwMode="auto">
              <a:xfrm>
                <a:off x="3406" y="1997"/>
                <a:ext cx="7" cy="13"/>
              </a:xfrm>
              <a:custGeom>
                <a:avLst/>
                <a:gdLst>
                  <a:gd name="T0" fmla="*/ 2 w 7"/>
                  <a:gd name="T1" fmla="*/ 13 h 13"/>
                  <a:gd name="T2" fmla="*/ 0 w 7"/>
                  <a:gd name="T3" fmla="*/ 13 h 13"/>
                  <a:gd name="T4" fmla="*/ 5 w 7"/>
                  <a:gd name="T5" fmla="*/ 13 h 13"/>
                  <a:gd name="T6" fmla="*/ 5 w 7"/>
                  <a:gd name="T7" fmla="*/ 11 h 13"/>
                  <a:gd name="T8" fmla="*/ 7 w 7"/>
                  <a:gd name="T9" fmla="*/ 11 h 13"/>
                  <a:gd name="T10" fmla="*/ 7 w 7"/>
                  <a:gd name="T11" fmla="*/ 9 h 13"/>
                  <a:gd name="T12" fmla="*/ 5 w 7"/>
                  <a:gd name="T13" fmla="*/ 9 h 13"/>
                  <a:gd name="T14" fmla="*/ 4 w 7"/>
                  <a:gd name="T15" fmla="*/ 0 h 13"/>
                  <a:gd name="T16" fmla="*/ 2 w 7"/>
                  <a:gd name="T17" fmla="*/ 2 h 13"/>
                  <a:gd name="T18" fmla="*/ 0 w 7"/>
                  <a:gd name="T19" fmla="*/ 4 h 13"/>
                  <a:gd name="T20" fmla="*/ 0 w 7"/>
                  <a:gd name="T21" fmla="*/ 7 h 13"/>
                  <a:gd name="T22" fmla="*/ 4 w 7"/>
                  <a:gd name="T23" fmla="*/ 7 h 13"/>
                  <a:gd name="T24" fmla="*/ 4 w 7"/>
                  <a:gd name="T25" fmla="*/ 4 h 13"/>
                  <a:gd name="T26" fmla="*/ 2 w 7"/>
                  <a:gd name="T27" fmla="*/ 13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13"/>
                  <a:gd name="T44" fmla="*/ 7 w 7"/>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13">
                    <a:moveTo>
                      <a:pt x="2" y="13"/>
                    </a:moveTo>
                    <a:lnTo>
                      <a:pt x="0" y="13"/>
                    </a:lnTo>
                    <a:lnTo>
                      <a:pt x="5" y="13"/>
                    </a:lnTo>
                    <a:lnTo>
                      <a:pt x="5" y="11"/>
                    </a:lnTo>
                    <a:lnTo>
                      <a:pt x="7" y="11"/>
                    </a:lnTo>
                    <a:lnTo>
                      <a:pt x="7" y="9"/>
                    </a:lnTo>
                    <a:lnTo>
                      <a:pt x="5" y="9"/>
                    </a:lnTo>
                    <a:lnTo>
                      <a:pt x="4" y="0"/>
                    </a:lnTo>
                    <a:lnTo>
                      <a:pt x="2" y="2"/>
                    </a:lnTo>
                    <a:lnTo>
                      <a:pt x="0" y="4"/>
                    </a:lnTo>
                    <a:lnTo>
                      <a:pt x="0" y="7"/>
                    </a:lnTo>
                    <a:lnTo>
                      <a:pt x="4" y="7"/>
                    </a:lnTo>
                    <a:lnTo>
                      <a:pt x="4" y="4"/>
                    </a:lnTo>
                    <a:lnTo>
                      <a:pt x="2" y="13"/>
                    </a:lnTo>
                    <a:close/>
                  </a:path>
                </a:pathLst>
              </a:custGeom>
              <a:solidFill>
                <a:srgbClr val="CC6633"/>
              </a:solidFill>
              <a:ln w="9525">
                <a:noFill/>
                <a:round/>
                <a:headEnd/>
                <a:tailEnd/>
              </a:ln>
            </p:spPr>
            <p:txBody>
              <a:bodyPr/>
              <a:lstStyle/>
              <a:p>
                <a:endParaRPr lang="it-IT">
                  <a:solidFill>
                    <a:srgbClr val="FFFFFF"/>
                  </a:solidFill>
                </a:endParaRPr>
              </a:p>
            </p:txBody>
          </p:sp>
          <p:sp>
            <p:nvSpPr>
              <p:cNvPr id="29037" name="Freeform 481"/>
              <p:cNvSpPr>
                <a:spLocks/>
              </p:cNvSpPr>
              <p:nvPr/>
            </p:nvSpPr>
            <p:spPr bwMode="auto">
              <a:xfrm>
                <a:off x="3375" y="1999"/>
                <a:ext cx="35" cy="15"/>
              </a:xfrm>
              <a:custGeom>
                <a:avLst/>
                <a:gdLst>
                  <a:gd name="T0" fmla="*/ 8 w 35"/>
                  <a:gd name="T1" fmla="*/ 9 h 15"/>
                  <a:gd name="T2" fmla="*/ 8 w 35"/>
                  <a:gd name="T3" fmla="*/ 15 h 15"/>
                  <a:gd name="T4" fmla="*/ 10 w 35"/>
                  <a:gd name="T5" fmla="*/ 13 h 15"/>
                  <a:gd name="T6" fmla="*/ 13 w 35"/>
                  <a:gd name="T7" fmla="*/ 11 h 15"/>
                  <a:gd name="T8" fmla="*/ 16 w 35"/>
                  <a:gd name="T9" fmla="*/ 11 h 15"/>
                  <a:gd name="T10" fmla="*/ 19 w 35"/>
                  <a:gd name="T11" fmla="*/ 9 h 15"/>
                  <a:gd name="T12" fmla="*/ 22 w 35"/>
                  <a:gd name="T13" fmla="*/ 9 h 15"/>
                  <a:gd name="T14" fmla="*/ 25 w 35"/>
                  <a:gd name="T15" fmla="*/ 9 h 15"/>
                  <a:gd name="T16" fmla="*/ 28 w 35"/>
                  <a:gd name="T17" fmla="*/ 11 h 15"/>
                  <a:gd name="T18" fmla="*/ 33 w 35"/>
                  <a:gd name="T19" fmla="*/ 11 h 15"/>
                  <a:gd name="T20" fmla="*/ 35 w 35"/>
                  <a:gd name="T21" fmla="*/ 2 h 15"/>
                  <a:gd name="T22" fmla="*/ 30 w 35"/>
                  <a:gd name="T23" fmla="*/ 2 h 15"/>
                  <a:gd name="T24" fmla="*/ 27 w 35"/>
                  <a:gd name="T25" fmla="*/ 0 h 15"/>
                  <a:gd name="T26" fmla="*/ 22 w 35"/>
                  <a:gd name="T27" fmla="*/ 0 h 15"/>
                  <a:gd name="T28" fmla="*/ 19 w 35"/>
                  <a:gd name="T29" fmla="*/ 0 h 15"/>
                  <a:gd name="T30" fmla="*/ 14 w 35"/>
                  <a:gd name="T31" fmla="*/ 0 h 15"/>
                  <a:gd name="T32" fmla="*/ 11 w 35"/>
                  <a:gd name="T33" fmla="*/ 2 h 15"/>
                  <a:gd name="T34" fmla="*/ 6 w 35"/>
                  <a:gd name="T35" fmla="*/ 5 h 15"/>
                  <a:gd name="T36" fmla="*/ 3 w 35"/>
                  <a:gd name="T37" fmla="*/ 9 h 15"/>
                  <a:gd name="T38" fmla="*/ 3 w 35"/>
                  <a:gd name="T39" fmla="*/ 15 h 15"/>
                  <a:gd name="T40" fmla="*/ 3 w 35"/>
                  <a:gd name="T41" fmla="*/ 9 h 15"/>
                  <a:gd name="T42" fmla="*/ 0 w 35"/>
                  <a:gd name="T43" fmla="*/ 13 h 15"/>
                  <a:gd name="T44" fmla="*/ 3 w 35"/>
                  <a:gd name="T45" fmla="*/ 15 h 15"/>
                  <a:gd name="T46" fmla="*/ 8 w 35"/>
                  <a:gd name="T47" fmla="*/ 9 h 1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5"/>
                  <a:gd name="T73" fmla="*/ 0 h 15"/>
                  <a:gd name="T74" fmla="*/ 35 w 35"/>
                  <a:gd name="T75" fmla="*/ 15 h 1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5" h="15">
                    <a:moveTo>
                      <a:pt x="8" y="9"/>
                    </a:moveTo>
                    <a:lnTo>
                      <a:pt x="8" y="15"/>
                    </a:lnTo>
                    <a:lnTo>
                      <a:pt x="10" y="13"/>
                    </a:lnTo>
                    <a:lnTo>
                      <a:pt x="13" y="11"/>
                    </a:lnTo>
                    <a:lnTo>
                      <a:pt x="16" y="11"/>
                    </a:lnTo>
                    <a:lnTo>
                      <a:pt x="19" y="9"/>
                    </a:lnTo>
                    <a:lnTo>
                      <a:pt x="22" y="9"/>
                    </a:lnTo>
                    <a:lnTo>
                      <a:pt x="25" y="9"/>
                    </a:lnTo>
                    <a:lnTo>
                      <a:pt x="28" y="11"/>
                    </a:lnTo>
                    <a:lnTo>
                      <a:pt x="33" y="11"/>
                    </a:lnTo>
                    <a:lnTo>
                      <a:pt x="35" y="2"/>
                    </a:lnTo>
                    <a:lnTo>
                      <a:pt x="30" y="2"/>
                    </a:lnTo>
                    <a:lnTo>
                      <a:pt x="27" y="0"/>
                    </a:lnTo>
                    <a:lnTo>
                      <a:pt x="22" y="0"/>
                    </a:lnTo>
                    <a:lnTo>
                      <a:pt x="19" y="0"/>
                    </a:lnTo>
                    <a:lnTo>
                      <a:pt x="14" y="0"/>
                    </a:lnTo>
                    <a:lnTo>
                      <a:pt x="11" y="2"/>
                    </a:lnTo>
                    <a:lnTo>
                      <a:pt x="6" y="5"/>
                    </a:lnTo>
                    <a:lnTo>
                      <a:pt x="3" y="9"/>
                    </a:lnTo>
                    <a:lnTo>
                      <a:pt x="3" y="15"/>
                    </a:lnTo>
                    <a:lnTo>
                      <a:pt x="3" y="9"/>
                    </a:lnTo>
                    <a:lnTo>
                      <a:pt x="0" y="13"/>
                    </a:lnTo>
                    <a:lnTo>
                      <a:pt x="3" y="15"/>
                    </a:lnTo>
                    <a:lnTo>
                      <a:pt x="8" y="9"/>
                    </a:lnTo>
                    <a:close/>
                  </a:path>
                </a:pathLst>
              </a:custGeom>
              <a:solidFill>
                <a:srgbClr val="CC6633"/>
              </a:solidFill>
              <a:ln w="9525">
                <a:noFill/>
                <a:round/>
                <a:headEnd/>
                <a:tailEnd/>
              </a:ln>
            </p:spPr>
            <p:txBody>
              <a:bodyPr/>
              <a:lstStyle/>
              <a:p>
                <a:endParaRPr lang="it-IT">
                  <a:solidFill>
                    <a:srgbClr val="FFFFFF"/>
                  </a:solidFill>
                </a:endParaRPr>
              </a:p>
            </p:txBody>
          </p:sp>
          <p:sp>
            <p:nvSpPr>
              <p:cNvPr id="29038" name="Freeform 482"/>
              <p:cNvSpPr>
                <a:spLocks/>
              </p:cNvSpPr>
              <p:nvPr/>
            </p:nvSpPr>
            <p:spPr bwMode="auto">
              <a:xfrm>
                <a:off x="3378" y="2008"/>
                <a:ext cx="10" cy="17"/>
              </a:xfrm>
              <a:custGeom>
                <a:avLst/>
                <a:gdLst>
                  <a:gd name="T0" fmla="*/ 10 w 10"/>
                  <a:gd name="T1" fmla="*/ 8 h 17"/>
                  <a:gd name="T2" fmla="*/ 10 w 10"/>
                  <a:gd name="T3" fmla="*/ 6 h 17"/>
                  <a:gd name="T4" fmla="*/ 8 w 10"/>
                  <a:gd name="T5" fmla="*/ 6 h 17"/>
                  <a:gd name="T6" fmla="*/ 8 w 10"/>
                  <a:gd name="T7" fmla="*/ 4 h 17"/>
                  <a:gd name="T8" fmla="*/ 7 w 10"/>
                  <a:gd name="T9" fmla="*/ 2 h 17"/>
                  <a:gd name="T10" fmla="*/ 5 w 10"/>
                  <a:gd name="T11" fmla="*/ 0 h 17"/>
                  <a:gd name="T12" fmla="*/ 0 w 10"/>
                  <a:gd name="T13" fmla="*/ 6 h 17"/>
                  <a:gd name="T14" fmla="*/ 2 w 10"/>
                  <a:gd name="T15" fmla="*/ 8 h 17"/>
                  <a:gd name="T16" fmla="*/ 3 w 10"/>
                  <a:gd name="T17" fmla="*/ 10 h 17"/>
                  <a:gd name="T18" fmla="*/ 5 w 10"/>
                  <a:gd name="T19" fmla="*/ 12 h 17"/>
                  <a:gd name="T20" fmla="*/ 5 w 10"/>
                  <a:gd name="T21" fmla="*/ 15 h 17"/>
                  <a:gd name="T22" fmla="*/ 7 w 10"/>
                  <a:gd name="T23" fmla="*/ 15 h 17"/>
                  <a:gd name="T24" fmla="*/ 8 w 10"/>
                  <a:gd name="T25" fmla="*/ 17 h 17"/>
                  <a:gd name="T26" fmla="*/ 10 w 10"/>
                  <a:gd name="T27" fmla="*/ 8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7"/>
                  <a:gd name="T44" fmla="*/ 10 w 10"/>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7">
                    <a:moveTo>
                      <a:pt x="10" y="8"/>
                    </a:moveTo>
                    <a:lnTo>
                      <a:pt x="10" y="6"/>
                    </a:lnTo>
                    <a:lnTo>
                      <a:pt x="8" y="6"/>
                    </a:lnTo>
                    <a:lnTo>
                      <a:pt x="8" y="4"/>
                    </a:lnTo>
                    <a:lnTo>
                      <a:pt x="7" y="2"/>
                    </a:lnTo>
                    <a:lnTo>
                      <a:pt x="5" y="0"/>
                    </a:lnTo>
                    <a:lnTo>
                      <a:pt x="0" y="6"/>
                    </a:lnTo>
                    <a:lnTo>
                      <a:pt x="2" y="8"/>
                    </a:lnTo>
                    <a:lnTo>
                      <a:pt x="3" y="10"/>
                    </a:lnTo>
                    <a:lnTo>
                      <a:pt x="5" y="12"/>
                    </a:lnTo>
                    <a:lnTo>
                      <a:pt x="5" y="15"/>
                    </a:lnTo>
                    <a:lnTo>
                      <a:pt x="7" y="15"/>
                    </a:lnTo>
                    <a:lnTo>
                      <a:pt x="8" y="17"/>
                    </a:lnTo>
                    <a:lnTo>
                      <a:pt x="10" y="8"/>
                    </a:lnTo>
                    <a:close/>
                  </a:path>
                </a:pathLst>
              </a:custGeom>
              <a:solidFill>
                <a:srgbClr val="CC6633"/>
              </a:solidFill>
              <a:ln w="9525">
                <a:noFill/>
                <a:round/>
                <a:headEnd/>
                <a:tailEnd/>
              </a:ln>
            </p:spPr>
            <p:txBody>
              <a:bodyPr/>
              <a:lstStyle/>
              <a:p>
                <a:endParaRPr lang="it-IT">
                  <a:solidFill>
                    <a:srgbClr val="FFFFFF"/>
                  </a:solidFill>
                </a:endParaRPr>
              </a:p>
            </p:txBody>
          </p:sp>
          <p:sp>
            <p:nvSpPr>
              <p:cNvPr id="29039" name="Freeform 483"/>
              <p:cNvSpPr>
                <a:spLocks/>
              </p:cNvSpPr>
              <p:nvPr/>
            </p:nvSpPr>
            <p:spPr bwMode="auto">
              <a:xfrm>
                <a:off x="3386" y="2016"/>
                <a:ext cx="44" cy="17"/>
              </a:xfrm>
              <a:custGeom>
                <a:avLst/>
                <a:gdLst>
                  <a:gd name="T0" fmla="*/ 42 w 44"/>
                  <a:gd name="T1" fmla="*/ 7 h 17"/>
                  <a:gd name="T2" fmla="*/ 38 w 44"/>
                  <a:gd name="T3" fmla="*/ 7 h 17"/>
                  <a:gd name="T4" fmla="*/ 31 w 44"/>
                  <a:gd name="T5" fmla="*/ 7 h 17"/>
                  <a:gd name="T6" fmla="*/ 27 w 44"/>
                  <a:gd name="T7" fmla="*/ 7 h 17"/>
                  <a:gd name="T8" fmla="*/ 22 w 44"/>
                  <a:gd name="T9" fmla="*/ 7 h 17"/>
                  <a:gd name="T10" fmla="*/ 17 w 44"/>
                  <a:gd name="T11" fmla="*/ 7 h 17"/>
                  <a:gd name="T12" fmla="*/ 11 w 44"/>
                  <a:gd name="T13" fmla="*/ 4 h 17"/>
                  <a:gd name="T14" fmla="*/ 6 w 44"/>
                  <a:gd name="T15" fmla="*/ 2 h 17"/>
                  <a:gd name="T16" fmla="*/ 2 w 44"/>
                  <a:gd name="T17" fmla="*/ 0 h 17"/>
                  <a:gd name="T18" fmla="*/ 0 w 44"/>
                  <a:gd name="T19" fmla="*/ 9 h 17"/>
                  <a:gd name="T20" fmla="*/ 5 w 44"/>
                  <a:gd name="T21" fmla="*/ 11 h 17"/>
                  <a:gd name="T22" fmla="*/ 10 w 44"/>
                  <a:gd name="T23" fmla="*/ 13 h 17"/>
                  <a:gd name="T24" fmla="*/ 16 w 44"/>
                  <a:gd name="T25" fmla="*/ 15 h 17"/>
                  <a:gd name="T26" fmla="*/ 20 w 44"/>
                  <a:gd name="T27" fmla="*/ 15 h 17"/>
                  <a:gd name="T28" fmla="*/ 27 w 44"/>
                  <a:gd name="T29" fmla="*/ 17 h 17"/>
                  <a:gd name="T30" fmla="*/ 33 w 44"/>
                  <a:gd name="T31" fmla="*/ 17 h 17"/>
                  <a:gd name="T32" fmla="*/ 38 w 44"/>
                  <a:gd name="T33" fmla="*/ 15 h 17"/>
                  <a:gd name="T34" fmla="*/ 44 w 44"/>
                  <a:gd name="T35" fmla="*/ 15 h 17"/>
                  <a:gd name="T36" fmla="*/ 42 w 44"/>
                  <a:gd name="T37" fmla="*/ 7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17"/>
                  <a:gd name="T59" fmla="*/ 44 w 44"/>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17">
                    <a:moveTo>
                      <a:pt x="42" y="7"/>
                    </a:moveTo>
                    <a:lnTo>
                      <a:pt x="38" y="7"/>
                    </a:lnTo>
                    <a:lnTo>
                      <a:pt x="31" y="7"/>
                    </a:lnTo>
                    <a:lnTo>
                      <a:pt x="27" y="7"/>
                    </a:lnTo>
                    <a:lnTo>
                      <a:pt x="22" y="7"/>
                    </a:lnTo>
                    <a:lnTo>
                      <a:pt x="17" y="7"/>
                    </a:lnTo>
                    <a:lnTo>
                      <a:pt x="11" y="4"/>
                    </a:lnTo>
                    <a:lnTo>
                      <a:pt x="6" y="2"/>
                    </a:lnTo>
                    <a:lnTo>
                      <a:pt x="2" y="0"/>
                    </a:lnTo>
                    <a:lnTo>
                      <a:pt x="0" y="9"/>
                    </a:lnTo>
                    <a:lnTo>
                      <a:pt x="5" y="11"/>
                    </a:lnTo>
                    <a:lnTo>
                      <a:pt x="10" y="13"/>
                    </a:lnTo>
                    <a:lnTo>
                      <a:pt x="16" y="15"/>
                    </a:lnTo>
                    <a:lnTo>
                      <a:pt x="20" y="15"/>
                    </a:lnTo>
                    <a:lnTo>
                      <a:pt x="27" y="17"/>
                    </a:lnTo>
                    <a:lnTo>
                      <a:pt x="33" y="17"/>
                    </a:lnTo>
                    <a:lnTo>
                      <a:pt x="38" y="15"/>
                    </a:lnTo>
                    <a:lnTo>
                      <a:pt x="44" y="15"/>
                    </a:lnTo>
                    <a:lnTo>
                      <a:pt x="42" y="7"/>
                    </a:lnTo>
                    <a:close/>
                  </a:path>
                </a:pathLst>
              </a:custGeom>
              <a:solidFill>
                <a:srgbClr val="CC6633"/>
              </a:solidFill>
              <a:ln w="9525">
                <a:noFill/>
                <a:round/>
                <a:headEnd/>
                <a:tailEnd/>
              </a:ln>
            </p:spPr>
            <p:txBody>
              <a:bodyPr/>
              <a:lstStyle/>
              <a:p>
                <a:endParaRPr lang="it-IT">
                  <a:solidFill>
                    <a:srgbClr val="FFFFFF"/>
                  </a:solidFill>
                </a:endParaRPr>
              </a:p>
            </p:txBody>
          </p:sp>
          <p:sp>
            <p:nvSpPr>
              <p:cNvPr id="29040" name="Freeform 484"/>
              <p:cNvSpPr>
                <a:spLocks/>
              </p:cNvSpPr>
              <p:nvPr/>
            </p:nvSpPr>
            <p:spPr bwMode="auto">
              <a:xfrm>
                <a:off x="3428" y="2006"/>
                <a:ext cx="13" cy="25"/>
              </a:xfrm>
              <a:custGeom>
                <a:avLst/>
                <a:gdLst>
                  <a:gd name="T0" fmla="*/ 7 w 13"/>
                  <a:gd name="T1" fmla="*/ 8 h 25"/>
                  <a:gd name="T2" fmla="*/ 8 w 13"/>
                  <a:gd name="T3" fmla="*/ 8 h 25"/>
                  <a:gd name="T4" fmla="*/ 7 w 13"/>
                  <a:gd name="T5" fmla="*/ 6 h 25"/>
                  <a:gd name="T6" fmla="*/ 5 w 13"/>
                  <a:gd name="T7" fmla="*/ 10 h 25"/>
                  <a:gd name="T8" fmla="*/ 5 w 13"/>
                  <a:gd name="T9" fmla="*/ 12 h 25"/>
                  <a:gd name="T10" fmla="*/ 3 w 13"/>
                  <a:gd name="T11" fmla="*/ 14 h 25"/>
                  <a:gd name="T12" fmla="*/ 2 w 13"/>
                  <a:gd name="T13" fmla="*/ 14 h 25"/>
                  <a:gd name="T14" fmla="*/ 0 w 13"/>
                  <a:gd name="T15" fmla="*/ 17 h 25"/>
                  <a:gd name="T16" fmla="*/ 2 w 13"/>
                  <a:gd name="T17" fmla="*/ 25 h 25"/>
                  <a:gd name="T18" fmla="*/ 5 w 13"/>
                  <a:gd name="T19" fmla="*/ 23 h 25"/>
                  <a:gd name="T20" fmla="*/ 8 w 13"/>
                  <a:gd name="T21" fmla="*/ 21 h 25"/>
                  <a:gd name="T22" fmla="*/ 10 w 13"/>
                  <a:gd name="T23" fmla="*/ 17 h 25"/>
                  <a:gd name="T24" fmla="*/ 11 w 13"/>
                  <a:gd name="T25" fmla="*/ 12 h 25"/>
                  <a:gd name="T26" fmla="*/ 13 w 13"/>
                  <a:gd name="T27" fmla="*/ 8 h 25"/>
                  <a:gd name="T28" fmla="*/ 13 w 13"/>
                  <a:gd name="T29" fmla="*/ 4 h 25"/>
                  <a:gd name="T30" fmla="*/ 11 w 13"/>
                  <a:gd name="T31" fmla="*/ 0 h 25"/>
                  <a:gd name="T32" fmla="*/ 7 w 13"/>
                  <a:gd name="T33" fmla="*/ 0 h 25"/>
                  <a:gd name="T34" fmla="*/ 8 w 13"/>
                  <a:gd name="T35" fmla="*/ 0 h 25"/>
                  <a:gd name="T36" fmla="*/ 7 w 13"/>
                  <a:gd name="T37" fmla="*/ 8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
                  <a:gd name="T58" fmla="*/ 0 h 25"/>
                  <a:gd name="T59" fmla="*/ 13 w 13"/>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 h="25">
                    <a:moveTo>
                      <a:pt x="7" y="8"/>
                    </a:moveTo>
                    <a:lnTo>
                      <a:pt x="8" y="8"/>
                    </a:lnTo>
                    <a:lnTo>
                      <a:pt x="7" y="6"/>
                    </a:lnTo>
                    <a:lnTo>
                      <a:pt x="5" y="10"/>
                    </a:lnTo>
                    <a:lnTo>
                      <a:pt x="5" y="12"/>
                    </a:lnTo>
                    <a:lnTo>
                      <a:pt x="3" y="14"/>
                    </a:lnTo>
                    <a:lnTo>
                      <a:pt x="2" y="14"/>
                    </a:lnTo>
                    <a:lnTo>
                      <a:pt x="0" y="17"/>
                    </a:lnTo>
                    <a:lnTo>
                      <a:pt x="2" y="25"/>
                    </a:lnTo>
                    <a:lnTo>
                      <a:pt x="5" y="23"/>
                    </a:lnTo>
                    <a:lnTo>
                      <a:pt x="8" y="21"/>
                    </a:lnTo>
                    <a:lnTo>
                      <a:pt x="10" y="17"/>
                    </a:lnTo>
                    <a:lnTo>
                      <a:pt x="11" y="12"/>
                    </a:lnTo>
                    <a:lnTo>
                      <a:pt x="13" y="8"/>
                    </a:lnTo>
                    <a:lnTo>
                      <a:pt x="13" y="4"/>
                    </a:lnTo>
                    <a:lnTo>
                      <a:pt x="11" y="0"/>
                    </a:lnTo>
                    <a:lnTo>
                      <a:pt x="7" y="0"/>
                    </a:lnTo>
                    <a:lnTo>
                      <a:pt x="8" y="0"/>
                    </a:lnTo>
                    <a:lnTo>
                      <a:pt x="7" y="8"/>
                    </a:lnTo>
                    <a:close/>
                  </a:path>
                </a:pathLst>
              </a:custGeom>
              <a:solidFill>
                <a:srgbClr val="CC6633"/>
              </a:solidFill>
              <a:ln w="9525">
                <a:noFill/>
                <a:round/>
                <a:headEnd/>
                <a:tailEnd/>
              </a:ln>
            </p:spPr>
            <p:txBody>
              <a:bodyPr/>
              <a:lstStyle/>
              <a:p>
                <a:endParaRPr lang="it-IT">
                  <a:solidFill>
                    <a:srgbClr val="FFFFFF"/>
                  </a:solidFill>
                </a:endParaRPr>
              </a:p>
            </p:txBody>
          </p:sp>
          <p:sp>
            <p:nvSpPr>
              <p:cNvPr id="29041" name="Freeform 485"/>
              <p:cNvSpPr>
                <a:spLocks/>
              </p:cNvSpPr>
              <p:nvPr/>
            </p:nvSpPr>
            <p:spPr bwMode="auto">
              <a:xfrm>
                <a:off x="3447" y="1991"/>
                <a:ext cx="61" cy="40"/>
              </a:xfrm>
              <a:custGeom>
                <a:avLst/>
                <a:gdLst>
                  <a:gd name="T0" fmla="*/ 61 w 61"/>
                  <a:gd name="T1" fmla="*/ 0 h 40"/>
                  <a:gd name="T2" fmla="*/ 53 w 61"/>
                  <a:gd name="T3" fmla="*/ 2 h 40"/>
                  <a:gd name="T4" fmla="*/ 44 w 61"/>
                  <a:gd name="T5" fmla="*/ 2 h 40"/>
                  <a:gd name="T6" fmla="*/ 35 w 61"/>
                  <a:gd name="T7" fmla="*/ 2 h 40"/>
                  <a:gd name="T8" fmla="*/ 25 w 61"/>
                  <a:gd name="T9" fmla="*/ 2 h 40"/>
                  <a:gd name="T10" fmla="*/ 16 w 61"/>
                  <a:gd name="T11" fmla="*/ 4 h 40"/>
                  <a:gd name="T12" fmla="*/ 9 w 61"/>
                  <a:gd name="T13" fmla="*/ 6 h 40"/>
                  <a:gd name="T14" fmla="*/ 6 w 61"/>
                  <a:gd name="T15" fmla="*/ 10 h 40"/>
                  <a:gd name="T16" fmla="*/ 3 w 61"/>
                  <a:gd name="T17" fmla="*/ 13 h 40"/>
                  <a:gd name="T18" fmla="*/ 2 w 61"/>
                  <a:gd name="T19" fmla="*/ 17 h 40"/>
                  <a:gd name="T20" fmla="*/ 0 w 61"/>
                  <a:gd name="T21" fmla="*/ 23 h 40"/>
                  <a:gd name="T22" fmla="*/ 0 w 61"/>
                  <a:gd name="T23" fmla="*/ 29 h 40"/>
                  <a:gd name="T24" fmla="*/ 2 w 61"/>
                  <a:gd name="T25" fmla="*/ 32 h 40"/>
                  <a:gd name="T26" fmla="*/ 5 w 61"/>
                  <a:gd name="T27" fmla="*/ 36 h 40"/>
                  <a:gd name="T28" fmla="*/ 8 w 61"/>
                  <a:gd name="T29" fmla="*/ 38 h 40"/>
                  <a:gd name="T30" fmla="*/ 13 w 61"/>
                  <a:gd name="T31" fmla="*/ 40 h 40"/>
                  <a:gd name="T32" fmla="*/ 17 w 61"/>
                  <a:gd name="T33" fmla="*/ 40 h 40"/>
                  <a:gd name="T34" fmla="*/ 22 w 61"/>
                  <a:gd name="T35" fmla="*/ 40 h 40"/>
                  <a:gd name="T36" fmla="*/ 27 w 61"/>
                  <a:gd name="T37" fmla="*/ 40 h 40"/>
                  <a:gd name="T38" fmla="*/ 33 w 61"/>
                  <a:gd name="T39" fmla="*/ 38 h 40"/>
                  <a:gd name="T40" fmla="*/ 39 w 61"/>
                  <a:gd name="T41" fmla="*/ 36 h 40"/>
                  <a:gd name="T42" fmla="*/ 44 w 61"/>
                  <a:gd name="T43" fmla="*/ 32 h 40"/>
                  <a:gd name="T44" fmla="*/ 49 w 61"/>
                  <a:gd name="T45" fmla="*/ 25 h 40"/>
                  <a:gd name="T46" fmla="*/ 53 w 61"/>
                  <a:gd name="T47" fmla="*/ 21 h 40"/>
                  <a:gd name="T48" fmla="*/ 56 w 61"/>
                  <a:gd name="T49" fmla="*/ 13 h 40"/>
                  <a:gd name="T50" fmla="*/ 60 w 61"/>
                  <a:gd name="T51" fmla="*/ 6 h 40"/>
                  <a:gd name="T52" fmla="*/ 61 w 61"/>
                  <a:gd name="T53" fmla="*/ 0 h 4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1"/>
                  <a:gd name="T82" fmla="*/ 0 h 40"/>
                  <a:gd name="T83" fmla="*/ 61 w 61"/>
                  <a:gd name="T84" fmla="*/ 40 h 4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1" h="40">
                    <a:moveTo>
                      <a:pt x="61" y="0"/>
                    </a:moveTo>
                    <a:lnTo>
                      <a:pt x="53" y="2"/>
                    </a:lnTo>
                    <a:lnTo>
                      <a:pt x="44" y="2"/>
                    </a:lnTo>
                    <a:lnTo>
                      <a:pt x="35" y="2"/>
                    </a:lnTo>
                    <a:lnTo>
                      <a:pt x="25" y="2"/>
                    </a:lnTo>
                    <a:lnTo>
                      <a:pt x="16" y="4"/>
                    </a:lnTo>
                    <a:lnTo>
                      <a:pt x="9" y="6"/>
                    </a:lnTo>
                    <a:lnTo>
                      <a:pt x="6" y="10"/>
                    </a:lnTo>
                    <a:lnTo>
                      <a:pt x="3" y="13"/>
                    </a:lnTo>
                    <a:lnTo>
                      <a:pt x="2" y="17"/>
                    </a:lnTo>
                    <a:lnTo>
                      <a:pt x="0" y="23"/>
                    </a:lnTo>
                    <a:lnTo>
                      <a:pt x="0" y="29"/>
                    </a:lnTo>
                    <a:lnTo>
                      <a:pt x="2" y="32"/>
                    </a:lnTo>
                    <a:lnTo>
                      <a:pt x="5" y="36"/>
                    </a:lnTo>
                    <a:lnTo>
                      <a:pt x="8" y="38"/>
                    </a:lnTo>
                    <a:lnTo>
                      <a:pt x="13" y="40"/>
                    </a:lnTo>
                    <a:lnTo>
                      <a:pt x="17" y="40"/>
                    </a:lnTo>
                    <a:lnTo>
                      <a:pt x="22" y="40"/>
                    </a:lnTo>
                    <a:lnTo>
                      <a:pt x="27" y="40"/>
                    </a:lnTo>
                    <a:lnTo>
                      <a:pt x="33" y="38"/>
                    </a:lnTo>
                    <a:lnTo>
                      <a:pt x="39" y="36"/>
                    </a:lnTo>
                    <a:lnTo>
                      <a:pt x="44" y="32"/>
                    </a:lnTo>
                    <a:lnTo>
                      <a:pt x="49" y="25"/>
                    </a:lnTo>
                    <a:lnTo>
                      <a:pt x="53" y="21"/>
                    </a:lnTo>
                    <a:lnTo>
                      <a:pt x="56" y="13"/>
                    </a:lnTo>
                    <a:lnTo>
                      <a:pt x="60" y="6"/>
                    </a:lnTo>
                    <a:lnTo>
                      <a:pt x="61" y="0"/>
                    </a:lnTo>
                    <a:close/>
                  </a:path>
                </a:pathLst>
              </a:custGeom>
              <a:solidFill>
                <a:srgbClr val="F7AB8C"/>
              </a:solidFill>
              <a:ln w="9525">
                <a:noFill/>
                <a:round/>
                <a:headEnd/>
                <a:tailEnd/>
              </a:ln>
            </p:spPr>
            <p:txBody>
              <a:bodyPr/>
              <a:lstStyle/>
              <a:p>
                <a:endParaRPr lang="it-IT">
                  <a:solidFill>
                    <a:srgbClr val="FFFFFF"/>
                  </a:solidFill>
                </a:endParaRPr>
              </a:p>
            </p:txBody>
          </p:sp>
          <p:sp>
            <p:nvSpPr>
              <p:cNvPr id="29042" name="Freeform 486"/>
              <p:cNvSpPr>
                <a:spLocks/>
              </p:cNvSpPr>
              <p:nvPr/>
            </p:nvSpPr>
            <p:spPr bwMode="auto">
              <a:xfrm>
                <a:off x="3444" y="1987"/>
                <a:ext cx="66" cy="29"/>
              </a:xfrm>
              <a:custGeom>
                <a:avLst/>
                <a:gdLst>
                  <a:gd name="T0" fmla="*/ 6 w 66"/>
                  <a:gd name="T1" fmla="*/ 27 h 29"/>
                  <a:gd name="T2" fmla="*/ 6 w 66"/>
                  <a:gd name="T3" fmla="*/ 29 h 29"/>
                  <a:gd name="T4" fmla="*/ 8 w 66"/>
                  <a:gd name="T5" fmla="*/ 23 h 29"/>
                  <a:gd name="T6" fmla="*/ 9 w 66"/>
                  <a:gd name="T7" fmla="*/ 21 h 29"/>
                  <a:gd name="T8" fmla="*/ 11 w 66"/>
                  <a:gd name="T9" fmla="*/ 17 h 29"/>
                  <a:gd name="T10" fmla="*/ 14 w 66"/>
                  <a:gd name="T11" fmla="*/ 14 h 29"/>
                  <a:gd name="T12" fmla="*/ 20 w 66"/>
                  <a:gd name="T13" fmla="*/ 12 h 29"/>
                  <a:gd name="T14" fmla="*/ 28 w 66"/>
                  <a:gd name="T15" fmla="*/ 10 h 29"/>
                  <a:gd name="T16" fmla="*/ 38 w 66"/>
                  <a:gd name="T17" fmla="*/ 10 h 29"/>
                  <a:gd name="T18" fmla="*/ 47 w 66"/>
                  <a:gd name="T19" fmla="*/ 10 h 29"/>
                  <a:gd name="T20" fmla="*/ 56 w 66"/>
                  <a:gd name="T21" fmla="*/ 10 h 29"/>
                  <a:gd name="T22" fmla="*/ 66 w 66"/>
                  <a:gd name="T23" fmla="*/ 8 h 29"/>
                  <a:gd name="T24" fmla="*/ 64 w 66"/>
                  <a:gd name="T25" fmla="*/ 0 h 29"/>
                  <a:gd name="T26" fmla="*/ 56 w 66"/>
                  <a:gd name="T27" fmla="*/ 0 h 29"/>
                  <a:gd name="T28" fmla="*/ 47 w 66"/>
                  <a:gd name="T29" fmla="*/ 2 h 29"/>
                  <a:gd name="T30" fmla="*/ 38 w 66"/>
                  <a:gd name="T31" fmla="*/ 2 h 29"/>
                  <a:gd name="T32" fmla="*/ 28 w 66"/>
                  <a:gd name="T33" fmla="*/ 2 h 29"/>
                  <a:gd name="T34" fmla="*/ 19 w 66"/>
                  <a:gd name="T35" fmla="*/ 4 h 29"/>
                  <a:gd name="T36" fmla="*/ 11 w 66"/>
                  <a:gd name="T37" fmla="*/ 8 h 29"/>
                  <a:gd name="T38" fmla="*/ 6 w 66"/>
                  <a:gd name="T39" fmla="*/ 10 h 29"/>
                  <a:gd name="T40" fmla="*/ 3 w 66"/>
                  <a:gd name="T41" fmla="*/ 14 h 29"/>
                  <a:gd name="T42" fmla="*/ 2 w 66"/>
                  <a:gd name="T43" fmla="*/ 21 h 29"/>
                  <a:gd name="T44" fmla="*/ 0 w 66"/>
                  <a:gd name="T45" fmla="*/ 27 h 29"/>
                  <a:gd name="T46" fmla="*/ 6 w 66"/>
                  <a:gd name="T47" fmla="*/ 27 h 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6"/>
                  <a:gd name="T73" fmla="*/ 0 h 29"/>
                  <a:gd name="T74" fmla="*/ 66 w 66"/>
                  <a:gd name="T75" fmla="*/ 29 h 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6" h="29">
                    <a:moveTo>
                      <a:pt x="6" y="27"/>
                    </a:moveTo>
                    <a:lnTo>
                      <a:pt x="6" y="29"/>
                    </a:lnTo>
                    <a:lnTo>
                      <a:pt x="8" y="23"/>
                    </a:lnTo>
                    <a:lnTo>
                      <a:pt x="9" y="21"/>
                    </a:lnTo>
                    <a:lnTo>
                      <a:pt x="11" y="17"/>
                    </a:lnTo>
                    <a:lnTo>
                      <a:pt x="14" y="14"/>
                    </a:lnTo>
                    <a:lnTo>
                      <a:pt x="20" y="12"/>
                    </a:lnTo>
                    <a:lnTo>
                      <a:pt x="28" y="10"/>
                    </a:lnTo>
                    <a:lnTo>
                      <a:pt x="38" y="10"/>
                    </a:lnTo>
                    <a:lnTo>
                      <a:pt x="47" y="10"/>
                    </a:lnTo>
                    <a:lnTo>
                      <a:pt x="56" y="10"/>
                    </a:lnTo>
                    <a:lnTo>
                      <a:pt x="66" y="8"/>
                    </a:lnTo>
                    <a:lnTo>
                      <a:pt x="64" y="0"/>
                    </a:lnTo>
                    <a:lnTo>
                      <a:pt x="56" y="0"/>
                    </a:lnTo>
                    <a:lnTo>
                      <a:pt x="47" y="2"/>
                    </a:lnTo>
                    <a:lnTo>
                      <a:pt x="38" y="2"/>
                    </a:lnTo>
                    <a:lnTo>
                      <a:pt x="28" y="2"/>
                    </a:lnTo>
                    <a:lnTo>
                      <a:pt x="19" y="4"/>
                    </a:lnTo>
                    <a:lnTo>
                      <a:pt x="11" y="8"/>
                    </a:lnTo>
                    <a:lnTo>
                      <a:pt x="6" y="10"/>
                    </a:lnTo>
                    <a:lnTo>
                      <a:pt x="3" y="14"/>
                    </a:lnTo>
                    <a:lnTo>
                      <a:pt x="2" y="21"/>
                    </a:lnTo>
                    <a:lnTo>
                      <a:pt x="0" y="27"/>
                    </a:lnTo>
                    <a:lnTo>
                      <a:pt x="6" y="27"/>
                    </a:lnTo>
                    <a:close/>
                  </a:path>
                </a:pathLst>
              </a:custGeom>
              <a:solidFill>
                <a:srgbClr val="CC6633"/>
              </a:solidFill>
              <a:ln w="9525">
                <a:noFill/>
                <a:round/>
                <a:headEnd/>
                <a:tailEnd/>
              </a:ln>
            </p:spPr>
            <p:txBody>
              <a:bodyPr/>
              <a:lstStyle/>
              <a:p>
                <a:endParaRPr lang="it-IT">
                  <a:solidFill>
                    <a:srgbClr val="FFFFFF"/>
                  </a:solidFill>
                </a:endParaRPr>
              </a:p>
            </p:txBody>
          </p:sp>
          <p:sp>
            <p:nvSpPr>
              <p:cNvPr id="29043" name="Freeform 487"/>
              <p:cNvSpPr>
                <a:spLocks/>
              </p:cNvSpPr>
              <p:nvPr/>
            </p:nvSpPr>
            <p:spPr bwMode="auto">
              <a:xfrm>
                <a:off x="3444" y="2014"/>
                <a:ext cx="31" cy="21"/>
              </a:xfrm>
              <a:custGeom>
                <a:avLst/>
                <a:gdLst>
                  <a:gd name="T0" fmla="*/ 30 w 31"/>
                  <a:gd name="T1" fmla="*/ 13 h 21"/>
                  <a:gd name="T2" fmla="*/ 25 w 31"/>
                  <a:gd name="T3" fmla="*/ 13 h 21"/>
                  <a:gd name="T4" fmla="*/ 20 w 31"/>
                  <a:gd name="T5" fmla="*/ 13 h 21"/>
                  <a:gd name="T6" fmla="*/ 16 w 31"/>
                  <a:gd name="T7" fmla="*/ 13 h 21"/>
                  <a:gd name="T8" fmla="*/ 12 w 31"/>
                  <a:gd name="T9" fmla="*/ 11 h 21"/>
                  <a:gd name="T10" fmla="*/ 9 w 31"/>
                  <a:gd name="T11" fmla="*/ 9 h 21"/>
                  <a:gd name="T12" fmla="*/ 8 w 31"/>
                  <a:gd name="T13" fmla="*/ 6 h 21"/>
                  <a:gd name="T14" fmla="*/ 6 w 31"/>
                  <a:gd name="T15" fmla="*/ 4 h 21"/>
                  <a:gd name="T16" fmla="*/ 6 w 31"/>
                  <a:gd name="T17" fmla="*/ 0 h 21"/>
                  <a:gd name="T18" fmla="*/ 0 w 31"/>
                  <a:gd name="T19" fmla="*/ 0 h 21"/>
                  <a:gd name="T20" fmla="*/ 0 w 31"/>
                  <a:gd name="T21" fmla="*/ 6 h 21"/>
                  <a:gd name="T22" fmla="*/ 2 w 31"/>
                  <a:gd name="T23" fmla="*/ 13 h 21"/>
                  <a:gd name="T24" fmla="*/ 6 w 31"/>
                  <a:gd name="T25" fmla="*/ 17 h 21"/>
                  <a:gd name="T26" fmla="*/ 11 w 31"/>
                  <a:gd name="T27" fmla="*/ 19 h 21"/>
                  <a:gd name="T28" fmla="*/ 16 w 31"/>
                  <a:gd name="T29" fmla="*/ 21 h 21"/>
                  <a:gd name="T30" fmla="*/ 20 w 31"/>
                  <a:gd name="T31" fmla="*/ 21 h 21"/>
                  <a:gd name="T32" fmla="*/ 25 w 31"/>
                  <a:gd name="T33" fmla="*/ 21 h 21"/>
                  <a:gd name="T34" fmla="*/ 31 w 31"/>
                  <a:gd name="T35" fmla="*/ 21 h 21"/>
                  <a:gd name="T36" fmla="*/ 30 w 31"/>
                  <a:gd name="T37" fmla="*/ 13 h 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21"/>
                  <a:gd name="T59" fmla="*/ 31 w 31"/>
                  <a:gd name="T60" fmla="*/ 21 h 2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21">
                    <a:moveTo>
                      <a:pt x="30" y="13"/>
                    </a:moveTo>
                    <a:lnTo>
                      <a:pt x="25" y="13"/>
                    </a:lnTo>
                    <a:lnTo>
                      <a:pt x="20" y="13"/>
                    </a:lnTo>
                    <a:lnTo>
                      <a:pt x="16" y="13"/>
                    </a:lnTo>
                    <a:lnTo>
                      <a:pt x="12" y="11"/>
                    </a:lnTo>
                    <a:lnTo>
                      <a:pt x="9" y="9"/>
                    </a:lnTo>
                    <a:lnTo>
                      <a:pt x="8" y="6"/>
                    </a:lnTo>
                    <a:lnTo>
                      <a:pt x="6" y="4"/>
                    </a:lnTo>
                    <a:lnTo>
                      <a:pt x="6" y="0"/>
                    </a:lnTo>
                    <a:lnTo>
                      <a:pt x="0" y="0"/>
                    </a:lnTo>
                    <a:lnTo>
                      <a:pt x="0" y="6"/>
                    </a:lnTo>
                    <a:lnTo>
                      <a:pt x="2" y="13"/>
                    </a:lnTo>
                    <a:lnTo>
                      <a:pt x="6" y="17"/>
                    </a:lnTo>
                    <a:lnTo>
                      <a:pt x="11" y="19"/>
                    </a:lnTo>
                    <a:lnTo>
                      <a:pt x="16" y="21"/>
                    </a:lnTo>
                    <a:lnTo>
                      <a:pt x="20" y="21"/>
                    </a:lnTo>
                    <a:lnTo>
                      <a:pt x="25" y="21"/>
                    </a:lnTo>
                    <a:lnTo>
                      <a:pt x="31" y="21"/>
                    </a:lnTo>
                    <a:lnTo>
                      <a:pt x="30" y="13"/>
                    </a:lnTo>
                    <a:close/>
                  </a:path>
                </a:pathLst>
              </a:custGeom>
              <a:solidFill>
                <a:srgbClr val="CC6633"/>
              </a:solidFill>
              <a:ln w="9525">
                <a:noFill/>
                <a:round/>
                <a:headEnd/>
                <a:tailEnd/>
              </a:ln>
            </p:spPr>
            <p:txBody>
              <a:bodyPr/>
              <a:lstStyle/>
              <a:p>
                <a:endParaRPr lang="it-IT">
                  <a:solidFill>
                    <a:srgbClr val="FFFFFF"/>
                  </a:solidFill>
                </a:endParaRPr>
              </a:p>
            </p:txBody>
          </p:sp>
          <p:sp>
            <p:nvSpPr>
              <p:cNvPr id="29044" name="Freeform 488"/>
              <p:cNvSpPr>
                <a:spLocks/>
              </p:cNvSpPr>
              <p:nvPr/>
            </p:nvSpPr>
            <p:spPr bwMode="auto">
              <a:xfrm>
                <a:off x="3474" y="1983"/>
                <a:ext cx="39" cy="52"/>
              </a:xfrm>
              <a:custGeom>
                <a:avLst/>
                <a:gdLst>
                  <a:gd name="T0" fmla="*/ 36 w 39"/>
                  <a:gd name="T1" fmla="*/ 12 h 52"/>
                  <a:gd name="T2" fmla="*/ 31 w 39"/>
                  <a:gd name="T3" fmla="*/ 6 h 52"/>
                  <a:gd name="T4" fmla="*/ 29 w 39"/>
                  <a:gd name="T5" fmla="*/ 12 h 52"/>
                  <a:gd name="T6" fmla="*/ 28 w 39"/>
                  <a:gd name="T7" fmla="*/ 18 h 52"/>
                  <a:gd name="T8" fmla="*/ 23 w 39"/>
                  <a:gd name="T9" fmla="*/ 25 h 52"/>
                  <a:gd name="T10" fmla="*/ 20 w 39"/>
                  <a:gd name="T11" fmla="*/ 31 h 52"/>
                  <a:gd name="T12" fmla="*/ 15 w 39"/>
                  <a:gd name="T13" fmla="*/ 35 h 52"/>
                  <a:gd name="T14" fmla="*/ 11 w 39"/>
                  <a:gd name="T15" fmla="*/ 40 h 52"/>
                  <a:gd name="T16" fmla="*/ 4 w 39"/>
                  <a:gd name="T17" fmla="*/ 42 h 52"/>
                  <a:gd name="T18" fmla="*/ 0 w 39"/>
                  <a:gd name="T19" fmla="*/ 44 h 52"/>
                  <a:gd name="T20" fmla="*/ 1 w 39"/>
                  <a:gd name="T21" fmla="*/ 52 h 52"/>
                  <a:gd name="T22" fmla="*/ 8 w 39"/>
                  <a:gd name="T23" fmla="*/ 50 h 52"/>
                  <a:gd name="T24" fmla="*/ 14 w 39"/>
                  <a:gd name="T25" fmla="*/ 48 h 52"/>
                  <a:gd name="T26" fmla="*/ 18 w 39"/>
                  <a:gd name="T27" fmla="*/ 42 h 52"/>
                  <a:gd name="T28" fmla="*/ 25 w 39"/>
                  <a:gd name="T29" fmla="*/ 37 h 52"/>
                  <a:gd name="T30" fmla="*/ 29 w 39"/>
                  <a:gd name="T31" fmla="*/ 31 h 52"/>
                  <a:gd name="T32" fmla="*/ 33 w 39"/>
                  <a:gd name="T33" fmla="*/ 25 h 52"/>
                  <a:gd name="T34" fmla="*/ 36 w 39"/>
                  <a:gd name="T35" fmla="*/ 16 h 52"/>
                  <a:gd name="T36" fmla="*/ 37 w 39"/>
                  <a:gd name="T37" fmla="*/ 8 h 52"/>
                  <a:gd name="T38" fmla="*/ 34 w 39"/>
                  <a:gd name="T39" fmla="*/ 4 h 52"/>
                  <a:gd name="T40" fmla="*/ 37 w 39"/>
                  <a:gd name="T41" fmla="*/ 8 h 52"/>
                  <a:gd name="T42" fmla="*/ 39 w 39"/>
                  <a:gd name="T43" fmla="*/ 0 h 52"/>
                  <a:gd name="T44" fmla="*/ 34 w 39"/>
                  <a:gd name="T45" fmla="*/ 4 h 52"/>
                  <a:gd name="T46" fmla="*/ 36 w 39"/>
                  <a:gd name="T47" fmla="*/ 12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9"/>
                  <a:gd name="T73" fmla="*/ 0 h 52"/>
                  <a:gd name="T74" fmla="*/ 39 w 39"/>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9" h="52">
                    <a:moveTo>
                      <a:pt x="36" y="12"/>
                    </a:moveTo>
                    <a:lnTo>
                      <a:pt x="31" y="6"/>
                    </a:lnTo>
                    <a:lnTo>
                      <a:pt x="29" y="12"/>
                    </a:lnTo>
                    <a:lnTo>
                      <a:pt x="28" y="18"/>
                    </a:lnTo>
                    <a:lnTo>
                      <a:pt x="23" y="25"/>
                    </a:lnTo>
                    <a:lnTo>
                      <a:pt x="20" y="31"/>
                    </a:lnTo>
                    <a:lnTo>
                      <a:pt x="15" y="35"/>
                    </a:lnTo>
                    <a:lnTo>
                      <a:pt x="11" y="40"/>
                    </a:lnTo>
                    <a:lnTo>
                      <a:pt x="4" y="42"/>
                    </a:lnTo>
                    <a:lnTo>
                      <a:pt x="0" y="44"/>
                    </a:lnTo>
                    <a:lnTo>
                      <a:pt x="1" y="52"/>
                    </a:lnTo>
                    <a:lnTo>
                      <a:pt x="8" y="50"/>
                    </a:lnTo>
                    <a:lnTo>
                      <a:pt x="14" y="48"/>
                    </a:lnTo>
                    <a:lnTo>
                      <a:pt x="18" y="42"/>
                    </a:lnTo>
                    <a:lnTo>
                      <a:pt x="25" y="37"/>
                    </a:lnTo>
                    <a:lnTo>
                      <a:pt x="29" y="31"/>
                    </a:lnTo>
                    <a:lnTo>
                      <a:pt x="33" y="25"/>
                    </a:lnTo>
                    <a:lnTo>
                      <a:pt x="36" y="16"/>
                    </a:lnTo>
                    <a:lnTo>
                      <a:pt x="37" y="8"/>
                    </a:lnTo>
                    <a:lnTo>
                      <a:pt x="34" y="4"/>
                    </a:lnTo>
                    <a:lnTo>
                      <a:pt x="37" y="8"/>
                    </a:lnTo>
                    <a:lnTo>
                      <a:pt x="39" y="0"/>
                    </a:lnTo>
                    <a:lnTo>
                      <a:pt x="34" y="4"/>
                    </a:lnTo>
                    <a:lnTo>
                      <a:pt x="36" y="12"/>
                    </a:lnTo>
                    <a:close/>
                  </a:path>
                </a:pathLst>
              </a:custGeom>
              <a:solidFill>
                <a:srgbClr val="CC6633"/>
              </a:solidFill>
              <a:ln w="9525">
                <a:noFill/>
                <a:round/>
                <a:headEnd/>
                <a:tailEnd/>
              </a:ln>
            </p:spPr>
            <p:txBody>
              <a:bodyPr/>
              <a:lstStyle/>
              <a:p>
                <a:endParaRPr lang="it-IT">
                  <a:solidFill>
                    <a:srgbClr val="FFFFFF"/>
                  </a:solidFill>
                </a:endParaRPr>
              </a:p>
            </p:txBody>
          </p:sp>
          <p:sp>
            <p:nvSpPr>
              <p:cNvPr id="29045" name="Freeform 489"/>
              <p:cNvSpPr>
                <a:spLocks/>
              </p:cNvSpPr>
              <p:nvPr/>
            </p:nvSpPr>
            <p:spPr bwMode="auto">
              <a:xfrm>
                <a:off x="3345" y="1941"/>
                <a:ext cx="63" cy="52"/>
              </a:xfrm>
              <a:custGeom>
                <a:avLst/>
                <a:gdLst>
                  <a:gd name="T0" fmla="*/ 57 w 63"/>
                  <a:gd name="T1" fmla="*/ 0 h 52"/>
                  <a:gd name="T2" fmla="*/ 52 w 63"/>
                  <a:gd name="T3" fmla="*/ 0 h 52"/>
                  <a:gd name="T4" fmla="*/ 46 w 63"/>
                  <a:gd name="T5" fmla="*/ 2 h 52"/>
                  <a:gd name="T6" fmla="*/ 41 w 63"/>
                  <a:gd name="T7" fmla="*/ 2 h 52"/>
                  <a:gd name="T8" fmla="*/ 35 w 63"/>
                  <a:gd name="T9" fmla="*/ 2 h 52"/>
                  <a:gd name="T10" fmla="*/ 27 w 63"/>
                  <a:gd name="T11" fmla="*/ 2 h 52"/>
                  <a:gd name="T12" fmla="*/ 19 w 63"/>
                  <a:gd name="T13" fmla="*/ 2 h 52"/>
                  <a:gd name="T14" fmla="*/ 13 w 63"/>
                  <a:gd name="T15" fmla="*/ 4 h 52"/>
                  <a:gd name="T16" fmla="*/ 10 w 63"/>
                  <a:gd name="T17" fmla="*/ 8 h 52"/>
                  <a:gd name="T18" fmla="*/ 10 w 63"/>
                  <a:gd name="T19" fmla="*/ 12 h 52"/>
                  <a:gd name="T20" fmla="*/ 10 w 63"/>
                  <a:gd name="T21" fmla="*/ 18 h 52"/>
                  <a:gd name="T22" fmla="*/ 10 w 63"/>
                  <a:gd name="T23" fmla="*/ 23 h 52"/>
                  <a:gd name="T24" fmla="*/ 8 w 63"/>
                  <a:gd name="T25" fmla="*/ 29 h 52"/>
                  <a:gd name="T26" fmla="*/ 8 w 63"/>
                  <a:gd name="T27" fmla="*/ 31 h 52"/>
                  <a:gd name="T28" fmla="*/ 5 w 63"/>
                  <a:gd name="T29" fmla="*/ 33 h 52"/>
                  <a:gd name="T30" fmla="*/ 2 w 63"/>
                  <a:gd name="T31" fmla="*/ 35 h 52"/>
                  <a:gd name="T32" fmla="*/ 0 w 63"/>
                  <a:gd name="T33" fmla="*/ 37 h 52"/>
                  <a:gd name="T34" fmla="*/ 0 w 63"/>
                  <a:gd name="T35" fmla="*/ 37 h 52"/>
                  <a:gd name="T36" fmla="*/ 0 w 63"/>
                  <a:gd name="T37" fmla="*/ 39 h 52"/>
                  <a:gd name="T38" fmla="*/ 0 w 63"/>
                  <a:gd name="T39" fmla="*/ 42 h 52"/>
                  <a:gd name="T40" fmla="*/ 4 w 63"/>
                  <a:gd name="T41" fmla="*/ 46 h 52"/>
                  <a:gd name="T42" fmla="*/ 10 w 63"/>
                  <a:gd name="T43" fmla="*/ 50 h 52"/>
                  <a:gd name="T44" fmla="*/ 18 w 63"/>
                  <a:gd name="T45" fmla="*/ 52 h 52"/>
                  <a:gd name="T46" fmla="*/ 27 w 63"/>
                  <a:gd name="T47" fmla="*/ 52 h 52"/>
                  <a:gd name="T48" fmla="*/ 40 w 63"/>
                  <a:gd name="T49" fmla="*/ 52 h 52"/>
                  <a:gd name="T50" fmla="*/ 47 w 63"/>
                  <a:gd name="T51" fmla="*/ 48 h 52"/>
                  <a:gd name="T52" fmla="*/ 54 w 63"/>
                  <a:gd name="T53" fmla="*/ 39 h 52"/>
                  <a:gd name="T54" fmla="*/ 60 w 63"/>
                  <a:gd name="T55" fmla="*/ 27 h 52"/>
                  <a:gd name="T56" fmla="*/ 61 w 63"/>
                  <a:gd name="T57" fmla="*/ 18 h 52"/>
                  <a:gd name="T58" fmla="*/ 63 w 63"/>
                  <a:gd name="T59" fmla="*/ 12 h 52"/>
                  <a:gd name="T60" fmla="*/ 63 w 63"/>
                  <a:gd name="T61" fmla="*/ 6 h 52"/>
                  <a:gd name="T62" fmla="*/ 60 w 63"/>
                  <a:gd name="T63" fmla="*/ 2 h 5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3"/>
                  <a:gd name="T97" fmla="*/ 0 h 52"/>
                  <a:gd name="T98" fmla="*/ 63 w 63"/>
                  <a:gd name="T99" fmla="*/ 52 h 5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3" h="52">
                    <a:moveTo>
                      <a:pt x="58" y="0"/>
                    </a:moveTo>
                    <a:lnTo>
                      <a:pt x="57" y="0"/>
                    </a:lnTo>
                    <a:lnTo>
                      <a:pt x="54" y="0"/>
                    </a:lnTo>
                    <a:lnTo>
                      <a:pt x="52" y="0"/>
                    </a:lnTo>
                    <a:lnTo>
                      <a:pt x="49" y="2"/>
                    </a:lnTo>
                    <a:lnTo>
                      <a:pt x="46" y="2"/>
                    </a:lnTo>
                    <a:lnTo>
                      <a:pt x="44" y="2"/>
                    </a:lnTo>
                    <a:lnTo>
                      <a:pt x="41" y="2"/>
                    </a:lnTo>
                    <a:lnTo>
                      <a:pt x="40" y="2"/>
                    </a:lnTo>
                    <a:lnTo>
                      <a:pt x="35" y="2"/>
                    </a:lnTo>
                    <a:lnTo>
                      <a:pt x="32" y="2"/>
                    </a:lnTo>
                    <a:lnTo>
                      <a:pt x="27" y="2"/>
                    </a:lnTo>
                    <a:lnTo>
                      <a:pt x="24" y="2"/>
                    </a:lnTo>
                    <a:lnTo>
                      <a:pt x="19" y="2"/>
                    </a:lnTo>
                    <a:lnTo>
                      <a:pt x="16" y="4"/>
                    </a:lnTo>
                    <a:lnTo>
                      <a:pt x="13" y="4"/>
                    </a:lnTo>
                    <a:lnTo>
                      <a:pt x="8" y="6"/>
                    </a:lnTo>
                    <a:lnTo>
                      <a:pt x="10" y="8"/>
                    </a:lnTo>
                    <a:lnTo>
                      <a:pt x="10" y="10"/>
                    </a:lnTo>
                    <a:lnTo>
                      <a:pt x="10" y="12"/>
                    </a:lnTo>
                    <a:lnTo>
                      <a:pt x="10" y="16"/>
                    </a:lnTo>
                    <a:lnTo>
                      <a:pt x="10" y="18"/>
                    </a:lnTo>
                    <a:lnTo>
                      <a:pt x="10" y="21"/>
                    </a:lnTo>
                    <a:lnTo>
                      <a:pt x="10" y="23"/>
                    </a:lnTo>
                    <a:lnTo>
                      <a:pt x="10" y="27"/>
                    </a:lnTo>
                    <a:lnTo>
                      <a:pt x="8" y="29"/>
                    </a:lnTo>
                    <a:lnTo>
                      <a:pt x="8" y="31"/>
                    </a:lnTo>
                    <a:lnTo>
                      <a:pt x="7" y="33"/>
                    </a:lnTo>
                    <a:lnTo>
                      <a:pt x="5" y="33"/>
                    </a:lnTo>
                    <a:lnTo>
                      <a:pt x="4" y="35"/>
                    </a:lnTo>
                    <a:lnTo>
                      <a:pt x="2" y="35"/>
                    </a:lnTo>
                    <a:lnTo>
                      <a:pt x="0" y="37"/>
                    </a:lnTo>
                    <a:lnTo>
                      <a:pt x="0" y="39"/>
                    </a:lnTo>
                    <a:lnTo>
                      <a:pt x="0" y="42"/>
                    </a:lnTo>
                    <a:lnTo>
                      <a:pt x="4" y="46"/>
                    </a:lnTo>
                    <a:lnTo>
                      <a:pt x="7" y="48"/>
                    </a:lnTo>
                    <a:lnTo>
                      <a:pt x="10" y="50"/>
                    </a:lnTo>
                    <a:lnTo>
                      <a:pt x="15" y="52"/>
                    </a:lnTo>
                    <a:lnTo>
                      <a:pt x="18" y="52"/>
                    </a:lnTo>
                    <a:lnTo>
                      <a:pt x="22" y="52"/>
                    </a:lnTo>
                    <a:lnTo>
                      <a:pt x="27" y="52"/>
                    </a:lnTo>
                    <a:lnTo>
                      <a:pt x="35" y="52"/>
                    </a:lnTo>
                    <a:lnTo>
                      <a:pt x="40" y="52"/>
                    </a:lnTo>
                    <a:lnTo>
                      <a:pt x="44" y="50"/>
                    </a:lnTo>
                    <a:lnTo>
                      <a:pt x="47" y="48"/>
                    </a:lnTo>
                    <a:lnTo>
                      <a:pt x="51" y="44"/>
                    </a:lnTo>
                    <a:lnTo>
                      <a:pt x="54" y="39"/>
                    </a:lnTo>
                    <a:lnTo>
                      <a:pt x="57" y="33"/>
                    </a:lnTo>
                    <a:lnTo>
                      <a:pt x="60" y="27"/>
                    </a:lnTo>
                    <a:lnTo>
                      <a:pt x="61" y="21"/>
                    </a:lnTo>
                    <a:lnTo>
                      <a:pt x="61" y="18"/>
                    </a:lnTo>
                    <a:lnTo>
                      <a:pt x="61" y="14"/>
                    </a:lnTo>
                    <a:lnTo>
                      <a:pt x="63" y="12"/>
                    </a:lnTo>
                    <a:lnTo>
                      <a:pt x="63" y="8"/>
                    </a:lnTo>
                    <a:lnTo>
                      <a:pt x="63" y="6"/>
                    </a:lnTo>
                    <a:lnTo>
                      <a:pt x="61" y="4"/>
                    </a:lnTo>
                    <a:lnTo>
                      <a:pt x="60" y="2"/>
                    </a:lnTo>
                    <a:lnTo>
                      <a:pt x="58" y="0"/>
                    </a:lnTo>
                    <a:close/>
                  </a:path>
                </a:pathLst>
              </a:custGeom>
              <a:solidFill>
                <a:srgbClr val="F7AB8C"/>
              </a:solidFill>
              <a:ln w="9525">
                <a:noFill/>
                <a:round/>
                <a:headEnd/>
                <a:tailEnd/>
              </a:ln>
            </p:spPr>
            <p:txBody>
              <a:bodyPr/>
              <a:lstStyle/>
              <a:p>
                <a:endParaRPr lang="it-IT">
                  <a:solidFill>
                    <a:srgbClr val="FFFFFF"/>
                  </a:solidFill>
                </a:endParaRPr>
              </a:p>
            </p:txBody>
          </p:sp>
          <p:sp>
            <p:nvSpPr>
              <p:cNvPr id="29046" name="Freeform 490"/>
              <p:cNvSpPr>
                <a:spLocks/>
              </p:cNvSpPr>
              <p:nvPr/>
            </p:nvSpPr>
            <p:spPr bwMode="auto">
              <a:xfrm>
                <a:off x="3385" y="1936"/>
                <a:ext cx="20" cy="11"/>
              </a:xfrm>
              <a:custGeom>
                <a:avLst/>
                <a:gdLst>
                  <a:gd name="T0" fmla="*/ 0 w 20"/>
                  <a:gd name="T1" fmla="*/ 11 h 11"/>
                  <a:gd name="T2" fmla="*/ 3 w 20"/>
                  <a:gd name="T3" fmla="*/ 11 h 11"/>
                  <a:gd name="T4" fmla="*/ 4 w 20"/>
                  <a:gd name="T5" fmla="*/ 11 h 11"/>
                  <a:gd name="T6" fmla="*/ 7 w 20"/>
                  <a:gd name="T7" fmla="*/ 11 h 11"/>
                  <a:gd name="T8" fmla="*/ 9 w 20"/>
                  <a:gd name="T9" fmla="*/ 11 h 11"/>
                  <a:gd name="T10" fmla="*/ 12 w 20"/>
                  <a:gd name="T11" fmla="*/ 9 h 11"/>
                  <a:gd name="T12" fmla="*/ 14 w 20"/>
                  <a:gd name="T13" fmla="*/ 9 h 11"/>
                  <a:gd name="T14" fmla="*/ 17 w 20"/>
                  <a:gd name="T15" fmla="*/ 9 h 11"/>
                  <a:gd name="T16" fmla="*/ 18 w 20"/>
                  <a:gd name="T17" fmla="*/ 9 h 11"/>
                  <a:gd name="T18" fmla="*/ 20 w 20"/>
                  <a:gd name="T19" fmla="*/ 0 h 11"/>
                  <a:gd name="T20" fmla="*/ 17 w 20"/>
                  <a:gd name="T21" fmla="*/ 0 h 11"/>
                  <a:gd name="T22" fmla="*/ 14 w 20"/>
                  <a:gd name="T23" fmla="*/ 0 h 11"/>
                  <a:gd name="T24" fmla="*/ 11 w 20"/>
                  <a:gd name="T25" fmla="*/ 0 h 11"/>
                  <a:gd name="T26" fmla="*/ 9 w 20"/>
                  <a:gd name="T27" fmla="*/ 0 h 11"/>
                  <a:gd name="T28" fmla="*/ 6 w 20"/>
                  <a:gd name="T29" fmla="*/ 2 h 11"/>
                  <a:gd name="T30" fmla="*/ 4 w 20"/>
                  <a:gd name="T31" fmla="*/ 2 h 11"/>
                  <a:gd name="T32" fmla="*/ 1 w 20"/>
                  <a:gd name="T33" fmla="*/ 2 h 11"/>
                  <a:gd name="T34" fmla="*/ 0 w 20"/>
                  <a:gd name="T35" fmla="*/ 2 h 11"/>
                  <a:gd name="T36" fmla="*/ 0 w 20"/>
                  <a:gd name="T37" fmla="*/ 11 h 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11"/>
                  <a:gd name="T59" fmla="*/ 20 w 20"/>
                  <a:gd name="T60" fmla="*/ 11 h 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11">
                    <a:moveTo>
                      <a:pt x="0" y="11"/>
                    </a:moveTo>
                    <a:lnTo>
                      <a:pt x="3" y="11"/>
                    </a:lnTo>
                    <a:lnTo>
                      <a:pt x="4" y="11"/>
                    </a:lnTo>
                    <a:lnTo>
                      <a:pt x="7" y="11"/>
                    </a:lnTo>
                    <a:lnTo>
                      <a:pt x="9" y="11"/>
                    </a:lnTo>
                    <a:lnTo>
                      <a:pt x="12" y="9"/>
                    </a:lnTo>
                    <a:lnTo>
                      <a:pt x="14" y="9"/>
                    </a:lnTo>
                    <a:lnTo>
                      <a:pt x="17" y="9"/>
                    </a:lnTo>
                    <a:lnTo>
                      <a:pt x="18" y="9"/>
                    </a:lnTo>
                    <a:lnTo>
                      <a:pt x="20" y="0"/>
                    </a:lnTo>
                    <a:lnTo>
                      <a:pt x="17" y="0"/>
                    </a:lnTo>
                    <a:lnTo>
                      <a:pt x="14" y="0"/>
                    </a:lnTo>
                    <a:lnTo>
                      <a:pt x="11" y="0"/>
                    </a:lnTo>
                    <a:lnTo>
                      <a:pt x="9" y="0"/>
                    </a:lnTo>
                    <a:lnTo>
                      <a:pt x="6" y="2"/>
                    </a:lnTo>
                    <a:lnTo>
                      <a:pt x="4" y="2"/>
                    </a:lnTo>
                    <a:lnTo>
                      <a:pt x="1" y="2"/>
                    </a:lnTo>
                    <a:lnTo>
                      <a:pt x="0" y="2"/>
                    </a:lnTo>
                    <a:lnTo>
                      <a:pt x="0" y="11"/>
                    </a:lnTo>
                    <a:close/>
                  </a:path>
                </a:pathLst>
              </a:custGeom>
              <a:solidFill>
                <a:srgbClr val="CC6633"/>
              </a:solidFill>
              <a:ln w="9525">
                <a:noFill/>
                <a:round/>
                <a:headEnd/>
                <a:tailEnd/>
              </a:ln>
            </p:spPr>
            <p:txBody>
              <a:bodyPr/>
              <a:lstStyle/>
              <a:p>
                <a:endParaRPr lang="it-IT">
                  <a:solidFill>
                    <a:srgbClr val="FFFFFF"/>
                  </a:solidFill>
                </a:endParaRPr>
              </a:p>
            </p:txBody>
          </p:sp>
          <p:sp>
            <p:nvSpPr>
              <p:cNvPr id="29047" name="Freeform 491"/>
              <p:cNvSpPr>
                <a:spLocks/>
              </p:cNvSpPr>
              <p:nvPr/>
            </p:nvSpPr>
            <p:spPr bwMode="auto">
              <a:xfrm>
                <a:off x="3349" y="1938"/>
                <a:ext cx="36" cy="13"/>
              </a:xfrm>
              <a:custGeom>
                <a:avLst/>
                <a:gdLst>
                  <a:gd name="T0" fmla="*/ 7 w 36"/>
                  <a:gd name="T1" fmla="*/ 7 h 13"/>
                  <a:gd name="T2" fmla="*/ 6 w 36"/>
                  <a:gd name="T3" fmla="*/ 13 h 13"/>
                  <a:gd name="T4" fmla="*/ 9 w 36"/>
                  <a:gd name="T5" fmla="*/ 11 h 13"/>
                  <a:gd name="T6" fmla="*/ 12 w 36"/>
                  <a:gd name="T7" fmla="*/ 11 h 13"/>
                  <a:gd name="T8" fmla="*/ 17 w 36"/>
                  <a:gd name="T9" fmla="*/ 11 h 13"/>
                  <a:gd name="T10" fmla="*/ 20 w 36"/>
                  <a:gd name="T11" fmla="*/ 9 h 13"/>
                  <a:gd name="T12" fmla="*/ 23 w 36"/>
                  <a:gd name="T13" fmla="*/ 9 h 13"/>
                  <a:gd name="T14" fmla="*/ 28 w 36"/>
                  <a:gd name="T15" fmla="*/ 9 h 13"/>
                  <a:gd name="T16" fmla="*/ 31 w 36"/>
                  <a:gd name="T17" fmla="*/ 9 h 13"/>
                  <a:gd name="T18" fmla="*/ 36 w 36"/>
                  <a:gd name="T19" fmla="*/ 9 h 13"/>
                  <a:gd name="T20" fmla="*/ 36 w 36"/>
                  <a:gd name="T21" fmla="*/ 0 h 13"/>
                  <a:gd name="T22" fmla="*/ 31 w 36"/>
                  <a:gd name="T23" fmla="*/ 0 h 13"/>
                  <a:gd name="T24" fmla="*/ 28 w 36"/>
                  <a:gd name="T25" fmla="*/ 0 h 13"/>
                  <a:gd name="T26" fmla="*/ 23 w 36"/>
                  <a:gd name="T27" fmla="*/ 0 h 13"/>
                  <a:gd name="T28" fmla="*/ 20 w 36"/>
                  <a:gd name="T29" fmla="*/ 0 h 13"/>
                  <a:gd name="T30" fmla="*/ 15 w 36"/>
                  <a:gd name="T31" fmla="*/ 0 h 13"/>
                  <a:gd name="T32" fmla="*/ 12 w 36"/>
                  <a:gd name="T33" fmla="*/ 3 h 13"/>
                  <a:gd name="T34" fmla="*/ 7 w 36"/>
                  <a:gd name="T35" fmla="*/ 3 h 13"/>
                  <a:gd name="T36" fmla="*/ 4 w 36"/>
                  <a:gd name="T37" fmla="*/ 5 h 13"/>
                  <a:gd name="T38" fmla="*/ 1 w 36"/>
                  <a:gd name="T39" fmla="*/ 9 h 13"/>
                  <a:gd name="T40" fmla="*/ 4 w 36"/>
                  <a:gd name="T41" fmla="*/ 5 h 13"/>
                  <a:gd name="T42" fmla="*/ 0 w 36"/>
                  <a:gd name="T43" fmla="*/ 5 h 13"/>
                  <a:gd name="T44" fmla="*/ 1 w 36"/>
                  <a:gd name="T45" fmla="*/ 9 h 13"/>
                  <a:gd name="T46" fmla="*/ 7 w 36"/>
                  <a:gd name="T47" fmla="*/ 7 h 1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6"/>
                  <a:gd name="T73" fmla="*/ 0 h 13"/>
                  <a:gd name="T74" fmla="*/ 36 w 36"/>
                  <a:gd name="T75" fmla="*/ 13 h 1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6" h="13">
                    <a:moveTo>
                      <a:pt x="7" y="7"/>
                    </a:moveTo>
                    <a:lnTo>
                      <a:pt x="6" y="13"/>
                    </a:lnTo>
                    <a:lnTo>
                      <a:pt x="9" y="11"/>
                    </a:lnTo>
                    <a:lnTo>
                      <a:pt x="12" y="11"/>
                    </a:lnTo>
                    <a:lnTo>
                      <a:pt x="17" y="11"/>
                    </a:lnTo>
                    <a:lnTo>
                      <a:pt x="20" y="9"/>
                    </a:lnTo>
                    <a:lnTo>
                      <a:pt x="23" y="9"/>
                    </a:lnTo>
                    <a:lnTo>
                      <a:pt x="28" y="9"/>
                    </a:lnTo>
                    <a:lnTo>
                      <a:pt x="31" y="9"/>
                    </a:lnTo>
                    <a:lnTo>
                      <a:pt x="36" y="9"/>
                    </a:lnTo>
                    <a:lnTo>
                      <a:pt x="36" y="0"/>
                    </a:lnTo>
                    <a:lnTo>
                      <a:pt x="31" y="0"/>
                    </a:lnTo>
                    <a:lnTo>
                      <a:pt x="28" y="0"/>
                    </a:lnTo>
                    <a:lnTo>
                      <a:pt x="23" y="0"/>
                    </a:lnTo>
                    <a:lnTo>
                      <a:pt x="20" y="0"/>
                    </a:lnTo>
                    <a:lnTo>
                      <a:pt x="15" y="0"/>
                    </a:lnTo>
                    <a:lnTo>
                      <a:pt x="12" y="3"/>
                    </a:lnTo>
                    <a:lnTo>
                      <a:pt x="7" y="3"/>
                    </a:lnTo>
                    <a:lnTo>
                      <a:pt x="4" y="5"/>
                    </a:lnTo>
                    <a:lnTo>
                      <a:pt x="1" y="9"/>
                    </a:lnTo>
                    <a:lnTo>
                      <a:pt x="4" y="5"/>
                    </a:lnTo>
                    <a:lnTo>
                      <a:pt x="0" y="5"/>
                    </a:lnTo>
                    <a:lnTo>
                      <a:pt x="1" y="9"/>
                    </a:lnTo>
                    <a:lnTo>
                      <a:pt x="7" y="7"/>
                    </a:lnTo>
                    <a:close/>
                  </a:path>
                </a:pathLst>
              </a:custGeom>
              <a:solidFill>
                <a:srgbClr val="CC6633"/>
              </a:solidFill>
              <a:ln w="9525">
                <a:noFill/>
                <a:round/>
                <a:headEnd/>
                <a:tailEnd/>
              </a:ln>
            </p:spPr>
            <p:txBody>
              <a:bodyPr/>
              <a:lstStyle/>
              <a:p>
                <a:endParaRPr lang="it-IT">
                  <a:solidFill>
                    <a:srgbClr val="FFFFFF"/>
                  </a:solidFill>
                </a:endParaRPr>
              </a:p>
            </p:txBody>
          </p:sp>
          <p:sp>
            <p:nvSpPr>
              <p:cNvPr id="29048" name="Freeform 492"/>
              <p:cNvSpPr>
                <a:spLocks/>
              </p:cNvSpPr>
              <p:nvPr/>
            </p:nvSpPr>
            <p:spPr bwMode="auto">
              <a:xfrm>
                <a:off x="3350" y="1945"/>
                <a:ext cx="8" cy="23"/>
              </a:xfrm>
              <a:custGeom>
                <a:avLst/>
                <a:gdLst>
                  <a:gd name="T0" fmla="*/ 8 w 8"/>
                  <a:gd name="T1" fmla="*/ 23 h 23"/>
                  <a:gd name="T2" fmla="*/ 8 w 8"/>
                  <a:gd name="T3" fmla="*/ 21 h 23"/>
                  <a:gd name="T4" fmla="*/ 8 w 8"/>
                  <a:gd name="T5" fmla="*/ 17 h 23"/>
                  <a:gd name="T6" fmla="*/ 8 w 8"/>
                  <a:gd name="T7" fmla="*/ 14 h 23"/>
                  <a:gd name="T8" fmla="*/ 8 w 8"/>
                  <a:gd name="T9" fmla="*/ 10 h 23"/>
                  <a:gd name="T10" fmla="*/ 8 w 8"/>
                  <a:gd name="T11" fmla="*/ 8 h 23"/>
                  <a:gd name="T12" fmla="*/ 8 w 8"/>
                  <a:gd name="T13" fmla="*/ 6 h 23"/>
                  <a:gd name="T14" fmla="*/ 6 w 8"/>
                  <a:gd name="T15" fmla="*/ 2 h 23"/>
                  <a:gd name="T16" fmla="*/ 6 w 8"/>
                  <a:gd name="T17" fmla="*/ 0 h 23"/>
                  <a:gd name="T18" fmla="*/ 0 w 8"/>
                  <a:gd name="T19" fmla="*/ 2 h 23"/>
                  <a:gd name="T20" fmla="*/ 2 w 8"/>
                  <a:gd name="T21" fmla="*/ 4 h 23"/>
                  <a:gd name="T22" fmla="*/ 2 w 8"/>
                  <a:gd name="T23" fmla="*/ 8 h 23"/>
                  <a:gd name="T24" fmla="*/ 2 w 8"/>
                  <a:gd name="T25" fmla="*/ 10 h 23"/>
                  <a:gd name="T26" fmla="*/ 2 w 8"/>
                  <a:gd name="T27" fmla="*/ 12 h 23"/>
                  <a:gd name="T28" fmla="*/ 2 w 8"/>
                  <a:gd name="T29" fmla="*/ 14 h 23"/>
                  <a:gd name="T30" fmla="*/ 2 w 8"/>
                  <a:gd name="T31" fmla="*/ 17 h 23"/>
                  <a:gd name="T32" fmla="*/ 2 w 8"/>
                  <a:gd name="T33" fmla="*/ 19 h 23"/>
                  <a:gd name="T34" fmla="*/ 2 w 8"/>
                  <a:gd name="T35" fmla="*/ 21 h 23"/>
                  <a:gd name="T36" fmla="*/ 8 w 8"/>
                  <a:gd name="T37" fmla="*/ 23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
                  <a:gd name="T58" fmla="*/ 0 h 23"/>
                  <a:gd name="T59" fmla="*/ 8 w 8"/>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 h="23">
                    <a:moveTo>
                      <a:pt x="8" y="23"/>
                    </a:moveTo>
                    <a:lnTo>
                      <a:pt x="8" y="21"/>
                    </a:lnTo>
                    <a:lnTo>
                      <a:pt x="8" y="17"/>
                    </a:lnTo>
                    <a:lnTo>
                      <a:pt x="8" y="14"/>
                    </a:lnTo>
                    <a:lnTo>
                      <a:pt x="8" y="10"/>
                    </a:lnTo>
                    <a:lnTo>
                      <a:pt x="8" y="8"/>
                    </a:lnTo>
                    <a:lnTo>
                      <a:pt x="8" y="6"/>
                    </a:lnTo>
                    <a:lnTo>
                      <a:pt x="6" y="2"/>
                    </a:lnTo>
                    <a:lnTo>
                      <a:pt x="6" y="0"/>
                    </a:lnTo>
                    <a:lnTo>
                      <a:pt x="0" y="2"/>
                    </a:lnTo>
                    <a:lnTo>
                      <a:pt x="2" y="4"/>
                    </a:lnTo>
                    <a:lnTo>
                      <a:pt x="2" y="8"/>
                    </a:lnTo>
                    <a:lnTo>
                      <a:pt x="2" y="10"/>
                    </a:lnTo>
                    <a:lnTo>
                      <a:pt x="2" y="12"/>
                    </a:lnTo>
                    <a:lnTo>
                      <a:pt x="2" y="14"/>
                    </a:lnTo>
                    <a:lnTo>
                      <a:pt x="2" y="17"/>
                    </a:lnTo>
                    <a:lnTo>
                      <a:pt x="2" y="19"/>
                    </a:lnTo>
                    <a:lnTo>
                      <a:pt x="2" y="21"/>
                    </a:lnTo>
                    <a:lnTo>
                      <a:pt x="8" y="23"/>
                    </a:lnTo>
                    <a:close/>
                  </a:path>
                </a:pathLst>
              </a:custGeom>
              <a:solidFill>
                <a:srgbClr val="CC6633"/>
              </a:solidFill>
              <a:ln w="9525">
                <a:noFill/>
                <a:round/>
                <a:headEnd/>
                <a:tailEnd/>
              </a:ln>
            </p:spPr>
            <p:txBody>
              <a:bodyPr/>
              <a:lstStyle/>
              <a:p>
                <a:endParaRPr lang="it-IT">
                  <a:solidFill>
                    <a:srgbClr val="FFFFFF"/>
                  </a:solidFill>
                </a:endParaRPr>
              </a:p>
            </p:txBody>
          </p:sp>
          <p:sp>
            <p:nvSpPr>
              <p:cNvPr id="29049" name="Freeform 493"/>
              <p:cNvSpPr>
                <a:spLocks/>
              </p:cNvSpPr>
              <p:nvPr/>
            </p:nvSpPr>
            <p:spPr bwMode="auto">
              <a:xfrm>
                <a:off x="3345" y="1966"/>
                <a:ext cx="13" cy="17"/>
              </a:xfrm>
              <a:custGeom>
                <a:avLst/>
                <a:gdLst>
                  <a:gd name="T0" fmla="*/ 2 w 13"/>
                  <a:gd name="T1" fmla="*/ 17 h 17"/>
                  <a:gd name="T2" fmla="*/ 4 w 13"/>
                  <a:gd name="T3" fmla="*/ 14 h 17"/>
                  <a:gd name="T4" fmla="*/ 5 w 13"/>
                  <a:gd name="T5" fmla="*/ 14 h 17"/>
                  <a:gd name="T6" fmla="*/ 7 w 13"/>
                  <a:gd name="T7" fmla="*/ 12 h 17"/>
                  <a:gd name="T8" fmla="*/ 8 w 13"/>
                  <a:gd name="T9" fmla="*/ 10 h 17"/>
                  <a:gd name="T10" fmla="*/ 10 w 13"/>
                  <a:gd name="T11" fmla="*/ 8 h 17"/>
                  <a:gd name="T12" fmla="*/ 11 w 13"/>
                  <a:gd name="T13" fmla="*/ 8 h 17"/>
                  <a:gd name="T14" fmla="*/ 11 w 13"/>
                  <a:gd name="T15" fmla="*/ 4 h 17"/>
                  <a:gd name="T16" fmla="*/ 13 w 13"/>
                  <a:gd name="T17" fmla="*/ 2 h 17"/>
                  <a:gd name="T18" fmla="*/ 7 w 13"/>
                  <a:gd name="T19" fmla="*/ 0 h 17"/>
                  <a:gd name="T20" fmla="*/ 7 w 13"/>
                  <a:gd name="T21" fmla="*/ 2 h 17"/>
                  <a:gd name="T22" fmla="*/ 5 w 13"/>
                  <a:gd name="T23" fmla="*/ 2 h 17"/>
                  <a:gd name="T24" fmla="*/ 5 w 13"/>
                  <a:gd name="T25" fmla="*/ 4 h 17"/>
                  <a:gd name="T26" fmla="*/ 4 w 13"/>
                  <a:gd name="T27" fmla="*/ 4 h 17"/>
                  <a:gd name="T28" fmla="*/ 4 w 13"/>
                  <a:gd name="T29" fmla="*/ 6 h 17"/>
                  <a:gd name="T30" fmla="*/ 2 w 13"/>
                  <a:gd name="T31" fmla="*/ 6 h 17"/>
                  <a:gd name="T32" fmla="*/ 0 w 13"/>
                  <a:gd name="T33" fmla="*/ 8 h 17"/>
                  <a:gd name="T34" fmla="*/ 2 w 13"/>
                  <a:gd name="T35" fmla="*/ 17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3"/>
                  <a:gd name="T55" fmla="*/ 0 h 17"/>
                  <a:gd name="T56" fmla="*/ 13 w 13"/>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3" h="17">
                    <a:moveTo>
                      <a:pt x="2" y="17"/>
                    </a:moveTo>
                    <a:lnTo>
                      <a:pt x="4" y="14"/>
                    </a:lnTo>
                    <a:lnTo>
                      <a:pt x="5" y="14"/>
                    </a:lnTo>
                    <a:lnTo>
                      <a:pt x="7" y="12"/>
                    </a:lnTo>
                    <a:lnTo>
                      <a:pt x="8" y="10"/>
                    </a:lnTo>
                    <a:lnTo>
                      <a:pt x="10" y="8"/>
                    </a:lnTo>
                    <a:lnTo>
                      <a:pt x="11" y="8"/>
                    </a:lnTo>
                    <a:lnTo>
                      <a:pt x="11" y="4"/>
                    </a:lnTo>
                    <a:lnTo>
                      <a:pt x="13" y="2"/>
                    </a:lnTo>
                    <a:lnTo>
                      <a:pt x="7" y="0"/>
                    </a:lnTo>
                    <a:lnTo>
                      <a:pt x="7" y="2"/>
                    </a:lnTo>
                    <a:lnTo>
                      <a:pt x="5" y="2"/>
                    </a:lnTo>
                    <a:lnTo>
                      <a:pt x="5" y="4"/>
                    </a:lnTo>
                    <a:lnTo>
                      <a:pt x="4" y="4"/>
                    </a:lnTo>
                    <a:lnTo>
                      <a:pt x="4" y="6"/>
                    </a:lnTo>
                    <a:lnTo>
                      <a:pt x="2" y="6"/>
                    </a:lnTo>
                    <a:lnTo>
                      <a:pt x="0" y="8"/>
                    </a:lnTo>
                    <a:lnTo>
                      <a:pt x="2" y="17"/>
                    </a:lnTo>
                    <a:close/>
                  </a:path>
                </a:pathLst>
              </a:custGeom>
              <a:solidFill>
                <a:srgbClr val="CC6633"/>
              </a:solidFill>
              <a:ln w="9525">
                <a:noFill/>
                <a:round/>
                <a:headEnd/>
                <a:tailEnd/>
              </a:ln>
            </p:spPr>
            <p:txBody>
              <a:bodyPr/>
              <a:lstStyle/>
              <a:p>
                <a:endParaRPr lang="it-IT">
                  <a:solidFill>
                    <a:srgbClr val="FFFFFF"/>
                  </a:solidFill>
                </a:endParaRPr>
              </a:p>
            </p:txBody>
          </p:sp>
          <p:sp>
            <p:nvSpPr>
              <p:cNvPr id="29050" name="Freeform 494"/>
              <p:cNvSpPr>
                <a:spLocks/>
              </p:cNvSpPr>
              <p:nvPr/>
            </p:nvSpPr>
            <p:spPr bwMode="auto">
              <a:xfrm>
                <a:off x="3342" y="1974"/>
                <a:ext cx="7" cy="13"/>
              </a:xfrm>
              <a:custGeom>
                <a:avLst/>
                <a:gdLst>
                  <a:gd name="T0" fmla="*/ 7 w 7"/>
                  <a:gd name="T1" fmla="*/ 4 h 13"/>
                  <a:gd name="T2" fmla="*/ 5 w 7"/>
                  <a:gd name="T3" fmla="*/ 4 h 13"/>
                  <a:gd name="T4" fmla="*/ 7 w 7"/>
                  <a:gd name="T5" fmla="*/ 6 h 13"/>
                  <a:gd name="T6" fmla="*/ 5 w 7"/>
                  <a:gd name="T7" fmla="*/ 9 h 13"/>
                  <a:gd name="T8" fmla="*/ 3 w 7"/>
                  <a:gd name="T9" fmla="*/ 0 h 13"/>
                  <a:gd name="T10" fmla="*/ 2 w 7"/>
                  <a:gd name="T11" fmla="*/ 2 h 13"/>
                  <a:gd name="T12" fmla="*/ 0 w 7"/>
                  <a:gd name="T13" fmla="*/ 2 h 13"/>
                  <a:gd name="T14" fmla="*/ 0 w 7"/>
                  <a:gd name="T15" fmla="*/ 4 h 13"/>
                  <a:gd name="T16" fmla="*/ 0 w 7"/>
                  <a:gd name="T17" fmla="*/ 6 h 13"/>
                  <a:gd name="T18" fmla="*/ 0 w 7"/>
                  <a:gd name="T19" fmla="*/ 9 h 13"/>
                  <a:gd name="T20" fmla="*/ 0 w 7"/>
                  <a:gd name="T21" fmla="*/ 11 h 13"/>
                  <a:gd name="T22" fmla="*/ 2 w 7"/>
                  <a:gd name="T23" fmla="*/ 13 h 13"/>
                  <a:gd name="T24" fmla="*/ 2 w 7"/>
                  <a:gd name="T25" fmla="*/ 11 h 13"/>
                  <a:gd name="T26" fmla="*/ 7 w 7"/>
                  <a:gd name="T27" fmla="*/ 4 h 1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
                  <a:gd name="T43" fmla="*/ 0 h 13"/>
                  <a:gd name="T44" fmla="*/ 7 w 7"/>
                  <a:gd name="T45" fmla="*/ 13 h 1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 h="13">
                    <a:moveTo>
                      <a:pt x="7" y="4"/>
                    </a:moveTo>
                    <a:lnTo>
                      <a:pt x="5" y="4"/>
                    </a:lnTo>
                    <a:lnTo>
                      <a:pt x="7" y="6"/>
                    </a:lnTo>
                    <a:lnTo>
                      <a:pt x="5" y="9"/>
                    </a:lnTo>
                    <a:lnTo>
                      <a:pt x="3" y="0"/>
                    </a:lnTo>
                    <a:lnTo>
                      <a:pt x="2" y="2"/>
                    </a:lnTo>
                    <a:lnTo>
                      <a:pt x="0" y="2"/>
                    </a:lnTo>
                    <a:lnTo>
                      <a:pt x="0" y="4"/>
                    </a:lnTo>
                    <a:lnTo>
                      <a:pt x="0" y="6"/>
                    </a:lnTo>
                    <a:lnTo>
                      <a:pt x="0" y="9"/>
                    </a:lnTo>
                    <a:lnTo>
                      <a:pt x="0" y="11"/>
                    </a:lnTo>
                    <a:lnTo>
                      <a:pt x="2" y="13"/>
                    </a:lnTo>
                    <a:lnTo>
                      <a:pt x="2" y="11"/>
                    </a:lnTo>
                    <a:lnTo>
                      <a:pt x="7" y="4"/>
                    </a:lnTo>
                    <a:close/>
                  </a:path>
                </a:pathLst>
              </a:custGeom>
              <a:solidFill>
                <a:srgbClr val="CC6633"/>
              </a:solidFill>
              <a:ln w="9525">
                <a:noFill/>
                <a:round/>
                <a:headEnd/>
                <a:tailEnd/>
              </a:ln>
            </p:spPr>
            <p:txBody>
              <a:bodyPr/>
              <a:lstStyle/>
              <a:p>
                <a:endParaRPr lang="it-IT">
                  <a:solidFill>
                    <a:srgbClr val="FFFFFF"/>
                  </a:solidFill>
                </a:endParaRPr>
              </a:p>
            </p:txBody>
          </p:sp>
          <p:sp>
            <p:nvSpPr>
              <p:cNvPr id="29051" name="Freeform 495"/>
              <p:cNvSpPr>
                <a:spLocks/>
              </p:cNvSpPr>
              <p:nvPr/>
            </p:nvSpPr>
            <p:spPr bwMode="auto">
              <a:xfrm>
                <a:off x="3344" y="1978"/>
                <a:ext cx="36" cy="19"/>
              </a:xfrm>
              <a:custGeom>
                <a:avLst/>
                <a:gdLst>
                  <a:gd name="T0" fmla="*/ 36 w 36"/>
                  <a:gd name="T1" fmla="*/ 11 h 19"/>
                  <a:gd name="T2" fmla="*/ 28 w 36"/>
                  <a:gd name="T3" fmla="*/ 11 h 19"/>
                  <a:gd name="T4" fmla="*/ 23 w 36"/>
                  <a:gd name="T5" fmla="*/ 11 h 19"/>
                  <a:gd name="T6" fmla="*/ 19 w 36"/>
                  <a:gd name="T7" fmla="*/ 11 h 19"/>
                  <a:gd name="T8" fmla="*/ 16 w 36"/>
                  <a:gd name="T9" fmla="*/ 11 h 19"/>
                  <a:gd name="T10" fmla="*/ 12 w 36"/>
                  <a:gd name="T11" fmla="*/ 9 h 19"/>
                  <a:gd name="T12" fmla="*/ 9 w 36"/>
                  <a:gd name="T13" fmla="*/ 7 h 19"/>
                  <a:gd name="T14" fmla="*/ 8 w 36"/>
                  <a:gd name="T15" fmla="*/ 5 h 19"/>
                  <a:gd name="T16" fmla="*/ 5 w 36"/>
                  <a:gd name="T17" fmla="*/ 0 h 19"/>
                  <a:gd name="T18" fmla="*/ 0 w 36"/>
                  <a:gd name="T19" fmla="*/ 7 h 19"/>
                  <a:gd name="T20" fmla="*/ 3 w 36"/>
                  <a:gd name="T21" fmla="*/ 11 h 19"/>
                  <a:gd name="T22" fmla="*/ 6 w 36"/>
                  <a:gd name="T23" fmla="*/ 15 h 19"/>
                  <a:gd name="T24" fmla="*/ 11 w 36"/>
                  <a:gd name="T25" fmla="*/ 17 h 19"/>
                  <a:gd name="T26" fmla="*/ 14 w 36"/>
                  <a:gd name="T27" fmla="*/ 19 h 19"/>
                  <a:gd name="T28" fmla="*/ 19 w 36"/>
                  <a:gd name="T29" fmla="*/ 19 h 19"/>
                  <a:gd name="T30" fmla="*/ 23 w 36"/>
                  <a:gd name="T31" fmla="*/ 19 h 19"/>
                  <a:gd name="T32" fmla="*/ 28 w 36"/>
                  <a:gd name="T33" fmla="*/ 19 h 19"/>
                  <a:gd name="T34" fmla="*/ 36 w 36"/>
                  <a:gd name="T35" fmla="*/ 19 h 19"/>
                  <a:gd name="T36" fmla="*/ 36 w 36"/>
                  <a:gd name="T37" fmla="*/ 11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19"/>
                  <a:gd name="T59" fmla="*/ 36 w 36"/>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19">
                    <a:moveTo>
                      <a:pt x="36" y="11"/>
                    </a:moveTo>
                    <a:lnTo>
                      <a:pt x="28" y="11"/>
                    </a:lnTo>
                    <a:lnTo>
                      <a:pt x="23" y="11"/>
                    </a:lnTo>
                    <a:lnTo>
                      <a:pt x="19" y="11"/>
                    </a:lnTo>
                    <a:lnTo>
                      <a:pt x="16" y="11"/>
                    </a:lnTo>
                    <a:lnTo>
                      <a:pt x="12" y="9"/>
                    </a:lnTo>
                    <a:lnTo>
                      <a:pt x="9" y="7"/>
                    </a:lnTo>
                    <a:lnTo>
                      <a:pt x="8" y="5"/>
                    </a:lnTo>
                    <a:lnTo>
                      <a:pt x="5" y="0"/>
                    </a:lnTo>
                    <a:lnTo>
                      <a:pt x="0" y="7"/>
                    </a:lnTo>
                    <a:lnTo>
                      <a:pt x="3" y="11"/>
                    </a:lnTo>
                    <a:lnTo>
                      <a:pt x="6" y="15"/>
                    </a:lnTo>
                    <a:lnTo>
                      <a:pt x="11" y="17"/>
                    </a:lnTo>
                    <a:lnTo>
                      <a:pt x="14" y="19"/>
                    </a:lnTo>
                    <a:lnTo>
                      <a:pt x="19" y="19"/>
                    </a:lnTo>
                    <a:lnTo>
                      <a:pt x="23" y="19"/>
                    </a:lnTo>
                    <a:lnTo>
                      <a:pt x="28" y="19"/>
                    </a:lnTo>
                    <a:lnTo>
                      <a:pt x="36" y="19"/>
                    </a:lnTo>
                    <a:lnTo>
                      <a:pt x="36" y="11"/>
                    </a:lnTo>
                    <a:close/>
                  </a:path>
                </a:pathLst>
              </a:custGeom>
              <a:solidFill>
                <a:srgbClr val="CC6633"/>
              </a:solidFill>
              <a:ln w="9525">
                <a:noFill/>
                <a:round/>
                <a:headEnd/>
                <a:tailEnd/>
              </a:ln>
            </p:spPr>
            <p:txBody>
              <a:bodyPr/>
              <a:lstStyle/>
              <a:p>
                <a:endParaRPr lang="it-IT">
                  <a:solidFill>
                    <a:srgbClr val="FFFFFF"/>
                  </a:solidFill>
                </a:endParaRPr>
              </a:p>
            </p:txBody>
          </p:sp>
          <p:sp>
            <p:nvSpPr>
              <p:cNvPr id="29052" name="Freeform 496"/>
              <p:cNvSpPr>
                <a:spLocks/>
              </p:cNvSpPr>
              <p:nvPr/>
            </p:nvSpPr>
            <p:spPr bwMode="auto">
              <a:xfrm>
                <a:off x="3380" y="1962"/>
                <a:ext cx="30" cy="35"/>
              </a:xfrm>
              <a:custGeom>
                <a:avLst/>
                <a:gdLst>
                  <a:gd name="T0" fmla="*/ 23 w 30"/>
                  <a:gd name="T1" fmla="*/ 0 h 35"/>
                  <a:gd name="T2" fmla="*/ 22 w 30"/>
                  <a:gd name="T3" fmla="*/ 4 h 35"/>
                  <a:gd name="T4" fmla="*/ 19 w 30"/>
                  <a:gd name="T5" fmla="*/ 10 h 35"/>
                  <a:gd name="T6" fmla="*/ 17 w 30"/>
                  <a:gd name="T7" fmla="*/ 14 h 35"/>
                  <a:gd name="T8" fmla="*/ 14 w 30"/>
                  <a:gd name="T9" fmla="*/ 18 h 35"/>
                  <a:gd name="T10" fmla="*/ 11 w 30"/>
                  <a:gd name="T11" fmla="*/ 23 h 35"/>
                  <a:gd name="T12" fmla="*/ 8 w 30"/>
                  <a:gd name="T13" fmla="*/ 25 h 35"/>
                  <a:gd name="T14" fmla="*/ 3 w 30"/>
                  <a:gd name="T15" fmla="*/ 27 h 35"/>
                  <a:gd name="T16" fmla="*/ 0 w 30"/>
                  <a:gd name="T17" fmla="*/ 27 h 35"/>
                  <a:gd name="T18" fmla="*/ 0 w 30"/>
                  <a:gd name="T19" fmla="*/ 35 h 35"/>
                  <a:gd name="T20" fmla="*/ 5 w 30"/>
                  <a:gd name="T21" fmla="*/ 35 h 35"/>
                  <a:gd name="T22" fmla="*/ 9 w 30"/>
                  <a:gd name="T23" fmla="*/ 33 h 35"/>
                  <a:gd name="T24" fmla="*/ 14 w 30"/>
                  <a:gd name="T25" fmla="*/ 29 h 35"/>
                  <a:gd name="T26" fmla="*/ 19 w 30"/>
                  <a:gd name="T27" fmla="*/ 25 h 35"/>
                  <a:gd name="T28" fmla="*/ 22 w 30"/>
                  <a:gd name="T29" fmla="*/ 21 h 35"/>
                  <a:gd name="T30" fmla="*/ 25 w 30"/>
                  <a:gd name="T31" fmla="*/ 14 h 35"/>
                  <a:gd name="T32" fmla="*/ 26 w 30"/>
                  <a:gd name="T33" fmla="*/ 8 h 35"/>
                  <a:gd name="T34" fmla="*/ 30 w 30"/>
                  <a:gd name="T35" fmla="*/ 2 h 35"/>
                  <a:gd name="T36" fmla="*/ 23 w 30"/>
                  <a:gd name="T37" fmla="*/ 0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
                  <a:gd name="T58" fmla="*/ 0 h 35"/>
                  <a:gd name="T59" fmla="*/ 30 w 30"/>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 h="35">
                    <a:moveTo>
                      <a:pt x="23" y="0"/>
                    </a:moveTo>
                    <a:lnTo>
                      <a:pt x="22" y="4"/>
                    </a:lnTo>
                    <a:lnTo>
                      <a:pt x="19" y="10"/>
                    </a:lnTo>
                    <a:lnTo>
                      <a:pt x="17" y="14"/>
                    </a:lnTo>
                    <a:lnTo>
                      <a:pt x="14" y="18"/>
                    </a:lnTo>
                    <a:lnTo>
                      <a:pt x="11" y="23"/>
                    </a:lnTo>
                    <a:lnTo>
                      <a:pt x="8" y="25"/>
                    </a:lnTo>
                    <a:lnTo>
                      <a:pt x="3" y="27"/>
                    </a:lnTo>
                    <a:lnTo>
                      <a:pt x="0" y="27"/>
                    </a:lnTo>
                    <a:lnTo>
                      <a:pt x="0" y="35"/>
                    </a:lnTo>
                    <a:lnTo>
                      <a:pt x="5" y="35"/>
                    </a:lnTo>
                    <a:lnTo>
                      <a:pt x="9" y="33"/>
                    </a:lnTo>
                    <a:lnTo>
                      <a:pt x="14" y="29"/>
                    </a:lnTo>
                    <a:lnTo>
                      <a:pt x="19" y="25"/>
                    </a:lnTo>
                    <a:lnTo>
                      <a:pt x="22" y="21"/>
                    </a:lnTo>
                    <a:lnTo>
                      <a:pt x="25" y="14"/>
                    </a:lnTo>
                    <a:lnTo>
                      <a:pt x="26" y="8"/>
                    </a:lnTo>
                    <a:lnTo>
                      <a:pt x="30" y="2"/>
                    </a:lnTo>
                    <a:lnTo>
                      <a:pt x="23" y="0"/>
                    </a:lnTo>
                    <a:close/>
                  </a:path>
                </a:pathLst>
              </a:custGeom>
              <a:solidFill>
                <a:srgbClr val="CC6633"/>
              </a:solidFill>
              <a:ln w="9525">
                <a:noFill/>
                <a:round/>
                <a:headEnd/>
                <a:tailEnd/>
              </a:ln>
            </p:spPr>
            <p:txBody>
              <a:bodyPr/>
              <a:lstStyle/>
              <a:p>
                <a:endParaRPr lang="it-IT">
                  <a:solidFill>
                    <a:srgbClr val="FFFFFF"/>
                  </a:solidFill>
                </a:endParaRPr>
              </a:p>
            </p:txBody>
          </p:sp>
          <p:sp>
            <p:nvSpPr>
              <p:cNvPr id="29053" name="Freeform 497"/>
              <p:cNvSpPr>
                <a:spLocks/>
              </p:cNvSpPr>
              <p:nvPr/>
            </p:nvSpPr>
            <p:spPr bwMode="auto">
              <a:xfrm>
                <a:off x="3403" y="1936"/>
                <a:ext cx="8" cy="28"/>
              </a:xfrm>
              <a:custGeom>
                <a:avLst/>
                <a:gdLst>
                  <a:gd name="T0" fmla="*/ 0 w 8"/>
                  <a:gd name="T1" fmla="*/ 9 h 28"/>
                  <a:gd name="T2" fmla="*/ 0 w 8"/>
                  <a:gd name="T3" fmla="*/ 11 h 28"/>
                  <a:gd name="T4" fmla="*/ 2 w 8"/>
                  <a:gd name="T5" fmla="*/ 11 h 28"/>
                  <a:gd name="T6" fmla="*/ 2 w 8"/>
                  <a:gd name="T7" fmla="*/ 13 h 28"/>
                  <a:gd name="T8" fmla="*/ 2 w 8"/>
                  <a:gd name="T9" fmla="*/ 17 h 28"/>
                  <a:gd name="T10" fmla="*/ 0 w 8"/>
                  <a:gd name="T11" fmla="*/ 19 h 28"/>
                  <a:gd name="T12" fmla="*/ 0 w 8"/>
                  <a:gd name="T13" fmla="*/ 21 h 28"/>
                  <a:gd name="T14" fmla="*/ 0 w 8"/>
                  <a:gd name="T15" fmla="*/ 26 h 28"/>
                  <a:gd name="T16" fmla="*/ 7 w 8"/>
                  <a:gd name="T17" fmla="*/ 28 h 28"/>
                  <a:gd name="T18" fmla="*/ 7 w 8"/>
                  <a:gd name="T19" fmla="*/ 26 h 28"/>
                  <a:gd name="T20" fmla="*/ 8 w 8"/>
                  <a:gd name="T21" fmla="*/ 21 h 28"/>
                  <a:gd name="T22" fmla="*/ 8 w 8"/>
                  <a:gd name="T23" fmla="*/ 17 h 28"/>
                  <a:gd name="T24" fmla="*/ 8 w 8"/>
                  <a:gd name="T25" fmla="*/ 13 h 28"/>
                  <a:gd name="T26" fmla="*/ 8 w 8"/>
                  <a:gd name="T27" fmla="*/ 9 h 28"/>
                  <a:gd name="T28" fmla="*/ 7 w 8"/>
                  <a:gd name="T29" fmla="*/ 7 h 28"/>
                  <a:gd name="T30" fmla="*/ 5 w 8"/>
                  <a:gd name="T31" fmla="*/ 2 h 28"/>
                  <a:gd name="T32" fmla="*/ 2 w 8"/>
                  <a:gd name="T33" fmla="*/ 0 h 28"/>
                  <a:gd name="T34" fmla="*/ 0 w 8"/>
                  <a:gd name="T35" fmla="*/ 9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
                  <a:gd name="T55" fmla="*/ 0 h 28"/>
                  <a:gd name="T56" fmla="*/ 8 w 8"/>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 h="28">
                    <a:moveTo>
                      <a:pt x="0" y="9"/>
                    </a:moveTo>
                    <a:lnTo>
                      <a:pt x="0" y="11"/>
                    </a:lnTo>
                    <a:lnTo>
                      <a:pt x="2" y="11"/>
                    </a:lnTo>
                    <a:lnTo>
                      <a:pt x="2" y="13"/>
                    </a:lnTo>
                    <a:lnTo>
                      <a:pt x="2" y="17"/>
                    </a:lnTo>
                    <a:lnTo>
                      <a:pt x="0" y="19"/>
                    </a:lnTo>
                    <a:lnTo>
                      <a:pt x="0" y="21"/>
                    </a:lnTo>
                    <a:lnTo>
                      <a:pt x="0" y="26"/>
                    </a:lnTo>
                    <a:lnTo>
                      <a:pt x="7" y="28"/>
                    </a:lnTo>
                    <a:lnTo>
                      <a:pt x="7" y="26"/>
                    </a:lnTo>
                    <a:lnTo>
                      <a:pt x="8" y="21"/>
                    </a:lnTo>
                    <a:lnTo>
                      <a:pt x="8" y="17"/>
                    </a:lnTo>
                    <a:lnTo>
                      <a:pt x="8" y="13"/>
                    </a:lnTo>
                    <a:lnTo>
                      <a:pt x="8" y="9"/>
                    </a:lnTo>
                    <a:lnTo>
                      <a:pt x="7" y="7"/>
                    </a:lnTo>
                    <a:lnTo>
                      <a:pt x="5" y="2"/>
                    </a:lnTo>
                    <a:lnTo>
                      <a:pt x="2"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054" name="Freeform 498"/>
              <p:cNvSpPr>
                <a:spLocks/>
              </p:cNvSpPr>
              <p:nvPr/>
            </p:nvSpPr>
            <p:spPr bwMode="auto">
              <a:xfrm>
                <a:off x="3411" y="1941"/>
                <a:ext cx="56" cy="58"/>
              </a:xfrm>
              <a:custGeom>
                <a:avLst/>
                <a:gdLst>
                  <a:gd name="T0" fmla="*/ 45 w 56"/>
                  <a:gd name="T1" fmla="*/ 0 h 58"/>
                  <a:gd name="T2" fmla="*/ 41 w 56"/>
                  <a:gd name="T3" fmla="*/ 0 h 58"/>
                  <a:gd name="T4" fmla="*/ 36 w 56"/>
                  <a:gd name="T5" fmla="*/ 2 h 58"/>
                  <a:gd name="T6" fmla="*/ 31 w 56"/>
                  <a:gd name="T7" fmla="*/ 2 h 58"/>
                  <a:gd name="T8" fmla="*/ 27 w 56"/>
                  <a:gd name="T9" fmla="*/ 4 h 58"/>
                  <a:gd name="T10" fmla="*/ 24 w 56"/>
                  <a:gd name="T11" fmla="*/ 6 h 58"/>
                  <a:gd name="T12" fmla="*/ 19 w 56"/>
                  <a:gd name="T13" fmla="*/ 10 h 58"/>
                  <a:gd name="T14" fmla="*/ 16 w 56"/>
                  <a:gd name="T15" fmla="*/ 12 h 58"/>
                  <a:gd name="T16" fmla="*/ 11 w 56"/>
                  <a:gd name="T17" fmla="*/ 16 h 58"/>
                  <a:gd name="T18" fmla="*/ 10 w 56"/>
                  <a:gd name="T19" fmla="*/ 18 h 58"/>
                  <a:gd name="T20" fmla="*/ 6 w 56"/>
                  <a:gd name="T21" fmla="*/ 21 h 58"/>
                  <a:gd name="T22" fmla="*/ 5 w 56"/>
                  <a:gd name="T23" fmla="*/ 25 h 58"/>
                  <a:gd name="T24" fmla="*/ 3 w 56"/>
                  <a:gd name="T25" fmla="*/ 29 h 58"/>
                  <a:gd name="T26" fmla="*/ 2 w 56"/>
                  <a:gd name="T27" fmla="*/ 33 h 58"/>
                  <a:gd name="T28" fmla="*/ 0 w 56"/>
                  <a:gd name="T29" fmla="*/ 37 h 58"/>
                  <a:gd name="T30" fmla="*/ 2 w 56"/>
                  <a:gd name="T31" fmla="*/ 42 h 58"/>
                  <a:gd name="T32" fmla="*/ 3 w 56"/>
                  <a:gd name="T33" fmla="*/ 46 h 58"/>
                  <a:gd name="T34" fmla="*/ 8 w 56"/>
                  <a:gd name="T35" fmla="*/ 52 h 58"/>
                  <a:gd name="T36" fmla="*/ 14 w 56"/>
                  <a:gd name="T37" fmla="*/ 56 h 58"/>
                  <a:gd name="T38" fmla="*/ 20 w 56"/>
                  <a:gd name="T39" fmla="*/ 58 h 58"/>
                  <a:gd name="T40" fmla="*/ 28 w 56"/>
                  <a:gd name="T41" fmla="*/ 58 h 58"/>
                  <a:gd name="T42" fmla="*/ 35 w 56"/>
                  <a:gd name="T43" fmla="*/ 56 h 58"/>
                  <a:gd name="T44" fmla="*/ 42 w 56"/>
                  <a:gd name="T45" fmla="*/ 54 h 58"/>
                  <a:gd name="T46" fmla="*/ 47 w 56"/>
                  <a:gd name="T47" fmla="*/ 48 h 58"/>
                  <a:gd name="T48" fmla="*/ 52 w 56"/>
                  <a:gd name="T49" fmla="*/ 42 h 58"/>
                  <a:gd name="T50" fmla="*/ 53 w 56"/>
                  <a:gd name="T51" fmla="*/ 35 h 58"/>
                  <a:gd name="T52" fmla="*/ 55 w 56"/>
                  <a:gd name="T53" fmla="*/ 29 h 58"/>
                  <a:gd name="T54" fmla="*/ 56 w 56"/>
                  <a:gd name="T55" fmla="*/ 23 h 58"/>
                  <a:gd name="T56" fmla="*/ 56 w 56"/>
                  <a:gd name="T57" fmla="*/ 16 h 58"/>
                  <a:gd name="T58" fmla="*/ 55 w 56"/>
                  <a:gd name="T59" fmla="*/ 10 h 58"/>
                  <a:gd name="T60" fmla="*/ 53 w 56"/>
                  <a:gd name="T61" fmla="*/ 6 h 58"/>
                  <a:gd name="T62" fmla="*/ 50 w 56"/>
                  <a:gd name="T63" fmla="*/ 2 h 58"/>
                  <a:gd name="T64" fmla="*/ 45 w 56"/>
                  <a:gd name="T65" fmla="*/ 0 h 5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6"/>
                  <a:gd name="T100" fmla="*/ 0 h 58"/>
                  <a:gd name="T101" fmla="*/ 56 w 56"/>
                  <a:gd name="T102" fmla="*/ 58 h 5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6" h="58">
                    <a:moveTo>
                      <a:pt x="45" y="0"/>
                    </a:moveTo>
                    <a:lnTo>
                      <a:pt x="41" y="0"/>
                    </a:lnTo>
                    <a:lnTo>
                      <a:pt x="36" y="2"/>
                    </a:lnTo>
                    <a:lnTo>
                      <a:pt x="31" y="2"/>
                    </a:lnTo>
                    <a:lnTo>
                      <a:pt x="27" y="4"/>
                    </a:lnTo>
                    <a:lnTo>
                      <a:pt x="24" y="6"/>
                    </a:lnTo>
                    <a:lnTo>
                      <a:pt x="19" y="10"/>
                    </a:lnTo>
                    <a:lnTo>
                      <a:pt x="16" y="12"/>
                    </a:lnTo>
                    <a:lnTo>
                      <a:pt x="11" y="16"/>
                    </a:lnTo>
                    <a:lnTo>
                      <a:pt x="10" y="18"/>
                    </a:lnTo>
                    <a:lnTo>
                      <a:pt x="6" y="21"/>
                    </a:lnTo>
                    <a:lnTo>
                      <a:pt x="5" y="25"/>
                    </a:lnTo>
                    <a:lnTo>
                      <a:pt x="3" y="29"/>
                    </a:lnTo>
                    <a:lnTo>
                      <a:pt x="2" y="33"/>
                    </a:lnTo>
                    <a:lnTo>
                      <a:pt x="0" y="37"/>
                    </a:lnTo>
                    <a:lnTo>
                      <a:pt x="2" y="42"/>
                    </a:lnTo>
                    <a:lnTo>
                      <a:pt x="3" y="46"/>
                    </a:lnTo>
                    <a:lnTo>
                      <a:pt x="8" y="52"/>
                    </a:lnTo>
                    <a:lnTo>
                      <a:pt x="14" y="56"/>
                    </a:lnTo>
                    <a:lnTo>
                      <a:pt x="20" y="58"/>
                    </a:lnTo>
                    <a:lnTo>
                      <a:pt x="28" y="58"/>
                    </a:lnTo>
                    <a:lnTo>
                      <a:pt x="35" y="56"/>
                    </a:lnTo>
                    <a:lnTo>
                      <a:pt x="42" y="54"/>
                    </a:lnTo>
                    <a:lnTo>
                      <a:pt x="47" y="48"/>
                    </a:lnTo>
                    <a:lnTo>
                      <a:pt x="52" y="42"/>
                    </a:lnTo>
                    <a:lnTo>
                      <a:pt x="53" y="35"/>
                    </a:lnTo>
                    <a:lnTo>
                      <a:pt x="55" y="29"/>
                    </a:lnTo>
                    <a:lnTo>
                      <a:pt x="56" y="23"/>
                    </a:lnTo>
                    <a:lnTo>
                      <a:pt x="56" y="16"/>
                    </a:lnTo>
                    <a:lnTo>
                      <a:pt x="55" y="10"/>
                    </a:lnTo>
                    <a:lnTo>
                      <a:pt x="53" y="6"/>
                    </a:lnTo>
                    <a:lnTo>
                      <a:pt x="50" y="2"/>
                    </a:lnTo>
                    <a:lnTo>
                      <a:pt x="45" y="0"/>
                    </a:lnTo>
                    <a:close/>
                  </a:path>
                </a:pathLst>
              </a:custGeom>
              <a:solidFill>
                <a:srgbClr val="F7AB8C"/>
              </a:solidFill>
              <a:ln w="9525">
                <a:noFill/>
                <a:round/>
                <a:headEnd/>
                <a:tailEnd/>
              </a:ln>
            </p:spPr>
            <p:txBody>
              <a:bodyPr/>
              <a:lstStyle/>
              <a:p>
                <a:endParaRPr lang="it-IT">
                  <a:solidFill>
                    <a:srgbClr val="FFFFFF"/>
                  </a:solidFill>
                </a:endParaRPr>
              </a:p>
            </p:txBody>
          </p:sp>
          <p:sp>
            <p:nvSpPr>
              <p:cNvPr id="29055" name="Freeform 499"/>
              <p:cNvSpPr>
                <a:spLocks/>
              </p:cNvSpPr>
              <p:nvPr/>
            </p:nvSpPr>
            <p:spPr bwMode="auto">
              <a:xfrm>
                <a:off x="3421" y="1936"/>
                <a:ext cx="35" cy="23"/>
              </a:xfrm>
              <a:custGeom>
                <a:avLst/>
                <a:gdLst>
                  <a:gd name="T0" fmla="*/ 3 w 35"/>
                  <a:gd name="T1" fmla="*/ 23 h 23"/>
                  <a:gd name="T2" fmla="*/ 7 w 35"/>
                  <a:gd name="T3" fmla="*/ 21 h 23"/>
                  <a:gd name="T4" fmla="*/ 10 w 35"/>
                  <a:gd name="T5" fmla="*/ 19 h 23"/>
                  <a:gd name="T6" fmla="*/ 15 w 35"/>
                  <a:gd name="T7" fmla="*/ 15 h 23"/>
                  <a:gd name="T8" fmla="*/ 18 w 35"/>
                  <a:gd name="T9" fmla="*/ 13 h 23"/>
                  <a:gd name="T10" fmla="*/ 23 w 35"/>
                  <a:gd name="T11" fmla="*/ 11 h 23"/>
                  <a:gd name="T12" fmla="*/ 26 w 35"/>
                  <a:gd name="T13" fmla="*/ 11 h 23"/>
                  <a:gd name="T14" fmla="*/ 31 w 35"/>
                  <a:gd name="T15" fmla="*/ 9 h 23"/>
                  <a:gd name="T16" fmla="*/ 34 w 35"/>
                  <a:gd name="T17" fmla="*/ 9 h 23"/>
                  <a:gd name="T18" fmla="*/ 35 w 35"/>
                  <a:gd name="T19" fmla="*/ 0 h 23"/>
                  <a:gd name="T20" fmla="*/ 31 w 35"/>
                  <a:gd name="T21" fmla="*/ 0 h 23"/>
                  <a:gd name="T22" fmla="*/ 26 w 35"/>
                  <a:gd name="T23" fmla="*/ 2 h 23"/>
                  <a:gd name="T24" fmla="*/ 21 w 35"/>
                  <a:gd name="T25" fmla="*/ 2 h 23"/>
                  <a:gd name="T26" fmla="*/ 17 w 35"/>
                  <a:gd name="T27" fmla="*/ 5 h 23"/>
                  <a:gd name="T28" fmla="*/ 12 w 35"/>
                  <a:gd name="T29" fmla="*/ 7 h 23"/>
                  <a:gd name="T30" fmla="*/ 7 w 35"/>
                  <a:gd name="T31" fmla="*/ 11 h 23"/>
                  <a:gd name="T32" fmla="*/ 3 w 35"/>
                  <a:gd name="T33" fmla="*/ 13 h 23"/>
                  <a:gd name="T34" fmla="*/ 0 w 35"/>
                  <a:gd name="T35" fmla="*/ 17 h 23"/>
                  <a:gd name="T36" fmla="*/ 3 w 35"/>
                  <a:gd name="T37" fmla="*/ 23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
                  <a:gd name="T58" fmla="*/ 0 h 23"/>
                  <a:gd name="T59" fmla="*/ 35 w 35"/>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 h="23">
                    <a:moveTo>
                      <a:pt x="3" y="23"/>
                    </a:moveTo>
                    <a:lnTo>
                      <a:pt x="7" y="21"/>
                    </a:lnTo>
                    <a:lnTo>
                      <a:pt x="10" y="19"/>
                    </a:lnTo>
                    <a:lnTo>
                      <a:pt x="15" y="15"/>
                    </a:lnTo>
                    <a:lnTo>
                      <a:pt x="18" y="13"/>
                    </a:lnTo>
                    <a:lnTo>
                      <a:pt x="23" y="11"/>
                    </a:lnTo>
                    <a:lnTo>
                      <a:pt x="26" y="11"/>
                    </a:lnTo>
                    <a:lnTo>
                      <a:pt x="31" y="9"/>
                    </a:lnTo>
                    <a:lnTo>
                      <a:pt x="34" y="9"/>
                    </a:lnTo>
                    <a:lnTo>
                      <a:pt x="35" y="0"/>
                    </a:lnTo>
                    <a:lnTo>
                      <a:pt x="31" y="0"/>
                    </a:lnTo>
                    <a:lnTo>
                      <a:pt x="26" y="2"/>
                    </a:lnTo>
                    <a:lnTo>
                      <a:pt x="21" y="2"/>
                    </a:lnTo>
                    <a:lnTo>
                      <a:pt x="17" y="5"/>
                    </a:lnTo>
                    <a:lnTo>
                      <a:pt x="12" y="7"/>
                    </a:lnTo>
                    <a:lnTo>
                      <a:pt x="7" y="11"/>
                    </a:lnTo>
                    <a:lnTo>
                      <a:pt x="3" y="13"/>
                    </a:lnTo>
                    <a:lnTo>
                      <a:pt x="0" y="17"/>
                    </a:lnTo>
                    <a:lnTo>
                      <a:pt x="3" y="23"/>
                    </a:lnTo>
                    <a:close/>
                  </a:path>
                </a:pathLst>
              </a:custGeom>
              <a:solidFill>
                <a:srgbClr val="CC6633"/>
              </a:solidFill>
              <a:ln w="9525">
                <a:noFill/>
                <a:round/>
                <a:headEnd/>
                <a:tailEnd/>
              </a:ln>
            </p:spPr>
            <p:txBody>
              <a:bodyPr/>
              <a:lstStyle/>
              <a:p>
                <a:endParaRPr lang="it-IT">
                  <a:solidFill>
                    <a:srgbClr val="FFFFFF"/>
                  </a:solidFill>
                </a:endParaRPr>
              </a:p>
            </p:txBody>
          </p:sp>
          <p:sp>
            <p:nvSpPr>
              <p:cNvPr id="29056" name="Freeform 500"/>
              <p:cNvSpPr>
                <a:spLocks/>
              </p:cNvSpPr>
              <p:nvPr/>
            </p:nvSpPr>
            <p:spPr bwMode="auto">
              <a:xfrm>
                <a:off x="3408" y="1953"/>
                <a:ext cx="16" cy="36"/>
              </a:xfrm>
              <a:custGeom>
                <a:avLst/>
                <a:gdLst>
                  <a:gd name="T0" fmla="*/ 8 w 16"/>
                  <a:gd name="T1" fmla="*/ 30 h 36"/>
                  <a:gd name="T2" fmla="*/ 8 w 16"/>
                  <a:gd name="T3" fmla="*/ 27 h 36"/>
                  <a:gd name="T4" fmla="*/ 8 w 16"/>
                  <a:gd name="T5" fmla="*/ 25 h 36"/>
                  <a:gd name="T6" fmla="*/ 8 w 16"/>
                  <a:gd name="T7" fmla="*/ 21 h 36"/>
                  <a:gd name="T8" fmla="*/ 9 w 16"/>
                  <a:gd name="T9" fmla="*/ 19 h 36"/>
                  <a:gd name="T10" fmla="*/ 11 w 16"/>
                  <a:gd name="T11" fmla="*/ 15 h 36"/>
                  <a:gd name="T12" fmla="*/ 13 w 16"/>
                  <a:gd name="T13" fmla="*/ 13 h 36"/>
                  <a:gd name="T14" fmla="*/ 14 w 16"/>
                  <a:gd name="T15" fmla="*/ 9 h 36"/>
                  <a:gd name="T16" fmla="*/ 16 w 16"/>
                  <a:gd name="T17" fmla="*/ 6 h 36"/>
                  <a:gd name="T18" fmla="*/ 13 w 16"/>
                  <a:gd name="T19" fmla="*/ 0 h 36"/>
                  <a:gd name="T20" fmla="*/ 11 w 16"/>
                  <a:gd name="T21" fmla="*/ 2 h 36"/>
                  <a:gd name="T22" fmla="*/ 8 w 16"/>
                  <a:gd name="T23" fmla="*/ 6 h 36"/>
                  <a:gd name="T24" fmla="*/ 5 w 16"/>
                  <a:gd name="T25" fmla="*/ 11 h 36"/>
                  <a:gd name="T26" fmla="*/ 3 w 16"/>
                  <a:gd name="T27" fmla="*/ 15 h 36"/>
                  <a:gd name="T28" fmla="*/ 2 w 16"/>
                  <a:gd name="T29" fmla="*/ 19 h 36"/>
                  <a:gd name="T30" fmla="*/ 0 w 16"/>
                  <a:gd name="T31" fmla="*/ 25 h 36"/>
                  <a:gd name="T32" fmla="*/ 2 w 16"/>
                  <a:gd name="T33" fmla="*/ 32 h 36"/>
                  <a:gd name="T34" fmla="*/ 3 w 16"/>
                  <a:gd name="T35" fmla="*/ 36 h 36"/>
                  <a:gd name="T36" fmla="*/ 8 w 16"/>
                  <a:gd name="T37" fmla="*/ 30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36"/>
                  <a:gd name="T59" fmla="*/ 16 w 16"/>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36">
                    <a:moveTo>
                      <a:pt x="8" y="30"/>
                    </a:moveTo>
                    <a:lnTo>
                      <a:pt x="8" y="27"/>
                    </a:lnTo>
                    <a:lnTo>
                      <a:pt x="8" y="25"/>
                    </a:lnTo>
                    <a:lnTo>
                      <a:pt x="8" y="21"/>
                    </a:lnTo>
                    <a:lnTo>
                      <a:pt x="9" y="19"/>
                    </a:lnTo>
                    <a:lnTo>
                      <a:pt x="11" y="15"/>
                    </a:lnTo>
                    <a:lnTo>
                      <a:pt x="13" y="13"/>
                    </a:lnTo>
                    <a:lnTo>
                      <a:pt x="14" y="9"/>
                    </a:lnTo>
                    <a:lnTo>
                      <a:pt x="16" y="6"/>
                    </a:lnTo>
                    <a:lnTo>
                      <a:pt x="13" y="0"/>
                    </a:lnTo>
                    <a:lnTo>
                      <a:pt x="11" y="2"/>
                    </a:lnTo>
                    <a:lnTo>
                      <a:pt x="8" y="6"/>
                    </a:lnTo>
                    <a:lnTo>
                      <a:pt x="5" y="11"/>
                    </a:lnTo>
                    <a:lnTo>
                      <a:pt x="3" y="15"/>
                    </a:lnTo>
                    <a:lnTo>
                      <a:pt x="2" y="19"/>
                    </a:lnTo>
                    <a:lnTo>
                      <a:pt x="0" y="25"/>
                    </a:lnTo>
                    <a:lnTo>
                      <a:pt x="2" y="32"/>
                    </a:lnTo>
                    <a:lnTo>
                      <a:pt x="3" y="36"/>
                    </a:lnTo>
                    <a:lnTo>
                      <a:pt x="8" y="30"/>
                    </a:lnTo>
                    <a:close/>
                  </a:path>
                </a:pathLst>
              </a:custGeom>
              <a:solidFill>
                <a:srgbClr val="CC6633"/>
              </a:solidFill>
              <a:ln w="9525">
                <a:noFill/>
                <a:round/>
                <a:headEnd/>
                <a:tailEnd/>
              </a:ln>
            </p:spPr>
            <p:txBody>
              <a:bodyPr/>
              <a:lstStyle/>
              <a:p>
                <a:endParaRPr lang="it-IT">
                  <a:solidFill>
                    <a:srgbClr val="FFFFFF"/>
                  </a:solidFill>
                </a:endParaRPr>
              </a:p>
            </p:txBody>
          </p:sp>
          <p:sp>
            <p:nvSpPr>
              <p:cNvPr id="29057" name="Freeform 501"/>
              <p:cNvSpPr>
                <a:spLocks/>
              </p:cNvSpPr>
              <p:nvPr/>
            </p:nvSpPr>
            <p:spPr bwMode="auto">
              <a:xfrm>
                <a:off x="3411" y="1980"/>
                <a:ext cx="55" cy="24"/>
              </a:xfrm>
              <a:custGeom>
                <a:avLst/>
                <a:gdLst>
                  <a:gd name="T0" fmla="*/ 49 w 55"/>
                  <a:gd name="T1" fmla="*/ 0 h 24"/>
                  <a:gd name="T2" fmla="*/ 45 w 55"/>
                  <a:gd name="T3" fmla="*/ 7 h 24"/>
                  <a:gd name="T4" fmla="*/ 41 w 55"/>
                  <a:gd name="T5" fmla="*/ 11 h 24"/>
                  <a:gd name="T6" fmla="*/ 35 w 55"/>
                  <a:gd name="T7" fmla="*/ 13 h 24"/>
                  <a:gd name="T8" fmla="*/ 28 w 55"/>
                  <a:gd name="T9" fmla="*/ 15 h 24"/>
                  <a:gd name="T10" fmla="*/ 22 w 55"/>
                  <a:gd name="T11" fmla="*/ 15 h 24"/>
                  <a:gd name="T12" fmla="*/ 16 w 55"/>
                  <a:gd name="T13" fmla="*/ 13 h 24"/>
                  <a:gd name="T14" fmla="*/ 10 w 55"/>
                  <a:gd name="T15" fmla="*/ 9 h 24"/>
                  <a:gd name="T16" fmla="*/ 5 w 55"/>
                  <a:gd name="T17" fmla="*/ 3 h 24"/>
                  <a:gd name="T18" fmla="*/ 0 w 55"/>
                  <a:gd name="T19" fmla="*/ 9 h 24"/>
                  <a:gd name="T20" fmla="*/ 6 w 55"/>
                  <a:gd name="T21" fmla="*/ 15 h 24"/>
                  <a:gd name="T22" fmla="*/ 13 w 55"/>
                  <a:gd name="T23" fmla="*/ 21 h 24"/>
                  <a:gd name="T24" fmla="*/ 20 w 55"/>
                  <a:gd name="T25" fmla="*/ 24 h 24"/>
                  <a:gd name="T26" fmla="*/ 28 w 55"/>
                  <a:gd name="T27" fmla="*/ 24 h 24"/>
                  <a:gd name="T28" fmla="*/ 36 w 55"/>
                  <a:gd name="T29" fmla="*/ 21 h 24"/>
                  <a:gd name="T30" fmla="*/ 44 w 55"/>
                  <a:gd name="T31" fmla="*/ 19 h 24"/>
                  <a:gd name="T32" fmla="*/ 50 w 55"/>
                  <a:gd name="T33" fmla="*/ 13 h 24"/>
                  <a:gd name="T34" fmla="*/ 55 w 55"/>
                  <a:gd name="T35" fmla="*/ 5 h 24"/>
                  <a:gd name="T36" fmla="*/ 49 w 55"/>
                  <a:gd name="T37" fmla="*/ 0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5"/>
                  <a:gd name="T58" fmla="*/ 0 h 24"/>
                  <a:gd name="T59" fmla="*/ 55 w 55"/>
                  <a:gd name="T60" fmla="*/ 24 h 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5" h="24">
                    <a:moveTo>
                      <a:pt x="49" y="0"/>
                    </a:moveTo>
                    <a:lnTo>
                      <a:pt x="45" y="7"/>
                    </a:lnTo>
                    <a:lnTo>
                      <a:pt x="41" y="11"/>
                    </a:lnTo>
                    <a:lnTo>
                      <a:pt x="35" y="13"/>
                    </a:lnTo>
                    <a:lnTo>
                      <a:pt x="28" y="15"/>
                    </a:lnTo>
                    <a:lnTo>
                      <a:pt x="22" y="15"/>
                    </a:lnTo>
                    <a:lnTo>
                      <a:pt x="16" y="13"/>
                    </a:lnTo>
                    <a:lnTo>
                      <a:pt x="10" y="9"/>
                    </a:lnTo>
                    <a:lnTo>
                      <a:pt x="5" y="3"/>
                    </a:lnTo>
                    <a:lnTo>
                      <a:pt x="0" y="9"/>
                    </a:lnTo>
                    <a:lnTo>
                      <a:pt x="6" y="15"/>
                    </a:lnTo>
                    <a:lnTo>
                      <a:pt x="13" y="21"/>
                    </a:lnTo>
                    <a:lnTo>
                      <a:pt x="20" y="24"/>
                    </a:lnTo>
                    <a:lnTo>
                      <a:pt x="28" y="24"/>
                    </a:lnTo>
                    <a:lnTo>
                      <a:pt x="36" y="21"/>
                    </a:lnTo>
                    <a:lnTo>
                      <a:pt x="44" y="19"/>
                    </a:lnTo>
                    <a:lnTo>
                      <a:pt x="50" y="13"/>
                    </a:lnTo>
                    <a:lnTo>
                      <a:pt x="55" y="5"/>
                    </a:lnTo>
                    <a:lnTo>
                      <a:pt x="49" y="0"/>
                    </a:lnTo>
                    <a:close/>
                  </a:path>
                </a:pathLst>
              </a:custGeom>
              <a:solidFill>
                <a:srgbClr val="CC6633"/>
              </a:solidFill>
              <a:ln w="9525">
                <a:noFill/>
                <a:round/>
                <a:headEnd/>
                <a:tailEnd/>
              </a:ln>
            </p:spPr>
            <p:txBody>
              <a:bodyPr/>
              <a:lstStyle/>
              <a:p>
                <a:endParaRPr lang="it-IT">
                  <a:solidFill>
                    <a:srgbClr val="FFFFFF"/>
                  </a:solidFill>
                </a:endParaRPr>
              </a:p>
            </p:txBody>
          </p:sp>
          <p:sp>
            <p:nvSpPr>
              <p:cNvPr id="29058" name="Freeform 502"/>
              <p:cNvSpPr>
                <a:spLocks/>
              </p:cNvSpPr>
              <p:nvPr/>
            </p:nvSpPr>
            <p:spPr bwMode="auto">
              <a:xfrm>
                <a:off x="3455" y="1936"/>
                <a:ext cx="16" cy="49"/>
              </a:xfrm>
              <a:custGeom>
                <a:avLst/>
                <a:gdLst>
                  <a:gd name="T0" fmla="*/ 0 w 16"/>
                  <a:gd name="T1" fmla="*/ 9 h 49"/>
                  <a:gd name="T2" fmla="*/ 5 w 16"/>
                  <a:gd name="T3" fmla="*/ 11 h 49"/>
                  <a:gd name="T4" fmla="*/ 6 w 16"/>
                  <a:gd name="T5" fmla="*/ 13 h 49"/>
                  <a:gd name="T6" fmla="*/ 8 w 16"/>
                  <a:gd name="T7" fmla="*/ 17 h 49"/>
                  <a:gd name="T8" fmla="*/ 8 w 16"/>
                  <a:gd name="T9" fmla="*/ 21 h 49"/>
                  <a:gd name="T10" fmla="*/ 8 w 16"/>
                  <a:gd name="T11" fmla="*/ 28 h 49"/>
                  <a:gd name="T12" fmla="*/ 8 w 16"/>
                  <a:gd name="T13" fmla="*/ 34 h 49"/>
                  <a:gd name="T14" fmla="*/ 6 w 16"/>
                  <a:gd name="T15" fmla="*/ 40 h 49"/>
                  <a:gd name="T16" fmla="*/ 5 w 16"/>
                  <a:gd name="T17" fmla="*/ 44 h 49"/>
                  <a:gd name="T18" fmla="*/ 11 w 16"/>
                  <a:gd name="T19" fmla="*/ 49 h 49"/>
                  <a:gd name="T20" fmla="*/ 12 w 16"/>
                  <a:gd name="T21" fmla="*/ 42 h 49"/>
                  <a:gd name="T22" fmla="*/ 14 w 16"/>
                  <a:gd name="T23" fmla="*/ 36 h 49"/>
                  <a:gd name="T24" fmla="*/ 16 w 16"/>
                  <a:gd name="T25" fmla="*/ 28 h 49"/>
                  <a:gd name="T26" fmla="*/ 16 w 16"/>
                  <a:gd name="T27" fmla="*/ 21 h 49"/>
                  <a:gd name="T28" fmla="*/ 14 w 16"/>
                  <a:gd name="T29" fmla="*/ 15 h 49"/>
                  <a:gd name="T30" fmla="*/ 11 w 16"/>
                  <a:gd name="T31" fmla="*/ 9 h 49"/>
                  <a:gd name="T32" fmla="*/ 8 w 16"/>
                  <a:gd name="T33" fmla="*/ 2 h 49"/>
                  <a:gd name="T34" fmla="*/ 1 w 16"/>
                  <a:gd name="T35" fmla="*/ 0 h 49"/>
                  <a:gd name="T36" fmla="*/ 0 w 16"/>
                  <a:gd name="T37" fmla="*/ 9 h 4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49"/>
                  <a:gd name="T59" fmla="*/ 16 w 16"/>
                  <a:gd name="T60" fmla="*/ 49 h 4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49">
                    <a:moveTo>
                      <a:pt x="0" y="9"/>
                    </a:moveTo>
                    <a:lnTo>
                      <a:pt x="5" y="11"/>
                    </a:lnTo>
                    <a:lnTo>
                      <a:pt x="6" y="13"/>
                    </a:lnTo>
                    <a:lnTo>
                      <a:pt x="8" y="17"/>
                    </a:lnTo>
                    <a:lnTo>
                      <a:pt x="8" y="21"/>
                    </a:lnTo>
                    <a:lnTo>
                      <a:pt x="8" y="28"/>
                    </a:lnTo>
                    <a:lnTo>
                      <a:pt x="8" y="34"/>
                    </a:lnTo>
                    <a:lnTo>
                      <a:pt x="6" y="40"/>
                    </a:lnTo>
                    <a:lnTo>
                      <a:pt x="5" y="44"/>
                    </a:lnTo>
                    <a:lnTo>
                      <a:pt x="11" y="49"/>
                    </a:lnTo>
                    <a:lnTo>
                      <a:pt x="12" y="42"/>
                    </a:lnTo>
                    <a:lnTo>
                      <a:pt x="14" y="36"/>
                    </a:lnTo>
                    <a:lnTo>
                      <a:pt x="16" y="28"/>
                    </a:lnTo>
                    <a:lnTo>
                      <a:pt x="16" y="21"/>
                    </a:lnTo>
                    <a:lnTo>
                      <a:pt x="14" y="15"/>
                    </a:lnTo>
                    <a:lnTo>
                      <a:pt x="11" y="9"/>
                    </a:lnTo>
                    <a:lnTo>
                      <a:pt x="8" y="2"/>
                    </a:lnTo>
                    <a:lnTo>
                      <a:pt x="1"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059" name="Freeform 503"/>
              <p:cNvSpPr>
                <a:spLocks/>
              </p:cNvSpPr>
              <p:nvPr/>
            </p:nvSpPr>
            <p:spPr bwMode="auto">
              <a:xfrm>
                <a:off x="3471" y="1928"/>
                <a:ext cx="59" cy="57"/>
              </a:xfrm>
              <a:custGeom>
                <a:avLst/>
                <a:gdLst>
                  <a:gd name="T0" fmla="*/ 56 w 59"/>
                  <a:gd name="T1" fmla="*/ 2 h 57"/>
                  <a:gd name="T2" fmla="*/ 50 w 59"/>
                  <a:gd name="T3" fmla="*/ 4 h 57"/>
                  <a:gd name="T4" fmla="*/ 42 w 59"/>
                  <a:gd name="T5" fmla="*/ 4 h 57"/>
                  <a:gd name="T6" fmla="*/ 36 w 59"/>
                  <a:gd name="T7" fmla="*/ 4 h 57"/>
                  <a:gd name="T8" fmla="*/ 28 w 59"/>
                  <a:gd name="T9" fmla="*/ 6 h 57"/>
                  <a:gd name="T10" fmla="*/ 21 w 59"/>
                  <a:gd name="T11" fmla="*/ 6 h 57"/>
                  <a:gd name="T12" fmla="*/ 15 w 59"/>
                  <a:gd name="T13" fmla="*/ 8 h 57"/>
                  <a:gd name="T14" fmla="*/ 9 w 59"/>
                  <a:gd name="T15" fmla="*/ 13 h 57"/>
                  <a:gd name="T16" fmla="*/ 6 w 59"/>
                  <a:gd name="T17" fmla="*/ 19 h 57"/>
                  <a:gd name="T18" fmla="*/ 4 w 59"/>
                  <a:gd name="T19" fmla="*/ 21 h 57"/>
                  <a:gd name="T20" fmla="*/ 4 w 59"/>
                  <a:gd name="T21" fmla="*/ 25 h 57"/>
                  <a:gd name="T22" fmla="*/ 3 w 59"/>
                  <a:gd name="T23" fmla="*/ 29 h 57"/>
                  <a:gd name="T24" fmla="*/ 3 w 59"/>
                  <a:gd name="T25" fmla="*/ 31 h 57"/>
                  <a:gd name="T26" fmla="*/ 3 w 59"/>
                  <a:gd name="T27" fmla="*/ 36 h 57"/>
                  <a:gd name="T28" fmla="*/ 1 w 59"/>
                  <a:gd name="T29" fmla="*/ 40 h 57"/>
                  <a:gd name="T30" fmla="*/ 1 w 59"/>
                  <a:gd name="T31" fmla="*/ 44 h 57"/>
                  <a:gd name="T32" fmla="*/ 0 w 59"/>
                  <a:gd name="T33" fmla="*/ 48 h 57"/>
                  <a:gd name="T34" fmla="*/ 0 w 59"/>
                  <a:gd name="T35" fmla="*/ 48 h 57"/>
                  <a:gd name="T36" fmla="*/ 0 w 59"/>
                  <a:gd name="T37" fmla="*/ 50 h 57"/>
                  <a:gd name="T38" fmla="*/ 0 w 59"/>
                  <a:gd name="T39" fmla="*/ 50 h 57"/>
                  <a:gd name="T40" fmla="*/ 0 w 59"/>
                  <a:gd name="T41" fmla="*/ 50 h 57"/>
                  <a:gd name="T42" fmla="*/ 0 w 59"/>
                  <a:gd name="T43" fmla="*/ 52 h 57"/>
                  <a:gd name="T44" fmla="*/ 1 w 59"/>
                  <a:gd name="T45" fmla="*/ 52 h 57"/>
                  <a:gd name="T46" fmla="*/ 1 w 59"/>
                  <a:gd name="T47" fmla="*/ 52 h 57"/>
                  <a:gd name="T48" fmla="*/ 3 w 59"/>
                  <a:gd name="T49" fmla="*/ 52 h 57"/>
                  <a:gd name="T50" fmla="*/ 6 w 59"/>
                  <a:gd name="T51" fmla="*/ 52 h 57"/>
                  <a:gd name="T52" fmla="*/ 11 w 59"/>
                  <a:gd name="T53" fmla="*/ 55 h 57"/>
                  <a:gd name="T54" fmla="*/ 15 w 59"/>
                  <a:gd name="T55" fmla="*/ 55 h 57"/>
                  <a:gd name="T56" fmla="*/ 20 w 59"/>
                  <a:gd name="T57" fmla="*/ 55 h 57"/>
                  <a:gd name="T58" fmla="*/ 23 w 59"/>
                  <a:gd name="T59" fmla="*/ 57 h 57"/>
                  <a:gd name="T60" fmla="*/ 28 w 59"/>
                  <a:gd name="T61" fmla="*/ 55 h 57"/>
                  <a:gd name="T62" fmla="*/ 31 w 59"/>
                  <a:gd name="T63" fmla="*/ 55 h 57"/>
                  <a:gd name="T64" fmla="*/ 34 w 59"/>
                  <a:gd name="T65" fmla="*/ 50 h 57"/>
                  <a:gd name="T66" fmla="*/ 36 w 59"/>
                  <a:gd name="T67" fmla="*/ 46 h 57"/>
                  <a:gd name="T68" fmla="*/ 37 w 59"/>
                  <a:gd name="T69" fmla="*/ 42 h 57"/>
                  <a:gd name="T70" fmla="*/ 39 w 59"/>
                  <a:gd name="T71" fmla="*/ 38 h 57"/>
                  <a:gd name="T72" fmla="*/ 40 w 59"/>
                  <a:gd name="T73" fmla="*/ 34 h 57"/>
                  <a:gd name="T74" fmla="*/ 42 w 59"/>
                  <a:gd name="T75" fmla="*/ 27 h 57"/>
                  <a:gd name="T76" fmla="*/ 45 w 59"/>
                  <a:gd name="T77" fmla="*/ 23 h 57"/>
                  <a:gd name="T78" fmla="*/ 46 w 59"/>
                  <a:gd name="T79" fmla="*/ 19 h 57"/>
                  <a:gd name="T80" fmla="*/ 48 w 59"/>
                  <a:gd name="T81" fmla="*/ 15 h 57"/>
                  <a:gd name="T82" fmla="*/ 50 w 59"/>
                  <a:gd name="T83" fmla="*/ 15 h 57"/>
                  <a:gd name="T84" fmla="*/ 51 w 59"/>
                  <a:gd name="T85" fmla="*/ 13 h 57"/>
                  <a:gd name="T86" fmla="*/ 53 w 59"/>
                  <a:gd name="T87" fmla="*/ 10 h 57"/>
                  <a:gd name="T88" fmla="*/ 54 w 59"/>
                  <a:gd name="T89" fmla="*/ 10 h 57"/>
                  <a:gd name="T90" fmla="*/ 56 w 59"/>
                  <a:gd name="T91" fmla="*/ 8 h 57"/>
                  <a:gd name="T92" fmla="*/ 57 w 59"/>
                  <a:gd name="T93" fmla="*/ 6 h 57"/>
                  <a:gd name="T94" fmla="*/ 59 w 59"/>
                  <a:gd name="T95" fmla="*/ 4 h 57"/>
                  <a:gd name="T96" fmla="*/ 59 w 59"/>
                  <a:gd name="T97" fmla="*/ 0 h 57"/>
                  <a:gd name="T98" fmla="*/ 59 w 59"/>
                  <a:gd name="T99" fmla="*/ 0 h 57"/>
                  <a:gd name="T100" fmla="*/ 57 w 59"/>
                  <a:gd name="T101" fmla="*/ 0 h 57"/>
                  <a:gd name="T102" fmla="*/ 57 w 59"/>
                  <a:gd name="T103" fmla="*/ 2 h 57"/>
                  <a:gd name="T104" fmla="*/ 57 w 59"/>
                  <a:gd name="T105" fmla="*/ 2 h 57"/>
                  <a:gd name="T106" fmla="*/ 57 w 59"/>
                  <a:gd name="T107" fmla="*/ 2 h 57"/>
                  <a:gd name="T108" fmla="*/ 57 w 59"/>
                  <a:gd name="T109" fmla="*/ 2 h 57"/>
                  <a:gd name="T110" fmla="*/ 56 w 59"/>
                  <a:gd name="T111" fmla="*/ 2 h 57"/>
                  <a:gd name="T112" fmla="*/ 56 w 59"/>
                  <a:gd name="T113" fmla="*/ 2 h 5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9"/>
                  <a:gd name="T172" fmla="*/ 0 h 57"/>
                  <a:gd name="T173" fmla="*/ 59 w 59"/>
                  <a:gd name="T174" fmla="*/ 57 h 5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9" h="57">
                    <a:moveTo>
                      <a:pt x="56" y="2"/>
                    </a:moveTo>
                    <a:lnTo>
                      <a:pt x="50" y="4"/>
                    </a:lnTo>
                    <a:lnTo>
                      <a:pt x="42" y="4"/>
                    </a:lnTo>
                    <a:lnTo>
                      <a:pt x="36" y="4"/>
                    </a:lnTo>
                    <a:lnTo>
                      <a:pt x="28" y="6"/>
                    </a:lnTo>
                    <a:lnTo>
                      <a:pt x="21" y="6"/>
                    </a:lnTo>
                    <a:lnTo>
                      <a:pt x="15" y="8"/>
                    </a:lnTo>
                    <a:lnTo>
                      <a:pt x="9" y="13"/>
                    </a:lnTo>
                    <a:lnTo>
                      <a:pt x="6" y="19"/>
                    </a:lnTo>
                    <a:lnTo>
                      <a:pt x="4" y="21"/>
                    </a:lnTo>
                    <a:lnTo>
                      <a:pt x="4" y="25"/>
                    </a:lnTo>
                    <a:lnTo>
                      <a:pt x="3" y="29"/>
                    </a:lnTo>
                    <a:lnTo>
                      <a:pt x="3" y="31"/>
                    </a:lnTo>
                    <a:lnTo>
                      <a:pt x="3" y="36"/>
                    </a:lnTo>
                    <a:lnTo>
                      <a:pt x="1" y="40"/>
                    </a:lnTo>
                    <a:lnTo>
                      <a:pt x="1" y="44"/>
                    </a:lnTo>
                    <a:lnTo>
                      <a:pt x="0" y="48"/>
                    </a:lnTo>
                    <a:lnTo>
                      <a:pt x="0" y="50"/>
                    </a:lnTo>
                    <a:lnTo>
                      <a:pt x="0" y="52"/>
                    </a:lnTo>
                    <a:lnTo>
                      <a:pt x="1" y="52"/>
                    </a:lnTo>
                    <a:lnTo>
                      <a:pt x="3" y="52"/>
                    </a:lnTo>
                    <a:lnTo>
                      <a:pt x="6" y="52"/>
                    </a:lnTo>
                    <a:lnTo>
                      <a:pt x="11" y="55"/>
                    </a:lnTo>
                    <a:lnTo>
                      <a:pt x="15" y="55"/>
                    </a:lnTo>
                    <a:lnTo>
                      <a:pt x="20" y="55"/>
                    </a:lnTo>
                    <a:lnTo>
                      <a:pt x="23" y="57"/>
                    </a:lnTo>
                    <a:lnTo>
                      <a:pt x="28" y="55"/>
                    </a:lnTo>
                    <a:lnTo>
                      <a:pt x="31" y="55"/>
                    </a:lnTo>
                    <a:lnTo>
                      <a:pt x="34" y="50"/>
                    </a:lnTo>
                    <a:lnTo>
                      <a:pt x="36" y="46"/>
                    </a:lnTo>
                    <a:lnTo>
                      <a:pt x="37" y="42"/>
                    </a:lnTo>
                    <a:lnTo>
                      <a:pt x="39" y="38"/>
                    </a:lnTo>
                    <a:lnTo>
                      <a:pt x="40" y="34"/>
                    </a:lnTo>
                    <a:lnTo>
                      <a:pt x="42" y="27"/>
                    </a:lnTo>
                    <a:lnTo>
                      <a:pt x="45" y="23"/>
                    </a:lnTo>
                    <a:lnTo>
                      <a:pt x="46" y="19"/>
                    </a:lnTo>
                    <a:lnTo>
                      <a:pt x="48" y="15"/>
                    </a:lnTo>
                    <a:lnTo>
                      <a:pt x="50" y="15"/>
                    </a:lnTo>
                    <a:lnTo>
                      <a:pt x="51" y="13"/>
                    </a:lnTo>
                    <a:lnTo>
                      <a:pt x="53" y="10"/>
                    </a:lnTo>
                    <a:lnTo>
                      <a:pt x="54" y="10"/>
                    </a:lnTo>
                    <a:lnTo>
                      <a:pt x="56" y="8"/>
                    </a:lnTo>
                    <a:lnTo>
                      <a:pt x="57" y="6"/>
                    </a:lnTo>
                    <a:lnTo>
                      <a:pt x="59" y="4"/>
                    </a:lnTo>
                    <a:lnTo>
                      <a:pt x="59" y="0"/>
                    </a:lnTo>
                    <a:lnTo>
                      <a:pt x="57" y="0"/>
                    </a:lnTo>
                    <a:lnTo>
                      <a:pt x="57" y="2"/>
                    </a:lnTo>
                    <a:lnTo>
                      <a:pt x="56" y="2"/>
                    </a:lnTo>
                    <a:close/>
                  </a:path>
                </a:pathLst>
              </a:custGeom>
              <a:solidFill>
                <a:srgbClr val="F7AB8C"/>
              </a:solidFill>
              <a:ln w="9525">
                <a:noFill/>
                <a:round/>
                <a:headEnd/>
                <a:tailEnd/>
              </a:ln>
            </p:spPr>
            <p:txBody>
              <a:bodyPr/>
              <a:lstStyle/>
              <a:p>
                <a:endParaRPr lang="it-IT">
                  <a:solidFill>
                    <a:srgbClr val="FFFFFF"/>
                  </a:solidFill>
                </a:endParaRPr>
              </a:p>
            </p:txBody>
          </p:sp>
          <p:sp>
            <p:nvSpPr>
              <p:cNvPr id="29060" name="Freeform 504"/>
              <p:cNvSpPr>
                <a:spLocks/>
              </p:cNvSpPr>
              <p:nvPr/>
            </p:nvSpPr>
            <p:spPr bwMode="auto">
              <a:xfrm>
                <a:off x="3474" y="1926"/>
                <a:ext cx="54" cy="23"/>
              </a:xfrm>
              <a:custGeom>
                <a:avLst/>
                <a:gdLst>
                  <a:gd name="T0" fmla="*/ 4 w 54"/>
                  <a:gd name="T1" fmla="*/ 23 h 23"/>
                  <a:gd name="T2" fmla="*/ 9 w 54"/>
                  <a:gd name="T3" fmla="*/ 19 h 23"/>
                  <a:gd name="T4" fmla="*/ 14 w 54"/>
                  <a:gd name="T5" fmla="*/ 15 h 23"/>
                  <a:gd name="T6" fmla="*/ 18 w 54"/>
                  <a:gd name="T7" fmla="*/ 12 h 23"/>
                  <a:gd name="T8" fmla="*/ 25 w 54"/>
                  <a:gd name="T9" fmla="*/ 12 h 23"/>
                  <a:gd name="T10" fmla="*/ 33 w 54"/>
                  <a:gd name="T11" fmla="*/ 10 h 23"/>
                  <a:gd name="T12" fmla="*/ 39 w 54"/>
                  <a:gd name="T13" fmla="*/ 10 h 23"/>
                  <a:gd name="T14" fmla="*/ 47 w 54"/>
                  <a:gd name="T15" fmla="*/ 10 h 23"/>
                  <a:gd name="T16" fmla="*/ 54 w 54"/>
                  <a:gd name="T17" fmla="*/ 8 h 23"/>
                  <a:gd name="T18" fmla="*/ 53 w 54"/>
                  <a:gd name="T19" fmla="*/ 0 h 23"/>
                  <a:gd name="T20" fmla="*/ 45 w 54"/>
                  <a:gd name="T21" fmla="*/ 2 h 23"/>
                  <a:gd name="T22" fmla="*/ 39 w 54"/>
                  <a:gd name="T23" fmla="*/ 2 h 23"/>
                  <a:gd name="T24" fmla="*/ 31 w 54"/>
                  <a:gd name="T25" fmla="*/ 2 h 23"/>
                  <a:gd name="T26" fmla="*/ 25 w 54"/>
                  <a:gd name="T27" fmla="*/ 4 h 23"/>
                  <a:gd name="T28" fmla="*/ 17 w 54"/>
                  <a:gd name="T29" fmla="*/ 4 h 23"/>
                  <a:gd name="T30" fmla="*/ 11 w 54"/>
                  <a:gd name="T31" fmla="*/ 6 h 23"/>
                  <a:gd name="T32" fmla="*/ 4 w 54"/>
                  <a:gd name="T33" fmla="*/ 12 h 23"/>
                  <a:gd name="T34" fmla="*/ 0 w 54"/>
                  <a:gd name="T35" fmla="*/ 19 h 23"/>
                  <a:gd name="T36" fmla="*/ 4 w 54"/>
                  <a:gd name="T37" fmla="*/ 23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23"/>
                  <a:gd name="T59" fmla="*/ 54 w 54"/>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23">
                    <a:moveTo>
                      <a:pt x="4" y="23"/>
                    </a:moveTo>
                    <a:lnTo>
                      <a:pt x="9" y="19"/>
                    </a:lnTo>
                    <a:lnTo>
                      <a:pt x="14" y="15"/>
                    </a:lnTo>
                    <a:lnTo>
                      <a:pt x="18" y="12"/>
                    </a:lnTo>
                    <a:lnTo>
                      <a:pt x="25" y="12"/>
                    </a:lnTo>
                    <a:lnTo>
                      <a:pt x="33" y="10"/>
                    </a:lnTo>
                    <a:lnTo>
                      <a:pt x="39" y="10"/>
                    </a:lnTo>
                    <a:lnTo>
                      <a:pt x="47" y="10"/>
                    </a:lnTo>
                    <a:lnTo>
                      <a:pt x="54" y="8"/>
                    </a:lnTo>
                    <a:lnTo>
                      <a:pt x="53" y="0"/>
                    </a:lnTo>
                    <a:lnTo>
                      <a:pt x="45" y="2"/>
                    </a:lnTo>
                    <a:lnTo>
                      <a:pt x="39" y="2"/>
                    </a:lnTo>
                    <a:lnTo>
                      <a:pt x="31" y="2"/>
                    </a:lnTo>
                    <a:lnTo>
                      <a:pt x="25" y="4"/>
                    </a:lnTo>
                    <a:lnTo>
                      <a:pt x="17" y="4"/>
                    </a:lnTo>
                    <a:lnTo>
                      <a:pt x="11" y="6"/>
                    </a:lnTo>
                    <a:lnTo>
                      <a:pt x="4" y="12"/>
                    </a:lnTo>
                    <a:lnTo>
                      <a:pt x="0" y="19"/>
                    </a:lnTo>
                    <a:lnTo>
                      <a:pt x="4" y="23"/>
                    </a:lnTo>
                    <a:close/>
                  </a:path>
                </a:pathLst>
              </a:custGeom>
              <a:solidFill>
                <a:srgbClr val="CC6633"/>
              </a:solidFill>
              <a:ln w="9525">
                <a:noFill/>
                <a:round/>
                <a:headEnd/>
                <a:tailEnd/>
              </a:ln>
            </p:spPr>
            <p:txBody>
              <a:bodyPr/>
              <a:lstStyle/>
              <a:p>
                <a:endParaRPr lang="it-IT">
                  <a:solidFill>
                    <a:srgbClr val="FFFFFF"/>
                  </a:solidFill>
                </a:endParaRPr>
              </a:p>
            </p:txBody>
          </p:sp>
          <p:sp>
            <p:nvSpPr>
              <p:cNvPr id="29061" name="Freeform 505"/>
              <p:cNvSpPr>
                <a:spLocks/>
              </p:cNvSpPr>
              <p:nvPr/>
            </p:nvSpPr>
            <p:spPr bwMode="auto">
              <a:xfrm>
                <a:off x="3467" y="1945"/>
                <a:ext cx="11" cy="33"/>
              </a:xfrm>
              <a:custGeom>
                <a:avLst/>
                <a:gdLst>
                  <a:gd name="T0" fmla="*/ 5 w 11"/>
                  <a:gd name="T1" fmla="*/ 33 h 33"/>
                  <a:gd name="T2" fmla="*/ 8 w 11"/>
                  <a:gd name="T3" fmla="*/ 29 h 33"/>
                  <a:gd name="T4" fmla="*/ 8 w 11"/>
                  <a:gd name="T5" fmla="*/ 25 h 33"/>
                  <a:gd name="T6" fmla="*/ 10 w 11"/>
                  <a:gd name="T7" fmla="*/ 21 h 33"/>
                  <a:gd name="T8" fmla="*/ 10 w 11"/>
                  <a:gd name="T9" fmla="*/ 17 h 33"/>
                  <a:gd name="T10" fmla="*/ 10 w 11"/>
                  <a:gd name="T11" fmla="*/ 12 h 33"/>
                  <a:gd name="T12" fmla="*/ 11 w 11"/>
                  <a:gd name="T13" fmla="*/ 8 h 33"/>
                  <a:gd name="T14" fmla="*/ 11 w 11"/>
                  <a:gd name="T15" fmla="*/ 6 h 33"/>
                  <a:gd name="T16" fmla="*/ 11 w 11"/>
                  <a:gd name="T17" fmla="*/ 4 h 33"/>
                  <a:gd name="T18" fmla="*/ 7 w 11"/>
                  <a:gd name="T19" fmla="*/ 0 h 33"/>
                  <a:gd name="T20" fmla="*/ 5 w 11"/>
                  <a:gd name="T21" fmla="*/ 4 h 33"/>
                  <a:gd name="T22" fmla="*/ 5 w 11"/>
                  <a:gd name="T23" fmla="*/ 6 h 33"/>
                  <a:gd name="T24" fmla="*/ 4 w 11"/>
                  <a:gd name="T25" fmla="*/ 10 h 33"/>
                  <a:gd name="T26" fmla="*/ 4 w 11"/>
                  <a:gd name="T27" fmla="*/ 14 h 33"/>
                  <a:gd name="T28" fmla="*/ 4 w 11"/>
                  <a:gd name="T29" fmla="*/ 19 h 33"/>
                  <a:gd name="T30" fmla="*/ 2 w 11"/>
                  <a:gd name="T31" fmla="*/ 21 h 33"/>
                  <a:gd name="T32" fmla="*/ 2 w 11"/>
                  <a:gd name="T33" fmla="*/ 25 h 33"/>
                  <a:gd name="T34" fmla="*/ 0 w 11"/>
                  <a:gd name="T35" fmla="*/ 29 h 33"/>
                  <a:gd name="T36" fmla="*/ 5 w 11"/>
                  <a:gd name="T37" fmla="*/ 33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33"/>
                  <a:gd name="T59" fmla="*/ 11 w 11"/>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33">
                    <a:moveTo>
                      <a:pt x="5" y="33"/>
                    </a:moveTo>
                    <a:lnTo>
                      <a:pt x="8" y="29"/>
                    </a:lnTo>
                    <a:lnTo>
                      <a:pt x="8" y="25"/>
                    </a:lnTo>
                    <a:lnTo>
                      <a:pt x="10" y="21"/>
                    </a:lnTo>
                    <a:lnTo>
                      <a:pt x="10" y="17"/>
                    </a:lnTo>
                    <a:lnTo>
                      <a:pt x="10" y="12"/>
                    </a:lnTo>
                    <a:lnTo>
                      <a:pt x="11" y="8"/>
                    </a:lnTo>
                    <a:lnTo>
                      <a:pt x="11" y="6"/>
                    </a:lnTo>
                    <a:lnTo>
                      <a:pt x="11" y="4"/>
                    </a:lnTo>
                    <a:lnTo>
                      <a:pt x="7" y="0"/>
                    </a:lnTo>
                    <a:lnTo>
                      <a:pt x="5" y="4"/>
                    </a:lnTo>
                    <a:lnTo>
                      <a:pt x="5" y="6"/>
                    </a:lnTo>
                    <a:lnTo>
                      <a:pt x="4" y="10"/>
                    </a:lnTo>
                    <a:lnTo>
                      <a:pt x="4" y="14"/>
                    </a:lnTo>
                    <a:lnTo>
                      <a:pt x="4" y="19"/>
                    </a:lnTo>
                    <a:lnTo>
                      <a:pt x="2" y="21"/>
                    </a:lnTo>
                    <a:lnTo>
                      <a:pt x="2" y="25"/>
                    </a:lnTo>
                    <a:lnTo>
                      <a:pt x="0" y="29"/>
                    </a:lnTo>
                    <a:lnTo>
                      <a:pt x="5" y="33"/>
                    </a:lnTo>
                    <a:close/>
                  </a:path>
                </a:pathLst>
              </a:custGeom>
              <a:solidFill>
                <a:srgbClr val="CC6633"/>
              </a:solidFill>
              <a:ln w="9525">
                <a:noFill/>
                <a:round/>
                <a:headEnd/>
                <a:tailEnd/>
              </a:ln>
            </p:spPr>
            <p:txBody>
              <a:bodyPr/>
              <a:lstStyle/>
              <a:p>
                <a:endParaRPr lang="it-IT">
                  <a:solidFill>
                    <a:srgbClr val="FFFFFF"/>
                  </a:solidFill>
                </a:endParaRPr>
              </a:p>
            </p:txBody>
          </p:sp>
          <p:sp>
            <p:nvSpPr>
              <p:cNvPr id="29062" name="Freeform 506"/>
              <p:cNvSpPr>
                <a:spLocks/>
              </p:cNvSpPr>
              <p:nvPr/>
            </p:nvSpPr>
            <p:spPr bwMode="auto">
              <a:xfrm>
                <a:off x="3466" y="1974"/>
                <a:ext cx="8" cy="11"/>
              </a:xfrm>
              <a:custGeom>
                <a:avLst/>
                <a:gdLst>
                  <a:gd name="T0" fmla="*/ 8 w 8"/>
                  <a:gd name="T1" fmla="*/ 2 h 11"/>
                  <a:gd name="T2" fmla="*/ 6 w 8"/>
                  <a:gd name="T3" fmla="*/ 2 h 11"/>
                  <a:gd name="T4" fmla="*/ 8 w 8"/>
                  <a:gd name="T5" fmla="*/ 2 h 11"/>
                  <a:gd name="T6" fmla="*/ 6 w 8"/>
                  <a:gd name="T7" fmla="*/ 4 h 11"/>
                  <a:gd name="T8" fmla="*/ 1 w 8"/>
                  <a:gd name="T9" fmla="*/ 0 h 11"/>
                  <a:gd name="T10" fmla="*/ 0 w 8"/>
                  <a:gd name="T11" fmla="*/ 2 h 11"/>
                  <a:gd name="T12" fmla="*/ 1 w 8"/>
                  <a:gd name="T13" fmla="*/ 4 h 11"/>
                  <a:gd name="T14" fmla="*/ 1 w 8"/>
                  <a:gd name="T15" fmla="*/ 6 h 11"/>
                  <a:gd name="T16" fmla="*/ 3 w 8"/>
                  <a:gd name="T17" fmla="*/ 9 h 11"/>
                  <a:gd name="T18" fmla="*/ 5 w 8"/>
                  <a:gd name="T19" fmla="*/ 11 h 11"/>
                  <a:gd name="T20" fmla="*/ 6 w 8"/>
                  <a:gd name="T21" fmla="*/ 11 h 11"/>
                  <a:gd name="T22" fmla="*/ 8 w 8"/>
                  <a:gd name="T23" fmla="*/ 11 h 11"/>
                  <a:gd name="T24" fmla="*/ 8 w 8"/>
                  <a:gd name="T25" fmla="*/ 2 h 1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
                  <a:gd name="T40" fmla="*/ 0 h 11"/>
                  <a:gd name="T41" fmla="*/ 8 w 8"/>
                  <a:gd name="T42" fmla="*/ 11 h 1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 h="11">
                    <a:moveTo>
                      <a:pt x="8" y="2"/>
                    </a:moveTo>
                    <a:lnTo>
                      <a:pt x="6" y="2"/>
                    </a:lnTo>
                    <a:lnTo>
                      <a:pt x="8" y="2"/>
                    </a:lnTo>
                    <a:lnTo>
                      <a:pt x="6" y="4"/>
                    </a:lnTo>
                    <a:lnTo>
                      <a:pt x="1" y="0"/>
                    </a:lnTo>
                    <a:lnTo>
                      <a:pt x="0" y="2"/>
                    </a:lnTo>
                    <a:lnTo>
                      <a:pt x="1" y="4"/>
                    </a:lnTo>
                    <a:lnTo>
                      <a:pt x="1" y="6"/>
                    </a:lnTo>
                    <a:lnTo>
                      <a:pt x="3" y="9"/>
                    </a:lnTo>
                    <a:lnTo>
                      <a:pt x="5" y="11"/>
                    </a:lnTo>
                    <a:lnTo>
                      <a:pt x="6" y="11"/>
                    </a:lnTo>
                    <a:lnTo>
                      <a:pt x="8" y="11"/>
                    </a:lnTo>
                    <a:lnTo>
                      <a:pt x="8" y="2"/>
                    </a:lnTo>
                    <a:close/>
                  </a:path>
                </a:pathLst>
              </a:custGeom>
              <a:solidFill>
                <a:srgbClr val="CC6633"/>
              </a:solidFill>
              <a:ln w="9525">
                <a:noFill/>
                <a:round/>
                <a:headEnd/>
                <a:tailEnd/>
              </a:ln>
            </p:spPr>
            <p:txBody>
              <a:bodyPr/>
              <a:lstStyle/>
              <a:p>
                <a:endParaRPr lang="it-IT">
                  <a:solidFill>
                    <a:srgbClr val="FFFFFF"/>
                  </a:solidFill>
                </a:endParaRPr>
              </a:p>
            </p:txBody>
          </p:sp>
          <p:sp>
            <p:nvSpPr>
              <p:cNvPr id="29063" name="Freeform 507"/>
              <p:cNvSpPr>
                <a:spLocks/>
              </p:cNvSpPr>
              <p:nvPr/>
            </p:nvSpPr>
            <p:spPr bwMode="auto">
              <a:xfrm>
                <a:off x="3474" y="1976"/>
                <a:ext cx="33" cy="13"/>
              </a:xfrm>
              <a:custGeom>
                <a:avLst/>
                <a:gdLst>
                  <a:gd name="T0" fmla="*/ 28 w 33"/>
                  <a:gd name="T1" fmla="*/ 0 h 13"/>
                  <a:gd name="T2" fmla="*/ 26 w 33"/>
                  <a:gd name="T3" fmla="*/ 2 h 13"/>
                  <a:gd name="T4" fmla="*/ 23 w 33"/>
                  <a:gd name="T5" fmla="*/ 2 h 13"/>
                  <a:gd name="T6" fmla="*/ 20 w 33"/>
                  <a:gd name="T7" fmla="*/ 4 h 13"/>
                  <a:gd name="T8" fmla="*/ 17 w 33"/>
                  <a:gd name="T9" fmla="*/ 2 h 13"/>
                  <a:gd name="T10" fmla="*/ 12 w 33"/>
                  <a:gd name="T11" fmla="*/ 2 h 13"/>
                  <a:gd name="T12" fmla="*/ 9 w 33"/>
                  <a:gd name="T13" fmla="*/ 0 h 13"/>
                  <a:gd name="T14" fmla="*/ 4 w 33"/>
                  <a:gd name="T15" fmla="*/ 0 h 13"/>
                  <a:gd name="T16" fmla="*/ 0 w 33"/>
                  <a:gd name="T17" fmla="*/ 0 h 13"/>
                  <a:gd name="T18" fmla="*/ 0 w 33"/>
                  <a:gd name="T19" fmla="*/ 9 h 13"/>
                  <a:gd name="T20" fmla="*/ 3 w 33"/>
                  <a:gd name="T21" fmla="*/ 9 h 13"/>
                  <a:gd name="T22" fmla="*/ 8 w 33"/>
                  <a:gd name="T23" fmla="*/ 11 h 13"/>
                  <a:gd name="T24" fmla="*/ 12 w 33"/>
                  <a:gd name="T25" fmla="*/ 11 h 13"/>
                  <a:gd name="T26" fmla="*/ 15 w 33"/>
                  <a:gd name="T27" fmla="*/ 13 h 13"/>
                  <a:gd name="T28" fmla="*/ 20 w 33"/>
                  <a:gd name="T29" fmla="*/ 13 h 13"/>
                  <a:gd name="T30" fmla="*/ 25 w 33"/>
                  <a:gd name="T31" fmla="*/ 11 h 13"/>
                  <a:gd name="T32" fmla="*/ 29 w 33"/>
                  <a:gd name="T33" fmla="*/ 9 h 13"/>
                  <a:gd name="T34" fmla="*/ 33 w 33"/>
                  <a:gd name="T35" fmla="*/ 4 h 13"/>
                  <a:gd name="T36" fmla="*/ 28 w 33"/>
                  <a:gd name="T37" fmla="*/ 0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13"/>
                  <a:gd name="T59" fmla="*/ 33 w 33"/>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13">
                    <a:moveTo>
                      <a:pt x="28" y="0"/>
                    </a:moveTo>
                    <a:lnTo>
                      <a:pt x="26" y="2"/>
                    </a:lnTo>
                    <a:lnTo>
                      <a:pt x="23" y="2"/>
                    </a:lnTo>
                    <a:lnTo>
                      <a:pt x="20" y="4"/>
                    </a:lnTo>
                    <a:lnTo>
                      <a:pt x="17" y="2"/>
                    </a:lnTo>
                    <a:lnTo>
                      <a:pt x="12" y="2"/>
                    </a:lnTo>
                    <a:lnTo>
                      <a:pt x="9" y="0"/>
                    </a:lnTo>
                    <a:lnTo>
                      <a:pt x="4" y="0"/>
                    </a:lnTo>
                    <a:lnTo>
                      <a:pt x="0" y="0"/>
                    </a:lnTo>
                    <a:lnTo>
                      <a:pt x="0" y="9"/>
                    </a:lnTo>
                    <a:lnTo>
                      <a:pt x="3" y="9"/>
                    </a:lnTo>
                    <a:lnTo>
                      <a:pt x="8" y="11"/>
                    </a:lnTo>
                    <a:lnTo>
                      <a:pt x="12" y="11"/>
                    </a:lnTo>
                    <a:lnTo>
                      <a:pt x="15" y="13"/>
                    </a:lnTo>
                    <a:lnTo>
                      <a:pt x="20" y="13"/>
                    </a:lnTo>
                    <a:lnTo>
                      <a:pt x="25" y="11"/>
                    </a:lnTo>
                    <a:lnTo>
                      <a:pt x="29" y="9"/>
                    </a:lnTo>
                    <a:lnTo>
                      <a:pt x="33" y="4"/>
                    </a:lnTo>
                    <a:lnTo>
                      <a:pt x="28" y="0"/>
                    </a:lnTo>
                    <a:close/>
                  </a:path>
                </a:pathLst>
              </a:custGeom>
              <a:solidFill>
                <a:srgbClr val="CC6633"/>
              </a:solidFill>
              <a:ln w="9525">
                <a:noFill/>
                <a:round/>
                <a:headEnd/>
                <a:tailEnd/>
              </a:ln>
            </p:spPr>
            <p:txBody>
              <a:bodyPr/>
              <a:lstStyle/>
              <a:p>
                <a:endParaRPr lang="it-IT">
                  <a:solidFill>
                    <a:srgbClr val="FFFFFF"/>
                  </a:solidFill>
                </a:endParaRPr>
              </a:p>
            </p:txBody>
          </p:sp>
          <p:sp>
            <p:nvSpPr>
              <p:cNvPr id="29064" name="Freeform 508"/>
              <p:cNvSpPr>
                <a:spLocks/>
              </p:cNvSpPr>
              <p:nvPr/>
            </p:nvSpPr>
            <p:spPr bwMode="auto">
              <a:xfrm>
                <a:off x="3502" y="1941"/>
                <a:ext cx="20" cy="39"/>
              </a:xfrm>
              <a:custGeom>
                <a:avLst/>
                <a:gdLst>
                  <a:gd name="T0" fmla="*/ 14 w 20"/>
                  <a:gd name="T1" fmla="*/ 0 h 39"/>
                  <a:gd name="T2" fmla="*/ 12 w 20"/>
                  <a:gd name="T3" fmla="*/ 4 h 39"/>
                  <a:gd name="T4" fmla="*/ 11 w 20"/>
                  <a:gd name="T5" fmla="*/ 8 h 39"/>
                  <a:gd name="T6" fmla="*/ 9 w 20"/>
                  <a:gd name="T7" fmla="*/ 12 h 39"/>
                  <a:gd name="T8" fmla="*/ 6 w 20"/>
                  <a:gd name="T9" fmla="*/ 18 h 39"/>
                  <a:gd name="T10" fmla="*/ 5 w 20"/>
                  <a:gd name="T11" fmla="*/ 23 h 39"/>
                  <a:gd name="T12" fmla="*/ 3 w 20"/>
                  <a:gd name="T13" fmla="*/ 27 h 39"/>
                  <a:gd name="T14" fmla="*/ 1 w 20"/>
                  <a:gd name="T15" fmla="*/ 31 h 39"/>
                  <a:gd name="T16" fmla="*/ 0 w 20"/>
                  <a:gd name="T17" fmla="*/ 35 h 39"/>
                  <a:gd name="T18" fmla="*/ 5 w 20"/>
                  <a:gd name="T19" fmla="*/ 39 h 39"/>
                  <a:gd name="T20" fmla="*/ 8 w 20"/>
                  <a:gd name="T21" fmla="*/ 35 h 39"/>
                  <a:gd name="T22" fmla="*/ 9 w 20"/>
                  <a:gd name="T23" fmla="*/ 31 h 39"/>
                  <a:gd name="T24" fmla="*/ 11 w 20"/>
                  <a:gd name="T25" fmla="*/ 27 h 39"/>
                  <a:gd name="T26" fmla="*/ 12 w 20"/>
                  <a:gd name="T27" fmla="*/ 23 h 39"/>
                  <a:gd name="T28" fmla="*/ 14 w 20"/>
                  <a:gd name="T29" fmla="*/ 18 h 39"/>
                  <a:gd name="T30" fmla="*/ 15 w 20"/>
                  <a:gd name="T31" fmla="*/ 14 h 39"/>
                  <a:gd name="T32" fmla="*/ 19 w 20"/>
                  <a:gd name="T33" fmla="*/ 10 h 39"/>
                  <a:gd name="T34" fmla="*/ 20 w 20"/>
                  <a:gd name="T35" fmla="*/ 6 h 39"/>
                  <a:gd name="T36" fmla="*/ 14 w 20"/>
                  <a:gd name="T37" fmla="*/ 0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39"/>
                  <a:gd name="T59" fmla="*/ 20 w 20"/>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39">
                    <a:moveTo>
                      <a:pt x="14" y="0"/>
                    </a:moveTo>
                    <a:lnTo>
                      <a:pt x="12" y="4"/>
                    </a:lnTo>
                    <a:lnTo>
                      <a:pt x="11" y="8"/>
                    </a:lnTo>
                    <a:lnTo>
                      <a:pt x="9" y="12"/>
                    </a:lnTo>
                    <a:lnTo>
                      <a:pt x="6" y="18"/>
                    </a:lnTo>
                    <a:lnTo>
                      <a:pt x="5" y="23"/>
                    </a:lnTo>
                    <a:lnTo>
                      <a:pt x="3" y="27"/>
                    </a:lnTo>
                    <a:lnTo>
                      <a:pt x="1" y="31"/>
                    </a:lnTo>
                    <a:lnTo>
                      <a:pt x="0" y="35"/>
                    </a:lnTo>
                    <a:lnTo>
                      <a:pt x="5" y="39"/>
                    </a:lnTo>
                    <a:lnTo>
                      <a:pt x="8" y="35"/>
                    </a:lnTo>
                    <a:lnTo>
                      <a:pt x="9" y="31"/>
                    </a:lnTo>
                    <a:lnTo>
                      <a:pt x="11" y="27"/>
                    </a:lnTo>
                    <a:lnTo>
                      <a:pt x="12" y="23"/>
                    </a:lnTo>
                    <a:lnTo>
                      <a:pt x="14" y="18"/>
                    </a:lnTo>
                    <a:lnTo>
                      <a:pt x="15" y="14"/>
                    </a:lnTo>
                    <a:lnTo>
                      <a:pt x="19" y="10"/>
                    </a:lnTo>
                    <a:lnTo>
                      <a:pt x="20" y="6"/>
                    </a:lnTo>
                    <a:lnTo>
                      <a:pt x="14" y="0"/>
                    </a:lnTo>
                    <a:close/>
                  </a:path>
                </a:pathLst>
              </a:custGeom>
              <a:solidFill>
                <a:srgbClr val="CC6633"/>
              </a:solidFill>
              <a:ln w="9525">
                <a:noFill/>
                <a:round/>
                <a:headEnd/>
                <a:tailEnd/>
              </a:ln>
            </p:spPr>
            <p:txBody>
              <a:bodyPr/>
              <a:lstStyle/>
              <a:p>
                <a:endParaRPr lang="it-IT">
                  <a:solidFill>
                    <a:srgbClr val="FFFFFF"/>
                  </a:solidFill>
                </a:endParaRPr>
              </a:p>
            </p:txBody>
          </p:sp>
          <p:sp>
            <p:nvSpPr>
              <p:cNvPr id="29065" name="Freeform 509"/>
              <p:cNvSpPr>
                <a:spLocks/>
              </p:cNvSpPr>
              <p:nvPr/>
            </p:nvSpPr>
            <p:spPr bwMode="auto">
              <a:xfrm>
                <a:off x="3516" y="1924"/>
                <a:ext cx="17" cy="23"/>
              </a:xfrm>
              <a:custGeom>
                <a:avLst/>
                <a:gdLst>
                  <a:gd name="T0" fmla="*/ 14 w 17"/>
                  <a:gd name="T1" fmla="*/ 8 h 23"/>
                  <a:gd name="T2" fmla="*/ 11 w 17"/>
                  <a:gd name="T3" fmla="*/ 4 h 23"/>
                  <a:gd name="T4" fmla="*/ 11 w 17"/>
                  <a:gd name="T5" fmla="*/ 6 h 23"/>
                  <a:gd name="T6" fmla="*/ 9 w 17"/>
                  <a:gd name="T7" fmla="*/ 8 h 23"/>
                  <a:gd name="T8" fmla="*/ 8 w 17"/>
                  <a:gd name="T9" fmla="*/ 10 h 23"/>
                  <a:gd name="T10" fmla="*/ 6 w 17"/>
                  <a:gd name="T11" fmla="*/ 10 h 23"/>
                  <a:gd name="T12" fmla="*/ 5 w 17"/>
                  <a:gd name="T13" fmla="*/ 12 h 23"/>
                  <a:gd name="T14" fmla="*/ 3 w 17"/>
                  <a:gd name="T15" fmla="*/ 14 h 23"/>
                  <a:gd name="T16" fmla="*/ 0 w 17"/>
                  <a:gd name="T17" fmla="*/ 17 h 23"/>
                  <a:gd name="T18" fmla="*/ 6 w 17"/>
                  <a:gd name="T19" fmla="*/ 23 h 23"/>
                  <a:gd name="T20" fmla="*/ 6 w 17"/>
                  <a:gd name="T21" fmla="*/ 21 h 23"/>
                  <a:gd name="T22" fmla="*/ 8 w 17"/>
                  <a:gd name="T23" fmla="*/ 21 h 23"/>
                  <a:gd name="T24" fmla="*/ 9 w 17"/>
                  <a:gd name="T25" fmla="*/ 19 h 23"/>
                  <a:gd name="T26" fmla="*/ 11 w 17"/>
                  <a:gd name="T27" fmla="*/ 19 h 23"/>
                  <a:gd name="T28" fmla="*/ 14 w 17"/>
                  <a:gd name="T29" fmla="*/ 17 h 23"/>
                  <a:gd name="T30" fmla="*/ 16 w 17"/>
                  <a:gd name="T31" fmla="*/ 12 h 23"/>
                  <a:gd name="T32" fmla="*/ 17 w 17"/>
                  <a:gd name="T33" fmla="*/ 8 h 23"/>
                  <a:gd name="T34" fmla="*/ 17 w 17"/>
                  <a:gd name="T35" fmla="*/ 4 h 23"/>
                  <a:gd name="T36" fmla="*/ 12 w 17"/>
                  <a:gd name="T37" fmla="*/ 0 h 23"/>
                  <a:gd name="T38" fmla="*/ 17 w 17"/>
                  <a:gd name="T39" fmla="*/ 4 h 23"/>
                  <a:gd name="T40" fmla="*/ 17 w 17"/>
                  <a:gd name="T41" fmla="*/ 0 h 23"/>
                  <a:gd name="T42" fmla="*/ 12 w 17"/>
                  <a:gd name="T43" fmla="*/ 0 h 23"/>
                  <a:gd name="T44" fmla="*/ 14 w 17"/>
                  <a:gd name="T45" fmla="*/ 8 h 2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
                  <a:gd name="T70" fmla="*/ 0 h 23"/>
                  <a:gd name="T71" fmla="*/ 17 w 17"/>
                  <a:gd name="T72" fmla="*/ 23 h 23"/>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 h="23">
                    <a:moveTo>
                      <a:pt x="14" y="8"/>
                    </a:moveTo>
                    <a:lnTo>
                      <a:pt x="11" y="4"/>
                    </a:lnTo>
                    <a:lnTo>
                      <a:pt x="11" y="6"/>
                    </a:lnTo>
                    <a:lnTo>
                      <a:pt x="9" y="8"/>
                    </a:lnTo>
                    <a:lnTo>
                      <a:pt x="8" y="10"/>
                    </a:lnTo>
                    <a:lnTo>
                      <a:pt x="6" y="10"/>
                    </a:lnTo>
                    <a:lnTo>
                      <a:pt x="5" y="12"/>
                    </a:lnTo>
                    <a:lnTo>
                      <a:pt x="3" y="14"/>
                    </a:lnTo>
                    <a:lnTo>
                      <a:pt x="0" y="17"/>
                    </a:lnTo>
                    <a:lnTo>
                      <a:pt x="6" y="23"/>
                    </a:lnTo>
                    <a:lnTo>
                      <a:pt x="6" y="21"/>
                    </a:lnTo>
                    <a:lnTo>
                      <a:pt x="8" y="21"/>
                    </a:lnTo>
                    <a:lnTo>
                      <a:pt x="9" y="19"/>
                    </a:lnTo>
                    <a:lnTo>
                      <a:pt x="11" y="19"/>
                    </a:lnTo>
                    <a:lnTo>
                      <a:pt x="14" y="17"/>
                    </a:lnTo>
                    <a:lnTo>
                      <a:pt x="16" y="12"/>
                    </a:lnTo>
                    <a:lnTo>
                      <a:pt x="17" y="8"/>
                    </a:lnTo>
                    <a:lnTo>
                      <a:pt x="17" y="4"/>
                    </a:lnTo>
                    <a:lnTo>
                      <a:pt x="12" y="0"/>
                    </a:lnTo>
                    <a:lnTo>
                      <a:pt x="17" y="4"/>
                    </a:lnTo>
                    <a:lnTo>
                      <a:pt x="17" y="0"/>
                    </a:lnTo>
                    <a:lnTo>
                      <a:pt x="12" y="0"/>
                    </a:lnTo>
                    <a:lnTo>
                      <a:pt x="14" y="8"/>
                    </a:lnTo>
                    <a:close/>
                  </a:path>
                </a:pathLst>
              </a:custGeom>
              <a:solidFill>
                <a:srgbClr val="CC6633"/>
              </a:solidFill>
              <a:ln w="9525">
                <a:noFill/>
                <a:round/>
                <a:headEnd/>
                <a:tailEnd/>
              </a:ln>
            </p:spPr>
            <p:txBody>
              <a:bodyPr/>
              <a:lstStyle/>
              <a:p>
                <a:endParaRPr lang="it-IT">
                  <a:solidFill>
                    <a:srgbClr val="FFFFFF"/>
                  </a:solidFill>
                </a:endParaRPr>
              </a:p>
            </p:txBody>
          </p:sp>
          <p:sp>
            <p:nvSpPr>
              <p:cNvPr id="29066" name="Freeform 510"/>
              <p:cNvSpPr>
                <a:spLocks/>
              </p:cNvSpPr>
              <p:nvPr/>
            </p:nvSpPr>
            <p:spPr bwMode="auto">
              <a:xfrm>
                <a:off x="3527" y="1924"/>
                <a:ext cx="3" cy="10"/>
              </a:xfrm>
              <a:custGeom>
                <a:avLst/>
                <a:gdLst>
                  <a:gd name="T0" fmla="*/ 1 w 3"/>
                  <a:gd name="T1" fmla="*/ 10 h 10"/>
                  <a:gd name="T2" fmla="*/ 3 w 3"/>
                  <a:gd name="T3" fmla="*/ 10 h 10"/>
                  <a:gd name="T4" fmla="*/ 3 w 3"/>
                  <a:gd name="T5" fmla="*/ 8 h 10"/>
                  <a:gd name="T6" fmla="*/ 1 w 3"/>
                  <a:gd name="T7" fmla="*/ 0 h 10"/>
                  <a:gd name="T8" fmla="*/ 1 w 3"/>
                  <a:gd name="T9" fmla="*/ 2 h 10"/>
                  <a:gd name="T10" fmla="*/ 0 w 3"/>
                  <a:gd name="T11" fmla="*/ 2 h 10"/>
                  <a:gd name="T12" fmla="*/ 1 w 3"/>
                  <a:gd name="T13" fmla="*/ 10 h 10"/>
                  <a:gd name="T14" fmla="*/ 0 60000 65536"/>
                  <a:gd name="T15" fmla="*/ 0 60000 65536"/>
                  <a:gd name="T16" fmla="*/ 0 60000 65536"/>
                  <a:gd name="T17" fmla="*/ 0 60000 65536"/>
                  <a:gd name="T18" fmla="*/ 0 60000 65536"/>
                  <a:gd name="T19" fmla="*/ 0 60000 65536"/>
                  <a:gd name="T20" fmla="*/ 0 60000 65536"/>
                  <a:gd name="T21" fmla="*/ 0 w 3"/>
                  <a:gd name="T22" fmla="*/ 0 h 10"/>
                  <a:gd name="T23" fmla="*/ 3 w 3"/>
                  <a:gd name="T24" fmla="*/ 10 h 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10">
                    <a:moveTo>
                      <a:pt x="1" y="10"/>
                    </a:moveTo>
                    <a:lnTo>
                      <a:pt x="3" y="10"/>
                    </a:lnTo>
                    <a:lnTo>
                      <a:pt x="3" y="8"/>
                    </a:lnTo>
                    <a:lnTo>
                      <a:pt x="1" y="0"/>
                    </a:lnTo>
                    <a:lnTo>
                      <a:pt x="1" y="2"/>
                    </a:lnTo>
                    <a:lnTo>
                      <a:pt x="0" y="2"/>
                    </a:lnTo>
                    <a:lnTo>
                      <a:pt x="1" y="10"/>
                    </a:lnTo>
                    <a:close/>
                  </a:path>
                </a:pathLst>
              </a:custGeom>
              <a:solidFill>
                <a:srgbClr val="CC6633"/>
              </a:solidFill>
              <a:ln w="9525">
                <a:noFill/>
                <a:round/>
                <a:headEnd/>
                <a:tailEnd/>
              </a:ln>
            </p:spPr>
            <p:txBody>
              <a:bodyPr/>
              <a:lstStyle/>
              <a:p>
                <a:endParaRPr lang="it-IT">
                  <a:solidFill>
                    <a:srgbClr val="FFFFFF"/>
                  </a:solidFill>
                </a:endParaRPr>
              </a:p>
            </p:txBody>
          </p:sp>
          <p:sp>
            <p:nvSpPr>
              <p:cNvPr id="29067" name="Freeform 511"/>
              <p:cNvSpPr>
                <a:spLocks/>
              </p:cNvSpPr>
              <p:nvPr/>
            </p:nvSpPr>
            <p:spPr bwMode="auto">
              <a:xfrm>
                <a:off x="3513" y="1943"/>
                <a:ext cx="31" cy="46"/>
              </a:xfrm>
              <a:custGeom>
                <a:avLst/>
                <a:gdLst>
                  <a:gd name="T0" fmla="*/ 29 w 31"/>
                  <a:gd name="T1" fmla="*/ 4 h 46"/>
                  <a:gd name="T2" fmla="*/ 28 w 31"/>
                  <a:gd name="T3" fmla="*/ 2 h 46"/>
                  <a:gd name="T4" fmla="*/ 26 w 31"/>
                  <a:gd name="T5" fmla="*/ 0 h 46"/>
                  <a:gd name="T6" fmla="*/ 25 w 31"/>
                  <a:gd name="T7" fmla="*/ 0 h 46"/>
                  <a:gd name="T8" fmla="*/ 22 w 31"/>
                  <a:gd name="T9" fmla="*/ 0 h 46"/>
                  <a:gd name="T10" fmla="*/ 19 w 31"/>
                  <a:gd name="T11" fmla="*/ 0 h 46"/>
                  <a:gd name="T12" fmla="*/ 17 w 31"/>
                  <a:gd name="T13" fmla="*/ 2 h 46"/>
                  <a:gd name="T14" fmla="*/ 14 w 31"/>
                  <a:gd name="T15" fmla="*/ 4 h 46"/>
                  <a:gd name="T16" fmla="*/ 12 w 31"/>
                  <a:gd name="T17" fmla="*/ 6 h 46"/>
                  <a:gd name="T18" fmla="*/ 11 w 31"/>
                  <a:gd name="T19" fmla="*/ 8 h 46"/>
                  <a:gd name="T20" fmla="*/ 9 w 31"/>
                  <a:gd name="T21" fmla="*/ 12 h 46"/>
                  <a:gd name="T22" fmla="*/ 8 w 31"/>
                  <a:gd name="T23" fmla="*/ 16 h 46"/>
                  <a:gd name="T24" fmla="*/ 8 w 31"/>
                  <a:gd name="T25" fmla="*/ 21 h 46"/>
                  <a:gd name="T26" fmla="*/ 6 w 31"/>
                  <a:gd name="T27" fmla="*/ 25 h 46"/>
                  <a:gd name="T28" fmla="*/ 6 w 31"/>
                  <a:gd name="T29" fmla="*/ 29 h 46"/>
                  <a:gd name="T30" fmla="*/ 4 w 31"/>
                  <a:gd name="T31" fmla="*/ 31 h 46"/>
                  <a:gd name="T32" fmla="*/ 1 w 31"/>
                  <a:gd name="T33" fmla="*/ 35 h 46"/>
                  <a:gd name="T34" fmla="*/ 0 w 31"/>
                  <a:gd name="T35" fmla="*/ 37 h 46"/>
                  <a:gd name="T36" fmla="*/ 0 w 31"/>
                  <a:gd name="T37" fmla="*/ 40 h 46"/>
                  <a:gd name="T38" fmla="*/ 1 w 31"/>
                  <a:gd name="T39" fmla="*/ 42 h 46"/>
                  <a:gd name="T40" fmla="*/ 1 w 31"/>
                  <a:gd name="T41" fmla="*/ 42 h 46"/>
                  <a:gd name="T42" fmla="*/ 3 w 31"/>
                  <a:gd name="T43" fmla="*/ 44 h 46"/>
                  <a:gd name="T44" fmla="*/ 4 w 31"/>
                  <a:gd name="T45" fmla="*/ 46 h 46"/>
                  <a:gd name="T46" fmla="*/ 8 w 31"/>
                  <a:gd name="T47" fmla="*/ 46 h 46"/>
                  <a:gd name="T48" fmla="*/ 9 w 31"/>
                  <a:gd name="T49" fmla="*/ 46 h 46"/>
                  <a:gd name="T50" fmla="*/ 14 w 31"/>
                  <a:gd name="T51" fmla="*/ 44 h 46"/>
                  <a:gd name="T52" fmla="*/ 19 w 31"/>
                  <a:gd name="T53" fmla="*/ 40 h 46"/>
                  <a:gd name="T54" fmla="*/ 23 w 31"/>
                  <a:gd name="T55" fmla="*/ 35 h 46"/>
                  <a:gd name="T56" fmla="*/ 28 w 31"/>
                  <a:gd name="T57" fmla="*/ 31 h 46"/>
                  <a:gd name="T58" fmla="*/ 29 w 31"/>
                  <a:gd name="T59" fmla="*/ 25 h 46"/>
                  <a:gd name="T60" fmla="*/ 31 w 31"/>
                  <a:gd name="T61" fmla="*/ 16 h 46"/>
                  <a:gd name="T62" fmla="*/ 31 w 31"/>
                  <a:gd name="T63" fmla="*/ 10 h 46"/>
                  <a:gd name="T64" fmla="*/ 29 w 31"/>
                  <a:gd name="T65" fmla="*/ 4 h 4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1"/>
                  <a:gd name="T100" fmla="*/ 0 h 46"/>
                  <a:gd name="T101" fmla="*/ 31 w 31"/>
                  <a:gd name="T102" fmla="*/ 46 h 4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1" h="46">
                    <a:moveTo>
                      <a:pt x="29" y="4"/>
                    </a:moveTo>
                    <a:lnTo>
                      <a:pt x="28" y="2"/>
                    </a:lnTo>
                    <a:lnTo>
                      <a:pt x="26" y="0"/>
                    </a:lnTo>
                    <a:lnTo>
                      <a:pt x="25" y="0"/>
                    </a:lnTo>
                    <a:lnTo>
                      <a:pt x="22" y="0"/>
                    </a:lnTo>
                    <a:lnTo>
                      <a:pt x="19" y="0"/>
                    </a:lnTo>
                    <a:lnTo>
                      <a:pt x="17" y="2"/>
                    </a:lnTo>
                    <a:lnTo>
                      <a:pt x="14" y="4"/>
                    </a:lnTo>
                    <a:lnTo>
                      <a:pt x="12" y="6"/>
                    </a:lnTo>
                    <a:lnTo>
                      <a:pt x="11" y="8"/>
                    </a:lnTo>
                    <a:lnTo>
                      <a:pt x="9" y="12"/>
                    </a:lnTo>
                    <a:lnTo>
                      <a:pt x="8" y="16"/>
                    </a:lnTo>
                    <a:lnTo>
                      <a:pt x="8" y="21"/>
                    </a:lnTo>
                    <a:lnTo>
                      <a:pt x="6" y="25"/>
                    </a:lnTo>
                    <a:lnTo>
                      <a:pt x="6" y="29"/>
                    </a:lnTo>
                    <a:lnTo>
                      <a:pt x="4" y="31"/>
                    </a:lnTo>
                    <a:lnTo>
                      <a:pt x="1" y="35"/>
                    </a:lnTo>
                    <a:lnTo>
                      <a:pt x="0" y="37"/>
                    </a:lnTo>
                    <a:lnTo>
                      <a:pt x="0" y="40"/>
                    </a:lnTo>
                    <a:lnTo>
                      <a:pt x="1" y="42"/>
                    </a:lnTo>
                    <a:lnTo>
                      <a:pt x="3" y="44"/>
                    </a:lnTo>
                    <a:lnTo>
                      <a:pt x="4" y="46"/>
                    </a:lnTo>
                    <a:lnTo>
                      <a:pt x="8" y="46"/>
                    </a:lnTo>
                    <a:lnTo>
                      <a:pt x="9" y="46"/>
                    </a:lnTo>
                    <a:lnTo>
                      <a:pt x="14" y="44"/>
                    </a:lnTo>
                    <a:lnTo>
                      <a:pt x="19" y="40"/>
                    </a:lnTo>
                    <a:lnTo>
                      <a:pt x="23" y="35"/>
                    </a:lnTo>
                    <a:lnTo>
                      <a:pt x="28" y="31"/>
                    </a:lnTo>
                    <a:lnTo>
                      <a:pt x="29" y="25"/>
                    </a:lnTo>
                    <a:lnTo>
                      <a:pt x="31" y="16"/>
                    </a:lnTo>
                    <a:lnTo>
                      <a:pt x="31" y="10"/>
                    </a:lnTo>
                    <a:lnTo>
                      <a:pt x="29" y="4"/>
                    </a:lnTo>
                    <a:close/>
                  </a:path>
                </a:pathLst>
              </a:custGeom>
              <a:solidFill>
                <a:srgbClr val="F7AB8C"/>
              </a:solidFill>
              <a:ln w="9525">
                <a:noFill/>
                <a:round/>
                <a:headEnd/>
                <a:tailEnd/>
              </a:ln>
            </p:spPr>
            <p:txBody>
              <a:bodyPr/>
              <a:lstStyle/>
              <a:p>
                <a:endParaRPr lang="it-IT">
                  <a:solidFill>
                    <a:srgbClr val="FFFFFF"/>
                  </a:solidFill>
                </a:endParaRPr>
              </a:p>
            </p:txBody>
          </p:sp>
          <p:sp>
            <p:nvSpPr>
              <p:cNvPr id="29068" name="Freeform 512"/>
              <p:cNvSpPr>
                <a:spLocks/>
              </p:cNvSpPr>
              <p:nvPr/>
            </p:nvSpPr>
            <p:spPr bwMode="auto">
              <a:xfrm>
                <a:off x="3524" y="1938"/>
                <a:ext cx="22" cy="13"/>
              </a:xfrm>
              <a:custGeom>
                <a:avLst/>
                <a:gdLst>
                  <a:gd name="T0" fmla="*/ 3 w 22"/>
                  <a:gd name="T1" fmla="*/ 13 h 13"/>
                  <a:gd name="T2" fmla="*/ 4 w 22"/>
                  <a:gd name="T3" fmla="*/ 11 h 13"/>
                  <a:gd name="T4" fmla="*/ 8 w 22"/>
                  <a:gd name="T5" fmla="*/ 11 h 13"/>
                  <a:gd name="T6" fmla="*/ 9 w 22"/>
                  <a:gd name="T7" fmla="*/ 9 h 13"/>
                  <a:gd name="T8" fmla="*/ 11 w 22"/>
                  <a:gd name="T9" fmla="*/ 9 h 13"/>
                  <a:gd name="T10" fmla="*/ 12 w 22"/>
                  <a:gd name="T11" fmla="*/ 9 h 13"/>
                  <a:gd name="T12" fmla="*/ 14 w 22"/>
                  <a:gd name="T13" fmla="*/ 9 h 13"/>
                  <a:gd name="T14" fmla="*/ 15 w 22"/>
                  <a:gd name="T15" fmla="*/ 9 h 13"/>
                  <a:gd name="T16" fmla="*/ 15 w 22"/>
                  <a:gd name="T17" fmla="*/ 11 h 13"/>
                  <a:gd name="T18" fmla="*/ 22 w 22"/>
                  <a:gd name="T19" fmla="*/ 7 h 13"/>
                  <a:gd name="T20" fmla="*/ 20 w 22"/>
                  <a:gd name="T21" fmla="*/ 3 h 13"/>
                  <a:gd name="T22" fmla="*/ 17 w 22"/>
                  <a:gd name="T23" fmla="*/ 0 h 13"/>
                  <a:gd name="T24" fmla="*/ 14 w 22"/>
                  <a:gd name="T25" fmla="*/ 0 h 13"/>
                  <a:gd name="T26" fmla="*/ 11 w 22"/>
                  <a:gd name="T27" fmla="*/ 0 h 13"/>
                  <a:gd name="T28" fmla="*/ 8 w 22"/>
                  <a:gd name="T29" fmla="*/ 0 h 13"/>
                  <a:gd name="T30" fmla="*/ 4 w 22"/>
                  <a:gd name="T31" fmla="*/ 3 h 13"/>
                  <a:gd name="T32" fmla="*/ 1 w 22"/>
                  <a:gd name="T33" fmla="*/ 5 h 13"/>
                  <a:gd name="T34" fmla="*/ 0 w 22"/>
                  <a:gd name="T35" fmla="*/ 7 h 13"/>
                  <a:gd name="T36" fmla="*/ 3 w 22"/>
                  <a:gd name="T37" fmla="*/ 13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13"/>
                  <a:gd name="T59" fmla="*/ 22 w 22"/>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13">
                    <a:moveTo>
                      <a:pt x="3" y="13"/>
                    </a:moveTo>
                    <a:lnTo>
                      <a:pt x="4" y="11"/>
                    </a:lnTo>
                    <a:lnTo>
                      <a:pt x="8" y="11"/>
                    </a:lnTo>
                    <a:lnTo>
                      <a:pt x="9" y="9"/>
                    </a:lnTo>
                    <a:lnTo>
                      <a:pt x="11" y="9"/>
                    </a:lnTo>
                    <a:lnTo>
                      <a:pt x="12" y="9"/>
                    </a:lnTo>
                    <a:lnTo>
                      <a:pt x="14" y="9"/>
                    </a:lnTo>
                    <a:lnTo>
                      <a:pt x="15" y="9"/>
                    </a:lnTo>
                    <a:lnTo>
                      <a:pt x="15" y="11"/>
                    </a:lnTo>
                    <a:lnTo>
                      <a:pt x="22" y="7"/>
                    </a:lnTo>
                    <a:lnTo>
                      <a:pt x="20" y="3"/>
                    </a:lnTo>
                    <a:lnTo>
                      <a:pt x="17" y="0"/>
                    </a:lnTo>
                    <a:lnTo>
                      <a:pt x="14" y="0"/>
                    </a:lnTo>
                    <a:lnTo>
                      <a:pt x="11" y="0"/>
                    </a:lnTo>
                    <a:lnTo>
                      <a:pt x="8" y="0"/>
                    </a:lnTo>
                    <a:lnTo>
                      <a:pt x="4" y="3"/>
                    </a:lnTo>
                    <a:lnTo>
                      <a:pt x="1" y="5"/>
                    </a:lnTo>
                    <a:lnTo>
                      <a:pt x="0" y="7"/>
                    </a:lnTo>
                    <a:lnTo>
                      <a:pt x="3" y="13"/>
                    </a:lnTo>
                    <a:close/>
                  </a:path>
                </a:pathLst>
              </a:custGeom>
              <a:solidFill>
                <a:srgbClr val="CC6633"/>
              </a:solidFill>
              <a:ln w="9525">
                <a:noFill/>
                <a:round/>
                <a:headEnd/>
                <a:tailEnd/>
              </a:ln>
            </p:spPr>
            <p:txBody>
              <a:bodyPr/>
              <a:lstStyle/>
              <a:p>
                <a:endParaRPr lang="it-IT">
                  <a:solidFill>
                    <a:srgbClr val="FFFFFF"/>
                  </a:solidFill>
                </a:endParaRPr>
              </a:p>
            </p:txBody>
          </p:sp>
          <p:sp>
            <p:nvSpPr>
              <p:cNvPr id="29069" name="Freeform 513"/>
              <p:cNvSpPr>
                <a:spLocks/>
              </p:cNvSpPr>
              <p:nvPr/>
            </p:nvSpPr>
            <p:spPr bwMode="auto">
              <a:xfrm>
                <a:off x="3511" y="1945"/>
                <a:ext cx="16" cy="35"/>
              </a:xfrm>
              <a:custGeom>
                <a:avLst/>
                <a:gdLst>
                  <a:gd name="T0" fmla="*/ 6 w 16"/>
                  <a:gd name="T1" fmla="*/ 35 h 35"/>
                  <a:gd name="T2" fmla="*/ 5 w 16"/>
                  <a:gd name="T3" fmla="*/ 35 h 35"/>
                  <a:gd name="T4" fmla="*/ 8 w 16"/>
                  <a:gd name="T5" fmla="*/ 33 h 35"/>
                  <a:gd name="T6" fmla="*/ 11 w 16"/>
                  <a:gd name="T7" fmla="*/ 29 h 35"/>
                  <a:gd name="T8" fmla="*/ 11 w 16"/>
                  <a:gd name="T9" fmla="*/ 23 h 35"/>
                  <a:gd name="T10" fmla="*/ 13 w 16"/>
                  <a:gd name="T11" fmla="*/ 19 h 35"/>
                  <a:gd name="T12" fmla="*/ 14 w 16"/>
                  <a:gd name="T13" fmla="*/ 14 h 35"/>
                  <a:gd name="T14" fmla="*/ 14 w 16"/>
                  <a:gd name="T15" fmla="*/ 12 h 35"/>
                  <a:gd name="T16" fmla="*/ 16 w 16"/>
                  <a:gd name="T17" fmla="*/ 8 h 35"/>
                  <a:gd name="T18" fmla="*/ 16 w 16"/>
                  <a:gd name="T19" fmla="*/ 6 h 35"/>
                  <a:gd name="T20" fmla="*/ 13 w 16"/>
                  <a:gd name="T21" fmla="*/ 0 h 35"/>
                  <a:gd name="T22" fmla="*/ 10 w 16"/>
                  <a:gd name="T23" fmla="*/ 4 h 35"/>
                  <a:gd name="T24" fmla="*/ 8 w 16"/>
                  <a:gd name="T25" fmla="*/ 8 h 35"/>
                  <a:gd name="T26" fmla="*/ 6 w 16"/>
                  <a:gd name="T27" fmla="*/ 12 h 35"/>
                  <a:gd name="T28" fmla="*/ 6 w 16"/>
                  <a:gd name="T29" fmla="*/ 17 h 35"/>
                  <a:gd name="T30" fmla="*/ 6 w 16"/>
                  <a:gd name="T31" fmla="*/ 21 h 35"/>
                  <a:gd name="T32" fmla="*/ 5 w 16"/>
                  <a:gd name="T33" fmla="*/ 25 h 35"/>
                  <a:gd name="T34" fmla="*/ 3 w 16"/>
                  <a:gd name="T35" fmla="*/ 27 h 35"/>
                  <a:gd name="T36" fmla="*/ 2 w 16"/>
                  <a:gd name="T37" fmla="*/ 29 h 35"/>
                  <a:gd name="T38" fmla="*/ 0 w 16"/>
                  <a:gd name="T39" fmla="*/ 29 h 35"/>
                  <a:gd name="T40" fmla="*/ 6 w 16"/>
                  <a:gd name="T41" fmla="*/ 35 h 3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
                  <a:gd name="T64" fmla="*/ 0 h 35"/>
                  <a:gd name="T65" fmla="*/ 16 w 16"/>
                  <a:gd name="T66" fmla="*/ 35 h 3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 h="35">
                    <a:moveTo>
                      <a:pt x="6" y="35"/>
                    </a:moveTo>
                    <a:lnTo>
                      <a:pt x="5" y="35"/>
                    </a:lnTo>
                    <a:lnTo>
                      <a:pt x="8" y="33"/>
                    </a:lnTo>
                    <a:lnTo>
                      <a:pt x="11" y="29"/>
                    </a:lnTo>
                    <a:lnTo>
                      <a:pt x="11" y="23"/>
                    </a:lnTo>
                    <a:lnTo>
                      <a:pt x="13" y="19"/>
                    </a:lnTo>
                    <a:lnTo>
                      <a:pt x="14" y="14"/>
                    </a:lnTo>
                    <a:lnTo>
                      <a:pt x="14" y="12"/>
                    </a:lnTo>
                    <a:lnTo>
                      <a:pt x="16" y="8"/>
                    </a:lnTo>
                    <a:lnTo>
                      <a:pt x="16" y="6"/>
                    </a:lnTo>
                    <a:lnTo>
                      <a:pt x="13" y="0"/>
                    </a:lnTo>
                    <a:lnTo>
                      <a:pt x="10" y="4"/>
                    </a:lnTo>
                    <a:lnTo>
                      <a:pt x="8" y="8"/>
                    </a:lnTo>
                    <a:lnTo>
                      <a:pt x="6" y="12"/>
                    </a:lnTo>
                    <a:lnTo>
                      <a:pt x="6" y="17"/>
                    </a:lnTo>
                    <a:lnTo>
                      <a:pt x="6" y="21"/>
                    </a:lnTo>
                    <a:lnTo>
                      <a:pt x="5" y="25"/>
                    </a:lnTo>
                    <a:lnTo>
                      <a:pt x="3" y="27"/>
                    </a:lnTo>
                    <a:lnTo>
                      <a:pt x="2" y="29"/>
                    </a:lnTo>
                    <a:lnTo>
                      <a:pt x="0" y="29"/>
                    </a:lnTo>
                    <a:lnTo>
                      <a:pt x="6" y="35"/>
                    </a:lnTo>
                    <a:close/>
                  </a:path>
                </a:pathLst>
              </a:custGeom>
              <a:solidFill>
                <a:srgbClr val="CC6633"/>
              </a:solidFill>
              <a:ln w="9525">
                <a:noFill/>
                <a:round/>
                <a:headEnd/>
                <a:tailEnd/>
              </a:ln>
            </p:spPr>
            <p:txBody>
              <a:bodyPr/>
              <a:lstStyle/>
              <a:p>
                <a:endParaRPr lang="it-IT">
                  <a:solidFill>
                    <a:srgbClr val="FFFFFF"/>
                  </a:solidFill>
                </a:endParaRPr>
              </a:p>
            </p:txBody>
          </p:sp>
          <p:sp>
            <p:nvSpPr>
              <p:cNvPr id="29070" name="Freeform 514"/>
              <p:cNvSpPr>
                <a:spLocks/>
              </p:cNvSpPr>
              <p:nvPr/>
            </p:nvSpPr>
            <p:spPr bwMode="auto">
              <a:xfrm>
                <a:off x="3510" y="1974"/>
                <a:ext cx="12" cy="19"/>
              </a:xfrm>
              <a:custGeom>
                <a:avLst/>
                <a:gdLst>
                  <a:gd name="T0" fmla="*/ 12 w 12"/>
                  <a:gd name="T1" fmla="*/ 11 h 19"/>
                  <a:gd name="T2" fmla="*/ 11 w 12"/>
                  <a:gd name="T3" fmla="*/ 11 h 19"/>
                  <a:gd name="T4" fmla="*/ 9 w 12"/>
                  <a:gd name="T5" fmla="*/ 11 h 19"/>
                  <a:gd name="T6" fmla="*/ 7 w 12"/>
                  <a:gd name="T7" fmla="*/ 9 h 19"/>
                  <a:gd name="T8" fmla="*/ 6 w 12"/>
                  <a:gd name="T9" fmla="*/ 6 h 19"/>
                  <a:gd name="T10" fmla="*/ 7 w 12"/>
                  <a:gd name="T11" fmla="*/ 6 h 19"/>
                  <a:gd name="T12" fmla="*/ 1 w 12"/>
                  <a:gd name="T13" fmla="*/ 0 h 19"/>
                  <a:gd name="T14" fmla="*/ 0 w 12"/>
                  <a:gd name="T15" fmla="*/ 4 h 19"/>
                  <a:gd name="T16" fmla="*/ 0 w 12"/>
                  <a:gd name="T17" fmla="*/ 9 h 19"/>
                  <a:gd name="T18" fmla="*/ 1 w 12"/>
                  <a:gd name="T19" fmla="*/ 13 h 19"/>
                  <a:gd name="T20" fmla="*/ 3 w 12"/>
                  <a:gd name="T21" fmla="*/ 15 h 19"/>
                  <a:gd name="T22" fmla="*/ 4 w 12"/>
                  <a:gd name="T23" fmla="*/ 17 h 19"/>
                  <a:gd name="T24" fmla="*/ 7 w 12"/>
                  <a:gd name="T25" fmla="*/ 19 h 19"/>
                  <a:gd name="T26" fmla="*/ 9 w 12"/>
                  <a:gd name="T27" fmla="*/ 19 h 19"/>
                  <a:gd name="T28" fmla="*/ 12 w 12"/>
                  <a:gd name="T29" fmla="*/ 19 h 19"/>
                  <a:gd name="T30" fmla="*/ 12 w 12"/>
                  <a:gd name="T31" fmla="*/ 11 h 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19"/>
                  <a:gd name="T50" fmla="*/ 12 w 12"/>
                  <a:gd name="T51" fmla="*/ 19 h 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19">
                    <a:moveTo>
                      <a:pt x="12" y="11"/>
                    </a:moveTo>
                    <a:lnTo>
                      <a:pt x="11" y="11"/>
                    </a:lnTo>
                    <a:lnTo>
                      <a:pt x="9" y="11"/>
                    </a:lnTo>
                    <a:lnTo>
                      <a:pt x="7" y="9"/>
                    </a:lnTo>
                    <a:lnTo>
                      <a:pt x="6" y="6"/>
                    </a:lnTo>
                    <a:lnTo>
                      <a:pt x="7" y="6"/>
                    </a:lnTo>
                    <a:lnTo>
                      <a:pt x="1" y="0"/>
                    </a:lnTo>
                    <a:lnTo>
                      <a:pt x="0" y="4"/>
                    </a:lnTo>
                    <a:lnTo>
                      <a:pt x="0" y="9"/>
                    </a:lnTo>
                    <a:lnTo>
                      <a:pt x="1" y="13"/>
                    </a:lnTo>
                    <a:lnTo>
                      <a:pt x="3" y="15"/>
                    </a:lnTo>
                    <a:lnTo>
                      <a:pt x="4" y="17"/>
                    </a:lnTo>
                    <a:lnTo>
                      <a:pt x="7" y="19"/>
                    </a:lnTo>
                    <a:lnTo>
                      <a:pt x="9" y="19"/>
                    </a:lnTo>
                    <a:lnTo>
                      <a:pt x="12" y="19"/>
                    </a:lnTo>
                    <a:lnTo>
                      <a:pt x="12" y="11"/>
                    </a:lnTo>
                    <a:close/>
                  </a:path>
                </a:pathLst>
              </a:custGeom>
              <a:solidFill>
                <a:srgbClr val="CC6633"/>
              </a:solidFill>
              <a:ln w="9525">
                <a:noFill/>
                <a:round/>
                <a:headEnd/>
                <a:tailEnd/>
              </a:ln>
            </p:spPr>
            <p:txBody>
              <a:bodyPr/>
              <a:lstStyle/>
              <a:p>
                <a:endParaRPr lang="it-IT">
                  <a:solidFill>
                    <a:srgbClr val="FFFFFF"/>
                  </a:solidFill>
                </a:endParaRPr>
              </a:p>
            </p:txBody>
          </p:sp>
          <p:sp>
            <p:nvSpPr>
              <p:cNvPr id="29071" name="Freeform 515"/>
              <p:cNvSpPr>
                <a:spLocks/>
              </p:cNvSpPr>
              <p:nvPr/>
            </p:nvSpPr>
            <p:spPr bwMode="auto">
              <a:xfrm>
                <a:off x="3522" y="1945"/>
                <a:ext cx="25" cy="48"/>
              </a:xfrm>
              <a:custGeom>
                <a:avLst/>
                <a:gdLst>
                  <a:gd name="T0" fmla="*/ 17 w 25"/>
                  <a:gd name="T1" fmla="*/ 4 h 48"/>
                  <a:gd name="T2" fmla="*/ 19 w 25"/>
                  <a:gd name="T3" fmla="*/ 10 h 48"/>
                  <a:gd name="T4" fmla="*/ 19 w 25"/>
                  <a:gd name="T5" fmla="*/ 14 h 48"/>
                  <a:gd name="T6" fmla="*/ 17 w 25"/>
                  <a:gd name="T7" fmla="*/ 21 h 48"/>
                  <a:gd name="T8" fmla="*/ 16 w 25"/>
                  <a:gd name="T9" fmla="*/ 25 h 48"/>
                  <a:gd name="T10" fmla="*/ 13 w 25"/>
                  <a:gd name="T11" fmla="*/ 31 h 48"/>
                  <a:gd name="T12" fmla="*/ 8 w 25"/>
                  <a:gd name="T13" fmla="*/ 35 h 48"/>
                  <a:gd name="T14" fmla="*/ 3 w 25"/>
                  <a:gd name="T15" fmla="*/ 38 h 48"/>
                  <a:gd name="T16" fmla="*/ 0 w 25"/>
                  <a:gd name="T17" fmla="*/ 40 h 48"/>
                  <a:gd name="T18" fmla="*/ 0 w 25"/>
                  <a:gd name="T19" fmla="*/ 48 h 48"/>
                  <a:gd name="T20" fmla="*/ 6 w 25"/>
                  <a:gd name="T21" fmla="*/ 46 h 48"/>
                  <a:gd name="T22" fmla="*/ 11 w 25"/>
                  <a:gd name="T23" fmla="*/ 42 h 48"/>
                  <a:gd name="T24" fmla="*/ 17 w 25"/>
                  <a:gd name="T25" fmla="*/ 38 h 48"/>
                  <a:gd name="T26" fmla="*/ 20 w 25"/>
                  <a:gd name="T27" fmla="*/ 31 h 48"/>
                  <a:gd name="T28" fmla="*/ 24 w 25"/>
                  <a:gd name="T29" fmla="*/ 23 h 48"/>
                  <a:gd name="T30" fmla="*/ 25 w 25"/>
                  <a:gd name="T31" fmla="*/ 17 h 48"/>
                  <a:gd name="T32" fmla="*/ 25 w 25"/>
                  <a:gd name="T33" fmla="*/ 8 h 48"/>
                  <a:gd name="T34" fmla="*/ 24 w 25"/>
                  <a:gd name="T35" fmla="*/ 0 h 48"/>
                  <a:gd name="T36" fmla="*/ 17 w 25"/>
                  <a:gd name="T37" fmla="*/ 4 h 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5"/>
                  <a:gd name="T58" fmla="*/ 0 h 48"/>
                  <a:gd name="T59" fmla="*/ 25 w 25"/>
                  <a:gd name="T60" fmla="*/ 48 h 4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5" h="48">
                    <a:moveTo>
                      <a:pt x="17" y="4"/>
                    </a:moveTo>
                    <a:lnTo>
                      <a:pt x="19" y="10"/>
                    </a:lnTo>
                    <a:lnTo>
                      <a:pt x="19" y="14"/>
                    </a:lnTo>
                    <a:lnTo>
                      <a:pt x="17" y="21"/>
                    </a:lnTo>
                    <a:lnTo>
                      <a:pt x="16" y="25"/>
                    </a:lnTo>
                    <a:lnTo>
                      <a:pt x="13" y="31"/>
                    </a:lnTo>
                    <a:lnTo>
                      <a:pt x="8" y="35"/>
                    </a:lnTo>
                    <a:lnTo>
                      <a:pt x="3" y="38"/>
                    </a:lnTo>
                    <a:lnTo>
                      <a:pt x="0" y="40"/>
                    </a:lnTo>
                    <a:lnTo>
                      <a:pt x="0" y="48"/>
                    </a:lnTo>
                    <a:lnTo>
                      <a:pt x="6" y="46"/>
                    </a:lnTo>
                    <a:lnTo>
                      <a:pt x="11" y="42"/>
                    </a:lnTo>
                    <a:lnTo>
                      <a:pt x="17" y="38"/>
                    </a:lnTo>
                    <a:lnTo>
                      <a:pt x="20" y="31"/>
                    </a:lnTo>
                    <a:lnTo>
                      <a:pt x="24" y="23"/>
                    </a:lnTo>
                    <a:lnTo>
                      <a:pt x="25" y="17"/>
                    </a:lnTo>
                    <a:lnTo>
                      <a:pt x="25" y="8"/>
                    </a:lnTo>
                    <a:lnTo>
                      <a:pt x="24" y="0"/>
                    </a:lnTo>
                    <a:lnTo>
                      <a:pt x="17" y="4"/>
                    </a:lnTo>
                    <a:close/>
                  </a:path>
                </a:pathLst>
              </a:custGeom>
              <a:solidFill>
                <a:srgbClr val="CC6633"/>
              </a:solidFill>
              <a:ln w="9525">
                <a:noFill/>
                <a:round/>
                <a:headEnd/>
                <a:tailEnd/>
              </a:ln>
            </p:spPr>
            <p:txBody>
              <a:bodyPr/>
              <a:lstStyle/>
              <a:p>
                <a:endParaRPr lang="it-IT">
                  <a:solidFill>
                    <a:srgbClr val="FFFFFF"/>
                  </a:solidFill>
                </a:endParaRPr>
              </a:p>
            </p:txBody>
          </p:sp>
          <p:sp>
            <p:nvSpPr>
              <p:cNvPr id="29072" name="Freeform 516"/>
              <p:cNvSpPr>
                <a:spLocks/>
              </p:cNvSpPr>
              <p:nvPr/>
            </p:nvSpPr>
            <p:spPr bwMode="auto">
              <a:xfrm>
                <a:off x="3539" y="1859"/>
                <a:ext cx="55" cy="69"/>
              </a:xfrm>
              <a:custGeom>
                <a:avLst/>
                <a:gdLst>
                  <a:gd name="T0" fmla="*/ 41 w 55"/>
                  <a:gd name="T1" fmla="*/ 0 h 69"/>
                  <a:gd name="T2" fmla="*/ 36 w 55"/>
                  <a:gd name="T3" fmla="*/ 2 h 69"/>
                  <a:gd name="T4" fmla="*/ 30 w 55"/>
                  <a:gd name="T5" fmla="*/ 6 h 69"/>
                  <a:gd name="T6" fmla="*/ 24 w 55"/>
                  <a:gd name="T7" fmla="*/ 8 h 69"/>
                  <a:gd name="T8" fmla="*/ 19 w 55"/>
                  <a:gd name="T9" fmla="*/ 12 h 69"/>
                  <a:gd name="T10" fmla="*/ 14 w 55"/>
                  <a:gd name="T11" fmla="*/ 16 h 69"/>
                  <a:gd name="T12" fmla="*/ 10 w 55"/>
                  <a:gd name="T13" fmla="*/ 21 h 69"/>
                  <a:gd name="T14" fmla="*/ 5 w 55"/>
                  <a:gd name="T15" fmla="*/ 27 h 69"/>
                  <a:gd name="T16" fmla="*/ 2 w 55"/>
                  <a:gd name="T17" fmla="*/ 35 h 69"/>
                  <a:gd name="T18" fmla="*/ 0 w 55"/>
                  <a:gd name="T19" fmla="*/ 39 h 69"/>
                  <a:gd name="T20" fmla="*/ 0 w 55"/>
                  <a:gd name="T21" fmla="*/ 46 h 69"/>
                  <a:gd name="T22" fmla="*/ 0 w 55"/>
                  <a:gd name="T23" fmla="*/ 50 h 69"/>
                  <a:gd name="T24" fmla="*/ 0 w 55"/>
                  <a:gd name="T25" fmla="*/ 54 h 69"/>
                  <a:gd name="T26" fmla="*/ 2 w 55"/>
                  <a:gd name="T27" fmla="*/ 58 h 69"/>
                  <a:gd name="T28" fmla="*/ 3 w 55"/>
                  <a:gd name="T29" fmla="*/ 63 h 69"/>
                  <a:gd name="T30" fmla="*/ 7 w 55"/>
                  <a:gd name="T31" fmla="*/ 65 h 69"/>
                  <a:gd name="T32" fmla="*/ 8 w 55"/>
                  <a:gd name="T33" fmla="*/ 67 h 69"/>
                  <a:gd name="T34" fmla="*/ 13 w 55"/>
                  <a:gd name="T35" fmla="*/ 69 h 69"/>
                  <a:gd name="T36" fmla="*/ 18 w 55"/>
                  <a:gd name="T37" fmla="*/ 69 h 69"/>
                  <a:gd name="T38" fmla="*/ 22 w 55"/>
                  <a:gd name="T39" fmla="*/ 67 h 69"/>
                  <a:gd name="T40" fmla="*/ 27 w 55"/>
                  <a:gd name="T41" fmla="*/ 65 h 69"/>
                  <a:gd name="T42" fmla="*/ 30 w 55"/>
                  <a:gd name="T43" fmla="*/ 63 h 69"/>
                  <a:gd name="T44" fmla="*/ 35 w 55"/>
                  <a:gd name="T45" fmla="*/ 58 h 69"/>
                  <a:gd name="T46" fmla="*/ 38 w 55"/>
                  <a:gd name="T47" fmla="*/ 54 h 69"/>
                  <a:gd name="T48" fmla="*/ 41 w 55"/>
                  <a:gd name="T49" fmla="*/ 50 h 69"/>
                  <a:gd name="T50" fmla="*/ 44 w 55"/>
                  <a:gd name="T51" fmla="*/ 46 h 69"/>
                  <a:gd name="T52" fmla="*/ 47 w 55"/>
                  <a:gd name="T53" fmla="*/ 39 h 69"/>
                  <a:gd name="T54" fmla="*/ 50 w 55"/>
                  <a:gd name="T55" fmla="*/ 35 h 69"/>
                  <a:gd name="T56" fmla="*/ 52 w 55"/>
                  <a:gd name="T57" fmla="*/ 29 h 69"/>
                  <a:gd name="T58" fmla="*/ 54 w 55"/>
                  <a:gd name="T59" fmla="*/ 25 h 69"/>
                  <a:gd name="T60" fmla="*/ 55 w 55"/>
                  <a:gd name="T61" fmla="*/ 18 h 69"/>
                  <a:gd name="T62" fmla="*/ 55 w 55"/>
                  <a:gd name="T63" fmla="*/ 12 h 69"/>
                  <a:gd name="T64" fmla="*/ 54 w 55"/>
                  <a:gd name="T65" fmla="*/ 6 h 69"/>
                  <a:gd name="T66" fmla="*/ 52 w 55"/>
                  <a:gd name="T67" fmla="*/ 4 h 69"/>
                  <a:gd name="T68" fmla="*/ 52 w 55"/>
                  <a:gd name="T69" fmla="*/ 2 h 69"/>
                  <a:gd name="T70" fmla="*/ 49 w 55"/>
                  <a:gd name="T71" fmla="*/ 0 h 69"/>
                  <a:gd name="T72" fmla="*/ 47 w 55"/>
                  <a:gd name="T73" fmla="*/ 0 h 69"/>
                  <a:gd name="T74" fmla="*/ 46 w 55"/>
                  <a:gd name="T75" fmla="*/ 0 h 69"/>
                  <a:gd name="T76" fmla="*/ 44 w 55"/>
                  <a:gd name="T77" fmla="*/ 0 h 69"/>
                  <a:gd name="T78" fmla="*/ 43 w 55"/>
                  <a:gd name="T79" fmla="*/ 0 h 69"/>
                  <a:gd name="T80" fmla="*/ 41 w 55"/>
                  <a:gd name="T81" fmla="*/ 0 h 6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5"/>
                  <a:gd name="T124" fmla="*/ 0 h 69"/>
                  <a:gd name="T125" fmla="*/ 55 w 55"/>
                  <a:gd name="T126" fmla="*/ 69 h 69"/>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5" h="69">
                    <a:moveTo>
                      <a:pt x="41" y="0"/>
                    </a:moveTo>
                    <a:lnTo>
                      <a:pt x="36" y="2"/>
                    </a:lnTo>
                    <a:lnTo>
                      <a:pt x="30" y="6"/>
                    </a:lnTo>
                    <a:lnTo>
                      <a:pt x="24" y="8"/>
                    </a:lnTo>
                    <a:lnTo>
                      <a:pt x="19" y="12"/>
                    </a:lnTo>
                    <a:lnTo>
                      <a:pt x="14" y="16"/>
                    </a:lnTo>
                    <a:lnTo>
                      <a:pt x="10" y="21"/>
                    </a:lnTo>
                    <a:lnTo>
                      <a:pt x="5" y="27"/>
                    </a:lnTo>
                    <a:lnTo>
                      <a:pt x="2" y="35"/>
                    </a:lnTo>
                    <a:lnTo>
                      <a:pt x="0" y="39"/>
                    </a:lnTo>
                    <a:lnTo>
                      <a:pt x="0" y="46"/>
                    </a:lnTo>
                    <a:lnTo>
                      <a:pt x="0" y="50"/>
                    </a:lnTo>
                    <a:lnTo>
                      <a:pt x="0" y="54"/>
                    </a:lnTo>
                    <a:lnTo>
                      <a:pt x="2" y="58"/>
                    </a:lnTo>
                    <a:lnTo>
                      <a:pt x="3" y="63"/>
                    </a:lnTo>
                    <a:lnTo>
                      <a:pt x="7" y="65"/>
                    </a:lnTo>
                    <a:lnTo>
                      <a:pt x="8" y="67"/>
                    </a:lnTo>
                    <a:lnTo>
                      <a:pt x="13" y="69"/>
                    </a:lnTo>
                    <a:lnTo>
                      <a:pt x="18" y="69"/>
                    </a:lnTo>
                    <a:lnTo>
                      <a:pt x="22" y="67"/>
                    </a:lnTo>
                    <a:lnTo>
                      <a:pt x="27" y="65"/>
                    </a:lnTo>
                    <a:lnTo>
                      <a:pt x="30" y="63"/>
                    </a:lnTo>
                    <a:lnTo>
                      <a:pt x="35" y="58"/>
                    </a:lnTo>
                    <a:lnTo>
                      <a:pt x="38" y="54"/>
                    </a:lnTo>
                    <a:lnTo>
                      <a:pt x="41" y="50"/>
                    </a:lnTo>
                    <a:lnTo>
                      <a:pt x="44" y="46"/>
                    </a:lnTo>
                    <a:lnTo>
                      <a:pt x="47" y="39"/>
                    </a:lnTo>
                    <a:lnTo>
                      <a:pt x="50" y="35"/>
                    </a:lnTo>
                    <a:lnTo>
                      <a:pt x="52" y="29"/>
                    </a:lnTo>
                    <a:lnTo>
                      <a:pt x="54" y="25"/>
                    </a:lnTo>
                    <a:lnTo>
                      <a:pt x="55" y="18"/>
                    </a:lnTo>
                    <a:lnTo>
                      <a:pt x="55" y="12"/>
                    </a:lnTo>
                    <a:lnTo>
                      <a:pt x="54" y="6"/>
                    </a:lnTo>
                    <a:lnTo>
                      <a:pt x="52" y="4"/>
                    </a:lnTo>
                    <a:lnTo>
                      <a:pt x="52" y="2"/>
                    </a:lnTo>
                    <a:lnTo>
                      <a:pt x="49" y="0"/>
                    </a:lnTo>
                    <a:lnTo>
                      <a:pt x="47" y="0"/>
                    </a:lnTo>
                    <a:lnTo>
                      <a:pt x="46" y="0"/>
                    </a:lnTo>
                    <a:lnTo>
                      <a:pt x="44" y="0"/>
                    </a:lnTo>
                    <a:lnTo>
                      <a:pt x="43" y="0"/>
                    </a:lnTo>
                    <a:lnTo>
                      <a:pt x="41" y="0"/>
                    </a:lnTo>
                    <a:close/>
                  </a:path>
                </a:pathLst>
              </a:custGeom>
              <a:solidFill>
                <a:srgbClr val="F7AB8C"/>
              </a:solidFill>
              <a:ln w="9525">
                <a:noFill/>
                <a:round/>
                <a:headEnd/>
                <a:tailEnd/>
              </a:ln>
            </p:spPr>
            <p:txBody>
              <a:bodyPr/>
              <a:lstStyle/>
              <a:p>
                <a:endParaRPr lang="it-IT">
                  <a:solidFill>
                    <a:srgbClr val="FFFFFF"/>
                  </a:solidFill>
                </a:endParaRPr>
              </a:p>
            </p:txBody>
          </p:sp>
          <p:sp>
            <p:nvSpPr>
              <p:cNvPr id="29073" name="Freeform 517"/>
              <p:cNvSpPr>
                <a:spLocks/>
              </p:cNvSpPr>
              <p:nvPr/>
            </p:nvSpPr>
            <p:spPr bwMode="auto">
              <a:xfrm>
                <a:off x="3538" y="1854"/>
                <a:ext cx="44" cy="42"/>
              </a:xfrm>
              <a:custGeom>
                <a:avLst/>
                <a:gdLst>
                  <a:gd name="T0" fmla="*/ 6 w 44"/>
                  <a:gd name="T1" fmla="*/ 42 h 42"/>
                  <a:gd name="T2" fmla="*/ 9 w 44"/>
                  <a:gd name="T3" fmla="*/ 36 h 42"/>
                  <a:gd name="T4" fmla="*/ 12 w 44"/>
                  <a:gd name="T5" fmla="*/ 30 h 42"/>
                  <a:gd name="T6" fmla="*/ 17 w 44"/>
                  <a:gd name="T7" fmla="*/ 26 h 42"/>
                  <a:gd name="T8" fmla="*/ 22 w 44"/>
                  <a:gd name="T9" fmla="*/ 21 h 42"/>
                  <a:gd name="T10" fmla="*/ 26 w 44"/>
                  <a:gd name="T11" fmla="*/ 17 h 42"/>
                  <a:gd name="T12" fmla="*/ 33 w 44"/>
                  <a:gd name="T13" fmla="*/ 15 h 42"/>
                  <a:gd name="T14" fmla="*/ 37 w 44"/>
                  <a:gd name="T15" fmla="*/ 11 h 42"/>
                  <a:gd name="T16" fmla="*/ 44 w 44"/>
                  <a:gd name="T17" fmla="*/ 9 h 42"/>
                  <a:gd name="T18" fmla="*/ 40 w 44"/>
                  <a:gd name="T19" fmla="*/ 0 h 42"/>
                  <a:gd name="T20" fmla="*/ 36 w 44"/>
                  <a:gd name="T21" fmla="*/ 2 h 42"/>
                  <a:gd name="T22" fmla="*/ 30 w 44"/>
                  <a:gd name="T23" fmla="*/ 7 h 42"/>
                  <a:gd name="T24" fmla="*/ 23 w 44"/>
                  <a:gd name="T25" fmla="*/ 9 h 42"/>
                  <a:gd name="T26" fmla="*/ 19 w 44"/>
                  <a:gd name="T27" fmla="*/ 13 h 42"/>
                  <a:gd name="T28" fmla="*/ 12 w 44"/>
                  <a:gd name="T29" fmla="*/ 17 h 42"/>
                  <a:gd name="T30" fmla="*/ 8 w 44"/>
                  <a:gd name="T31" fmla="*/ 23 h 42"/>
                  <a:gd name="T32" fmla="*/ 3 w 44"/>
                  <a:gd name="T33" fmla="*/ 30 h 42"/>
                  <a:gd name="T34" fmla="*/ 0 w 44"/>
                  <a:gd name="T35" fmla="*/ 38 h 42"/>
                  <a:gd name="T36" fmla="*/ 6 w 44"/>
                  <a:gd name="T37" fmla="*/ 42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42"/>
                  <a:gd name="T59" fmla="*/ 44 w 44"/>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42">
                    <a:moveTo>
                      <a:pt x="6" y="42"/>
                    </a:moveTo>
                    <a:lnTo>
                      <a:pt x="9" y="36"/>
                    </a:lnTo>
                    <a:lnTo>
                      <a:pt x="12" y="30"/>
                    </a:lnTo>
                    <a:lnTo>
                      <a:pt x="17" y="26"/>
                    </a:lnTo>
                    <a:lnTo>
                      <a:pt x="22" y="21"/>
                    </a:lnTo>
                    <a:lnTo>
                      <a:pt x="26" y="17"/>
                    </a:lnTo>
                    <a:lnTo>
                      <a:pt x="33" y="15"/>
                    </a:lnTo>
                    <a:lnTo>
                      <a:pt x="37" y="11"/>
                    </a:lnTo>
                    <a:lnTo>
                      <a:pt x="44" y="9"/>
                    </a:lnTo>
                    <a:lnTo>
                      <a:pt x="40" y="0"/>
                    </a:lnTo>
                    <a:lnTo>
                      <a:pt x="36" y="2"/>
                    </a:lnTo>
                    <a:lnTo>
                      <a:pt x="30" y="7"/>
                    </a:lnTo>
                    <a:lnTo>
                      <a:pt x="23" y="9"/>
                    </a:lnTo>
                    <a:lnTo>
                      <a:pt x="19" y="13"/>
                    </a:lnTo>
                    <a:lnTo>
                      <a:pt x="12" y="17"/>
                    </a:lnTo>
                    <a:lnTo>
                      <a:pt x="8" y="23"/>
                    </a:lnTo>
                    <a:lnTo>
                      <a:pt x="3" y="30"/>
                    </a:lnTo>
                    <a:lnTo>
                      <a:pt x="0" y="38"/>
                    </a:lnTo>
                    <a:lnTo>
                      <a:pt x="6" y="42"/>
                    </a:lnTo>
                    <a:close/>
                  </a:path>
                </a:pathLst>
              </a:custGeom>
              <a:solidFill>
                <a:srgbClr val="CC6633"/>
              </a:solidFill>
              <a:ln w="9525">
                <a:noFill/>
                <a:round/>
                <a:headEnd/>
                <a:tailEnd/>
              </a:ln>
            </p:spPr>
            <p:txBody>
              <a:bodyPr/>
              <a:lstStyle/>
              <a:p>
                <a:endParaRPr lang="it-IT">
                  <a:solidFill>
                    <a:srgbClr val="FFFFFF"/>
                  </a:solidFill>
                </a:endParaRPr>
              </a:p>
            </p:txBody>
          </p:sp>
          <p:sp>
            <p:nvSpPr>
              <p:cNvPr id="29074" name="Freeform 518"/>
              <p:cNvSpPr>
                <a:spLocks/>
              </p:cNvSpPr>
              <p:nvPr/>
            </p:nvSpPr>
            <p:spPr bwMode="auto">
              <a:xfrm>
                <a:off x="3536" y="1892"/>
                <a:ext cx="13" cy="38"/>
              </a:xfrm>
              <a:custGeom>
                <a:avLst/>
                <a:gdLst>
                  <a:gd name="T0" fmla="*/ 13 w 13"/>
                  <a:gd name="T1" fmla="*/ 30 h 38"/>
                  <a:gd name="T2" fmla="*/ 11 w 13"/>
                  <a:gd name="T3" fmla="*/ 30 h 38"/>
                  <a:gd name="T4" fmla="*/ 10 w 13"/>
                  <a:gd name="T5" fmla="*/ 27 h 38"/>
                  <a:gd name="T6" fmla="*/ 8 w 13"/>
                  <a:gd name="T7" fmla="*/ 23 h 38"/>
                  <a:gd name="T8" fmla="*/ 6 w 13"/>
                  <a:gd name="T9" fmla="*/ 21 h 38"/>
                  <a:gd name="T10" fmla="*/ 6 w 13"/>
                  <a:gd name="T11" fmla="*/ 17 h 38"/>
                  <a:gd name="T12" fmla="*/ 6 w 13"/>
                  <a:gd name="T13" fmla="*/ 13 h 38"/>
                  <a:gd name="T14" fmla="*/ 8 w 13"/>
                  <a:gd name="T15" fmla="*/ 9 h 38"/>
                  <a:gd name="T16" fmla="*/ 8 w 13"/>
                  <a:gd name="T17" fmla="*/ 4 h 38"/>
                  <a:gd name="T18" fmla="*/ 2 w 13"/>
                  <a:gd name="T19" fmla="*/ 0 h 38"/>
                  <a:gd name="T20" fmla="*/ 0 w 13"/>
                  <a:gd name="T21" fmla="*/ 6 h 38"/>
                  <a:gd name="T22" fmla="*/ 0 w 13"/>
                  <a:gd name="T23" fmla="*/ 11 h 38"/>
                  <a:gd name="T24" fmla="*/ 0 w 13"/>
                  <a:gd name="T25" fmla="*/ 17 h 38"/>
                  <a:gd name="T26" fmla="*/ 0 w 13"/>
                  <a:gd name="T27" fmla="*/ 23 h 38"/>
                  <a:gd name="T28" fmla="*/ 2 w 13"/>
                  <a:gd name="T29" fmla="*/ 27 h 38"/>
                  <a:gd name="T30" fmla="*/ 3 w 13"/>
                  <a:gd name="T31" fmla="*/ 32 h 38"/>
                  <a:gd name="T32" fmla="*/ 6 w 13"/>
                  <a:gd name="T33" fmla="*/ 36 h 38"/>
                  <a:gd name="T34" fmla="*/ 11 w 13"/>
                  <a:gd name="T35" fmla="*/ 38 h 38"/>
                  <a:gd name="T36" fmla="*/ 13 w 13"/>
                  <a:gd name="T37" fmla="*/ 30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3"/>
                  <a:gd name="T58" fmla="*/ 0 h 38"/>
                  <a:gd name="T59" fmla="*/ 13 w 13"/>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3" h="38">
                    <a:moveTo>
                      <a:pt x="13" y="30"/>
                    </a:moveTo>
                    <a:lnTo>
                      <a:pt x="11" y="30"/>
                    </a:lnTo>
                    <a:lnTo>
                      <a:pt x="10" y="27"/>
                    </a:lnTo>
                    <a:lnTo>
                      <a:pt x="8" y="23"/>
                    </a:lnTo>
                    <a:lnTo>
                      <a:pt x="6" y="21"/>
                    </a:lnTo>
                    <a:lnTo>
                      <a:pt x="6" y="17"/>
                    </a:lnTo>
                    <a:lnTo>
                      <a:pt x="6" y="13"/>
                    </a:lnTo>
                    <a:lnTo>
                      <a:pt x="8" y="9"/>
                    </a:lnTo>
                    <a:lnTo>
                      <a:pt x="8" y="4"/>
                    </a:lnTo>
                    <a:lnTo>
                      <a:pt x="2" y="0"/>
                    </a:lnTo>
                    <a:lnTo>
                      <a:pt x="0" y="6"/>
                    </a:lnTo>
                    <a:lnTo>
                      <a:pt x="0" y="11"/>
                    </a:lnTo>
                    <a:lnTo>
                      <a:pt x="0" y="17"/>
                    </a:lnTo>
                    <a:lnTo>
                      <a:pt x="0" y="23"/>
                    </a:lnTo>
                    <a:lnTo>
                      <a:pt x="2" y="27"/>
                    </a:lnTo>
                    <a:lnTo>
                      <a:pt x="3" y="32"/>
                    </a:lnTo>
                    <a:lnTo>
                      <a:pt x="6" y="36"/>
                    </a:lnTo>
                    <a:lnTo>
                      <a:pt x="11" y="38"/>
                    </a:lnTo>
                    <a:lnTo>
                      <a:pt x="13" y="30"/>
                    </a:lnTo>
                    <a:close/>
                  </a:path>
                </a:pathLst>
              </a:custGeom>
              <a:solidFill>
                <a:srgbClr val="CC6633"/>
              </a:solidFill>
              <a:ln w="9525">
                <a:noFill/>
                <a:round/>
                <a:headEnd/>
                <a:tailEnd/>
              </a:ln>
            </p:spPr>
            <p:txBody>
              <a:bodyPr/>
              <a:lstStyle/>
              <a:p>
                <a:endParaRPr lang="it-IT">
                  <a:solidFill>
                    <a:srgbClr val="FFFFFF"/>
                  </a:solidFill>
                </a:endParaRPr>
              </a:p>
            </p:txBody>
          </p:sp>
          <p:sp>
            <p:nvSpPr>
              <p:cNvPr id="29075" name="Freeform 519"/>
              <p:cNvSpPr>
                <a:spLocks/>
              </p:cNvSpPr>
              <p:nvPr/>
            </p:nvSpPr>
            <p:spPr bwMode="auto">
              <a:xfrm>
                <a:off x="3547" y="1905"/>
                <a:ext cx="36" cy="27"/>
              </a:xfrm>
              <a:custGeom>
                <a:avLst/>
                <a:gdLst>
                  <a:gd name="T0" fmla="*/ 31 w 36"/>
                  <a:gd name="T1" fmla="*/ 0 h 27"/>
                  <a:gd name="T2" fmla="*/ 28 w 36"/>
                  <a:gd name="T3" fmla="*/ 4 h 27"/>
                  <a:gd name="T4" fmla="*/ 25 w 36"/>
                  <a:gd name="T5" fmla="*/ 8 h 27"/>
                  <a:gd name="T6" fmla="*/ 21 w 36"/>
                  <a:gd name="T7" fmla="*/ 12 h 27"/>
                  <a:gd name="T8" fmla="*/ 17 w 36"/>
                  <a:gd name="T9" fmla="*/ 14 h 27"/>
                  <a:gd name="T10" fmla="*/ 13 w 36"/>
                  <a:gd name="T11" fmla="*/ 17 h 27"/>
                  <a:gd name="T12" fmla="*/ 10 w 36"/>
                  <a:gd name="T13" fmla="*/ 19 h 27"/>
                  <a:gd name="T14" fmla="*/ 5 w 36"/>
                  <a:gd name="T15" fmla="*/ 19 h 27"/>
                  <a:gd name="T16" fmla="*/ 2 w 36"/>
                  <a:gd name="T17" fmla="*/ 17 h 27"/>
                  <a:gd name="T18" fmla="*/ 0 w 36"/>
                  <a:gd name="T19" fmla="*/ 25 h 27"/>
                  <a:gd name="T20" fmla="*/ 5 w 36"/>
                  <a:gd name="T21" fmla="*/ 27 h 27"/>
                  <a:gd name="T22" fmla="*/ 10 w 36"/>
                  <a:gd name="T23" fmla="*/ 27 h 27"/>
                  <a:gd name="T24" fmla="*/ 14 w 36"/>
                  <a:gd name="T25" fmla="*/ 25 h 27"/>
                  <a:gd name="T26" fmla="*/ 19 w 36"/>
                  <a:gd name="T27" fmla="*/ 23 h 27"/>
                  <a:gd name="T28" fmla="*/ 24 w 36"/>
                  <a:gd name="T29" fmla="*/ 19 h 27"/>
                  <a:gd name="T30" fmla="*/ 28 w 36"/>
                  <a:gd name="T31" fmla="*/ 14 h 27"/>
                  <a:gd name="T32" fmla="*/ 33 w 36"/>
                  <a:gd name="T33" fmla="*/ 10 h 27"/>
                  <a:gd name="T34" fmla="*/ 36 w 36"/>
                  <a:gd name="T35" fmla="*/ 6 h 27"/>
                  <a:gd name="T36" fmla="*/ 31 w 36"/>
                  <a:gd name="T37" fmla="*/ 0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27"/>
                  <a:gd name="T59" fmla="*/ 36 w 36"/>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27">
                    <a:moveTo>
                      <a:pt x="31" y="0"/>
                    </a:moveTo>
                    <a:lnTo>
                      <a:pt x="28" y="4"/>
                    </a:lnTo>
                    <a:lnTo>
                      <a:pt x="25" y="8"/>
                    </a:lnTo>
                    <a:lnTo>
                      <a:pt x="21" y="12"/>
                    </a:lnTo>
                    <a:lnTo>
                      <a:pt x="17" y="14"/>
                    </a:lnTo>
                    <a:lnTo>
                      <a:pt x="13" y="17"/>
                    </a:lnTo>
                    <a:lnTo>
                      <a:pt x="10" y="19"/>
                    </a:lnTo>
                    <a:lnTo>
                      <a:pt x="5" y="19"/>
                    </a:lnTo>
                    <a:lnTo>
                      <a:pt x="2" y="17"/>
                    </a:lnTo>
                    <a:lnTo>
                      <a:pt x="0" y="25"/>
                    </a:lnTo>
                    <a:lnTo>
                      <a:pt x="5" y="27"/>
                    </a:lnTo>
                    <a:lnTo>
                      <a:pt x="10" y="27"/>
                    </a:lnTo>
                    <a:lnTo>
                      <a:pt x="14" y="25"/>
                    </a:lnTo>
                    <a:lnTo>
                      <a:pt x="19" y="23"/>
                    </a:lnTo>
                    <a:lnTo>
                      <a:pt x="24" y="19"/>
                    </a:lnTo>
                    <a:lnTo>
                      <a:pt x="28" y="14"/>
                    </a:lnTo>
                    <a:lnTo>
                      <a:pt x="33" y="10"/>
                    </a:lnTo>
                    <a:lnTo>
                      <a:pt x="36" y="6"/>
                    </a:lnTo>
                    <a:lnTo>
                      <a:pt x="31" y="0"/>
                    </a:lnTo>
                    <a:close/>
                  </a:path>
                </a:pathLst>
              </a:custGeom>
              <a:solidFill>
                <a:srgbClr val="CC6633"/>
              </a:solidFill>
              <a:ln w="9525">
                <a:noFill/>
                <a:round/>
                <a:headEnd/>
                <a:tailEnd/>
              </a:ln>
            </p:spPr>
            <p:txBody>
              <a:bodyPr/>
              <a:lstStyle/>
              <a:p>
                <a:endParaRPr lang="it-IT">
                  <a:solidFill>
                    <a:srgbClr val="FFFFFF"/>
                  </a:solidFill>
                </a:endParaRPr>
              </a:p>
            </p:txBody>
          </p:sp>
          <p:sp>
            <p:nvSpPr>
              <p:cNvPr id="29076" name="Freeform 520"/>
              <p:cNvSpPr>
                <a:spLocks/>
              </p:cNvSpPr>
              <p:nvPr/>
            </p:nvSpPr>
            <p:spPr bwMode="auto">
              <a:xfrm>
                <a:off x="3578" y="1863"/>
                <a:ext cx="19" cy="48"/>
              </a:xfrm>
              <a:custGeom>
                <a:avLst/>
                <a:gdLst>
                  <a:gd name="T0" fmla="*/ 11 w 19"/>
                  <a:gd name="T1" fmla="*/ 4 h 48"/>
                  <a:gd name="T2" fmla="*/ 11 w 19"/>
                  <a:gd name="T3" fmla="*/ 2 h 48"/>
                  <a:gd name="T4" fmla="*/ 13 w 19"/>
                  <a:gd name="T5" fmla="*/ 8 h 48"/>
                  <a:gd name="T6" fmla="*/ 13 w 19"/>
                  <a:gd name="T7" fmla="*/ 14 h 48"/>
                  <a:gd name="T8" fmla="*/ 11 w 19"/>
                  <a:gd name="T9" fmla="*/ 19 h 48"/>
                  <a:gd name="T10" fmla="*/ 10 w 19"/>
                  <a:gd name="T11" fmla="*/ 23 h 48"/>
                  <a:gd name="T12" fmla="*/ 8 w 19"/>
                  <a:gd name="T13" fmla="*/ 29 h 48"/>
                  <a:gd name="T14" fmla="*/ 7 w 19"/>
                  <a:gd name="T15" fmla="*/ 33 h 48"/>
                  <a:gd name="T16" fmla="*/ 4 w 19"/>
                  <a:gd name="T17" fmla="*/ 38 h 48"/>
                  <a:gd name="T18" fmla="*/ 0 w 19"/>
                  <a:gd name="T19" fmla="*/ 42 h 48"/>
                  <a:gd name="T20" fmla="*/ 5 w 19"/>
                  <a:gd name="T21" fmla="*/ 48 h 48"/>
                  <a:gd name="T22" fmla="*/ 8 w 19"/>
                  <a:gd name="T23" fmla="*/ 44 h 48"/>
                  <a:gd name="T24" fmla="*/ 11 w 19"/>
                  <a:gd name="T25" fmla="*/ 40 h 48"/>
                  <a:gd name="T26" fmla="*/ 15 w 19"/>
                  <a:gd name="T27" fmla="*/ 33 h 48"/>
                  <a:gd name="T28" fmla="*/ 16 w 19"/>
                  <a:gd name="T29" fmla="*/ 27 h 48"/>
                  <a:gd name="T30" fmla="*/ 18 w 19"/>
                  <a:gd name="T31" fmla="*/ 21 h 48"/>
                  <a:gd name="T32" fmla="*/ 19 w 19"/>
                  <a:gd name="T33" fmla="*/ 14 h 48"/>
                  <a:gd name="T34" fmla="*/ 19 w 19"/>
                  <a:gd name="T35" fmla="*/ 8 h 48"/>
                  <a:gd name="T36" fmla="*/ 18 w 19"/>
                  <a:gd name="T37" fmla="*/ 0 h 48"/>
                  <a:gd name="T38" fmla="*/ 11 w 19"/>
                  <a:gd name="T39" fmla="*/ 4 h 4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9"/>
                  <a:gd name="T61" fmla="*/ 0 h 48"/>
                  <a:gd name="T62" fmla="*/ 19 w 19"/>
                  <a:gd name="T63" fmla="*/ 48 h 4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9" h="48">
                    <a:moveTo>
                      <a:pt x="11" y="4"/>
                    </a:moveTo>
                    <a:lnTo>
                      <a:pt x="11" y="2"/>
                    </a:lnTo>
                    <a:lnTo>
                      <a:pt x="13" y="8"/>
                    </a:lnTo>
                    <a:lnTo>
                      <a:pt x="13" y="14"/>
                    </a:lnTo>
                    <a:lnTo>
                      <a:pt x="11" y="19"/>
                    </a:lnTo>
                    <a:lnTo>
                      <a:pt x="10" y="23"/>
                    </a:lnTo>
                    <a:lnTo>
                      <a:pt x="8" y="29"/>
                    </a:lnTo>
                    <a:lnTo>
                      <a:pt x="7" y="33"/>
                    </a:lnTo>
                    <a:lnTo>
                      <a:pt x="4" y="38"/>
                    </a:lnTo>
                    <a:lnTo>
                      <a:pt x="0" y="42"/>
                    </a:lnTo>
                    <a:lnTo>
                      <a:pt x="5" y="48"/>
                    </a:lnTo>
                    <a:lnTo>
                      <a:pt x="8" y="44"/>
                    </a:lnTo>
                    <a:lnTo>
                      <a:pt x="11" y="40"/>
                    </a:lnTo>
                    <a:lnTo>
                      <a:pt x="15" y="33"/>
                    </a:lnTo>
                    <a:lnTo>
                      <a:pt x="16" y="27"/>
                    </a:lnTo>
                    <a:lnTo>
                      <a:pt x="18" y="21"/>
                    </a:lnTo>
                    <a:lnTo>
                      <a:pt x="19" y="14"/>
                    </a:lnTo>
                    <a:lnTo>
                      <a:pt x="19" y="8"/>
                    </a:lnTo>
                    <a:lnTo>
                      <a:pt x="18" y="0"/>
                    </a:lnTo>
                    <a:lnTo>
                      <a:pt x="11" y="4"/>
                    </a:lnTo>
                    <a:close/>
                  </a:path>
                </a:pathLst>
              </a:custGeom>
              <a:solidFill>
                <a:srgbClr val="CC6633"/>
              </a:solidFill>
              <a:ln w="9525">
                <a:noFill/>
                <a:round/>
                <a:headEnd/>
                <a:tailEnd/>
              </a:ln>
            </p:spPr>
            <p:txBody>
              <a:bodyPr/>
              <a:lstStyle/>
              <a:p>
                <a:endParaRPr lang="it-IT">
                  <a:solidFill>
                    <a:srgbClr val="FFFFFF"/>
                  </a:solidFill>
                </a:endParaRPr>
              </a:p>
            </p:txBody>
          </p:sp>
          <p:sp>
            <p:nvSpPr>
              <p:cNvPr id="29077" name="Freeform 521"/>
              <p:cNvSpPr>
                <a:spLocks/>
              </p:cNvSpPr>
              <p:nvPr/>
            </p:nvSpPr>
            <p:spPr bwMode="auto">
              <a:xfrm>
                <a:off x="3578" y="1852"/>
                <a:ext cx="18" cy="15"/>
              </a:xfrm>
              <a:custGeom>
                <a:avLst/>
                <a:gdLst>
                  <a:gd name="T0" fmla="*/ 4 w 18"/>
                  <a:gd name="T1" fmla="*/ 11 h 15"/>
                  <a:gd name="T2" fmla="*/ 5 w 18"/>
                  <a:gd name="T3" fmla="*/ 11 h 15"/>
                  <a:gd name="T4" fmla="*/ 7 w 18"/>
                  <a:gd name="T5" fmla="*/ 11 h 15"/>
                  <a:gd name="T6" fmla="*/ 8 w 18"/>
                  <a:gd name="T7" fmla="*/ 11 h 15"/>
                  <a:gd name="T8" fmla="*/ 10 w 18"/>
                  <a:gd name="T9" fmla="*/ 11 h 15"/>
                  <a:gd name="T10" fmla="*/ 10 w 18"/>
                  <a:gd name="T11" fmla="*/ 13 h 15"/>
                  <a:gd name="T12" fmla="*/ 11 w 18"/>
                  <a:gd name="T13" fmla="*/ 13 h 15"/>
                  <a:gd name="T14" fmla="*/ 11 w 18"/>
                  <a:gd name="T15" fmla="*/ 15 h 15"/>
                  <a:gd name="T16" fmla="*/ 18 w 18"/>
                  <a:gd name="T17" fmla="*/ 11 h 15"/>
                  <a:gd name="T18" fmla="*/ 16 w 18"/>
                  <a:gd name="T19" fmla="*/ 7 h 15"/>
                  <a:gd name="T20" fmla="*/ 15 w 18"/>
                  <a:gd name="T21" fmla="*/ 4 h 15"/>
                  <a:gd name="T22" fmla="*/ 11 w 18"/>
                  <a:gd name="T23" fmla="*/ 2 h 15"/>
                  <a:gd name="T24" fmla="*/ 10 w 18"/>
                  <a:gd name="T25" fmla="*/ 2 h 15"/>
                  <a:gd name="T26" fmla="*/ 7 w 18"/>
                  <a:gd name="T27" fmla="*/ 2 h 15"/>
                  <a:gd name="T28" fmla="*/ 5 w 18"/>
                  <a:gd name="T29" fmla="*/ 0 h 15"/>
                  <a:gd name="T30" fmla="*/ 4 w 18"/>
                  <a:gd name="T31" fmla="*/ 0 h 15"/>
                  <a:gd name="T32" fmla="*/ 0 w 18"/>
                  <a:gd name="T33" fmla="*/ 2 h 15"/>
                  <a:gd name="T34" fmla="*/ 4 w 18"/>
                  <a:gd name="T35" fmla="*/ 11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8"/>
                  <a:gd name="T55" fmla="*/ 0 h 15"/>
                  <a:gd name="T56" fmla="*/ 18 w 18"/>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8" h="15">
                    <a:moveTo>
                      <a:pt x="4" y="11"/>
                    </a:moveTo>
                    <a:lnTo>
                      <a:pt x="5" y="11"/>
                    </a:lnTo>
                    <a:lnTo>
                      <a:pt x="7" y="11"/>
                    </a:lnTo>
                    <a:lnTo>
                      <a:pt x="8" y="11"/>
                    </a:lnTo>
                    <a:lnTo>
                      <a:pt x="10" y="11"/>
                    </a:lnTo>
                    <a:lnTo>
                      <a:pt x="10" y="13"/>
                    </a:lnTo>
                    <a:lnTo>
                      <a:pt x="11" y="13"/>
                    </a:lnTo>
                    <a:lnTo>
                      <a:pt x="11" y="15"/>
                    </a:lnTo>
                    <a:lnTo>
                      <a:pt x="18" y="11"/>
                    </a:lnTo>
                    <a:lnTo>
                      <a:pt x="16" y="7"/>
                    </a:lnTo>
                    <a:lnTo>
                      <a:pt x="15" y="4"/>
                    </a:lnTo>
                    <a:lnTo>
                      <a:pt x="11" y="2"/>
                    </a:lnTo>
                    <a:lnTo>
                      <a:pt x="10" y="2"/>
                    </a:lnTo>
                    <a:lnTo>
                      <a:pt x="7" y="2"/>
                    </a:lnTo>
                    <a:lnTo>
                      <a:pt x="5" y="0"/>
                    </a:lnTo>
                    <a:lnTo>
                      <a:pt x="4" y="0"/>
                    </a:lnTo>
                    <a:lnTo>
                      <a:pt x="0" y="2"/>
                    </a:lnTo>
                    <a:lnTo>
                      <a:pt x="4" y="11"/>
                    </a:lnTo>
                    <a:close/>
                  </a:path>
                </a:pathLst>
              </a:custGeom>
              <a:solidFill>
                <a:srgbClr val="CC6633"/>
              </a:solidFill>
              <a:ln w="9525">
                <a:noFill/>
                <a:round/>
                <a:headEnd/>
                <a:tailEnd/>
              </a:ln>
            </p:spPr>
            <p:txBody>
              <a:bodyPr/>
              <a:lstStyle/>
              <a:p>
                <a:endParaRPr lang="it-IT">
                  <a:solidFill>
                    <a:srgbClr val="FFFFFF"/>
                  </a:solidFill>
                </a:endParaRPr>
              </a:p>
            </p:txBody>
          </p:sp>
          <p:sp>
            <p:nvSpPr>
              <p:cNvPr id="29078" name="Freeform 522"/>
              <p:cNvSpPr>
                <a:spLocks/>
              </p:cNvSpPr>
              <p:nvPr/>
            </p:nvSpPr>
            <p:spPr bwMode="auto">
              <a:xfrm>
                <a:off x="3578" y="1791"/>
                <a:ext cx="44" cy="74"/>
              </a:xfrm>
              <a:custGeom>
                <a:avLst/>
                <a:gdLst>
                  <a:gd name="T0" fmla="*/ 43 w 44"/>
                  <a:gd name="T1" fmla="*/ 9 h 74"/>
                  <a:gd name="T2" fmla="*/ 41 w 44"/>
                  <a:gd name="T3" fmla="*/ 7 h 74"/>
                  <a:gd name="T4" fmla="*/ 38 w 44"/>
                  <a:gd name="T5" fmla="*/ 2 h 74"/>
                  <a:gd name="T6" fmla="*/ 33 w 44"/>
                  <a:gd name="T7" fmla="*/ 2 h 74"/>
                  <a:gd name="T8" fmla="*/ 30 w 44"/>
                  <a:gd name="T9" fmla="*/ 0 h 74"/>
                  <a:gd name="T10" fmla="*/ 25 w 44"/>
                  <a:gd name="T11" fmla="*/ 0 h 74"/>
                  <a:gd name="T12" fmla="*/ 21 w 44"/>
                  <a:gd name="T13" fmla="*/ 2 h 74"/>
                  <a:gd name="T14" fmla="*/ 16 w 44"/>
                  <a:gd name="T15" fmla="*/ 4 h 74"/>
                  <a:gd name="T16" fmla="*/ 13 w 44"/>
                  <a:gd name="T17" fmla="*/ 9 h 74"/>
                  <a:gd name="T18" fmla="*/ 10 w 44"/>
                  <a:gd name="T19" fmla="*/ 11 h 74"/>
                  <a:gd name="T20" fmla="*/ 8 w 44"/>
                  <a:gd name="T21" fmla="*/ 15 h 74"/>
                  <a:gd name="T22" fmla="*/ 7 w 44"/>
                  <a:gd name="T23" fmla="*/ 19 h 74"/>
                  <a:gd name="T24" fmla="*/ 5 w 44"/>
                  <a:gd name="T25" fmla="*/ 23 h 74"/>
                  <a:gd name="T26" fmla="*/ 4 w 44"/>
                  <a:gd name="T27" fmla="*/ 28 h 74"/>
                  <a:gd name="T28" fmla="*/ 4 w 44"/>
                  <a:gd name="T29" fmla="*/ 32 h 74"/>
                  <a:gd name="T30" fmla="*/ 2 w 44"/>
                  <a:gd name="T31" fmla="*/ 36 h 74"/>
                  <a:gd name="T32" fmla="*/ 0 w 44"/>
                  <a:gd name="T33" fmla="*/ 40 h 74"/>
                  <a:gd name="T34" fmla="*/ 0 w 44"/>
                  <a:gd name="T35" fmla="*/ 44 h 74"/>
                  <a:gd name="T36" fmla="*/ 0 w 44"/>
                  <a:gd name="T37" fmla="*/ 49 h 74"/>
                  <a:gd name="T38" fmla="*/ 2 w 44"/>
                  <a:gd name="T39" fmla="*/ 53 h 74"/>
                  <a:gd name="T40" fmla="*/ 4 w 44"/>
                  <a:gd name="T41" fmla="*/ 55 h 74"/>
                  <a:gd name="T42" fmla="*/ 7 w 44"/>
                  <a:gd name="T43" fmla="*/ 57 h 74"/>
                  <a:gd name="T44" fmla="*/ 10 w 44"/>
                  <a:gd name="T45" fmla="*/ 59 h 74"/>
                  <a:gd name="T46" fmla="*/ 13 w 44"/>
                  <a:gd name="T47" fmla="*/ 61 h 74"/>
                  <a:gd name="T48" fmla="*/ 16 w 44"/>
                  <a:gd name="T49" fmla="*/ 61 h 74"/>
                  <a:gd name="T50" fmla="*/ 18 w 44"/>
                  <a:gd name="T51" fmla="*/ 63 h 74"/>
                  <a:gd name="T52" fmla="*/ 19 w 44"/>
                  <a:gd name="T53" fmla="*/ 63 h 74"/>
                  <a:gd name="T54" fmla="*/ 21 w 44"/>
                  <a:gd name="T55" fmla="*/ 65 h 74"/>
                  <a:gd name="T56" fmla="*/ 22 w 44"/>
                  <a:gd name="T57" fmla="*/ 68 h 74"/>
                  <a:gd name="T58" fmla="*/ 24 w 44"/>
                  <a:gd name="T59" fmla="*/ 70 h 74"/>
                  <a:gd name="T60" fmla="*/ 25 w 44"/>
                  <a:gd name="T61" fmla="*/ 72 h 74"/>
                  <a:gd name="T62" fmla="*/ 25 w 44"/>
                  <a:gd name="T63" fmla="*/ 74 h 74"/>
                  <a:gd name="T64" fmla="*/ 27 w 44"/>
                  <a:gd name="T65" fmla="*/ 74 h 74"/>
                  <a:gd name="T66" fmla="*/ 30 w 44"/>
                  <a:gd name="T67" fmla="*/ 65 h 74"/>
                  <a:gd name="T68" fmla="*/ 35 w 44"/>
                  <a:gd name="T69" fmla="*/ 59 h 74"/>
                  <a:gd name="T70" fmla="*/ 38 w 44"/>
                  <a:gd name="T71" fmla="*/ 51 h 74"/>
                  <a:gd name="T72" fmla="*/ 41 w 44"/>
                  <a:gd name="T73" fmla="*/ 42 h 74"/>
                  <a:gd name="T74" fmla="*/ 44 w 44"/>
                  <a:gd name="T75" fmla="*/ 34 h 74"/>
                  <a:gd name="T76" fmla="*/ 44 w 44"/>
                  <a:gd name="T77" fmla="*/ 25 h 74"/>
                  <a:gd name="T78" fmla="*/ 44 w 44"/>
                  <a:gd name="T79" fmla="*/ 17 h 74"/>
                  <a:gd name="T80" fmla="*/ 43 w 44"/>
                  <a:gd name="T81" fmla="*/ 9 h 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44"/>
                  <a:gd name="T124" fmla="*/ 0 h 74"/>
                  <a:gd name="T125" fmla="*/ 44 w 44"/>
                  <a:gd name="T126" fmla="*/ 74 h 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44" h="74">
                    <a:moveTo>
                      <a:pt x="43" y="9"/>
                    </a:moveTo>
                    <a:lnTo>
                      <a:pt x="41" y="7"/>
                    </a:lnTo>
                    <a:lnTo>
                      <a:pt x="38" y="2"/>
                    </a:lnTo>
                    <a:lnTo>
                      <a:pt x="33" y="2"/>
                    </a:lnTo>
                    <a:lnTo>
                      <a:pt x="30" y="0"/>
                    </a:lnTo>
                    <a:lnTo>
                      <a:pt x="25" y="0"/>
                    </a:lnTo>
                    <a:lnTo>
                      <a:pt x="21" y="2"/>
                    </a:lnTo>
                    <a:lnTo>
                      <a:pt x="16" y="4"/>
                    </a:lnTo>
                    <a:lnTo>
                      <a:pt x="13" y="9"/>
                    </a:lnTo>
                    <a:lnTo>
                      <a:pt x="10" y="11"/>
                    </a:lnTo>
                    <a:lnTo>
                      <a:pt x="8" y="15"/>
                    </a:lnTo>
                    <a:lnTo>
                      <a:pt x="7" y="19"/>
                    </a:lnTo>
                    <a:lnTo>
                      <a:pt x="5" y="23"/>
                    </a:lnTo>
                    <a:lnTo>
                      <a:pt x="4" y="28"/>
                    </a:lnTo>
                    <a:lnTo>
                      <a:pt x="4" y="32"/>
                    </a:lnTo>
                    <a:lnTo>
                      <a:pt x="2" y="36"/>
                    </a:lnTo>
                    <a:lnTo>
                      <a:pt x="0" y="40"/>
                    </a:lnTo>
                    <a:lnTo>
                      <a:pt x="0" y="44"/>
                    </a:lnTo>
                    <a:lnTo>
                      <a:pt x="0" y="49"/>
                    </a:lnTo>
                    <a:lnTo>
                      <a:pt x="2" y="53"/>
                    </a:lnTo>
                    <a:lnTo>
                      <a:pt x="4" y="55"/>
                    </a:lnTo>
                    <a:lnTo>
                      <a:pt x="7" y="57"/>
                    </a:lnTo>
                    <a:lnTo>
                      <a:pt x="10" y="59"/>
                    </a:lnTo>
                    <a:lnTo>
                      <a:pt x="13" y="61"/>
                    </a:lnTo>
                    <a:lnTo>
                      <a:pt x="16" y="61"/>
                    </a:lnTo>
                    <a:lnTo>
                      <a:pt x="18" y="63"/>
                    </a:lnTo>
                    <a:lnTo>
                      <a:pt x="19" y="63"/>
                    </a:lnTo>
                    <a:lnTo>
                      <a:pt x="21" y="65"/>
                    </a:lnTo>
                    <a:lnTo>
                      <a:pt x="22" y="68"/>
                    </a:lnTo>
                    <a:lnTo>
                      <a:pt x="24" y="70"/>
                    </a:lnTo>
                    <a:lnTo>
                      <a:pt x="25" y="72"/>
                    </a:lnTo>
                    <a:lnTo>
                      <a:pt x="25" y="74"/>
                    </a:lnTo>
                    <a:lnTo>
                      <a:pt x="27" y="74"/>
                    </a:lnTo>
                    <a:lnTo>
                      <a:pt x="30" y="65"/>
                    </a:lnTo>
                    <a:lnTo>
                      <a:pt x="35" y="59"/>
                    </a:lnTo>
                    <a:lnTo>
                      <a:pt x="38" y="51"/>
                    </a:lnTo>
                    <a:lnTo>
                      <a:pt x="41" y="42"/>
                    </a:lnTo>
                    <a:lnTo>
                      <a:pt x="44" y="34"/>
                    </a:lnTo>
                    <a:lnTo>
                      <a:pt x="44" y="25"/>
                    </a:lnTo>
                    <a:lnTo>
                      <a:pt x="44" y="17"/>
                    </a:lnTo>
                    <a:lnTo>
                      <a:pt x="43" y="9"/>
                    </a:lnTo>
                    <a:close/>
                  </a:path>
                </a:pathLst>
              </a:custGeom>
              <a:solidFill>
                <a:srgbClr val="F7AB8C"/>
              </a:solidFill>
              <a:ln w="9525">
                <a:noFill/>
                <a:round/>
                <a:headEnd/>
                <a:tailEnd/>
              </a:ln>
            </p:spPr>
            <p:txBody>
              <a:bodyPr/>
              <a:lstStyle/>
              <a:p>
                <a:endParaRPr lang="it-IT">
                  <a:solidFill>
                    <a:srgbClr val="FFFFFF"/>
                  </a:solidFill>
                </a:endParaRPr>
              </a:p>
            </p:txBody>
          </p:sp>
          <p:sp>
            <p:nvSpPr>
              <p:cNvPr id="29079" name="Freeform 523"/>
              <p:cNvSpPr>
                <a:spLocks/>
              </p:cNvSpPr>
              <p:nvPr/>
            </p:nvSpPr>
            <p:spPr bwMode="auto">
              <a:xfrm>
                <a:off x="3589" y="1787"/>
                <a:ext cx="35" cy="15"/>
              </a:xfrm>
              <a:custGeom>
                <a:avLst/>
                <a:gdLst>
                  <a:gd name="T0" fmla="*/ 4 w 35"/>
                  <a:gd name="T1" fmla="*/ 15 h 15"/>
                  <a:gd name="T2" fmla="*/ 7 w 35"/>
                  <a:gd name="T3" fmla="*/ 13 h 15"/>
                  <a:gd name="T4" fmla="*/ 11 w 35"/>
                  <a:gd name="T5" fmla="*/ 11 h 15"/>
                  <a:gd name="T6" fmla="*/ 14 w 35"/>
                  <a:gd name="T7" fmla="*/ 8 h 15"/>
                  <a:gd name="T8" fmla="*/ 19 w 35"/>
                  <a:gd name="T9" fmla="*/ 8 h 15"/>
                  <a:gd name="T10" fmla="*/ 22 w 35"/>
                  <a:gd name="T11" fmla="*/ 11 h 15"/>
                  <a:gd name="T12" fmla="*/ 25 w 35"/>
                  <a:gd name="T13" fmla="*/ 11 h 15"/>
                  <a:gd name="T14" fmla="*/ 27 w 35"/>
                  <a:gd name="T15" fmla="*/ 13 h 15"/>
                  <a:gd name="T16" fmla="*/ 29 w 35"/>
                  <a:gd name="T17" fmla="*/ 15 h 15"/>
                  <a:gd name="T18" fmla="*/ 35 w 35"/>
                  <a:gd name="T19" fmla="*/ 11 h 15"/>
                  <a:gd name="T20" fmla="*/ 32 w 35"/>
                  <a:gd name="T21" fmla="*/ 6 h 15"/>
                  <a:gd name="T22" fmla="*/ 29 w 35"/>
                  <a:gd name="T23" fmla="*/ 4 h 15"/>
                  <a:gd name="T24" fmla="*/ 24 w 35"/>
                  <a:gd name="T25" fmla="*/ 2 h 15"/>
                  <a:gd name="T26" fmla="*/ 19 w 35"/>
                  <a:gd name="T27" fmla="*/ 0 h 15"/>
                  <a:gd name="T28" fmla="*/ 14 w 35"/>
                  <a:gd name="T29" fmla="*/ 0 h 15"/>
                  <a:gd name="T30" fmla="*/ 8 w 35"/>
                  <a:gd name="T31" fmla="*/ 2 h 15"/>
                  <a:gd name="T32" fmla="*/ 4 w 35"/>
                  <a:gd name="T33" fmla="*/ 4 h 15"/>
                  <a:gd name="T34" fmla="*/ 0 w 35"/>
                  <a:gd name="T35" fmla="*/ 8 h 15"/>
                  <a:gd name="T36" fmla="*/ 4 w 35"/>
                  <a:gd name="T37" fmla="*/ 1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
                  <a:gd name="T58" fmla="*/ 0 h 15"/>
                  <a:gd name="T59" fmla="*/ 35 w 35"/>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 h="15">
                    <a:moveTo>
                      <a:pt x="4" y="15"/>
                    </a:moveTo>
                    <a:lnTo>
                      <a:pt x="7" y="13"/>
                    </a:lnTo>
                    <a:lnTo>
                      <a:pt x="11" y="11"/>
                    </a:lnTo>
                    <a:lnTo>
                      <a:pt x="14" y="8"/>
                    </a:lnTo>
                    <a:lnTo>
                      <a:pt x="19" y="8"/>
                    </a:lnTo>
                    <a:lnTo>
                      <a:pt x="22" y="11"/>
                    </a:lnTo>
                    <a:lnTo>
                      <a:pt x="25" y="11"/>
                    </a:lnTo>
                    <a:lnTo>
                      <a:pt x="27" y="13"/>
                    </a:lnTo>
                    <a:lnTo>
                      <a:pt x="29" y="15"/>
                    </a:lnTo>
                    <a:lnTo>
                      <a:pt x="35" y="11"/>
                    </a:lnTo>
                    <a:lnTo>
                      <a:pt x="32" y="6"/>
                    </a:lnTo>
                    <a:lnTo>
                      <a:pt x="29" y="4"/>
                    </a:lnTo>
                    <a:lnTo>
                      <a:pt x="24" y="2"/>
                    </a:lnTo>
                    <a:lnTo>
                      <a:pt x="19" y="0"/>
                    </a:lnTo>
                    <a:lnTo>
                      <a:pt x="14" y="0"/>
                    </a:lnTo>
                    <a:lnTo>
                      <a:pt x="8" y="2"/>
                    </a:lnTo>
                    <a:lnTo>
                      <a:pt x="4" y="4"/>
                    </a:lnTo>
                    <a:lnTo>
                      <a:pt x="0" y="8"/>
                    </a:lnTo>
                    <a:lnTo>
                      <a:pt x="4" y="15"/>
                    </a:lnTo>
                    <a:close/>
                  </a:path>
                </a:pathLst>
              </a:custGeom>
              <a:solidFill>
                <a:srgbClr val="CC6633"/>
              </a:solidFill>
              <a:ln w="9525">
                <a:noFill/>
                <a:round/>
                <a:headEnd/>
                <a:tailEnd/>
              </a:ln>
            </p:spPr>
            <p:txBody>
              <a:bodyPr/>
              <a:lstStyle/>
              <a:p>
                <a:endParaRPr lang="it-IT">
                  <a:solidFill>
                    <a:srgbClr val="FFFFFF"/>
                  </a:solidFill>
                </a:endParaRPr>
              </a:p>
            </p:txBody>
          </p:sp>
          <p:sp>
            <p:nvSpPr>
              <p:cNvPr id="29080" name="Freeform 524"/>
              <p:cNvSpPr>
                <a:spLocks/>
              </p:cNvSpPr>
              <p:nvPr/>
            </p:nvSpPr>
            <p:spPr bwMode="auto">
              <a:xfrm>
                <a:off x="3575" y="1795"/>
                <a:ext cx="18" cy="38"/>
              </a:xfrm>
              <a:custGeom>
                <a:avLst/>
                <a:gdLst>
                  <a:gd name="T0" fmla="*/ 7 w 18"/>
                  <a:gd name="T1" fmla="*/ 38 h 38"/>
                  <a:gd name="T2" fmla="*/ 8 w 18"/>
                  <a:gd name="T3" fmla="*/ 34 h 38"/>
                  <a:gd name="T4" fmla="*/ 10 w 18"/>
                  <a:gd name="T5" fmla="*/ 30 h 38"/>
                  <a:gd name="T6" fmla="*/ 10 w 18"/>
                  <a:gd name="T7" fmla="*/ 26 h 38"/>
                  <a:gd name="T8" fmla="*/ 11 w 18"/>
                  <a:gd name="T9" fmla="*/ 21 h 38"/>
                  <a:gd name="T10" fmla="*/ 13 w 18"/>
                  <a:gd name="T11" fmla="*/ 17 h 38"/>
                  <a:gd name="T12" fmla="*/ 14 w 18"/>
                  <a:gd name="T13" fmla="*/ 13 h 38"/>
                  <a:gd name="T14" fmla="*/ 16 w 18"/>
                  <a:gd name="T15" fmla="*/ 11 h 38"/>
                  <a:gd name="T16" fmla="*/ 18 w 18"/>
                  <a:gd name="T17" fmla="*/ 7 h 38"/>
                  <a:gd name="T18" fmla="*/ 14 w 18"/>
                  <a:gd name="T19" fmla="*/ 0 h 38"/>
                  <a:gd name="T20" fmla="*/ 11 w 18"/>
                  <a:gd name="T21" fmla="*/ 5 h 38"/>
                  <a:gd name="T22" fmla="*/ 8 w 18"/>
                  <a:gd name="T23" fmla="*/ 9 h 38"/>
                  <a:gd name="T24" fmla="*/ 7 w 18"/>
                  <a:gd name="T25" fmla="*/ 13 h 38"/>
                  <a:gd name="T26" fmla="*/ 5 w 18"/>
                  <a:gd name="T27" fmla="*/ 17 h 38"/>
                  <a:gd name="T28" fmla="*/ 3 w 18"/>
                  <a:gd name="T29" fmla="*/ 21 h 38"/>
                  <a:gd name="T30" fmla="*/ 3 w 18"/>
                  <a:gd name="T31" fmla="*/ 26 h 38"/>
                  <a:gd name="T32" fmla="*/ 2 w 18"/>
                  <a:gd name="T33" fmla="*/ 32 h 38"/>
                  <a:gd name="T34" fmla="*/ 0 w 18"/>
                  <a:gd name="T35" fmla="*/ 36 h 38"/>
                  <a:gd name="T36" fmla="*/ 7 w 18"/>
                  <a:gd name="T37" fmla="*/ 38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38"/>
                  <a:gd name="T59" fmla="*/ 18 w 18"/>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38">
                    <a:moveTo>
                      <a:pt x="7" y="38"/>
                    </a:moveTo>
                    <a:lnTo>
                      <a:pt x="8" y="34"/>
                    </a:lnTo>
                    <a:lnTo>
                      <a:pt x="10" y="30"/>
                    </a:lnTo>
                    <a:lnTo>
                      <a:pt x="10" y="26"/>
                    </a:lnTo>
                    <a:lnTo>
                      <a:pt x="11" y="21"/>
                    </a:lnTo>
                    <a:lnTo>
                      <a:pt x="13" y="17"/>
                    </a:lnTo>
                    <a:lnTo>
                      <a:pt x="14" y="13"/>
                    </a:lnTo>
                    <a:lnTo>
                      <a:pt x="16" y="11"/>
                    </a:lnTo>
                    <a:lnTo>
                      <a:pt x="18" y="7"/>
                    </a:lnTo>
                    <a:lnTo>
                      <a:pt x="14" y="0"/>
                    </a:lnTo>
                    <a:lnTo>
                      <a:pt x="11" y="5"/>
                    </a:lnTo>
                    <a:lnTo>
                      <a:pt x="8" y="9"/>
                    </a:lnTo>
                    <a:lnTo>
                      <a:pt x="7" y="13"/>
                    </a:lnTo>
                    <a:lnTo>
                      <a:pt x="5" y="17"/>
                    </a:lnTo>
                    <a:lnTo>
                      <a:pt x="3" y="21"/>
                    </a:lnTo>
                    <a:lnTo>
                      <a:pt x="3" y="26"/>
                    </a:lnTo>
                    <a:lnTo>
                      <a:pt x="2" y="32"/>
                    </a:lnTo>
                    <a:lnTo>
                      <a:pt x="0" y="36"/>
                    </a:lnTo>
                    <a:lnTo>
                      <a:pt x="7" y="38"/>
                    </a:lnTo>
                    <a:close/>
                  </a:path>
                </a:pathLst>
              </a:custGeom>
              <a:solidFill>
                <a:srgbClr val="CC6633"/>
              </a:solidFill>
              <a:ln w="9525">
                <a:noFill/>
                <a:round/>
                <a:headEnd/>
                <a:tailEnd/>
              </a:ln>
            </p:spPr>
            <p:txBody>
              <a:bodyPr/>
              <a:lstStyle/>
              <a:p>
                <a:endParaRPr lang="it-IT">
                  <a:solidFill>
                    <a:srgbClr val="FFFFFF"/>
                  </a:solidFill>
                </a:endParaRPr>
              </a:p>
            </p:txBody>
          </p:sp>
          <p:sp>
            <p:nvSpPr>
              <p:cNvPr id="29081" name="Freeform 525"/>
              <p:cNvSpPr>
                <a:spLocks/>
              </p:cNvSpPr>
              <p:nvPr/>
            </p:nvSpPr>
            <p:spPr bwMode="auto">
              <a:xfrm>
                <a:off x="3575" y="1831"/>
                <a:ext cx="21" cy="25"/>
              </a:xfrm>
              <a:custGeom>
                <a:avLst/>
                <a:gdLst>
                  <a:gd name="T0" fmla="*/ 21 w 21"/>
                  <a:gd name="T1" fmla="*/ 17 h 25"/>
                  <a:gd name="T2" fmla="*/ 18 w 21"/>
                  <a:gd name="T3" fmla="*/ 17 h 25"/>
                  <a:gd name="T4" fmla="*/ 14 w 21"/>
                  <a:gd name="T5" fmla="*/ 15 h 25"/>
                  <a:gd name="T6" fmla="*/ 11 w 21"/>
                  <a:gd name="T7" fmla="*/ 13 h 25"/>
                  <a:gd name="T8" fmla="*/ 10 w 21"/>
                  <a:gd name="T9" fmla="*/ 11 h 25"/>
                  <a:gd name="T10" fmla="*/ 8 w 21"/>
                  <a:gd name="T11" fmla="*/ 9 h 25"/>
                  <a:gd name="T12" fmla="*/ 7 w 21"/>
                  <a:gd name="T13" fmla="*/ 6 h 25"/>
                  <a:gd name="T14" fmla="*/ 7 w 21"/>
                  <a:gd name="T15" fmla="*/ 4 h 25"/>
                  <a:gd name="T16" fmla="*/ 7 w 21"/>
                  <a:gd name="T17" fmla="*/ 2 h 25"/>
                  <a:gd name="T18" fmla="*/ 0 w 21"/>
                  <a:gd name="T19" fmla="*/ 0 h 25"/>
                  <a:gd name="T20" fmla="*/ 0 w 21"/>
                  <a:gd name="T21" fmla="*/ 4 h 25"/>
                  <a:gd name="T22" fmla="*/ 0 w 21"/>
                  <a:gd name="T23" fmla="*/ 11 h 25"/>
                  <a:gd name="T24" fmla="*/ 2 w 21"/>
                  <a:gd name="T25" fmla="*/ 15 h 25"/>
                  <a:gd name="T26" fmla="*/ 5 w 21"/>
                  <a:gd name="T27" fmla="*/ 19 h 25"/>
                  <a:gd name="T28" fmla="*/ 8 w 21"/>
                  <a:gd name="T29" fmla="*/ 21 h 25"/>
                  <a:gd name="T30" fmla="*/ 11 w 21"/>
                  <a:gd name="T31" fmla="*/ 23 h 25"/>
                  <a:gd name="T32" fmla="*/ 16 w 21"/>
                  <a:gd name="T33" fmla="*/ 25 h 25"/>
                  <a:gd name="T34" fmla="*/ 19 w 21"/>
                  <a:gd name="T35" fmla="*/ 25 h 25"/>
                  <a:gd name="T36" fmla="*/ 21 w 21"/>
                  <a:gd name="T37" fmla="*/ 1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25"/>
                  <a:gd name="T59" fmla="*/ 21 w 21"/>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25">
                    <a:moveTo>
                      <a:pt x="21" y="17"/>
                    </a:moveTo>
                    <a:lnTo>
                      <a:pt x="18" y="17"/>
                    </a:lnTo>
                    <a:lnTo>
                      <a:pt x="14" y="15"/>
                    </a:lnTo>
                    <a:lnTo>
                      <a:pt x="11" y="13"/>
                    </a:lnTo>
                    <a:lnTo>
                      <a:pt x="10" y="11"/>
                    </a:lnTo>
                    <a:lnTo>
                      <a:pt x="8" y="9"/>
                    </a:lnTo>
                    <a:lnTo>
                      <a:pt x="7" y="6"/>
                    </a:lnTo>
                    <a:lnTo>
                      <a:pt x="7" y="4"/>
                    </a:lnTo>
                    <a:lnTo>
                      <a:pt x="7" y="2"/>
                    </a:lnTo>
                    <a:lnTo>
                      <a:pt x="0" y="0"/>
                    </a:lnTo>
                    <a:lnTo>
                      <a:pt x="0" y="4"/>
                    </a:lnTo>
                    <a:lnTo>
                      <a:pt x="0" y="11"/>
                    </a:lnTo>
                    <a:lnTo>
                      <a:pt x="2" y="15"/>
                    </a:lnTo>
                    <a:lnTo>
                      <a:pt x="5" y="19"/>
                    </a:lnTo>
                    <a:lnTo>
                      <a:pt x="8" y="21"/>
                    </a:lnTo>
                    <a:lnTo>
                      <a:pt x="11" y="23"/>
                    </a:lnTo>
                    <a:lnTo>
                      <a:pt x="16" y="25"/>
                    </a:lnTo>
                    <a:lnTo>
                      <a:pt x="19" y="25"/>
                    </a:lnTo>
                    <a:lnTo>
                      <a:pt x="21" y="17"/>
                    </a:lnTo>
                    <a:close/>
                  </a:path>
                </a:pathLst>
              </a:custGeom>
              <a:solidFill>
                <a:srgbClr val="CC6633"/>
              </a:solidFill>
              <a:ln w="9525">
                <a:noFill/>
                <a:round/>
                <a:headEnd/>
                <a:tailEnd/>
              </a:ln>
            </p:spPr>
            <p:txBody>
              <a:bodyPr/>
              <a:lstStyle/>
              <a:p>
                <a:endParaRPr lang="it-IT">
                  <a:solidFill>
                    <a:srgbClr val="FFFFFF"/>
                  </a:solidFill>
                </a:endParaRPr>
              </a:p>
            </p:txBody>
          </p:sp>
          <p:sp>
            <p:nvSpPr>
              <p:cNvPr id="29082" name="Freeform 526"/>
              <p:cNvSpPr>
                <a:spLocks/>
              </p:cNvSpPr>
              <p:nvPr/>
            </p:nvSpPr>
            <p:spPr bwMode="auto">
              <a:xfrm>
                <a:off x="3594" y="1848"/>
                <a:ext cx="13" cy="21"/>
              </a:xfrm>
              <a:custGeom>
                <a:avLst/>
                <a:gdLst>
                  <a:gd name="T0" fmla="*/ 8 w 13"/>
                  <a:gd name="T1" fmla="*/ 13 h 21"/>
                  <a:gd name="T2" fmla="*/ 11 w 13"/>
                  <a:gd name="T3" fmla="*/ 13 h 21"/>
                  <a:gd name="T4" fmla="*/ 9 w 13"/>
                  <a:gd name="T5" fmla="*/ 11 h 21"/>
                  <a:gd name="T6" fmla="*/ 8 w 13"/>
                  <a:gd name="T7" fmla="*/ 8 h 21"/>
                  <a:gd name="T8" fmla="*/ 6 w 13"/>
                  <a:gd name="T9" fmla="*/ 6 h 21"/>
                  <a:gd name="T10" fmla="*/ 5 w 13"/>
                  <a:gd name="T11" fmla="*/ 4 h 21"/>
                  <a:gd name="T12" fmla="*/ 3 w 13"/>
                  <a:gd name="T13" fmla="*/ 2 h 21"/>
                  <a:gd name="T14" fmla="*/ 2 w 13"/>
                  <a:gd name="T15" fmla="*/ 0 h 21"/>
                  <a:gd name="T16" fmla="*/ 0 w 13"/>
                  <a:gd name="T17" fmla="*/ 8 h 21"/>
                  <a:gd name="T18" fmla="*/ 2 w 13"/>
                  <a:gd name="T19" fmla="*/ 11 h 21"/>
                  <a:gd name="T20" fmla="*/ 2 w 13"/>
                  <a:gd name="T21" fmla="*/ 13 h 21"/>
                  <a:gd name="T22" fmla="*/ 3 w 13"/>
                  <a:gd name="T23" fmla="*/ 15 h 21"/>
                  <a:gd name="T24" fmla="*/ 5 w 13"/>
                  <a:gd name="T25" fmla="*/ 17 h 21"/>
                  <a:gd name="T26" fmla="*/ 6 w 13"/>
                  <a:gd name="T27" fmla="*/ 19 h 21"/>
                  <a:gd name="T28" fmla="*/ 8 w 13"/>
                  <a:gd name="T29" fmla="*/ 21 h 21"/>
                  <a:gd name="T30" fmla="*/ 13 w 13"/>
                  <a:gd name="T31" fmla="*/ 19 h 21"/>
                  <a:gd name="T32" fmla="*/ 8 w 13"/>
                  <a:gd name="T33" fmla="*/ 13 h 2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21"/>
                  <a:gd name="T53" fmla="*/ 13 w 13"/>
                  <a:gd name="T54" fmla="*/ 21 h 2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21">
                    <a:moveTo>
                      <a:pt x="8" y="13"/>
                    </a:moveTo>
                    <a:lnTo>
                      <a:pt x="11" y="13"/>
                    </a:lnTo>
                    <a:lnTo>
                      <a:pt x="9" y="11"/>
                    </a:lnTo>
                    <a:lnTo>
                      <a:pt x="8" y="8"/>
                    </a:lnTo>
                    <a:lnTo>
                      <a:pt x="6" y="6"/>
                    </a:lnTo>
                    <a:lnTo>
                      <a:pt x="5" y="4"/>
                    </a:lnTo>
                    <a:lnTo>
                      <a:pt x="3" y="2"/>
                    </a:lnTo>
                    <a:lnTo>
                      <a:pt x="2" y="0"/>
                    </a:lnTo>
                    <a:lnTo>
                      <a:pt x="0" y="8"/>
                    </a:lnTo>
                    <a:lnTo>
                      <a:pt x="2" y="11"/>
                    </a:lnTo>
                    <a:lnTo>
                      <a:pt x="2" y="13"/>
                    </a:lnTo>
                    <a:lnTo>
                      <a:pt x="3" y="15"/>
                    </a:lnTo>
                    <a:lnTo>
                      <a:pt x="5" y="17"/>
                    </a:lnTo>
                    <a:lnTo>
                      <a:pt x="6" y="19"/>
                    </a:lnTo>
                    <a:lnTo>
                      <a:pt x="8" y="21"/>
                    </a:lnTo>
                    <a:lnTo>
                      <a:pt x="13" y="19"/>
                    </a:lnTo>
                    <a:lnTo>
                      <a:pt x="8" y="13"/>
                    </a:lnTo>
                    <a:close/>
                  </a:path>
                </a:pathLst>
              </a:custGeom>
              <a:solidFill>
                <a:srgbClr val="CC6633"/>
              </a:solidFill>
              <a:ln w="9525">
                <a:noFill/>
                <a:round/>
                <a:headEnd/>
                <a:tailEnd/>
              </a:ln>
            </p:spPr>
            <p:txBody>
              <a:bodyPr/>
              <a:lstStyle/>
              <a:p>
                <a:endParaRPr lang="it-IT">
                  <a:solidFill>
                    <a:srgbClr val="FFFFFF"/>
                  </a:solidFill>
                </a:endParaRPr>
              </a:p>
            </p:txBody>
          </p:sp>
          <p:sp>
            <p:nvSpPr>
              <p:cNvPr id="29083" name="Freeform 527"/>
              <p:cNvSpPr>
                <a:spLocks/>
              </p:cNvSpPr>
              <p:nvPr/>
            </p:nvSpPr>
            <p:spPr bwMode="auto">
              <a:xfrm>
                <a:off x="3602" y="1798"/>
                <a:ext cx="23" cy="69"/>
              </a:xfrm>
              <a:custGeom>
                <a:avLst/>
                <a:gdLst>
                  <a:gd name="T0" fmla="*/ 16 w 23"/>
                  <a:gd name="T1" fmla="*/ 4 h 69"/>
                  <a:gd name="T2" fmla="*/ 17 w 23"/>
                  <a:gd name="T3" fmla="*/ 10 h 69"/>
                  <a:gd name="T4" fmla="*/ 17 w 23"/>
                  <a:gd name="T5" fmla="*/ 16 h 69"/>
                  <a:gd name="T6" fmla="*/ 17 w 23"/>
                  <a:gd name="T7" fmla="*/ 25 h 69"/>
                  <a:gd name="T8" fmla="*/ 14 w 23"/>
                  <a:gd name="T9" fmla="*/ 33 h 69"/>
                  <a:gd name="T10" fmla="*/ 11 w 23"/>
                  <a:gd name="T11" fmla="*/ 42 h 69"/>
                  <a:gd name="T12" fmla="*/ 8 w 23"/>
                  <a:gd name="T13" fmla="*/ 48 h 69"/>
                  <a:gd name="T14" fmla="*/ 3 w 23"/>
                  <a:gd name="T15" fmla="*/ 56 h 69"/>
                  <a:gd name="T16" fmla="*/ 0 w 23"/>
                  <a:gd name="T17" fmla="*/ 63 h 69"/>
                  <a:gd name="T18" fmla="*/ 5 w 23"/>
                  <a:gd name="T19" fmla="*/ 69 h 69"/>
                  <a:gd name="T20" fmla="*/ 9 w 23"/>
                  <a:gd name="T21" fmla="*/ 61 h 69"/>
                  <a:gd name="T22" fmla="*/ 12 w 23"/>
                  <a:gd name="T23" fmla="*/ 54 h 69"/>
                  <a:gd name="T24" fmla="*/ 17 w 23"/>
                  <a:gd name="T25" fmla="*/ 46 h 69"/>
                  <a:gd name="T26" fmla="*/ 20 w 23"/>
                  <a:gd name="T27" fmla="*/ 35 h 69"/>
                  <a:gd name="T28" fmla="*/ 23 w 23"/>
                  <a:gd name="T29" fmla="*/ 27 h 69"/>
                  <a:gd name="T30" fmla="*/ 23 w 23"/>
                  <a:gd name="T31" fmla="*/ 18 h 69"/>
                  <a:gd name="T32" fmla="*/ 23 w 23"/>
                  <a:gd name="T33" fmla="*/ 8 h 69"/>
                  <a:gd name="T34" fmla="*/ 22 w 23"/>
                  <a:gd name="T35" fmla="*/ 0 h 69"/>
                  <a:gd name="T36" fmla="*/ 16 w 23"/>
                  <a:gd name="T37" fmla="*/ 4 h 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
                  <a:gd name="T58" fmla="*/ 0 h 69"/>
                  <a:gd name="T59" fmla="*/ 23 w 23"/>
                  <a:gd name="T60" fmla="*/ 69 h 6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 h="69">
                    <a:moveTo>
                      <a:pt x="16" y="4"/>
                    </a:moveTo>
                    <a:lnTo>
                      <a:pt x="17" y="10"/>
                    </a:lnTo>
                    <a:lnTo>
                      <a:pt x="17" y="16"/>
                    </a:lnTo>
                    <a:lnTo>
                      <a:pt x="17" y="25"/>
                    </a:lnTo>
                    <a:lnTo>
                      <a:pt x="14" y="33"/>
                    </a:lnTo>
                    <a:lnTo>
                      <a:pt x="11" y="42"/>
                    </a:lnTo>
                    <a:lnTo>
                      <a:pt x="8" y="48"/>
                    </a:lnTo>
                    <a:lnTo>
                      <a:pt x="3" y="56"/>
                    </a:lnTo>
                    <a:lnTo>
                      <a:pt x="0" y="63"/>
                    </a:lnTo>
                    <a:lnTo>
                      <a:pt x="5" y="69"/>
                    </a:lnTo>
                    <a:lnTo>
                      <a:pt x="9" y="61"/>
                    </a:lnTo>
                    <a:lnTo>
                      <a:pt x="12" y="54"/>
                    </a:lnTo>
                    <a:lnTo>
                      <a:pt x="17" y="46"/>
                    </a:lnTo>
                    <a:lnTo>
                      <a:pt x="20" y="35"/>
                    </a:lnTo>
                    <a:lnTo>
                      <a:pt x="23" y="27"/>
                    </a:lnTo>
                    <a:lnTo>
                      <a:pt x="23" y="18"/>
                    </a:lnTo>
                    <a:lnTo>
                      <a:pt x="23" y="8"/>
                    </a:lnTo>
                    <a:lnTo>
                      <a:pt x="22" y="0"/>
                    </a:lnTo>
                    <a:lnTo>
                      <a:pt x="16" y="4"/>
                    </a:lnTo>
                    <a:close/>
                  </a:path>
                </a:pathLst>
              </a:custGeom>
              <a:solidFill>
                <a:srgbClr val="CC6633"/>
              </a:solidFill>
              <a:ln w="9525">
                <a:noFill/>
                <a:round/>
                <a:headEnd/>
                <a:tailEnd/>
              </a:ln>
            </p:spPr>
            <p:txBody>
              <a:bodyPr/>
              <a:lstStyle/>
              <a:p>
                <a:endParaRPr lang="it-IT">
                  <a:solidFill>
                    <a:srgbClr val="FFFFFF"/>
                  </a:solidFill>
                </a:endParaRPr>
              </a:p>
            </p:txBody>
          </p:sp>
          <p:sp>
            <p:nvSpPr>
              <p:cNvPr id="29084" name="Freeform 528"/>
              <p:cNvSpPr>
                <a:spLocks/>
              </p:cNvSpPr>
              <p:nvPr/>
            </p:nvSpPr>
            <p:spPr bwMode="auto">
              <a:xfrm>
                <a:off x="3514" y="1781"/>
                <a:ext cx="69" cy="56"/>
              </a:xfrm>
              <a:custGeom>
                <a:avLst/>
                <a:gdLst>
                  <a:gd name="T0" fmla="*/ 63 w 69"/>
                  <a:gd name="T1" fmla="*/ 0 h 56"/>
                  <a:gd name="T2" fmla="*/ 55 w 69"/>
                  <a:gd name="T3" fmla="*/ 0 h 56"/>
                  <a:gd name="T4" fmla="*/ 47 w 69"/>
                  <a:gd name="T5" fmla="*/ 0 h 56"/>
                  <a:gd name="T6" fmla="*/ 39 w 69"/>
                  <a:gd name="T7" fmla="*/ 0 h 56"/>
                  <a:gd name="T8" fmla="*/ 32 w 69"/>
                  <a:gd name="T9" fmla="*/ 2 h 56"/>
                  <a:gd name="T10" fmla="*/ 25 w 69"/>
                  <a:gd name="T11" fmla="*/ 4 h 56"/>
                  <a:gd name="T12" fmla="*/ 18 w 69"/>
                  <a:gd name="T13" fmla="*/ 8 h 56"/>
                  <a:gd name="T14" fmla="*/ 10 w 69"/>
                  <a:gd name="T15" fmla="*/ 10 h 56"/>
                  <a:gd name="T16" fmla="*/ 3 w 69"/>
                  <a:gd name="T17" fmla="*/ 17 h 56"/>
                  <a:gd name="T18" fmla="*/ 2 w 69"/>
                  <a:gd name="T19" fmla="*/ 19 h 56"/>
                  <a:gd name="T20" fmla="*/ 0 w 69"/>
                  <a:gd name="T21" fmla="*/ 21 h 56"/>
                  <a:gd name="T22" fmla="*/ 0 w 69"/>
                  <a:gd name="T23" fmla="*/ 23 h 56"/>
                  <a:gd name="T24" fmla="*/ 0 w 69"/>
                  <a:gd name="T25" fmla="*/ 25 h 56"/>
                  <a:gd name="T26" fmla="*/ 0 w 69"/>
                  <a:gd name="T27" fmla="*/ 27 h 56"/>
                  <a:gd name="T28" fmla="*/ 0 w 69"/>
                  <a:gd name="T29" fmla="*/ 29 h 56"/>
                  <a:gd name="T30" fmla="*/ 0 w 69"/>
                  <a:gd name="T31" fmla="*/ 31 h 56"/>
                  <a:gd name="T32" fmla="*/ 2 w 69"/>
                  <a:gd name="T33" fmla="*/ 33 h 56"/>
                  <a:gd name="T34" fmla="*/ 5 w 69"/>
                  <a:gd name="T35" fmla="*/ 38 h 56"/>
                  <a:gd name="T36" fmla="*/ 7 w 69"/>
                  <a:gd name="T37" fmla="*/ 42 h 56"/>
                  <a:gd name="T38" fmla="*/ 10 w 69"/>
                  <a:gd name="T39" fmla="*/ 44 h 56"/>
                  <a:gd name="T40" fmla="*/ 13 w 69"/>
                  <a:gd name="T41" fmla="*/ 48 h 56"/>
                  <a:gd name="T42" fmla="*/ 14 w 69"/>
                  <a:gd name="T43" fmla="*/ 50 h 56"/>
                  <a:gd name="T44" fmla="*/ 18 w 69"/>
                  <a:gd name="T45" fmla="*/ 52 h 56"/>
                  <a:gd name="T46" fmla="*/ 21 w 69"/>
                  <a:gd name="T47" fmla="*/ 54 h 56"/>
                  <a:gd name="T48" fmla="*/ 24 w 69"/>
                  <a:gd name="T49" fmla="*/ 54 h 56"/>
                  <a:gd name="T50" fmla="*/ 28 w 69"/>
                  <a:gd name="T51" fmla="*/ 56 h 56"/>
                  <a:gd name="T52" fmla="*/ 32 w 69"/>
                  <a:gd name="T53" fmla="*/ 56 h 56"/>
                  <a:gd name="T54" fmla="*/ 36 w 69"/>
                  <a:gd name="T55" fmla="*/ 56 h 56"/>
                  <a:gd name="T56" fmla="*/ 39 w 69"/>
                  <a:gd name="T57" fmla="*/ 56 h 56"/>
                  <a:gd name="T58" fmla="*/ 44 w 69"/>
                  <a:gd name="T59" fmla="*/ 54 h 56"/>
                  <a:gd name="T60" fmla="*/ 47 w 69"/>
                  <a:gd name="T61" fmla="*/ 54 h 56"/>
                  <a:gd name="T62" fmla="*/ 50 w 69"/>
                  <a:gd name="T63" fmla="*/ 52 h 56"/>
                  <a:gd name="T64" fmla="*/ 54 w 69"/>
                  <a:gd name="T65" fmla="*/ 50 h 56"/>
                  <a:gd name="T66" fmla="*/ 57 w 69"/>
                  <a:gd name="T67" fmla="*/ 46 h 56"/>
                  <a:gd name="T68" fmla="*/ 60 w 69"/>
                  <a:gd name="T69" fmla="*/ 42 h 56"/>
                  <a:gd name="T70" fmla="*/ 63 w 69"/>
                  <a:gd name="T71" fmla="*/ 38 h 56"/>
                  <a:gd name="T72" fmla="*/ 64 w 69"/>
                  <a:gd name="T73" fmla="*/ 31 h 56"/>
                  <a:gd name="T74" fmla="*/ 66 w 69"/>
                  <a:gd name="T75" fmla="*/ 27 h 56"/>
                  <a:gd name="T76" fmla="*/ 68 w 69"/>
                  <a:gd name="T77" fmla="*/ 21 h 56"/>
                  <a:gd name="T78" fmla="*/ 68 w 69"/>
                  <a:gd name="T79" fmla="*/ 14 h 56"/>
                  <a:gd name="T80" fmla="*/ 69 w 69"/>
                  <a:gd name="T81" fmla="*/ 8 h 56"/>
                  <a:gd name="T82" fmla="*/ 69 w 69"/>
                  <a:gd name="T83" fmla="*/ 6 h 56"/>
                  <a:gd name="T84" fmla="*/ 69 w 69"/>
                  <a:gd name="T85" fmla="*/ 6 h 56"/>
                  <a:gd name="T86" fmla="*/ 68 w 69"/>
                  <a:gd name="T87" fmla="*/ 4 h 56"/>
                  <a:gd name="T88" fmla="*/ 68 w 69"/>
                  <a:gd name="T89" fmla="*/ 2 h 56"/>
                  <a:gd name="T90" fmla="*/ 66 w 69"/>
                  <a:gd name="T91" fmla="*/ 2 h 56"/>
                  <a:gd name="T92" fmla="*/ 66 w 69"/>
                  <a:gd name="T93" fmla="*/ 0 h 56"/>
                  <a:gd name="T94" fmla="*/ 64 w 69"/>
                  <a:gd name="T95" fmla="*/ 0 h 56"/>
                  <a:gd name="T96" fmla="*/ 63 w 69"/>
                  <a:gd name="T97" fmla="*/ 0 h 5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9"/>
                  <a:gd name="T148" fmla="*/ 0 h 56"/>
                  <a:gd name="T149" fmla="*/ 69 w 69"/>
                  <a:gd name="T150" fmla="*/ 56 h 5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9" h="56">
                    <a:moveTo>
                      <a:pt x="63" y="0"/>
                    </a:moveTo>
                    <a:lnTo>
                      <a:pt x="55" y="0"/>
                    </a:lnTo>
                    <a:lnTo>
                      <a:pt x="47" y="0"/>
                    </a:lnTo>
                    <a:lnTo>
                      <a:pt x="39" y="0"/>
                    </a:lnTo>
                    <a:lnTo>
                      <a:pt x="32" y="2"/>
                    </a:lnTo>
                    <a:lnTo>
                      <a:pt x="25" y="4"/>
                    </a:lnTo>
                    <a:lnTo>
                      <a:pt x="18" y="8"/>
                    </a:lnTo>
                    <a:lnTo>
                      <a:pt x="10" y="10"/>
                    </a:lnTo>
                    <a:lnTo>
                      <a:pt x="3" y="17"/>
                    </a:lnTo>
                    <a:lnTo>
                      <a:pt x="2" y="19"/>
                    </a:lnTo>
                    <a:lnTo>
                      <a:pt x="0" y="21"/>
                    </a:lnTo>
                    <a:lnTo>
                      <a:pt x="0" y="23"/>
                    </a:lnTo>
                    <a:lnTo>
                      <a:pt x="0" y="25"/>
                    </a:lnTo>
                    <a:lnTo>
                      <a:pt x="0" y="27"/>
                    </a:lnTo>
                    <a:lnTo>
                      <a:pt x="0" y="29"/>
                    </a:lnTo>
                    <a:lnTo>
                      <a:pt x="0" y="31"/>
                    </a:lnTo>
                    <a:lnTo>
                      <a:pt x="2" y="33"/>
                    </a:lnTo>
                    <a:lnTo>
                      <a:pt x="5" y="38"/>
                    </a:lnTo>
                    <a:lnTo>
                      <a:pt x="7" y="42"/>
                    </a:lnTo>
                    <a:lnTo>
                      <a:pt x="10" y="44"/>
                    </a:lnTo>
                    <a:lnTo>
                      <a:pt x="13" y="48"/>
                    </a:lnTo>
                    <a:lnTo>
                      <a:pt x="14" y="50"/>
                    </a:lnTo>
                    <a:lnTo>
                      <a:pt x="18" y="52"/>
                    </a:lnTo>
                    <a:lnTo>
                      <a:pt x="21" y="54"/>
                    </a:lnTo>
                    <a:lnTo>
                      <a:pt x="24" y="54"/>
                    </a:lnTo>
                    <a:lnTo>
                      <a:pt x="28" y="56"/>
                    </a:lnTo>
                    <a:lnTo>
                      <a:pt x="32" y="56"/>
                    </a:lnTo>
                    <a:lnTo>
                      <a:pt x="36" y="56"/>
                    </a:lnTo>
                    <a:lnTo>
                      <a:pt x="39" y="56"/>
                    </a:lnTo>
                    <a:lnTo>
                      <a:pt x="44" y="54"/>
                    </a:lnTo>
                    <a:lnTo>
                      <a:pt x="47" y="54"/>
                    </a:lnTo>
                    <a:lnTo>
                      <a:pt x="50" y="52"/>
                    </a:lnTo>
                    <a:lnTo>
                      <a:pt x="54" y="50"/>
                    </a:lnTo>
                    <a:lnTo>
                      <a:pt x="57" y="46"/>
                    </a:lnTo>
                    <a:lnTo>
                      <a:pt x="60" y="42"/>
                    </a:lnTo>
                    <a:lnTo>
                      <a:pt x="63" y="38"/>
                    </a:lnTo>
                    <a:lnTo>
                      <a:pt x="64" y="31"/>
                    </a:lnTo>
                    <a:lnTo>
                      <a:pt x="66" y="27"/>
                    </a:lnTo>
                    <a:lnTo>
                      <a:pt x="68" y="21"/>
                    </a:lnTo>
                    <a:lnTo>
                      <a:pt x="68" y="14"/>
                    </a:lnTo>
                    <a:lnTo>
                      <a:pt x="69" y="8"/>
                    </a:lnTo>
                    <a:lnTo>
                      <a:pt x="69" y="6"/>
                    </a:lnTo>
                    <a:lnTo>
                      <a:pt x="68" y="4"/>
                    </a:lnTo>
                    <a:lnTo>
                      <a:pt x="68" y="2"/>
                    </a:lnTo>
                    <a:lnTo>
                      <a:pt x="66" y="2"/>
                    </a:lnTo>
                    <a:lnTo>
                      <a:pt x="66" y="0"/>
                    </a:lnTo>
                    <a:lnTo>
                      <a:pt x="64" y="0"/>
                    </a:lnTo>
                    <a:lnTo>
                      <a:pt x="63" y="0"/>
                    </a:lnTo>
                    <a:close/>
                  </a:path>
                </a:pathLst>
              </a:custGeom>
              <a:solidFill>
                <a:srgbClr val="F7AB8C"/>
              </a:solidFill>
              <a:ln w="9525">
                <a:noFill/>
                <a:round/>
                <a:headEnd/>
                <a:tailEnd/>
              </a:ln>
            </p:spPr>
            <p:txBody>
              <a:bodyPr/>
              <a:lstStyle/>
              <a:p>
                <a:endParaRPr lang="it-IT">
                  <a:solidFill>
                    <a:srgbClr val="FFFFFF"/>
                  </a:solidFill>
                </a:endParaRPr>
              </a:p>
            </p:txBody>
          </p:sp>
          <p:sp>
            <p:nvSpPr>
              <p:cNvPr id="29085" name="Freeform 529"/>
              <p:cNvSpPr>
                <a:spLocks/>
              </p:cNvSpPr>
              <p:nvPr/>
            </p:nvSpPr>
            <p:spPr bwMode="auto">
              <a:xfrm>
                <a:off x="3516" y="1777"/>
                <a:ext cx="61" cy="25"/>
              </a:xfrm>
              <a:custGeom>
                <a:avLst/>
                <a:gdLst>
                  <a:gd name="T0" fmla="*/ 3 w 61"/>
                  <a:gd name="T1" fmla="*/ 25 h 25"/>
                  <a:gd name="T2" fmla="*/ 9 w 61"/>
                  <a:gd name="T3" fmla="*/ 18 h 25"/>
                  <a:gd name="T4" fmla="*/ 17 w 61"/>
                  <a:gd name="T5" fmla="*/ 16 h 25"/>
                  <a:gd name="T6" fmla="*/ 23 w 61"/>
                  <a:gd name="T7" fmla="*/ 12 h 25"/>
                  <a:gd name="T8" fmla="*/ 31 w 61"/>
                  <a:gd name="T9" fmla="*/ 10 h 25"/>
                  <a:gd name="T10" fmla="*/ 37 w 61"/>
                  <a:gd name="T11" fmla="*/ 8 h 25"/>
                  <a:gd name="T12" fmla="*/ 45 w 61"/>
                  <a:gd name="T13" fmla="*/ 8 h 25"/>
                  <a:gd name="T14" fmla="*/ 53 w 61"/>
                  <a:gd name="T15" fmla="*/ 8 h 25"/>
                  <a:gd name="T16" fmla="*/ 61 w 61"/>
                  <a:gd name="T17" fmla="*/ 8 h 25"/>
                  <a:gd name="T18" fmla="*/ 61 w 61"/>
                  <a:gd name="T19" fmla="*/ 0 h 25"/>
                  <a:gd name="T20" fmla="*/ 53 w 61"/>
                  <a:gd name="T21" fmla="*/ 0 h 25"/>
                  <a:gd name="T22" fmla="*/ 45 w 61"/>
                  <a:gd name="T23" fmla="*/ 0 h 25"/>
                  <a:gd name="T24" fmla="*/ 37 w 61"/>
                  <a:gd name="T25" fmla="*/ 0 h 25"/>
                  <a:gd name="T26" fmla="*/ 30 w 61"/>
                  <a:gd name="T27" fmla="*/ 2 h 25"/>
                  <a:gd name="T28" fmla="*/ 22 w 61"/>
                  <a:gd name="T29" fmla="*/ 4 h 25"/>
                  <a:gd name="T30" fmla="*/ 14 w 61"/>
                  <a:gd name="T31" fmla="*/ 8 h 25"/>
                  <a:gd name="T32" fmla="*/ 8 w 61"/>
                  <a:gd name="T33" fmla="*/ 12 h 25"/>
                  <a:gd name="T34" fmla="*/ 0 w 61"/>
                  <a:gd name="T35" fmla="*/ 16 h 25"/>
                  <a:gd name="T36" fmla="*/ 3 w 61"/>
                  <a:gd name="T37" fmla="*/ 25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1"/>
                  <a:gd name="T58" fmla="*/ 0 h 25"/>
                  <a:gd name="T59" fmla="*/ 61 w 61"/>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1" h="25">
                    <a:moveTo>
                      <a:pt x="3" y="25"/>
                    </a:moveTo>
                    <a:lnTo>
                      <a:pt x="9" y="18"/>
                    </a:lnTo>
                    <a:lnTo>
                      <a:pt x="17" y="16"/>
                    </a:lnTo>
                    <a:lnTo>
                      <a:pt x="23" y="12"/>
                    </a:lnTo>
                    <a:lnTo>
                      <a:pt x="31" y="10"/>
                    </a:lnTo>
                    <a:lnTo>
                      <a:pt x="37" y="8"/>
                    </a:lnTo>
                    <a:lnTo>
                      <a:pt x="45" y="8"/>
                    </a:lnTo>
                    <a:lnTo>
                      <a:pt x="53" y="8"/>
                    </a:lnTo>
                    <a:lnTo>
                      <a:pt x="61" y="8"/>
                    </a:lnTo>
                    <a:lnTo>
                      <a:pt x="61" y="0"/>
                    </a:lnTo>
                    <a:lnTo>
                      <a:pt x="53" y="0"/>
                    </a:lnTo>
                    <a:lnTo>
                      <a:pt x="45" y="0"/>
                    </a:lnTo>
                    <a:lnTo>
                      <a:pt x="37" y="0"/>
                    </a:lnTo>
                    <a:lnTo>
                      <a:pt x="30" y="2"/>
                    </a:lnTo>
                    <a:lnTo>
                      <a:pt x="22" y="4"/>
                    </a:lnTo>
                    <a:lnTo>
                      <a:pt x="14" y="8"/>
                    </a:lnTo>
                    <a:lnTo>
                      <a:pt x="8" y="12"/>
                    </a:lnTo>
                    <a:lnTo>
                      <a:pt x="0" y="16"/>
                    </a:lnTo>
                    <a:lnTo>
                      <a:pt x="3" y="25"/>
                    </a:lnTo>
                    <a:close/>
                  </a:path>
                </a:pathLst>
              </a:custGeom>
              <a:solidFill>
                <a:srgbClr val="CC6633"/>
              </a:solidFill>
              <a:ln w="9525">
                <a:noFill/>
                <a:round/>
                <a:headEnd/>
                <a:tailEnd/>
              </a:ln>
            </p:spPr>
            <p:txBody>
              <a:bodyPr/>
              <a:lstStyle/>
              <a:p>
                <a:endParaRPr lang="it-IT">
                  <a:solidFill>
                    <a:srgbClr val="FFFFFF"/>
                  </a:solidFill>
                </a:endParaRPr>
              </a:p>
            </p:txBody>
          </p:sp>
          <p:sp>
            <p:nvSpPr>
              <p:cNvPr id="29086" name="Freeform 530"/>
              <p:cNvSpPr>
                <a:spLocks/>
              </p:cNvSpPr>
              <p:nvPr/>
            </p:nvSpPr>
            <p:spPr bwMode="auto">
              <a:xfrm>
                <a:off x="3511" y="1793"/>
                <a:ext cx="8" cy="26"/>
              </a:xfrm>
              <a:custGeom>
                <a:avLst/>
                <a:gdLst>
                  <a:gd name="T0" fmla="*/ 8 w 8"/>
                  <a:gd name="T1" fmla="*/ 19 h 26"/>
                  <a:gd name="T2" fmla="*/ 6 w 8"/>
                  <a:gd name="T3" fmla="*/ 17 h 26"/>
                  <a:gd name="T4" fmla="*/ 6 w 8"/>
                  <a:gd name="T5" fmla="*/ 15 h 26"/>
                  <a:gd name="T6" fmla="*/ 6 w 8"/>
                  <a:gd name="T7" fmla="*/ 13 h 26"/>
                  <a:gd name="T8" fmla="*/ 6 w 8"/>
                  <a:gd name="T9" fmla="*/ 11 h 26"/>
                  <a:gd name="T10" fmla="*/ 8 w 8"/>
                  <a:gd name="T11" fmla="*/ 9 h 26"/>
                  <a:gd name="T12" fmla="*/ 5 w 8"/>
                  <a:gd name="T13" fmla="*/ 0 h 26"/>
                  <a:gd name="T14" fmla="*/ 3 w 8"/>
                  <a:gd name="T15" fmla="*/ 2 h 26"/>
                  <a:gd name="T16" fmla="*/ 0 w 8"/>
                  <a:gd name="T17" fmla="*/ 7 h 26"/>
                  <a:gd name="T18" fmla="*/ 0 w 8"/>
                  <a:gd name="T19" fmla="*/ 9 h 26"/>
                  <a:gd name="T20" fmla="*/ 0 w 8"/>
                  <a:gd name="T21" fmla="*/ 13 h 26"/>
                  <a:gd name="T22" fmla="*/ 0 w 8"/>
                  <a:gd name="T23" fmla="*/ 15 h 26"/>
                  <a:gd name="T24" fmla="*/ 0 w 8"/>
                  <a:gd name="T25" fmla="*/ 19 h 26"/>
                  <a:gd name="T26" fmla="*/ 2 w 8"/>
                  <a:gd name="T27" fmla="*/ 21 h 26"/>
                  <a:gd name="T28" fmla="*/ 2 w 8"/>
                  <a:gd name="T29" fmla="*/ 26 h 26"/>
                  <a:gd name="T30" fmla="*/ 8 w 8"/>
                  <a:gd name="T31" fmla="*/ 19 h 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
                  <a:gd name="T49" fmla="*/ 0 h 26"/>
                  <a:gd name="T50" fmla="*/ 8 w 8"/>
                  <a:gd name="T51" fmla="*/ 26 h 2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 h="26">
                    <a:moveTo>
                      <a:pt x="8" y="19"/>
                    </a:moveTo>
                    <a:lnTo>
                      <a:pt x="6" y="17"/>
                    </a:lnTo>
                    <a:lnTo>
                      <a:pt x="6" y="15"/>
                    </a:lnTo>
                    <a:lnTo>
                      <a:pt x="6" y="13"/>
                    </a:lnTo>
                    <a:lnTo>
                      <a:pt x="6" y="11"/>
                    </a:lnTo>
                    <a:lnTo>
                      <a:pt x="8" y="9"/>
                    </a:lnTo>
                    <a:lnTo>
                      <a:pt x="5" y="0"/>
                    </a:lnTo>
                    <a:lnTo>
                      <a:pt x="3" y="2"/>
                    </a:lnTo>
                    <a:lnTo>
                      <a:pt x="0" y="7"/>
                    </a:lnTo>
                    <a:lnTo>
                      <a:pt x="0" y="9"/>
                    </a:lnTo>
                    <a:lnTo>
                      <a:pt x="0" y="13"/>
                    </a:lnTo>
                    <a:lnTo>
                      <a:pt x="0" y="15"/>
                    </a:lnTo>
                    <a:lnTo>
                      <a:pt x="0" y="19"/>
                    </a:lnTo>
                    <a:lnTo>
                      <a:pt x="2" y="21"/>
                    </a:lnTo>
                    <a:lnTo>
                      <a:pt x="2" y="26"/>
                    </a:lnTo>
                    <a:lnTo>
                      <a:pt x="8" y="19"/>
                    </a:lnTo>
                    <a:close/>
                  </a:path>
                </a:pathLst>
              </a:custGeom>
              <a:solidFill>
                <a:srgbClr val="CC6633"/>
              </a:solidFill>
              <a:ln w="9525">
                <a:noFill/>
                <a:round/>
                <a:headEnd/>
                <a:tailEnd/>
              </a:ln>
            </p:spPr>
            <p:txBody>
              <a:bodyPr/>
              <a:lstStyle/>
              <a:p>
                <a:endParaRPr lang="it-IT">
                  <a:solidFill>
                    <a:srgbClr val="FFFFFF"/>
                  </a:solidFill>
                </a:endParaRPr>
              </a:p>
            </p:txBody>
          </p:sp>
          <p:sp>
            <p:nvSpPr>
              <p:cNvPr id="29087" name="Freeform 531"/>
              <p:cNvSpPr>
                <a:spLocks/>
              </p:cNvSpPr>
              <p:nvPr/>
            </p:nvSpPr>
            <p:spPr bwMode="auto">
              <a:xfrm>
                <a:off x="3513" y="1812"/>
                <a:ext cx="26" cy="28"/>
              </a:xfrm>
              <a:custGeom>
                <a:avLst/>
                <a:gdLst>
                  <a:gd name="T0" fmla="*/ 26 w 26"/>
                  <a:gd name="T1" fmla="*/ 19 h 28"/>
                  <a:gd name="T2" fmla="*/ 23 w 26"/>
                  <a:gd name="T3" fmla="*/ 19 h 28"/>
                  <a:gd name="T4" fmla="*/ 20 w 26"/>
                  <a:gd name="T5" fmla="*/ 17 h 28"/>
                  <a:gd name="T6" fmla="*/ 17 w 26"/>
                  <a:gd name="T7" fmla="*/ 15 h 28"/>
                  <a:gd name="T8" fmla="*/ 15 w 26"/>
                  <a:gd name="T9" fmla="*/ 13 h 28"/>
                  <a:gd name="T10" fmla="*/ 12 w 26"/>
                  <a:gd name="T11" fmla="*/ 11 h 28"/>
                  <a:gd name="T12" fmla="*/ 11 w 26"/>
                  <a:gd name="T13" fmla="*/ 7 h 28"/>
                  <a:gd name="T14" fmla="*/ 8 w 26"/>
                  <a:gd name="T15" fmla="*/ 4 h 28"/>
                  <a:gd name="T16" fmla="*/ 6 w 26"/>
                  <a:gd name="T17" fmla="*/ 0 h 28"/>
                  <a:gd name="T18" fmla="*/ 0 w 26"/>
                  <a:gd name="T19" fmla="*/ 7 h 28"/>
                  <a:gd name="T20" fmla="*/ 3 w 26"/>
                  <a:gd name="T21" fmla="*/ 9 h 28"/>
                  <a:gd name="T22" fmla="*/ 6 w 26"/>
                  <a:gd name="T23" fmla="*/ 13 h 28"/>
                  <a:gd name="T24" fmla="*/ 8 w 26"/>
                  <a:gd name="T25" fmla="*/ 17 h 28"/>
                  <a:gd name="T26" fmla="*/ 11 w 26"/>
                  <a:gd name="T27" fmla="*/ 19 h 28"/>
                  <a:gd name="T28" fmla="*/ 14 w 26"/>
                  <a:gd name="T29" fmla="*/ 23 h 28"/>
                  <a:gd name="T30" fmla="*/ 17 w 26"/>
                  <a:gd name="T31" fmla="*/ 25 h 28"/>
                  <a:gd name="T32" fmla="*/ 22 w 26"/>
                  <a:gd name="T33" fmla="*/ 28 h 28"/>
                  <a:gd name="T34" fmla="*/ 25 w 26"/>
                  <a:gd name="T35" fmla="*/ 28 h 28"/>
                  <a:gd name="T36" fmla="*/ 26 w 26"/>
                  <a:gd name="T37" fmla="*/ 19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28"/>
                  <a:gd name="T59" fmla="*/ 26 w 26"/>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28">
                    <a:moveTo>
                      <a:pt x="26" y="19"/>
                    </a:moveTo>
                    <a:lnTo>
                      <a:pt x="23" y="19"/>
                    </a:lnTo>
                    <a:lnTo>
                      <a:pt x="20" y="17"/>
                    </a:lnTo>
                    <a:lnTo>
                      <a:pt x="17" y="15"/>
                    </a:lnTo>
                    <a:lnTo>
                      <a:pt x="15" y="13"/>
                    </a:lnTo>
                    <a:lnTo>
                      <a:pt x="12" y="11"/>
                    </a:lnTo>
                    <a:lnTo>
                      <a:pt x="11" y="7"/>
                    </a:lnTo>
                    <a:lnTo>
                      <a:pt x="8" y="4"/>
                    </a:lnTo>
                    <a:lnTo>
                      <a:pt x="6" y="0"/>
                    </a:lnTo>
                    <a:lnTo>
                      <a:pt x="0" y="7"/>
                    </a:lnTo>
                    <a:lnTo>
                      <a:pt x="3" y="9"/>
                    </a:lnTo>
                    <a:lnTo>
                      <a:pt x="6" y="13"/>
                    </a:lnTo>
                    <a:lnTo>
                      <a:pt x="8" y="17"/>
                    </a:lnTo>
                    <a:lnTo>
                      <a:pt x="11" y="19"/>
                    </a:lnTo>
                    <a:lnTo>
                      <a:pt x="14" y="23"/>
                    </a:lnTo>
                    <a:lnTo>
                      <a:pt x="17" y="25"/>
                    </a:lnTo>
                    <a:lnTo>
                      <a:pt x="22" y="28"/>
                    </a:lnTo>
                    <a:lnTo>
                      <a:pt x="25" y="28"/>
                    </a:lnTo>
                    <a:lnTo>
                      <a:pt x="26" y="19"/>
                    </a:lnTo>
                    <a:close/>
                  </a:path>
                </a:pathLst>
              </a:custGeom>
              <a:solidFill>
                <a:srgbClr val="CC6633"/>
              </a:solidFill>
              <a:ln w="9525">
                <a:noFill/>
                <a:round/>
                <a:headEnd/>
                <a:tailEnd/>
              </a:ln>
            </p:spPr>
            <p:txBody>
              <a:bodyPr/>
              <a:lstStyle/>
              <a:p>
                <a:endParaRPr lang="it-IT">
                  <a:solidFill>
                    <a:srgbClr val="FFFFFF"/>
                  </a:solidFill>
                </a:endParaRPr>
              </a:p>
            </p:txBody>
          </p:sp>
          <p:sp>
            <p:nvSpPr>
              <p:cNvPr id="29088" name="Freeform 532"/>
              <p:cNvSpPr>
                <a:spLocks/>
              </p:cNvSpPr>
              <p:nvPr/>
            </p:nvSpPr>
            <p:spPr bwMode="auto">
              <a:xfrm>
                <a:off x="3538" y="1827"/>
                <a:ext cx="31" cy="15"/>
              </a:xfrm>
              <a:custGeom>
                <a:avLst/>
                <a:gdLst>
                  <a:gd name="T0" fmla="*/ 28 w 31"/>
                  <a:gd name="T1" fmla="*/ 0 h 15"/>
                  <a:gd name="T2" fmla="*/ 25 w 31"/>
                  <a:gd name="T3" fmla="*/ 2 h 15"/>
                  <a:gd name="T4" fmla="*/ 22 w 31"/>
                  <a:gd name="T5" fmla="*/ 4 h 15"/>
                  <a:gd name="T6" fmla="*/ 19 w 31"/>
                  <a:gd name="T7" fmla="*/ 4 h 15"/>
                  <a:gd name="T8" fmla="*/ 15 w 31"/>
                  <a:gd name="T9" fmla="*/ 4 h 15"/>
                  <a:gd name="T10" fmla="*/ 12 w 31"/>
                  <a:gd name="T11" fmla="*/ 6 h 15"/>
                  <a:gd name="T12" fmla="*/ 8 w 31"/>
                  <a:gd name="T13" fmla="*/ 6 h 15"/>
                  <a:gd name="T14" fmla="*/ 4 w 31"/>
                  <a:gd name="T15" fmla="*/ 4 h 15"/>
                  <a:gd name="T16" fmla="*/ 1 w 31"/>
                  <a:gd name="T17" fmla="*/ 4 h 15"/>
                  <a:gd name="T18" fmla="*/ 0 w 31"/>
                  <a:gd name="T19" fmla="*/ 13 h 15"/>
                  <a:gd name="T20" fmla="*/ 4 w 31"/>
                  <a:gd name="T21" fmla="*/ 15 h 15"/>
                  <a:gd name="T22" fmla="*/ 8 w 31"/>
                  <a:gd name="T23" fmla="*/ 15 h 15"/>
                  <a:gd name="T24" fmla="*/ 12 w 31"/>
                  <a:gd name="T25" fmla="*/ 15 h 15"/>
                  <a:gd name="T26" fmla="*/ 17 w 31"/>
                  <a:gd name="T27" fmla="*/ 15 h 15"/>
                  <a:gd name="T28" fmla="*/ 20 w 31"/>
                  <a:gd name="T29" fmla="*/ 13 h 15"/>
                  <a:gd name="T30" fmla="*/ 25 w 31"/>
                  <a:gd name="T31" fmla="*/ 13 h 15"/>
                  <a:gd name="T32" fmla="*/ 28 w 31"/>
                  <a:gd name="T33" fmla="*/ 10 h 15"/>
                  <a:gd name="T34" fmla="*/ 31 w 31"/>
                  <a:gd name="T35" fmla="*/ 8 h 15"/>
                  <a:gd name="T36" fmla="*/ 28 w 31"/>
                  <a:gd name="T37" fmla="*/ 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1"/>
                  <a:gd name="T58" fmla="*/ 0 h 15"/>
                  <a:gd name="T59" fmla="*/ 31 w 31"/>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1" h="15">
                    <a:moveTo>
                      <a:pt x="28" y="0"/>
                    </a:moveTo>
                    <a:lnTo>
                      <a:pt x="25" y="2"/>
                    </a:lnTo>
                    <a:lnTo>
                      <a:pt x="22" y="4"/>
                    </a:lnTo>
                    <a:lnTo>
                      <a:pt x="19" y="4"/>
                    </a:lnTo>
                    <a:lnTo>
                      <a:pt x="15" y="4"/>
                    </a:lnTo>
                    <a:lnTo>
                      <a:pt x="12" y="6"/>
                    </a:lnTo>
                    <a:lnTo>
                      <a:pt x="8" y="6"/>
                    </a:lnTo>
                    <a:lnTo>
                      <a:pt x="4" y="4"/>
                    </a:lnTo>
                    <a:lnTo>
                      <a:pt x="1" y="4"/>
                    </a:lnTo>
                    <a:lnTo>
                      <a:pt x="0" y="13"/>
                    </a:lnTo>
                    <a:lnTo>
                      <a:pt x="4" y="15"/>
                    </a:lnTo>
                    <a:lnTo>
                      <a:pt x="8" y="15"/>
                    </a:lnTo>
                    <a:lnTo>
                      <a:pt x="12" y="15"/>
                    </a:lnTo>
                    <a:lnTo>
                      <a:pt x="17" y="15"/>
                    </a:lnTo>
                    <a:lnTo>
                      <a:pt x="20" y="13"/>
                    </a:lnTo>
                    <a:lnTo>
                      <a:pt x="25" y="13"/>
                    </a:lnTo>
                    <a:lnTo>
                      <a:pt x="28" y="10"/>
                    </a:lnTo>
                    <a:lnTo>
                      <a:pt x="31" y="8"/>
                    </a:lnTo>
                    <a:lnTo>
                      <a:pt x="28" y="0"/>
                    </a:lnTo>
                    <a:close/>
                  </a:path>
                </a:pathLst>
              </a:custGeom>
              <a:solidFill>
                <a:srgbClr val="CC6633"/>
              </a:solidFill>
              <a:ln w="9525">
                <a:noFill/>
                <a:round/>
                <a:headEnd/>
                <a:tailEnd/>
              </a:ln>
            </p:spPr>
            <p:txBody>
              <a:bodyPr/>
              <a:lstStyle/>
              <a:p>
                <a:endParaRPr lang="it-IT">
                  <a:solidFill>
                    <a:srgbClr val="FFFFFF"/>
                  </a:solidFill>
                </a:endParaRPr>
              </a:p>
            </p:txBody>
          </p:sp>
          <p:sp>
            <p:nvSpPr>
              <p:cNvPr id="29089" name="Freeform 533"/>
              <p:cNvSpPr>
                <a:spLocks/>
              </p:cNvSpPr>
              <p:nvPr/>
            </p:nvSpPr>
            <p:spPr bwMode="auto">
              <a:xfrm>
                <a:off x="3566" y="1789"/>
                <a:ext cx="20" cy="46"/>
              </a:xfrm>
              <a:custGeom>
                <a:avLst/>
                <a:gdLst>
                  <a:gd name="T0" fmla="*/ 14 w 20"/>
                  <a:gd name="T1" fmla="*/ 0 h 46"/>
                  <a:gd name="T2" fmla="*/ 12 w 20"/>
                  <a:gd name="T3" fmla="*/ 6 h 46"/>
                  <a:gd name="T4" fmla="*/ 12 w 20"/>
                  <a:gd name="T5" fmla="*/ 11 h 46"/>
                  <a:gd name="T6" fmla="*/ 11 w 20"/>
                  <a:gd name="T7" fmla="*/ 17 h 46"/>
                  <a:gd name="T8" fmla="*/ 9 w 20"/>
                  <a:gd name="T9" fmla="*/ 21 h 46"/>
                  <a:gd name="T10" fmla="*/ 8 w 20"/>
                  <a:gd name="T11" fmla="*/ 27 h 46"/>
                  <a:gd name="T12" fmla="*/ 5 w 20"/>
                  <a:gd name="T13" fmla="*/ 32 h 46"/>
                  <a:gd name="T14" fmla="*/ 3 w 20"/>
                  <a:gd name="T15" fmla="*/ 36 h 46"/>
                  <a:gd name="T16" fmla="*/ 0 w 20"/>
                  <a:gd name="T17" fmla="*/ 38 h 46"/>
                  <a:gd name="T18" fmla="*/ 3 w 20"/>
                  <a:gd name="T19" fmla="*/ 46 h 46"/>
                  <a:gd name="T20" fmla="*/ 8 w 20"/>
                  <a:gd name="T21" fmla="*/ 42 h 46"/>
                  <a:gd name="T22" fmla="*/ 11 w 20"/>
                  <a:gd name="T23" fmla="*/ 36 h 46"/>
                  <a:gd name="T24" fmla="*/ 12 w 20"/>
                  <a:gd name="T25" fmla="*/ 32 h 46"/>
                  <a:gd name="T26" fmla="*/ 16 w 20"/>
                  <a:gd name="T27" fmla="*/ 25 h 46"/>
                  <a:gd name="T28" fmla="*/ 17 w 20"/>
                  <a:gd name="T29" fmla="*/ 19 h 46"/>
                  <a:gd name="T30" fmla="*/ 19 w 20"/>
                  <a:gd name="T31" fmla="*/ 13 h 46"/>
                  <a:gd name="T32" fmla="*/ 20 w 20"/>
                  <a:gd name="T33" fmla="*/ 6 h 46"/>
                  <a:gd name="T34" fmla="*/ 20 w 20"/>
                  <a:gd name="T35" fmla="*/ 0 h 46"/>
                  <a:gd name="T36" fmla="*/ 14 w 20"/>
                  <a:gd name="T37" fmla="*/ 0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46"/>
                  <a:gd name="T59" fmla="*/ 20 w 20"/>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46">
                    <a:moveTo>
                      <a:pt x="14" y="0"/>
                    </a:moveTo>
                    <a:lnTo>
                      <a:pt x="12" y="6"/>
                    </a:lnTo>
                    <a:lnTo>
                      <a:pt x="12" y="11"/>
                    </a:lnTo>
                    <a:lnTo>
                      <a:pt x="11" y="17"/>
                    </a:lnTo>
                    <a:lnTo>
                      <a:pt x="9" y="21"/>
                    </a:lnTo>
                    <a:lnTo>
                      <a:pt x="8" y="27"/>
                    </a:lnTo>
                    <a:lnTo>
                      <a:pt x="5" y="32"/>
                    </a:lnTo>
                    <a:lnTo>
                      <a:pt x="3" y="36"/>
                    </a:lnTo>
                    <a:lnTo>
                      <a:pt x="0" y="38"/>
                    </a:lnTo>
                    <a:lnTo>
                      <a:pt x="3" y="46"/>
                    </a:lnTo>
                    <a:lnTo>
                      <a:pt x="8" y="42"/>
                    </a:lnTo>
                    <a:lnTo>
                      <a:pt x="11" y="36"/>
                    </a:lnTo>
                    <a:lnTo>
                      <a:pt x="12" y="32"/>
                    </a:lnTo>
                    <a:lnTo>
                      <a:pt x="16" y="25"/>
                    </a:lnTo>
                    <a:lnTo>
                      <a:pt x="17" y="19"/>
                    </a:lnTo>
                    <a:lnTo>
                      <a:pt x="19" y="13"/>
                    </a:lnTo>
                    <a:lnTo>
                      <a:pt x="20" y="6"/>
                    </a:lnTo>
                    <a:lnTo>
                      <a:pt x="20" y="0"/>
                    </a:lnTo>
                    <a:lnTo>
                      <a:pt x="14" y="0"/>
                    </a:lnTo>
                    <a:close/>
                  </a:path>
                </a:pathLst>
              </a:custGeom>
              <a:solidFill>
                <a:srgbClr val="CC6633"/>
              </a:solidFill>
              <a:ln w="9525">
                <a:noFill/>
                <a:round/>
                <a:headEnd/>
                <a:tailEnd/>
              </a:ln>
            </p:spPr>
            <p:txBody>
              <a:bodyPr/>
              <a:lstStyle/>
              <a:p>
                <a:endParaRPr lang="it-IT">
                  <a:solidFill>
                    <a:srgbClr val="FFFFFF"/>
                  </a:solidFill>
                </a:endParaRPr>
              </a:p>
            </p:txBody>
          </p:sp>
          <p:sp>
            <p:nvSpPr>
              <p:cNvPr id="29090" name="Freeform 534"/>
              <p:cNvSpPr>
                <a:spLocks/>
              </p:cNvSpPr>
              <p:nvPr/>
            </p:nvSpPr>
            <p:spPr bwMode="auto">
              <a:xfrm>
                <a:off x="3577" y="1777"/>
                <a:ext cx="9" cy="12"/>
              </a:xfrm>
              <a:custGeom>
                <a:avLst/>
                <a:gdLst>
                  <a:gd name="T0" fmla="*/ 0 w 9"/>
                  <a:gd name="T1" fmla="*/ 8 h 12"/>
                  <a:gd name="T2" fmla="*/ 1 w 9"/>
                  <a:gd name="T3" fmla="*/ 8 h 12"/>
                  <a:gd name="T4" fmla="*/ 1 w 9"/>
                  <a:gd name="T5" fmla="*/ 10 h 12"/>
                  <a:gd name="T6" fmla="*/ 3 w 9"/>
                  <a:gd name="T7" fmla="*/ 10 h 12"/>
                  <a:gd name="T8" fmla="*/ 3 w 9"/>
                  <a:gd name="T9" fmla="*/ 12 h 12"/>
                  <a:gd name="T10" fmla="*/ 9 w 9"/>
                  <a:gd name="T11" fmla="*/ 12 h 12"/>
                  <a:gd name="T12" fmla="*/ 9 w 9"/>
                  <a:gd name="T13" fmla="*/ 10 h 12"/>
                  <a:gd name="T14" fmla="*/ 9 w 9"/>
                  <a:gd name="T15" fmla="*/ 8 h 12"/>
                  <a:gd name="T16" fmla="*/ 8 w 9"/>
                  <a:gd name="T17" fmla="*/ 6 h 12"/>
                  <a:gd name="T18" fmla="*/ 6 w 9"/>
                  <a:gd name="T19" fmla="*/ 4 h 12"/>
                  <a:gd name="T20" fmla="*/ 5 w 9"/>
                  <a:gd name="T21" fmla="*/ 2 h 12"/>
                  <a:gd name="T22" fmla="*/ 3 w 9"/>
                  <a:gd name="T23" fmla="*/ 2 h 12"/>
                  <a:gd name="T24" fmla="*/ 1 w 9"/>
                  <a:gd name="T25" fmla="*/ 0 h 12"/>
                  <a:gd name="T26" fmla="*/ 0 w 9"/>
                  <a:gd name="T27" fmla="*/ 0 h 12"/>
                  <a:gd name="T28" fmla="*/ 0 w 9"/>
                  <a:gd name="T29" fmla="*/ 8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
                  <a:gd name="T46" fmla="*/ 0 h 12"/>
                  <a:gd name="T47" fmla="*/ 9 w 9"/>
                  <a:gd name="T48" fmla="*/ 12 h 1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 h="12">
                    <a:moveTo>
                      <a:pt x="0" y="8"/>
                    </a:moveTo>
                    <a:lnTo>
                      <a:pt x="1" y="8"/>
                    </a:lnTo>
                    <a:lnTo>
                      <a:pt x="1" y="10"/>
                    </a:lnTo>
                    <a:lnTo>
                      <a:pt x="3" y="10"/>
                    </a:lnTo>
                    <a:lnTo>
                      <a:pt x="3" y="12"/>
                    </a:lnTo>
                    <a:lnTo>
                      <a:pt x="9" y="12"/>
                    </a:lnTo>
                    <a:lnTo>
                      <a:pt x="9" y="10"/>
                    </a:lnTo>
                    <a:lnTo>
                      <a:pt x="9" y="8"/>
                    </a:lnTo>
                    <a:lnTo>
                      <a:pt x="8" y="6"/>
                    </a:lnTo>
                    <a:lnTo>
                      <a:pt x="6" y="4"/>
                    </a:lnTo>
                    <a:lnTo>
                      <a:pt x="5" y="2"/>
                    </a:lnTo>
                    <a:lnTo>
                      <a:pt x="3" y="2"/>
                    </a:lnTo>
                    <a:lnTo>
                      <a:pt x="1" y="0"/>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091" name="Freeform 535"/>
              <p:cNvSpPr>
                <a:spLocks/>
              </p:cNvSpPr>
              <p:nvPr/>
            </p:nvSpPr>
            <p:spPr bwMode="auto">
              <a:xfrm>
                <a:off x="3494" y="1789"/>
                <a:ext cx="17" cy="15"/>
              </a:xfrm>
              <a:custGeom>
                <a:avLst/>
                <a:gdLst>
                  <a:gd name="T0" fmla="*/ 0 w 17"/>
                  <a:gd name="T1" fmla="*/ 9 h 15"/>
                  <a:gd name="T2" fmla="*/ 2 w 17"/>
                  <a:gd name="T3" fmla="*/ 9 h 15"/>
                  <a:gd name="T4" fmla="*/ 3 w 17"/>
                  <a:gd name="T5" fmla="*/ 9 h 15"/>
                  <a:gd name="T6" fmla="*/ 5 w 17"/>
                  <a:gd name="T7" fmla="*/ 9 h 15"/>
                  <a:gd name="T8" fmla="*/ 6 w 17"/>
                  <a:gd name="T9" fmla="*/ 9 h 15"/>
                  <a:gd name="T10" fmla="*/ 8 w 17"/>
                  <a:gd name="T11" fmla="*/ 11 h 15"/>
                  <a:gd name="T12" fmla="*/ 9 w 17"/>
                  <a:gd name="T13" fmla="*/ 11 h 15"/>
                  <a:gd name="T14" fmla="*/ 11 w 17"/>
                  <a:gd name="T15" fmla="*/ 13 h 15"/>
                  <a:gd name="T16" fmla="*/ 13 w 17"/>
                  <a:gd name="T17" fmla="*/ 15 h 15"/>
                  <a:gd name="T18" fmla="*/ 17 w 17"/>
                  <a:gd name="T19" fmla="*/ 11 h 15"/>
                  <a:gd name="T20" fmla="*/ 16 w 17"/>
                  <a:gd name="T21" fmla="*/ 6 h 15"/>
                  <a:gd name="T22" fmla="*/ 14 w 17"/>
                  <a:gd name="T23" fmla="*/ 4 h 15"/>
                  <a:gd name="T24" fmla="*/ 11 w 17"/>
                  <a:gd name="T25" fmla="*/ 2 h 15"/>
                  <a:gd name="T26" fmla="*/ 8 w 17"/>
                  <a:gd name="T27" fmla="*/ 0 h 15"/>
                  <a:gd name="T28" fmla="*/ 5 w 17"/>
                  <a:gd name="T29" fmla="*/ 0 h 15"/>
                  <a:gd name="T30" fmla="*/ 3 w 17"/>
                  <a:gd name="T31" fmla="*/ 0 h 15"/>
                  <a:gd name="T32" fmla="*/ 2 w 17"/>
                  <a:gd name="T33" fmla="*/ 0 h 15"/>
                  <a:gd name="T34" fmla="*/ 0 w 17"/>
                  <a:gd name="T35" fmla="*/ 0 h 15"/>
                  <a:gd name="T36" fmla="*/ 0 w 17"/>
                  <a:gd name="T37" fmla="*/ 9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15"/>
                  <a:gd name="T59" fmla="*/ 17 w 17"/>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15">
                    <a:moveTo>
                      <a:pt x="0" y="9"/>
                    </a:moveTo>
                    <a:lnTo>
                      <a:pt x="2" y="9"/>
                    </a:lnTo>
                    <a:lnTo>
                      <a:pt x="3" y="9"/>
                    </a:lnTo>
                    <a:lnTo>
                      <a:pt x="5" y="9"/>
                    </a:lnTo>
                    <a:lnTo>
                      <a:pt x="6" y="9"/>
                    </a:lnTo>
                    <a:lnTo>
                      <a:pt x="8" y="11"/>
                    </a:lnTo>
                    <a:lnTo>
                      <a:pt x="9" y="11"/>
                    </a:lnTo>
                    <a:lnTo>
                      <a:pt x="11" y="13"/>
                    </a:lnTo>
                    <a:lnTo>
                      <a:pt x="13" y="15"/>
                    </a:lnTo>
                    <a:lnTo>
                      <a:pt x="17" y="11"/>
                    </a:lnTo>
                    <a:lnTo>
                      <a:pt x="16" y="6"/>
                    </a:lnTo>
                    <a:lnTo>
                      <a:pt x="14" y="4"/>
                    </a:lnTo>
                    <a:lnTo>
                      <a:pt x="11" y="2"/>
                    </a:lnTo>
                    <a:lnTo>
                      <a:pt x="8" y="0"/>
                    </a:lnTo>
                    <a:lnTo>
                      <a:pt x="5" y="0"/>
                    </a:lnTo>
                    <a:lnTo>
                      <a:pt x="3" y="0"/>
                    </a:lnTo>
                    <a:lnTo>
                      <a:pt x="2" y="0"/>
                    </a:lnTo>
                    <a:lnTo>
                      <a:pt x="0"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092" name="Freeform 536"/>
              <p:cNvSpPr>
                <a:spLocks/>
              </p:cNvSpPr>
              <p:nvPr/>
            </p:nvSpPr>
            <p:spPr bwMode="auto">
              <a:xfrm>
                <a:off x="3438" y="1789"/>
                <a:ext cx="56" cy="38"/>
              </a:xfrm>
              <a:custGeom>
                <a:avLst/>
                <a:gdLst>
                  <a:gd name="T0" fmla="*/ 6 w 56"/>
                  <a:gd name="T1" fmla="*/ 38 h 38"/>
                  <a:gd name="T2" fmla="*/ 11 w 56"/>
                  <a:gd name="T3" fmla="*/ 32 h 38"/>
                  <a:gd name="T4" fmla="*/ 15 w 56"/>
                  <a:gd name="T5" fmla="*/ 25 h 38"/>
                  <a:gd name="T6" fmla="*/ 22 w 56"/>
                  <a:gd name="T7" fmla="*/ 21 h 38"/>
                  <a:gd name="T8" fmla="*/ 28 w 56"/>
                  <a:gd name="T9" fmla="*/ 17 h 38"/>
                  <a:gd name="T10" fmla="*/ 34 w 56"/>
                  <a:gd name="T11" fmla="*/ 15 h 38"/>
                  <a:gd name="T12" fmla="*/ 42 w 56"/>
                  <a:gd name="T13" fmla="*/ 13 h 38"/>
                  <a:gd name="T14" fmla="*/ 48 w 56"/>
                  <a:gd name="T15" fmla="*/ 11 h 38"/>
                  <a:gd name="T16" fmla="*/ 56 w 56"/>
                  <a:gd name="T17" fmla="*/ 9 h 38"/>
                  <a:gd name="T18" fmla="*/ 56 w 56"/>
                  <a:gd name="T19" fmla="*/ 0 h 38"/>
                  <a:gd name="T20" fmla="*/ 48 w 56"/>
                  <a:gd name="T21" fmla="*/ 2 h 38"/>
                  <a:gd name="T22" fmla="*/ 40 w 56"/>
                  <a:gd name="T23" fmla="*/ 2 h 38"/>
                  <a:gd name="T24" fmla="*/ 33 w 56"/>
                  <a:gd name="T25" fmla="*/ 6 h 38"/>
                  <a:gd name="T26" fmla="*/ 25 w 56"/>
                  <a:gd name="T27" fmla="*/ 9 h 38"/>
                  <a:gd name="T28" fmla="*/ 18 w 56"/>
                  <a:gd name="T29" fmla="*/ 13 h 38"/>
                  <a:gd name="T30" fmla="*/ 12 w 56"/>
                  <a:gd name="T31" fmla="*/ 19 h 38"/>
                  <a:gd name="T32" fmla="*/ 6 w 56"/>
                  <a:gd name="T33" fmla="*/ 25 h 38"/>
                  <a:gd name="T34" fmla="*/ 0 w 56"/>
                  <a:gd name="T35" fmla="*/ 34 h 38"/>
                  <a:gd name="T36" fmla="*/ 6 w 56"/>
                  <a:gd name="T37" fmla="*/ 38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
                  <a:gd name="T58" fmla="*/ 0 h 38"/>
                  <a:gd name="T59" fmla="*/ 56 w 56"/>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 h="38">
                    <a:moveTo>
                      <a:pt x="6" y="38"/>
                    </a:moveTo>
                    <a:lnTo>
                      <a:pt x="11" y="32"/>
                    </a:lnTo>
                    <a:lnTo>
                      <a:pt x="15" y="25"/>
                    </a:lnTo>
                    <a:lnTo>
                      <a:pt x="22" y="21"/>
                    </a:lnTo>
                    <a:lnTo>
                      <a:pt x="28" y="17"/>
                    </a:lnTo>
                    <a:lnTo>
                      <a:pt x="34" y="15"/>
                    </a:lnTo>
                    <a:lnTo>
                      <a:pt x="42" y="13"/>
                    </a:lnTo>
                    <a:lnTo>
                      <a:pt x="48" y="11"/>
                    </a:lnTo>
                    <a:lnTo>
                      <a:pt x="56" y="9"/>
                    </a:lnTo>
                    <a:lnTo>
                      <a:pt x="56" y="0"/>
                    </a:lnTo>
                    <a:lnTo>
                      <a:pt x="48" y="2"/>
                    </a:lnTo>
                    <a:lnTo>
                      <a:pt x="40" y="2"/>
                    </a:lnTo>
                    <a:lnTo>
                      <a:pt x="33" y="6"/>
                    </a:lnTo>
                    <a:lnTo>
                      <a:pt x="25" y="9"/>
                    </a:lnTo>
                    <a:lnTo>
                      <a:pt x="18" y="13"/>
                    </a:lnTo>
                    <a:lnTo>
                      <a:pt x="12" y="19"/>
                    </a:lnTo>
                    <a:lnTo>
                      <a:pt x="6" y="25"/>
                    </a:lnTo>
                    <a:lnTo>
                      <a:pt x="0" y="34"/>
                    </a:lnTo>
                    <a:lnTo>
                      <a:pt x="6" y="38"/>
                    </a:lnTo>
                    <a:close/>
                  </a:path>
                </a:pathLst>
              </a:custGeom>
              <a:solidFill>
                <a:srgbClr val="CC6633"/>
              </a:solidFill>
              <a:ln w="9525">
                <a:noFill/>
                <a:round/>
                <a:headEnd/>
                <a:tailEnd/>
              </a:ln>
            </p:spPr>
            <p:txBody>
              <a:bodyPr/>
              <a:lstStyle/>
              <a:p>
                <a:endParaRPr lang="it-IT">
                  <a:solidFill>
                    <a:srgbClr val="FFFFFF"/>
                  </a:solidFill>
                </a:endParaRPr>
              </a:p>
            </p:txBody>
          </p:sp>
          <p:sp>
            <p:nvSpPr>
              <p:cNvPr id="29093" name="Freeform 537"/>
              <p:cNvSpPr>
                <a:spLocks/>
              </p:cNvSpPr>
              <p:nvPr/>
            </p:nvSpPr>
            <p:spPr bwMode="auto">
              <a:xfrm>
                <a:off x="3436" y="1823"/>
                <a:ext cx="16" cy="25"/>
              </a:xfrm>
              <a:custGeom>
                <a:avLst/>
                <a:gdLst>
                  <a:gd name="T0" fmla="*/ 16 w 16"/>
                  <a:gd name="T1" fmla="*/ 17 h 25"/>
                  <a:gd name="T2" fmla="*/ 13 w 16"/>
                  <a:gd name="T3" fmla="*/ 14 h 25"/>
                  <a:gd name="T4" fmla="*/ 11 w 16"/>
                  <a:gd name="T5" fmla="*/ 14 h 25"/>
                  <a:gd name="T6" fmla="*/ 10 w 16"/>
                  <a:gd name="T7" fmla="*/ 12 h 25"/>
                  <a:gd name="T8" fmla="*/ 8 w 16"/>
                  <a:gd name="T9" fmla="*/ 12 h 25"/>
                  <a:gd name="T10" fmla="*/ 6 w 16"/>
                  <a:gd name="T11" fmla="*/ 10 h 25"/>
                  <a:gd name="T12" fmla="*/ 6 w 16"/>
                  <a:gd name="T13" fmla="*/ 8 h 25"/>
                  <a:gd name="T14" fmla="*/ 6 w 16"/>
                  <a:gd name="T15" fmla="*/ 6 h 25"/>
                  <a:gd name="T16" fmla="*/ 8 w 16"/>
                  <a:gd name="T17" fmla="*/ 4 h 25"/>
                  <a:gd name="T18" fmla="*/ 2 w 16"/>
                  <a:gd name="T19" fmla="*/ 0 h 25"/>
                  <a:gd name="T20" fmla="*/ 0 w 16"/>
                  <a:gd name="T21" fmla="*/ 4 h 25"/>
                  <a:gd name="T22" fmla="*/ 0 w 16"/>
                  <a:gd name="T23" fmla="*/ 10 h 25"/>
                  <a:gd name="T24" fmla="*/ 2 w 16"/>
                  <a:gd name="T25" fmla="*/ 14 h 25"/>
                  <a:gd name="T26" fmla="*/ 3 w 16"/>
                  <a:gd name="T27" fmla="*/ 17 h 25"/>
                  <a:gd name="T28" fmla="*/ 5 w 16"/>
                  <a:gd name="T29" fmla="*/ 21 h 25"/>
                  <a:gd name="T30" fmla="*/ 8 w 16"/>
                  <a:gd name="T31" fmla="*/ 23 h 25"/>
                  <a:gd name="T32" fmla="*/ 11 w 16"/>
                  <a:gd name="T33" fmla="*/ 25 h 25"/>
                  <a:gd name="T34" fmla="*/ 14 w 16"/>
                  <a:gd name="T35" fmla="*/ 25 h 25"/>
                  <a:gd name="T36" fmla="*/ 16 w 16"/>
                  <a:gd name="T37" fmla="*/ 17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25"/>
                  <a:gd name="T59" fmla="*/ 16 w 16"/>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25">
                    <a:moveTo>
                      <a:pt x="16" y="17"/>
                    </a:moveTo>
                    <a:lnTo>
                      <a:pt x="13" y="14"/>
                    </a:lnTo>
                    <a:lnTo>
                      <a:pt x="11" y="14"/>
                    </a:lnTo>
                    <a:lnTo>
                      <a:pt x="10" y="12"/>
                    </a:lnTo>
                    <a:lnTo>
                      <a:pt x="8" y="12"/>
                    </a:lnTo>
                    <a:lnTo>
                      <a:pt x="6" y="10"/>
                    </a:lnTo>
                    <a:lnTo>
                      <a:pt x="6" y="8"/>
                    </a:lnTo>
                    <a:lnTo>
                      <a:pt x="6" y="6"/>
                    </a:lnTo>
                    <a:lnTo>
                      <a:pt x="8" y="4"/>
                    </a:lnTo>
                    <a:lnTo>
                      <a:pt x="2" y="0"/>
                    </a:lnTo>
                    <a:lnTo>
                      <a:pt x="0" y="4"/>
                    </a:lnTo>
                    <a:lnTo>
                      <a:pt x="0" y="10"/>
                    </a:lnTo>
                    <a:lnTo>
                      <a:pt x="2" y="14"/>
                    </a:lnTo>
                    <a:lnTo>
                      <a:pt x="3" y="17"/>
                    </a:lnTo>
                    <a:lnTo>
                      <a:pt x="5" y="21"/>
                    </a:lnTo>
                    <a:lnTo>
                      <a:pt x="8" y="23"/>
                    </a:lnTo>
                    <a:lnTo>
                      <a:pt x="11" y="25"/>
                    </a:lnTo>
                    <a:lnTo>
                      <a:pt x="14" y="25"/>
                    </a:lnTo>
                    <a:lnTo>
                      <a:pt x="16" y="17"/>
                    </a:lnTo>
                    <a:close/>
                  </a:path>
                </a:pathLst>
              </a:custGeom>
              <a:solidFill>
                <a:srgbClr val="CC6633"/>
              </a:solidFill>
              <a:ln w="9525">
                <a:noFill/>
                <a:round/>
                <a:headEnd/>
                <a:tailEnd/>
              </a:ln>
            </p:spPr>
            <p:txBody>
              <a:bodyPr/>
              <a:lstStyle/>
              <a:p>
                <a:endParaRPr lang="it-IT">
                  <a:solidFill>
                    <a:srgbClr val="FFFFFF"/>
                  </a:solidFill>
                </a:endParaRPr>
              </a:p>
            </p:txBody>
          </p:sp>
          <p:sp>
            <p:nvSpPr>
              <p:cNvPr id="29094" name="Freeform 538"/>
              <p:cNvSpPr>
                <a:spLocks/>
              </p:cNvSpPr>
              <p:nvPr/>
            </p:nvSpPr>
            <p:spPr bwMode="auto">
              <a:xfrm>
                <a:off x="3450" y="1835"/>
                <a:ext cx="47" cy="13"/>
              </a:xfrm>
              <a:custGeom>
                <a:avLst/>
                <a:gdLst>
                  <a:gd name="T0" fmla="*/ 46 w 47"/>
                  <a:gd name="T1" fmla="*/ 0 h 13"/>
                  <a:gd name="T2" fmla="*/ 41 w 47"/>
                  <a:gd name="T3" fmla="*/ 2 h 13"/>
                  <a:gd name="T4" fmla="*/ 35 w 47"/>
                  <a:gd name="T5" fmla="*/ 2 h 13"/>
                  <a:gd name="T6" fmla="*/ 28 w 47"/>
                  <a:gd name="T7" fmla="*/ 2 h 13"/>
                  <a:gd name="T8" fmla="*/ 24 w 47"/>
                  <a:gd name="T9" fmla="*/ 5 h 13"/>
                  <a:gd name="T10" fmla="*/ 17 w 47"/>
                  <a:gd name="T11" fmla="*/ 5 h 13"/>
                  <a:gd name="T12" fmla="*/ 13 w 47"/>
                  <a:gd name="T13" fmla="*/ 5 h 13"/>
                  <a:gd name="T14" fmla="*/ 6 w 47"/>
                  <a:gd name="T15" fmla="*/ 5 h 13"/>
                  <a:gd name="T16" fmla="*/ 2 w 47"/>
                  <a:gd name="T17" fmla="*/ 5 h 13"/>
                  <a:gd name="T18" fmla="*/ 0 w 47"/>
                  <a:gd name="T19" fmla="*/ 13 h 13"/>
                  <a:gd name="T20" fmla="*/ 6 w 47"/>
                  <a:gd name="T21" fmla="*/ 13 h 13"/>
                  <a:gd name="T22" fmla="*/ 13 w 47"/>
                  <a:gd name="T23" fmla="*/ 13 h 13"/>
                  <a:gd name="T24" fmla="*/ 17 w 47"/>
                  <a:gd name="T25" fmla="*/ 13 h 13"/>
                  <a:gd name="T26" fmla="*/ 24 w 47"/>
                  <a:gd name="T27" fmla="*/ 13 h 13"/>
                  <a:gd name="T28" fmla="*/ 30 w 47"/>
                  <a:gd name="T29" fmla="*/ 13 h 13"/>
                  <a:gd name="T30" fmla="*/ 35 w 47"/>
                  <a:gd name="T31" fmla="*/ 11 h 13"/>
                  <a:gd name="T32" fmla="*/ 41 w 47"/>
                  <a:gd name="T33" fmla="*/ 11 h 13"/>
                  <a:gd name="T34" fmla="*/ 47 w 47"/>
                  <a:gd name="T35" fmla="*/ 11 h 13"/>
                  <a:gd name="T36" fmla="*/ 46 w 47"/>
                  <a:gd name="T37" fmla="*/ 0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
                  <a:gd name="T58" fmla="*/ 0 h 13"/>
                  <a:gd name="T59" fmla="*/ 47 w 47"/>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 h="13">
                    <a:moveTo>
                      <a:pt x="46" y="0"/>
                    </a:moveTo>
                    <a:lnTo>
                      <a:pt x="41" y="2"/>
                    </a:lnTo>
                    <a:lnTo>
                      <a:pt x="35" y="2"/>
                    </a:lnTo>
                    <a:lnTo>
                      <a:pt x="28" y="2"/>
                    </a:lnTo>
                    <a:lnTo>
                      <a:pt x="24" y="5"/>
                    </a:lnTo>
                    <a:lnTo>
                      <a:pt x="17" y="5"/>
                    </a:lnTo>
                    <a:lnTo>
                      <a:pt x="13" y="5"/>
                    </a:lnTo>
                    <a:lnTo>
                      <a:pt x="6" y="5"/>
                    </a:lnTo>
                    <a:lnTo>
                      <a:pt x="2" y="5"/>
                    </a:lnTo>
                    <a:lnTo>
                      <a:pt x="0" y="13"/>
                    </a:lnTo>
                    <a:lnTo>
                      <a:pt x="6" y="13"/>
                    </a:lnTo>
                    <a:lnTo>
                      <a:pt x="13" y="13"/>
                    </a:lnTo>
                    <a:lnTo>
                      <a:pt x="17" y="13"/>
                    </a:lnTo>
                    <a:lnTo>
                      <a:pt x="24" y="13"/>
                    </a:lnTo>
                    <a:lnTo>
                      <a:pt x="30" y="13"/>
                    </a:lnTo>
                    <a:lnTo>
                      <a:pt x="35" y="11"/>
                    </a:lnTo>
                    <a:lnTo>
                      <a:pt x="41" y="11"/>
                    </a:lnTo>
                    <a:lnTo>
                      <a:pt x="47" y="11"/>
                    </a:lnTo>
                    <a:lnTo>
                      <a:pt x="46" y="0"/>
                    </a:lnTo>
                    <a:close/>
                  </a:path>
                </a:pathLst>
              </a:custGeom>
              <a:solidFill>
                <a:srgbClr val="CC6633"/>
              </a:solidFill>
              <a:ln w="9525">
                <a:noFill/>
                <a:round/>
                <a:headEnd/>
                <a:tailEnd/>
              </a:ln>
            </p:spPr>
            <p:txBody>
              <a:bodyPr/>
              <a:lstStyle/>
              <a:p>
                <a:endParaRPr lang="it-IT">
                  <a:solidFill>
                    <a:srgbClr val="FFFFFF"/>
                  </a:solidFill>
                </a:endParaRPr>
              </a:p>
            </p:txBody>
          </p:sp>
          <p:sp>
            <p:nvSpPr>
              <p:cNvPr id="29095" name="Freeform 539"/>
              <p:cNvSpPr>
                <a:spLocks/>
              </p:cNvSpPr>
              <p:nvPr/>
            </p:nvSpPr>
            <p:spPr bwMode="auto">
              <a:xfrm>
                <a:off x="3496" y="1802"/>
                <a:ext cx="17" cy="44"/>
              </a:xfrm>
              <a:custGeom>
                <a:avLst/>
                <a:gdLst>
                  <a:gd name="T0" fmla="*/ 9 w 17"/>
                  <a:gd name="T1" fmla="*/ 0 h 44"/>
                  <a:gd name="T2" fmla="*/ 9 w 17"/>
                  <a:gd name="T3" fmla="*/ 4 h 44"/>
                  <a:gd name="T4" fmla="*/ 9 w 17"/>
                  <a:gd name="T5" fmla="*/ 10 h 44"/>
                  <a:gd name="T6" fmla="*/ 7 w 17"/>
                  <a:gd name="T7" fmla="*/ 17 h 44"/>
                  <a:gd name="T8" fmla="*/ 6 w 17"/>
                  <a:gd name="T9" fmla="*/ 23 h 44"/>
                  <a:gd name="T10" fmla="*/ 6 w 17"/>
                  <a:gd name="T11" fmla="*/ 27 h 44"/>
                  <a:gd name="T12" fmla="*/ 4 w 17"/>
                  <a:gd name="T13" fmla="*/ 31 h 44"/>
                  <a:gd name="T14" fmla="*/ 3 w 17"/>
                  <a:gd name="T15" fmla="*/ 33 h 44"/>
                  <a:gd name="T16" fmla="*/ 0 w 17"/>
                  <a:gd name="T17" fmla="*/ 33 h 44"/>
                  <a:gd name="T18" fmla="*/ 1 w 17"/>
                  <a:gd name="T19" fmla="*/ 44 h 44"/>
                  <a:gd name="T20" fmla="*/ 6 w 17"/>
                  <a:gd name="T21" fmla="*/ 42 h 44"/>
                  <a:gd name="T22" fmla="*/ 9 w 17"/>
                  <a:gd name="T23" fmla="*/ 38 h 44"/>
                  <a:gd name="T24" fmla="*/ 11 w 17"/>
                  <a:gd name="T25" fmla="*/ 31 h 44"/>
                  <a:gd name="T26" fmla="*/ 12 w 17"/>
                  <a:gd name="T27" fmla="*/ 25 h 44"/>
                  <a:gd name="T28" fmla="*/ 14 w 17"/>
                  <a:gd name="T29" fmla="*/ 19 h 44"/>
                  <a:gd name="T30" fmla="*/ 15 w 17"/>
                  <a:gd name="T31" fmla="*/ 12 h 44"/>
                  <a:gd name="T32" fmla="*/ 15 w 17"/>
                  <a:gd name="T33" fmla="*/ 6 h 44"/>
                  <a:gd name="T34" fmla="*/ 17 w 17"/>
                  <a:gd name="T35" fmla="*/ 0 h 44"/>
                  <a:gd name="T36" fmla="*/ 9 w 17"/>
                  <a:gd name="T37" fmla="*/ 0 h 4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4"/>
                  <a:gd name="T59" fmla="*/ 17 w 17"/>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4">
                    <a:moveTo>
                      <a:pt x="9" y="0"/>
                    </a:moveTo>
                    <a:lnTo>
                      <a:pt x="9" y="4"/>
                    </a:lnTo>
                    <a:lnTo>
                      <a:pt x="9" y="10"/>
                    </a:lnTo>
                    <a:lnTo>
                      <a:pt x="7" y="17"/>
                    </a:lnTo>
                    <a:lnTo>
                      <a:pt x="6" y="23"/>
                    </a:lnTo>
                    <a:lnTo>
                      <a:pt x="6" y="27"/>
                    </a:lnTo>
                    <a:lnTo>
                      <a:pt x="4" y="31"/>
                    </a:lnTo>
                    <a:lnTo>
                      <a:pt x="3" y="33"/>
                    </a:lnTo>
                    <a:lnTo>
                      <a:pt x="0" y="33"/>
                    </a:lnTo>
                    <a:lnTo>
                      <a:pt x="1" y="44"/>
                    </a:lnTo>
                    <a:lnTo>
                      <a:pt x="6" y="42"/>
                    </a:lnTo>
                    <a:lnTo>
                      <a:pt x="9" y="38"/>
                    </a:lnTo>
                    <a:lnTo>
                      <a:pt x="11" y="31"/>
                    </a:lnTo>
                    <a:lnTo>
                      <a:pt x="12" y="25"/>
                    </a:lnTo>
                    <a:lnTo>
                      <a:pt x="14" y="19"/>
                    </a:lnTo>
                    <a:lnTo>
                      <a:pt x="15" y="12"/>
                    </a:lnTo>
                    <a:lnTo>
                      <a:pt x="15" y="6"/>
                    </a:lnTo>
                    <a:lnTo>
                      <a:pt x="17" y="0"/>
                    </a:lnTo>
                    <a:lnTo>
                      <a:pt x="9" y="0"/>
                    </a:lnTo>
                    <a:close/>
                  </a:path>
                </a:pathLst>
              </a:custGeom>
              <a:solidFill>
                <a:srgbClr val="CC6633"/>
              </a:solidFill>
              <a:ln w="9525">
                <a:noFill/>
                <a:round/>
                <a:headEnd/>
                <a:tailEnd/>
              </a:ln>
            </p:spPr>
            <p:txBody>
              <a:bodyPr/>
              <a:lstStyle/>
              <a:p>
                <a:endParaRPr lang="it-IT">
                  <a:solidFill>
                    <a:srgbClr val="FFFFFF"/>
                  </a:solidFill>
                </a:endParaRPr>
              </a:p>
            </p:txBody>
          </p:sp>
          <p:sp>
            <p:nvSpPr>
              <p:cNvPr id="29096" name="Freeform 540"/>
              <p:cNvSpPr>
                <a:spLocks/>
              </p:cNvSpPr>
              <p:nvPr/>
            </p:nvSpPr>
            <p:spPr bwMode="auto">
              <a:xfrm>
                <a:off x="3505" y="1848"/>
                <a:ext cx="53" cy="44"/>
              </a:xfrm>
              <a:custGeom>
                <a:avLst/>
                <a:gdLst>
                  <a:gd name="T0" fmla="*/ 53 w 53"/>
                  <a:gd name="T1" fmla="*/ 2 h 44"/>
                  <a:gd name="T2" fmla="*/ 47 w 53"/>
                  <a:gd name="T3" fmla="*/ 4 h 44"/>
                  <a:gd name="T4" fmla="*/ 41 w 53"/>
                  <a:gd name="T5" fmla="*/ 4 h 44"/>
                  <a:gd name="T6" fmla="*/ 34 w 53"/>
                  <a:gd name="T7" fmla="*/ 2 h 44"/>
                  <a:gd name="T8" fmla="*/ 28 w 53"/>
                  <a:gd name="T9" fmla="*/ 2 h 44"/>
                  <a:gd name="T10" fmla="*/ 22 w 53"/>
                  <a:gd name="T11" fmla="*/ 0 h 44"/>
                  <a:gd name="T12" fmla="*/ 16 w 53"/>
                  <a:gd name="T13" fmla="*/ 0 h 44"/>
                  <a:gd name="T14" fmla="*/ 9 w 53"/>
                  <a:gd name="T15" fmla="*/ 0 h 44"/>
                  <a:gd name="T16" fmla="*/ 3 w 53"/>
                  <a:gd name="T17" fmla="*/ 4 h 44"/>
                  <a:gd name="T18" fmla="*/ 3 w 53"/>
                  <a:gd name="T19" fmla="*/ 4 h 44"/>
                  <a:gd name="T20" fmla="*/ 2 w 53"/>
                  <a:gd name="T21" fmla="*/ 6 h 44"/>
                  <a:gd name="T22" fmla="*/ 0 w 53"/>
                  <a:gd name="T23" fmla="*/ 6 h 44"/>
                  <a:gd name="T24" fmla="*/ 0 w 53"/>
                  <a:gd name="T25" fmla="*/ 8 h 44"/>
                  <a:gd name="T26" fmla="*/ 0 w 53"/>
                  <a:gd name="T27" fmla="*/ 11 h 44"/>
                  <a:gd name="T28" fmla="*/ 0 w 53"/>
                  <a:gd name="T29" fmla="*/ 13 h 44"/>
                  <a:gd name="T30" fmla="*/ 0 w 53"/>
                  <a:gd name="T31" fmla="*/ 15 h 44"/>
                  <a:gd name="T32" fmla="*/ 0 w 53"/>
                  <a:gd name="T33" fmla="*/ 17 h 44"/>
                  <a:gd name="T34" fmla="*/ 2 w 53"/>
                  <a:gd name="T35" fmla="*/ 21 h 44"/>
                  <a:gd name="T36" fmla="*/ 3 w 53"/>
                  <a:gd name="T37" fmla="*/ 27 h 44"/>
                  <a:gd name="T38" fmla="*/ 6 w 53"/>
                  <a:gd name="T39" fmla="*/ 32 h 44"/>
                  <a:gd name="T40" fmla="*/ 8 w 53"/>
                  <a:gd name="T41" fmla="*/ 38 h 44"/>
                  <a:gd name="T42" fmla="*/ 11 w 53"/>
                  <a:gd name="T43" fmla="*/ 42 h 44"/>
                  <a:gd name="T44" fmla="*/ 14 w 53"/>
                  <a:gd name="T45" fmla="*/ 44 h 44"/>
                  <a:gd name="T46" fmla="*/ 17 w 53"/>
                  <a:gd name="T47" fmla="*/ 44 h 44"/>
                  <a:gd name="T48" fmla="*/ 23 w 53"/>
                  <a:gd name="T49" fmla="*/ 44 h 44"/>
                  <a:gd name="T50" fmla="*/ 28 w 53"/>
                  <a:gd name="T51" fmla="*/ 40 h 44"/>
                  <a:gd name="T52" fmla="*/ 33 w 53"/>
                  <a:gd name="T53" fmla="*/ 36 h 44"/>
                  <a:gd name="T54" fmla="*/ 36 w 53"/>
                  <a:gd name="T55" fmla="*/ 32 h 44"/>
                  <a:gd name="T56" fmla="*/ 39 w 53"/>
                  <a:gd name="T57" fmla="*/ 25 h 44"/>
                  <a:gd name="T58" fmla="*/ 42 w 53"/>
                  <a:gd name="T59" fmla="*/ 19 h 44"/>
                  <a:gd name="T60" fmla="*/ 47 w 53"/>
                  <a:gd name="T61" fmla="*/ 13 h 44"/>
                  <a:gd name="T62" fmla="*/ 50 w 53"/>
                  <a:gd name="T63" fmla="*/ 8 h 44"/>
                  <a:gd name="T64" fmla="*/ 53 w 53"/>
                  <a:gd name="T65" fmla="*/ 2 h 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3"/>
                  <a:gd name="T100" fmla="*/ 0 h 44"/>
                  <a:gd name="T101" fmla="*/ 53 w 53"/>
                  <a:gd name="T102" fmla="*/ 44 h 4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3" h="44">
                    <a:moveTo>
                      <a:pt x="53" y="2"/>
                    </a:moveTo>
                    <a:lnTo>
                      <a:pt x="47" y="4"/>
                    </a:lnTo>
                    <a:lnTo>
                      <a:pt x="41" y="4"/>
                    </a:lnTo>
                    <a:lnTo>
                      <a:pt x="34" y="2"/>
                    </a:lnTo>
                    <a:lnTo>
                      <a:pt x="28" y="2"/>
                    </a:lnTo>
                    <a:lnTo>
                      <a:pt x="22" y="0"/>
                    </a:lnTo>
                    <a:lnTo>
                      <a:pt x="16" y="0"/>
                    </a:lnTo>
                    <a:lnTo>
                      <a:pt x="9" y="0"/>
                    </a:lnTo>
                    <a:lnTo>
                      <a:pt x="3" y="4"/>
                    </a:lnTo>
                    <a:lnTo>
                      <a:pt x="2" y="6"/>
                    </a:lnTo>
                    <a:lnTo>
                      <a:pt x="0" y="6"/>
                    </a:lnTo>
                    <a:lnTo>
                      <a:pt x="0" y="8"/>
                    </a:lnTo>
                    <a:lnTo>
                      <a:pt x="0" y="11"/>
                    </a:lnTo>
                    <a:lnTo>
                      <a:pt x="0" y="13"/>
                    </a:lnTo>
                    <a:lnTo>
                      <a:pt x="0" y="15"/>
                    </a:lnTo>
                    <a:lnTo>
                      <a:pt x="0" y="17"/>
                    </a:lnTo>
                    <a:lnTo>
                      <a:pt x="2" y="21"/>
                    </a:lnTo>
                    <a:lnTo>
                      <a:pt x="3" y="27"/>
                    </a:lnTo>
                    <a:lnTo>
                      <a:pt x="6" y="32"/>
                    </a:lnTo>
                    <a:lnTo>
                      <a:pt x="8" y="38"/>
                    </a:lnTo>
                    <a:lnTo>
                      <a:pt x="11" y="42"/>
                    </a:lnTo>
                    <a:lnTo>
                      <a:pt x="14" y="44"/>
                    </a:lnTo>
                    <a:lnTo>
                      <a:pt x="17" y="44"/>
                    </a:lnTo>
                    <a:lnTo>
                      <a:pt x="23" y="44"/>
                    </a:lnTo>
                    <a:lnTo>
                      <a:pt x="28" y="40"/>
                    </a:lnTo>
                    <a:lnTo>
                      <a:pt x="33" y="36"/>
                    </a:lnTo>
                    <a:lnTo>
                      <a:pt x="36" y="32"/>
                    </a:lnTo>
                    <a:lnTo>
                      <a:pt x="39" y="25"/>
                    </a:lnTo>
                    <a:lnTo>
                      <a:pt x="42" y="19"/>
                    </a:lnTo>
                    <a:lnTo>
                      <a:pt x="47" y="13"/>
                    </a:lnTo>
                    <a:lnTo>
                      <a:pt x="50" y="8"/>
                    </a:lnTo>
                    <a:lnTo>
                      <a:pt x="53" y="2"/>
                    </a:lnTo>
                    <a:close/>
                  </a:path>
                </a:pathLst>
              </a:custGeom>
              <a:solidFill>
                <a:srgbClr val="F7AB8C"/>
              </a:solidFill>
              <a:ln w="9525">
                <a:noFill/>
                <a:round/>
                <a:headEnd/>
                <a:tailEnd/>
              </a:ln>
            </p:spPr>
            <p:txBody>
              <a:bodyPr/>
              <a:lstStyle/>
              <a:p>
                <a:endParaRPr lang="it-IT">
                  <a:solidFill>
                    <a:srgbClr val="FFFFFF"/>
                  </a:solidFill>
                </a:endParaRPr>
              </a:p>
            </p:txBody>
          </p:sp>
          <p:sp>
            <p:nvSpPr>
              <p:cNvPr id="29097" name="Freeform 541"/>
              <p:cNvSpPr>
                <a:spLocks/>
              </p:cNvSpPr>
              <p:nvPr/>
            </p:nvSpPr>
            <p:spPr bwMode="auto">
              <a:xfrm>
                <a:off x="3508" y="1844"/>
                <a:ext cx="52" cy="12"/>
              </a:xfrm>
              <a:custGeom>
                <a:avLst/>
                <a:gdLst>
                  <a:gd name="T0" fmla="*/ 2 w 52"/>
                  <a:gd name="T1" fmla="*/ 12 h 12"/>
                  <a:gd name="T2" fmla="*/ 8 w 52"/>
                  <a:gd name="T3" fmla="*/ 8 h 12"/>
                  <a:gd name="T4" fmla="*/ 13 w 52"/>
                  <a:gd name="T5" fmla="*/ 8 h 12"/>
                  <a:gd name="T6" fmla="*/ 19 w 52"/>
                  <a:gd name="T7" fmla="*/ 8 h 12"/>
                  <a:gd name="T8" fmla="*/ 25 w 52"/>
                  <a:gd name="T9" fmla="*/ 10 h 12"/>
                  <a:gd name="T10" fmla="*/ 31 w 52"/>
                  <a:gd name="T11" fmla="*/ 10 h 12"/>
                  <a:gd name="T12" fmla="*/ 38 w 52"/>
                  <a:gd name="T13" fmla="*/ 12 h 12"/>
                  <a:gd name="T14" fmla="*/ 44 w 52"/>
                  <a:gd name="T15" fmla="*/ 12 h 12"/>
                  <a:gd name="T16" fmla="*/ 52 w 52"/>
                  <a:gd name="T17" fmla="*/ 10 h 12"/>
                  <a:gd name="T18" fmla="*/ 49 w 52"/>
                  <a:gd name="T19" fmla="*/ 2 h 12"/>
                  <a:gd name="T20" fmla="*/ 44 w 52"/>
                  <a:gd name="T21" fmla="*/ 4 h 12"/>
                  <a:gd name="T22" fmla="*/ 38 w 52"/>
                  <a:gd name="T23" fmla="*/ 4 h 12"/>
                  <a:gd name="T24" fmla="*/ 33 w 52"/>
                  <a:gd name="T25" fmla="*/ 2 h 12"/>
                  <a:gd name="T26" fmla="*/ 27 w 52"/>
                  <a:gd name="T27" fmla="*/ 2 h 12"/>
                  <a:gd name="T28" fmla="*/ 20 w 52"/>
                  <a:gd name="T29" fmla="*/ 0 h 12"/>
                  <a:gd name="T30" fmla="*/ 13 w 52"/>
                  <a:gd name="T31" fmla="*/ 0 h 12"/>
                  <a:gd name="T32" fmla="*/ 6 w 52"/>
                  <a:gd name="T33" fmla="*/ 0 h 12"/>
                  <a:gd name="T34" fmla="*/ 0 w 52"/>
                  <a:gd name="T35" fmla="*/ 4 h 12"/>
                  <a:gd name="T36" fmla="*/ 2 w 52"/>
                  <a:gd name="T37" fmla="*/ 12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
                  <a:gd name="T58" fmla="*/ 0 h 12"/>
                  <a:gd name="T59" fmla="*/ 52 w 52"/>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 h="12">
                    <a:moveTo>
                      <a:pt x="2" y="12"/>
                    </a:moveTo>
                    <a:lnTo>
                      <a:pt x="8" y="8"/>
                    </a:lnTo>
                    <a:lnTo>
                      <a:pt x="13" y="8"/>
                    </a:lnTo>
                    <a:lnTo>
                      <a:pt x="19" y="8"/>
                    </a:lnTo>
                    <a:lnTo>
                      <a:pt x="25" y="10"/>
                    </a:lnTo>
                    <a:lnTo>
                      <a:pt x="31" y="10"/>
                    </a:lnTo>
                    <a:lnTo>
                      <a:pt x="38" y="12"/>
                    </a:lnTo>
                    <a:lnTo>
                      <a:pt x="44" y="12"/>
                    </a:lnTo>
                    <a:lnTo>
                      <a:pt x="52" y="10"/>
                    </a:lnTo>
                    <a:lnTo>
                      <a:pt x="49" y="2"/>
                    </a:lnTo>
                    <a:lnTo>
                      <a:pt x="44" y="4"/>
                    </a:lnTo>
                    <a:lnTo>
                      <a:pt x="38" y="4"/>
                    </a:lnTo>
                    <a:lnTo>
                      <a:pt x="33" y="2"/>
                    </a:lnTo>
                    <a:lnTo>
                      <a:pt x="27" y="2"/>
                    </a:lnTo>
                    <a:lnTo>
                      <a:pt x="20" y="0"/>
                    </a:lnTo>
                    <a:lnTo>
                      <a:pt x="13" y="0"/>
                    </a:lnTo>
                    <a:lnTo>
                      <a:pt x="6" y="0"/>
                    </a:lnTo>
                    <a:lnTo>
                      <a:pt x="0" y="4"/>
                    </a:lnTo>
                    <a:lnTo>
                      <a:pt x="2" y="12"/>
                    </a:lnTo>
                    <a:close/>
                  </a:path>
                </a:pathLst>
              </a:custGeom>
              <a:solidFill>
                <a:srgbClr val="CC6633"/>
              </a:solidFill>
              <a:ln w="9525">
                <a:noFill/>
                <a:round/>
                <a:headEnd/>
                <a:tailEnd/>
              </a:ln>
            </p:spPr>
            <p:txBody>
              <a:bodyPr/>
              <a:lstStyle/>
              <a:p>
                <a:endParaRPr lang="it-IT">
                  <a:solidFill>
                    <a:srgbClr val="FFFFFF"/>
                  </a:solidFill>
                </a:endParaRPr>
              </a:p>
            </p:txBody>
          </p:sp>
          <p:sp>
            <p:nvSpPr>
              <p:cNvPr id="29098" name="Freeform 542"/>
              <p:cNvSpPr>
                <a:spLocks/>
              </p:cNvSpPr>
              <p:nvPr/>
            </p:nvSpPr>
            <p:spPr bwMode="auto">
              <a:xfrm>
                <a:off x="3500" y="1848"/>
                <a:ext cx="10" cy="19"/>
              </a:xfrm>
              <a:custGeom>
                <a:avLst/>
                <a:gdLst>
                  <a:gd name="T0" fmla="*/ 8 w 10"/>
                  <a:gd name="T1" fmla="*/ 15 h 19"/>
                  <a:gd name="T2" fmla="*/ 8 w 10"/>
                  <a:gd name="T3" fmla="*/ 13 h 19"/>
                  <a:gd name="T4" fmla="*/ 8 w 10"/>
                  <a:gd name="T5" fmla="*/ 11 h 19"/>
                  <a:gd name="T6" fmla="*/ 10 w 10"/>
                  <a:gd name="T7" fmla="*/ 8 h 19"/>
                  <a:gd name="T8" fmla="*/ 8 w 10"/>
                  <a:gd name="T9" fmla="*/ 0 h 19"/>
                  <a:gd name="T10" fmla="*/ 5 w 10"/>
                  <a:gd name="T11" fmla="*/ 0 h 19"/>
                  <a:gd name="T12" fmla="*/ 5 w 10"/>
                  <a:gd name="T13" fmla="*/ 2 h 19"/>
                  <a:gd name="T14" fmla="*/ 3 w 10"/>
                  <a:gd name="T15" fmla="*/ 4 h 19"/>
                  <a:gd name="T16" fmla="*/ 2 w 10"/>
                  <a:gd name="T17" fmla="*/ 6 h 19"/>
                  <a:gd name="T18" fmla="*/ 2 w 10"/>
                  <a:gd name="T19" fmla="*/ 11 h 19"/>
                  <a:gd name="T20" fmla="*/ 0 w 10"/>
                  <a:gd name="T21" fmla="*/ 13 h 19"/>
                  <a:gd name="T22" fmla="*/ 2 w 10"/>
                  <a:gd name="T23" fmla="*/ 17 h 19"/>
                  <a:gd name="T24" fmla="*/ 2 w 10"/>
                  <a:gd name="T25" fmla="*/ 19 h 19"/>
                  <a:gd name="T26" fmla="*/ 8 w 10"/>
                  <a:gd name="T27" fmla="*/ 15 h 1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
                  <a:gd name="T43" fmla="*/ 0 h 19"/>
                  <a:gd name="T44" fmla="*/ 10 w 10"/>
                  <a:gd name="T45" fmla="*/ 19 h 1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 h="19">
                    <a:moveTo>
                      <a:pt x="8" y="15"/>
                    </a:moveTo>
                    <a:lnTo>
                      <a:pt x="8" y="13"/>
                    </a:lnTo>
                    <a:lnTo>
                      <a:pt x="8" y="11"/>
                    </a:lnTo>
                    <a:lnTo>
                      <a:pt x="10" y="8"/>
                    </a:lnTo>
                    <a:lnTo>
                      <a:pt x="8" y="0"/>
                    </a:lnTo>
                    <a:lnTo>
                      <a:pt x="5" y="0"/>
                    </a:lnTo>
                    <a:lnTo>
                      <a:pt x="5" y="2"/>
                    </a:lnTo>
                    <a:lnTo>
                      <a:pt x="3" y="4"/>
                    </a:lnTo>
                    <a:lnTo>
                      <a:pt x="2" y="6"/>
                    </a:lnTo>
                    <a:lnTo>
                      <a:pt x="2" y="11"/>
                    </a:lnTo>
                    <a:lnTo>
                      <a:pt x="0" y="13"/>
                    </a:lnTo>
                    <a:lnTo>
                      <a:pt x="2" y="17"/>
                    </a:lnTo>
                    <a:lnTo>
                      <a:pt x="2" y="19"/>
                    </a:lnTo>
                    <a:lnTo>
                      <a:pt x="8" y="15"/>
                    </a:lnTo>
                    <a:close/>
                  </a:path>
                </a:pathLst>
              </a:custGeom>
              <a:solidFill>
                <a:srgbClr val="CC6633"/>
              </a:solidFill>
              <a:ln w="9525">
                <a:noFill/>
                <a:round/>
                <a:headEnd/>
                <a:tailEnd/>
              </a:ln>
            </p:spPr>
            <p:txBody>
              <a:bodyPr/>
              <a:lstStyle/>
              <a:p>
                <a:endParaRPr lang="it-IT">
                  <a:solidFill>
                    <a:srgbClr val="FFFFFF"/>
                  </a:solidFill>
                </a:endParaRPr>
              </a:p>
            </p:txBody>
          </p:sp>
          <p:sp>
            <p:nvSpPr>
              <p:cNvPr id="29099" name="Freeform 543"/>
              <p:cNvSpPr>
                <a:spLocks/>
              </p:cNvSpPr>
              <p:nvPr/>
            </p:nvSpPr>
            <p:spPr bwMode="auto">
              <a:xfrm>
                <a:off x="3502" y="1863"/>
                <a:ext cx="28" cy="33"/>
              </a:xfrm>
              <a:custGeom>
                <a:avLst/>
                <a:gdLst>
                  <a:gd name="T0" fmla="*/ 25 w 28"/>
                  <a:gd name="T1" fmla="*/ 25 h 33"/>
                  <a:gd name="T2" fmla="*/ 20 w 28"/>
                  <a:gd name="T3" fmla="*/ 25 h 33"/>
                  <a:gd name="T4" fmla="*/ 19 w 28"/>
                  <a:gd name="T5" fmla="*/ 25 h 33"/>
                  <a:gd name="T6" fmla="*/ 15 w 28"/>
                  <a:gd name="T7" fmla="*/ 23 h 33"/>
                  <a:gd name="T8" fmla="*/ 14 w 28"/>
                  <a:gd name="T9" fmla="*/ 19 h 33"/>
                  <a:gd name="T10" fmla="*/ 11 w 28"/>
                  <a:gd name="T11" fmla="*/ 14 h 33"/>
                  <a:gd name="T12" fmla="*/ 9 w 28"/>
                  <a:gd name="T13" fmla="*/ 10 h 33"/>
                  <a:gd name="T14" fmla="*/ 8 w 28"/>
                  <a:gd name="T15" fmla="*/ 4 h 33"/>
                  <a:gd name="T16" fmla="*/ 6 w 28"/>
                  <a:gd name="T17" fmla="*/ 0 h 33"/>
                  <a:gd name="T18" fmla="*/ 0 w 28"/>
                  <a:gd name="T19" fmla="*/ 4 h 33"/>
                  <a:gd name="T20" fmla="*/ 1 w 28"/>
                  <a:gd name="T21" fmla="*/ 8 h 33"/>
                  <a:gd name="T22" fmla="*/ 3 w 28"/>
                  <a:gd name="T23" fmla="*/ 14 h 33"/>
                  <a:gd name="T24" fmla="*/ 6 w 28"/>
                  <a:gd name="T25" fmla="*/ 19 h 33"/>
                  <a:gd name="T26" fmla="*/ 8 w 28"/>
                  <a:gd name="T27" fmla="*/ 25 h 33"/>
                  <a:gd name="T28" fmla="*/ 11 w 28"/>
                  <a:gd name="T29" fmla="*/ 29 h 33"/>
                  <a:gd name="T30" fmla="*/ 15 w 28"/>
                  <a:gd name="T31" fmla="*/ 33 h 33"/>
                  <a:gd name="T32" fmla="*/ 22 w 28"/>
                  <a:gd name="T33" fmla="*/ 33 h 33"/>
                  <a:gd name="T34" fmla="*/ 26 w 28"/>
                  <a:gd name="T35" fmla="*/ 33 h 33"/>
                  <a:gd name="T36" fmla="*/ 28 w 28"/>
                  <a:gd name="T37" fmla="*/ 33 h 33"/>
                  <a:gd name="T38" fmla="*/ 25 w 28"/>
                  <a:gd name="T39" fmla="*/ 25 h 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8"/>
                  <a:gd name="T61" fmla="*/ 0 h 33"/>
                  <a:gd name="T62" fmla="*/ 28 w 28"/>
                  <a:gd name="T63" fmla="*/ 33 h 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8" h="33">
                    <a:moveTo>
                      <a:pt x="25" y="25"/>
                    </a:moveTo>
                    <a:lnTo>
                      <a:pt x="20" y="25"/>
                    </a:lnTo>
                    <a:lnTo>
                      <a:pt x="19" y="25"/>
                    </a:lnTo>
                    <a:lnTo>
                      <a:pt x="15" y="23"/>
                    </a:lnTo>
                    <a:lnTo>
                      <a:pt x="14" y="19"/>
                    </a:lnTo>
                    <a:lnTo>
                      <a:pt x="11" y="14"/>
                    </a:lnTo>
                    <a:lnTo>
                      <a:pt x="9" y="10"/>
                    </a:lnTo>
                    <a:lnTo>
                      <a:pt x="8" y="4"/>
                    </a:lnTo>
                    <a:lnTo>
                      <a:pt x="6" y="0"/>
                    </a:lnTo>
                    <a:lnTo>
                      <a:pt x="0" y="4"/>
                    </a:lnTo>
                    <a:lnTo>
                      <a:pt x="1" y="8"/>
                    </a:lnTo>
                    <a:lnTo>
                      <a:pt x="3" y="14"/>
                    </a:lnTo>
                    <a:lnTo>
                      <a:pt x="6" y="19"/>
                    </a:lnTo>
                    <a:lnTo>
                      <a:pt x="8" y="25"/>
                    </a:lnTo>
                    <a:lnTo>
                      <a:pt x="11" y="29"/>
                    </a:lnTo>
                    <a:lnTo>
                      <a:pt x="15" y="33"/>
                    </a:lnTo>
                    <a:lnTo>
                      <a:pt x="22" y="33"/>
                    </a:lnTo>
                    <a:lnTo>
                      <a:pt x="26" y="33"/>
                    </a:lnTo>
                    <a:lnTo>
                      <a:pt x="28" y="33"/>
                    </a:lnTo>
                    <a:lnTo>
                      <a:pt x="25" y="25"/>
                    </a:lnTo>
                    <a:close/>
                  </a:path>
                </a:pathLst>
              </a:custGeom>
              <a:solidFill>
                <a:srgbClr val="CC6633"/>
              </a:solidFill>
              <a:ln w="9525">
                <a:noFill/>
                <a:round/>
                <a:headEnd/>
                <a:tailEnd/>
              </a:ln>
            </p:spPr>
            <p:txBody>
              <a:bodyPr/>
              <a:lstStyle/>
              <a:p>
                <a:endParaRPr lang="it-IT">
                  <a:solidFill>
                    <a:srgbClr val="FFFFFF"/>
                  </a:solidFill>
                </a:endParaRPr>
              </a:p>
            </p:txBody>
          </p:sp>
          <p:sp>
            <p:nvSpPr>
              <p:cNvPr id="29100" name="Freeform 544"/>
              <p:cNvSpPr>
                <a:spLocks/>
              </p:cNvSpPr>
              <p:nvPr/>
            </p:nvSpPr>
            <p:spPr bwMode="auto">
              <a:xfrm>
                <a:off x="3527" y="1846"/>
                <a:ext cx="34" cy="50"/>
              </a:xfrm>
              <a:custGeom>
                <a:avLst/>
                <a:gdLst>
                  <a:gd name="T0" fmla="*/ 33 w 34"/>
                  <a:gd name="T1" fmla="*/ 8 h 50"/>
                  <a:gd name="T2" fmla="*/ 30 w 34"/>
                  <a:gd name="T3" fmla="*/ 2 h 50"/>
                  <a:gd name="T4" fmla="*/ 25 w 34"/>
                  <a:gd name="T5" fmla="*/ 6 h 50"/>
                  <a:gd name="T6" fmla="*/ 22 w 34"/>
                  <a:gd name="T7" fmla="*/ 13 h 50"/>
                  <a:gd name="T8" fmla="*/ 19 w 34"/>
                  <a:gd name="T9" fmla="*/ 19 h 50"/>
                  <a:gd name="T10" fmla="*/ 15 w 34"/>
                  <a:gd name="T11" fmla="*/ 25 h 50"/>
                  <a:gd name="T12" fmla="*/ 12 w 34"/>
                  <a:gd name="T13" fmla="*/ 29 h 50"/>
                  <a:gd name="T14" fmla="*/ 8 w 34"/>
                  <a:gd name="T15" fmla="*/ 36 h 50"/>
                  <a:gd name="T16" fmla="*/ 5 w 34"/>
                  <a:gd name="T17" fmla="*/ 38 h 50"/>
                  <a:gd name="T18" fmla="*/ 0 w 34"/>
                  <a:gd name="T19" fmla="*/ 42 h 50"/>
                  <a:gd name="T20" fmla="*/ 3 w 34"/>
                  <a:gd name="T21" fmla="*/ 50 h 50"/>
                  <a:gd name="T22" fmla="*/ 8 w 34"/>
                  <a:gd name="T23" fmla="*/ 46 h 50"/>
                  <a:gd name="T24" fmla="*/ 12 w 34"/>
                  <a:gd name="T25" fmla="*/ 42 h 50"/>
                  <a:gd name="T26" fmla="*/ 17 w 34"/>
                  <a:gd name="T27" fmla="*/ 36 h 50"/>
                  <a:gd name="T28" fmla="*/ 20 w 34"/>
                  <a:gd name="T29" fmla="*/ 29 h 50"/>
                  <a:gd name="T30" fmla="*/ 23 w 34"/>
                  <a:gd name="T31" fmla="*/ 25 h 50"/>
                  <a:gd name="T32" fmla="*/ 26 w 34"/>
                  <a:gd name="T33" fmla="*/ 19 h 50"/>
                  <a:gd name="T34" fmla="*/ 30 w 34"/>
                  <a:gd name="T35" fmla="*/ 13 h 50"/>
                  <a:gd name="T36" fmla="*/ 34 w 34"/>
                  <a:gd name="T37" fmla="*/ 8 h 50"/>
                  <a:gd name="T38" fmla="*/ 30 w 34"/>
                  <a:gd name="T39" fmla="*/ 0 h 50"/>
                  <a:gd name="T40" fmla="*/ 33 w 34"/>
                  <a:gd name="T41" fmla="*/ 8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4"/>
                  <a:gd name="T64" fmla="*/ 0 h 50"/>
                  <a:gd name="T65" fmla="*/ 34 w 34"/>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4" h="50">
                    <a:moveTo>
                      <a:pt x="33" y="8"/>
                    </a:moveTo>
                    <a:lnTo>
                      <a:pt x="30" y="2"/>
                    </a:lnTo>
                    <a:lnTo>
                      <a:pt x="25" y="6"/>
                    </a:lnTo>
                    <a:lnTo>
                      <a:pt x="22" y="13"/>
                    </a:lnTo>
                    <a:lnTo>
                      <a:pt x="19" y="19"/>
                    </a:lnTo>
                    <a:lnTo>
                      <a:pt x="15" y="25"/>
                    </a:lnTo>
                    <a:lnTo>
                      <a:pt x="12" y="29"/>
                    </a:lnTo>
                    <a:lnTo>
                      <a:pt x="8" y="36"/>
                    </a:lnTo>
                    <a:lnTo>
                      <a:pt x="5" y="38"/>
                    </a:lnTo>
                    <a:lnTo>
                      <a:pt x="0" y="42"/>
                    </a:lnTo>
                    <a:lnTo>
                      <a:pt x="3" y="50"/>
                    </a:lnTo>
                    <a:lnTo>
                      <a:pt x="8" y="46"/>
                    </a:lnTo>
                    <a:lnTo>
                      <a:pt x="12" y="42"/>
                    </a:lnTo>
                    <a:lnTo>
                      <a:pt x="17" y="36"/>
                    </a:lnTo>
                    <a:lnTo>
                      <a:pt x="20" y="29"/>
                    </a:lnTo>
                    <a:lnTo>
                      <a:pt x="23" y="25"/>
                    </a:lnTo>
                    <a:lnTo>
                      <a:pt x="26" y="19"/>
                    </a:lnTo>
                    <a:lnTo>
                      <a:pt x="30" y="13"/>
                    </a:lnTo>
                    <a:lnTo>
                      <a:pt x="34" y="8"/>
                    </a:lnTo>
                    <a:lnTo>
                      <a:pt x="30" y="0"/>
                    </a:lnTo>
                    <a:lnTo>
                      <a:pt x="33" y="8"/>
                    </a:lnTo>
                    <a:close/>
                  </a:path>
                </a:pathLst>
              </a:custGeom>
              <a:solidFill>
                <a:srgbClr val="CC6633"/>
              </a:solidFill>
              <a:ln w="9525">
                <a:noFill/>
                <a:round/>
                <a:headEnd/>
                <a:tailEnd/>
              </a:ln>
            </p:spPr>
            <p:txBody>
              <a:bodyPr/>
              <a:lstStyle/>
              <a:p>
                <a:endParaRPr lang="it-IT">
                  <a:solidFill>
                    <a:srgbClr val="FFFFFF"/>
                  </a:solidFill>
                </a:endParaRPr>
              </a:p>
            </p:txBody>
          </p:sp>
          <p:sp>
            <p:nvSpPr>
              <p:cNvPr id="29101" name="Freeform 545"/>
              <p:cNvSpPr>
                <a:spLocks/>
              </p:cNvSpPr>
              <p:nvPr/>
            </p:nvSpPr>
            <p:spPr bwMode="auto">
              <a:xfrm>
                <a:off x="3435" y="1852"/>
                <a:ext cx="67" cy="57"/>
              </a:xfrm>
              <a:custGeom>
                <a:avLst/>
                <a:gdLst>
                  <a:gd name="T0" fmla="*/ 53 w 67"/>
                  <a:gd name="T1" fmla="*/ 0 h 57"/>
                  <a:gd name="T2" fmla="*/ 50 w 67"/>
                  <a:gd name="T3" fmla="*/ 0 h 57"/>
                  <a:gd name="T4" fmla="*/ 45 w 67"/>
                  <a:gd name="T5" fmla="*/ 0 h 57"/>
                  <a:gd name="T6" fmla="*/ 40 w 67"/>
                  <a:gd name="T7" fmla="*/ 0 h 57"/>
                  <a:gd name="T8" fmla="*/ 36 w 67"/>
                  <a:gd name="T9" fmla="*/ 0 h 57"/>
                  <a:gd name="T10" fmla="*/ 32 w 67"/>
                  <a:gd name="T11" fmla="*/ 0 h 57"/>
                  <a:gd name="T12" fmla="*/ 28 w 67"/>
                  <a:gd name="T13" fmla="*/ 2 h 57"/>
                  <a:gd name="T14" fmla="*/ 23 w 67"/>
                  <a:gd name="T15" fmla="*/ 2 h 57"/>
                  <a:gd name="T16" fmla="*/ 20 w 67"/>
                  <a:gd name="T17" fmla="*/ 4 h 57"/>
                  <a:gd name="T18" fmla="*/ 15 w 67"/>
                  <a:gd name="T19" fmla="*/ 7 h 57"/>
                  <a:gd name="T20" fmla="*/ 12 w 67"/>
                  <a:gd name="T21" fmla="*/ 9 h 57"/>
                  <a:gd name="T22" fmla="*/ 11 w 67"/>
                  <a:gd name="T23" fmla="*/ 11 h 57"/>
                  <a:gd name="T24" fmla="*/ 7 w 67"/>
                  <a:gd name="T25" fmla="*/ 15 h 57"/>
                  <a:gd name="T26" fmla="*/ 6 w 67"/>
                  <a:gd name="T27" fmla="*/ 19 h 57"/>
                  <a:gd name="T28" fmla="*/ 4 w 67"/>
                  <a:gd name="T29" fmla="*/ 23 h 57"/>
                  <a:gd name="T30" fmla="*/ 3 w 67"/>
                  <a:gd name="T31" fmla="*/ 28 h 57"/>
                  <a:gd name="T32" fmla="*/ 1 w 67"/>
                  <a:gd name="T33" fmla="*/ 32 h 57"/>
                  <a:gd name="T34" fmla="*/ 0 w 67"/>
                  <a:gd name="T35" fmla="*/ 38 h 57"/>
                  <a:gd name="T36" fmla="*/ 1 w 67"/>
                  <a:gd name="T37" fmla="*/ 42 h 57"/>
                  <a:gd name="T38" fmla="*/ 1 w 67"/>
                  <a:gd name="T39" fmla="*/ 46 h 57"/>
                  <a:gd name="T40" fmla="*/ 4 w 67"/>
                  <a:gd name="T41" fmla="*/ 51 h 57"/>
                  <a:gd name="T42" fmla="*/ 7 w 67"/>
                  <a:gd name="T43" fmla="*/ 55 h 57"/>
                  <a:gd name="T44" fmla="*/ 11 w 67"/>
                  <a:gd name="T45" fmla="*/ 57 h 57"/>
                  <a:gd name="T46" fmla="*/ 14 w 67"/>
                  <a:gd name="T47" fmla="*/ 57 h 57"/>
                  <a:gd name="T48" fmla="*/ 17 w 67"/>
                  <a:gd name="T49" fmla="*/ 57 h 57"/>
                  <a:gd name="T50" fmla="*/ 21 w 67"/>
                  <a:gd name="T51" fmla="*/ 55 h 57"/>
                  <a:gd name="T52" fmla="*/ 26 w 67"/>
                  <a:gd name="T53" fmla="*/ 53 h 57"/>
                  <a:gd name="T54" fmla="*/ 31 w 67"/>
                  <a:gd name="T55" fmla="*/ 51 h 57"/>
                  <a:gd name="T56" fmla="*/ 37 w 67"/>
                  <a:gd name="T57" fmla="*/ 46 h 57"/>
                  <a:gd name="T58" fmla="*/ 42 w 67"/>
                  <a:gd name="T59" fmla="*/ 42 h 57"/>
                  <a:gd name="T60" fmla="*/ 48 w 67"/>
                  <a:gd name="T61" fmla="*/ 40 h 57"/>
                  <a:gd name="T62" fmla="*/ 54 w 67"/>
                  <a:gd name="T63" fmla="*/ 36 h 57"/>
                  <a:gd name="T64" fmla="*/ 59 w 67"/>
                  <a:gd name="T65" fmla="*/ 32 h 57"/>
                  <a:gd name="T66" fmla="*/ 61 w 67"/>
                  <a:gd name="T67" fmla="*/ 32 h 57"/>
                  <a:gd name="T68" fmla="*/ 62 w 67"/>
                  <a:gd name="T69" fmla="*/ 32 h 57"/>
                  <a:gd name="T70" fmla="*/ 62 w 67"/>
                  <a:gd name="T71" fmla="*/ 30 h 57"/>
                  <a:gd name="T72" fmla="*/ 64 w 67"/>
                  <a:gd name="T73" fmla="*/ 30 h 57"/>
                  <a:gd name="T74" fmla="*/ 65 w 67"/>
                  <a:gd name="T75" fmla="*/ 28 h 57"/>
                  <a:gd name="T76" fmla="*/ 65 w 67"/>
                  <a:gd name="T77" fmla="*/ 25 h 57"/>
                  <a:gd name="T78" fmla="*/ 67 w 67"/>
                  <a:gd name="T79" fmla="*/ 23 h 57"/>
                  <a:gd name="T80" fmla="*/ 67 w 67"/>
                  <a:gd name="T81" fmla="*/ 23 h 57"/>
                  <a:gd name="T82" fmla="*/ 65 w 67"/>
                  <a:gd name="T83" fmla="*/ 19 h 57"/>
                  <a:gd name="T84" fmla="*/ 65 w 67"/>
                  <a:gd name="T85" fmla="*/ 15 h 57"/>
                  <a:gd name="T86" fmla="*/ 64 w 67"/>
                  <a:gd name="T87" fmla="*/ 11 h 57"/>
                  <a:gd name="T88" fmla="*/ 62 w 67"/>
                  <a:gd name="T89" fmla="*/ 9 h 57"/>
                  <a:gd name="T90" fmla="*/ 61 w 67"/>
                  <a:gd name="T91" fmla="*/ 7 h 57"/>
                  <a:gd name="T92" fmla="*/ 59 w 67"/>
                  <a:gd name="T93" fmla="*/ 2 h 57"/>
                  <a:gd name="T94" fmla="*/ 56 w 67"/>
                  <a:gd name="T95" fmla="*/ 2 h 57"/>
                  <a:gd name="T96" fmla="*/ 53 w 67"/>
                  <a:gd name="T97" fmla="*/ 0 h 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67"/>
                  <a:gd name="T148" fmla="*/ 0 h 57"/>
                  <a:gd name="T149" fmla="*/ 67 w 67"/>
                  <a:gd name="T150" fmla="*/ 57 h 5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67" h="57">
                    <a:moveTo>
                      <a:pt x="53" y="0"/>
                    </a:moveTo>
                    <a:lnTo>
                      <a:pt x="50" y="0"/>
                    </a:lnTo>
                    <a:lnTo>
                      <a:pt x="45" y="0"/>
                    </a:lnTo>
                    <a:lnTo>
                      <a:pt x="40" y="0"/>
                    </a:lnTo>
                    <a:lnTo>
                      <a:pt x="36" y="0"/>
                    </a:lnTo>
                    <a:lnTo>
                      <a:pt x="32" y="0"/>
                    </a:lnTo>
                    <a:lnTo>
                      <a:pt x="28" y="2"/>
                    </a:lnTo>
                    <a:lnTo>
                      <a:pt x="23" y="2"/>
                    </a:lnTo>
                    <a:lnTo>
                      <a:pt x="20" y="4"/>
                    </a:lnTo>
                    <a:lnTo>
                      <a:pt x="15" y="7"/>
                    </a:lnTo>
                    <a:lnTo>
                      <a:pt x="12" y="9"/>
                    </a:lnTo>
                    <a:lnTo>
                      <a:pt x="11" y="11"/>
                    </a:lnTo>
                    <a:lnTo>
                      <a:pt x="7" y="15"/>
                    </a:lnTo>
                    <a:lnTo>
                      <a:pt x="6" y="19"/>
                    </a:lnTo>
                    <a:lnTo>
                      <a:pt x="4" y="23"/>
                    </a:lnTo>
                    <a:lnTo>
                      <a:pt x="3" y="28"/>
                    </a:lnTo>
                    <a:lnTo>
                      <a:pt x="1" y="32"/>
                    </a:lnTo>
                    <a:lnTo>
                      <a:pt x="0" y="38"/>
                    </a:lnTo>
                    <a:lnTo>
                      <a:pt x="1" y="42"/>
                    </a:lnTo>
                    <a:lnTo>
                      <a:pt x="1" y="46"/>
                    </a:lnTo>
                    <a:lnTo>
                      <a:pt x="4" y="51"/>
                    </a:lnTo>
                    <a:lnTo>
                      <a:pt x="7" y="55"/>
                    </a:lnTo>
                    <a:lnTo>
                      <a:pt x="11" y="57"/>
                    </a:lnTo>
                    <a:lnTo>
                      <a:pt x="14" y="57"/>
                    </a:lnTo>
                    <a:lnTo>
                      <a:pt x="17" y="57"/>
                    </a:lnTo>
                    <a:lnTo>
                      <a:pt x="21" y="55"/>
                    </a:lnTo>
                    <a:lnTo>
                      <a:pt x="26" y="53"/>
                    </a:lnTo>
                    <a:lnTo>
                      <a:pt x="31" y="51"/>
                    </a:lnTo>
                    <a:lnTo>
                      <a:pt x="37" y="46"/>
                    </a:lnTo>
                    <a:lnTo>
                      <a:pt x="42" y="42"/>
                    </a:lnTo>
                    <a:lnTo>
                      <a:pt x="48" y="40"/>
                    </a:lnTo>
                    <a:lnTo>
                      <a:pt x="54" y="36"/>
                    </a:lnTo>
                    <a:lnTo>
                      <a:pt x="59" y="32"/>
                    </a:lnTo>
                    <a:lnTo>
                      <a:pt x="61" y="32"/>
                    </a:lnTo>
                    <a:lnTo>
                      <a:pt x="62" y="32"/>
                    </a:lnTo>
                    <a:lnTo>
                      <a:pt x="62" y="30"/>
                    </a:lnTo>
                    <a:lnTo>
                      <a:pt x="64" y="30"/>
                    </a:lnTo>
                    <a:lnTo>
                      <a:pt x="65" y="28"/>
                    </a:lnTo>
                    <a:lnTo>
                      <a:pt x="65" y="25"/>
                    </a:lnTo>
                    <a:lnTo>
                      <a:pt x="67" y="23"/>
                    </a:lnTo>
                    <a:lnTo>
                      <a:pt x="65" y="19"/>
                    </a:lnTo>
                    <a:lnTo>
                      <a:pt x="65" y="15"/>
                    </a:lnTo>
                    <a:lnTo>
                      <a:pt x="64" y="11"/>
                    </a:lnTo>
                    <a:lnTo>
                      <a:pt x="62" y="9"/>
                    </a:lnTo>
                    <a:lnTo>
                      <a:pt x="61" y="7"/>
                    </a:lnTo>
                    <a:lnTo>
                      <a:pt x="59" y="2"/>
                    </a:lnTo>
                    <a:lnTo>
                      <a:pt x="56" y="2"/>
                    </a:lnTo>
                    <a:lnTo>
                      <a:pt x="53" y="0"/>
                    </a:lnTo>
                    <a:close/>
                  </a:path>
                </a:pathLst>
              </a:custGeom>
              <a:solidFill>
                <a:srgbClr val="F7AB8C"/>
              </a:solidFill>
              <a:ln w="9525">
                <a:noFill/>
                <a:round/>
                <a:headEnd/>
                <a:tailEnd/>
              </a:ln>
            </p:spPr>
            <p:txBody>
              <a:bodyPr/>
              <a:lstStyle/>
              <a:p>
                <a:endParaRPr lang="it-IT">
                  <a:solidFill>
                    <a:srgbClr val="FFFFFF"/>
                  </a:solidFill>
                </a:endParaRPr>
              </a:p>
            </p:txBody>
          </p:sp>
          <p:sp>
            <p:nvSpPr>
              <p:cNvPr id="29102" name="Freeform 546"/>
              <p:cNvSpPr>
                <a:spLocks/>
              </p:cNvSpPr>
              <p:nvPr/>
            </p:nvSpPr>
            <p:spPr bwMode="auto">
              <a:xfrm>
                <a:off x="3453" y="1848"/>
                <a:ext cx="36" cy="13"/>
              </a:xfrm>
              <a:custGeom>
                <a:avLst/>
                <a:gdLst>
                  <a:gd name="T0" fmla="*/ 2 w 36"/>
                  <a:gd name="T1" fmla="*/ 13 h 13"/>
                  <a:gd name="T2" fmla="*/ 7 w 36"/>
                  <a:gd name="T3" fmla="*/ 11 h 13"/>
                  <a:gd name="T4" fmla="*/ 10 w 36"/>
                  <a:gd name="T5" fmla="*/ 11 h 13"/>
                  <a:gd name="T6" fmla="*/ 14 w 36"/>
                  <a:gd name="T7" fmla="*/ 8 h 13"/>
                  <a:gd name="T8" fmla="*/ 19 w 36"/>
                  <a:gd name="T9" fmla="*/ 8 h 13"/>
                  <a:gd name="T10" fmla="*/ 22 w 36"/>
                  <a:gd name="T11" fmla="*/ 8 h 13"/>
                  <a:gd name="T12" fmla="*/ 27 w 36"/>
                  <a:gd name="T13" fmla="*/ 8 h 13"/>
                  <a:gd name="T14" fmla="*/ 32 w 36"/>
                  <a:gd name="T15" fmla="*/ 8 h 13"/>
                  <a:gd name="T16" fmla="*/ 35 w 36"/>
                  <a:gd name="T17" fmla="*/ 8 h 13"/>
                  <a:gd name="T18" fmla="*/ 36 w 36"/>
                  <a:gd name="T19" fmla="*/ 0 h 13"/>
                  <a:gd name="T20" fmla="*/ 32 w 36"/>
                  <a:gd name="T21" fmla="*/ 0 h 13"/>
                  <a:gd name="T22" fmla="*/ 27 w 36"/>
                  <a:gd name="T23" fmla="*/ 0 h 13"/>
                  <a:gd name="T24" fmla="*/ 22 w 36"/>
                  <a:gd name="T25" fmla="*/ 0 h 13"/>
                  <a:gd name="T26" fmla="*/ 18 w 36"/>
                  <a:gd name="T27" fmla="*/ 0 h 13"/>
                  <a:gd name="T28" fmla="*/ 14 w 36"/>
                  <a:gd name="T29" fmla="*/ 0 h 13"/>
                  <a:gd name="T30" fmla="*/ 10 w 36"/>
                  <a:gd name="T31" fmla="*/ 2 h 13"/>
                  <a:gd name="T32" fmla="*/ 5 w 36"/>
                  <a:gd name="T33" fmla="*/ 2 h 13"/>
                  <a:gd name="T34" fmla="*/ 0 w 36"/>
                  <a:gd name="T35" fmla="*/ 4 h 13"/>
                  <a:gd name="T36" fmla="*/ 2 w 36"/>
                  <a:gd name="T37" fmla="*/ 13 h 1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13"/>
                  <a:gd name="T59" fmla="*/ 36 w 36"/>
                  <a:gd name="T60" fmla="*/ 13 h 1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13">
                    <a:moveTo>
                      <a:pt x="2" y="13"/>
                    </a:moveTo>
                    <a:lnTo>
                      <a:pt x="7" y="11"/>
                    </a:lnTo>
                    <a:lnTo>
                      <a:pt x="10" y="11"/>
                    </a:lnTo>
                    <a:lnTo>
                      <a:pt x="14" y="8"/>
                    </a:lnTo>
                    <a:lnTo>
                      <a:pt x="19" y="8"/>
                    </a:lnTo>
                    <a:lnTo>
                      <a:pt x="22" y="8"/>
                    </a:lnTo>
                    <a:lnTo>
                      <a:pt x="27" y="8"/>
                    </a:lnTo>
                    <a:lnTo>
                      <a:pt x="32" y="8"/>
                    </a:lnTo>
                    <a:lnTo>
                      <a:pt x="35" y="8"/>
                    </a:lnTo>
                    <a:lnTo>
                      <a:pt x="36" y="0"/>
                    </a:lnTo>
                    <a:lnTo>
                      <a:pt x="32" y="0"/>
                    </a:lnTo>
                    <a:lnTo>
                      <a:pt x="27" y="0"/>
                    </a:lnTo>
                    <a:lnTo>
                      <a:pt x="22" y="0"/>
                    </a:lnTo>
                    <a:lnTo>
                      <a:pt x="18" y="0"/>
                    </a:lnTo>
                    <a:lnTo>
                      <a:pt x="14" y="0"/>
                    </a:lnTo>
                    <a:lnTo>
                      <a:pt x="10" y="2"/>
                    </a:lnTo>
                    <a:lnTo>
                      <a:pt x="5" y="2"/>
                    </a:lnTo>
                    <a:lnTo>
                      <a:pt x="0" y="4"/>
                    </a:lnTo>
                    <a:lnTo>
                      <a:pt x="2" y="13"/>
                    </a:lnTo>
                    <a:close/>
                  </a:path>
                </a:pathLst>
              </a:custGeom>
              <a:solidFill>
                <a:srgbClr val="CC6633"/>
              </a:solidFill>
              <a:ln w="9525">
                <a:noFill/>
                <a:round/>
                <a:headEnd/>
                <a:tailEnd/>
              </a:ln>
            </p:spPr>
            <p:txBody>
              <a:bodyPr/>
              <a:lstStyle/>
              <a:p>
                <a:endParaRPr lang="it-IT">
                  <a:solidFill>
                    <a:srgbClr val="FFFFFF"/>
                  </a:solidFill>
                </a:endParaRPr>
              </a:p>
            </p:txBody>
          </p:sp>
          <p:sp>
            <p:nvSpPr>
              <p:cNvPr id="29103" name="Freeform 547"/>
              <p:cNvSpPr>
                <a:spLocks/>
              </p:cNvSpPr>
              <p:nvPr/>
            </p:nvSpPr>
            <p:spPr bwMode="auto">
              <a:xfrm>
                <a:off x="3433" y="1852"/>
                <a:ext cx="22" cy="34"/>
              </a:xfrm>
              <a:custGeom>
                <a:avLst/>
                <a:gdLst>
                  <a:gd name="T0" fmla="*/ 6 w 22"/>
                  <a:gd name="T1" fmla="*/ 34 h 34"/>
                  <a:gd name="T2" fmla="*/ 6 w 22"/>
                  <a:gd name="T3" fmla="*/ 30 h 34"/>
                  <a:gd name="T4" fmla="*/ 8 w 22"/>
                  <a:gd name="T5" fmla="*/ 25 h 34"/>
                  <a:gd name="T6" fmla="*/ 9 w 22"/>
                  <a:gd name="T7" fmla="*/ 21 h 34"/>
                  <a:gd name="T8" fmla="*/ 13 w 22"/>
                  <a:gd name="T9" fmla="*/ 17 h 34"/>
                  <a:gd name="T10" fmla="*/ 14 w 22"/>
                  <a:gd name="T11" fmla="*/ 15 h 34"/>
                  <a:gd name="T12" fmla="*/ 17 w 22"/>
                  <a:gd name="T13" fmla="*/ 13 h 34"/>
                  <a:gd name="T14" fmla="*/ 19 w 22"/>
                  <a:gd name="T15" fmla="*/ 11 h 34"/>
                  <a:gd name="T16" fmla="*/ 22 w 22"/>
                  <a:gd name="T17" fmla="*/ 9 h 34"/>
                  <a:gd name="T18" fmla="*/ 20 w 22"/>
                  <a:gd name="T19" fmla="*/ 0 h 34"/>
                  <a:gd name="T20" fmla="*/ 16 w 22"/>
                  <a:gd name="T21" fmla="*/ 2 h 34"/>
                  <a:gd name="T22" fmla="*/ 13 w 22"/>
                  <a:gd name="T23" fmla="*/ 4 h 34"/>
                  <a:gd name="T24" fmla="*/ 9 w 22"/>
                  <a:gd name="T25" fmla="*/ 9 h 34"/>
                  <a:gd name="T26" fmla="*/ 6 w 22"/>
                  <a:gd name="T27" fmla="*/ 13 h 34"/>
                  <a:gd name="T28" fmla="*/ 5 w 22"/>
                  <a:gd name="T29" fmla="*/ 17 h 34"/>
                  <a:gd name="T30" fmla="*/ 3 w 22"/>
                  <a:gd name="T31" fmla="*/ 21 h 34"/>
                  <a:gd name="T32" fmla="*/ 2 w 22"/>
                  <a:gd name="T33" fmla="*/ 25 h 34"/>
                  <a:gd name="T34" fmla="*/ 0 w 22"/>
                  <a:gd name="T35" fmla="*/ 32 h 34"/>
                  <a:gd name="T36" fmla="*/ 6 w 22"/>
                  <a:gd name="T37" fmla="*/ 34 h 3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34"/>
                  <a:gd name="T59" fmla="*/ 22 w 22"/>
                  <a:gd name="T60" fmla="*/ 34 h 3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34">
                    <a:moveTo>
                      <a:pt x="6" y="34"/>
                    </a:moveTo>
                    <a:lnTo>
                      <a:pt x="6" y="30"/>
                    </a:lnTo>
                    <a:lnTo>
                      <a:pt x="8" y="25"/>
                    </a:lnTo>
                    <a:lnTo>
                      <a:pt x="9" y="21"/>
                    </a:lnTo>
                    <a:lnTo>
                      <a:pt x="13" y="17"/>
                    </a:lnTo>
                    <a:lnTo>
                      <a:pt x="14" y="15"/>
                    </a:lnTo>
                    <a:lnTo>
                      <a:pt x="17" y="13"/>
                    </a:lnTo>
                    <a:lnTo>
                      <a:pt x="19" y="11"/>
                    </a:lnTo>
                    <a:lnTo>
                      <a:pt x="22" y="9"/>
                    </a:lnTo>
                    <a:lnTo>
                      <a:pt x="20" y="0"/>
                    </a:lnTo>
                    <a:lnTo>
                      <a:pt x="16" y="2"/>
                    </a:lnTo>
                    <a:lnTo>
                      <a:pt x="13" y="4"/>
                    </a:lnTo>
                    <a:lnTo>
                      <a:pt x="9" y="9"/>
                    </a:lnTo>
                    <a:lnTo>
                      <a:pt x="6" y="13"/>
                    </a:lnTo>
                    <a:lnTo>
                      <a:pt x="5" y="17"/>
                    </a:lnTo>
                    <a:lnTo>
                      <a:pt x="3" y="21"/>
                    </a:lnTo>
                    <a:lnTo>
                      <a:pt x="2" y="25"/>
                    </a:lnTo>
                    <a:lnTo>
                      <a:pt x="0" y="32"/>
                    </a:lnTo>
                    <a:lnTo>
                      <a:pt x="6" y="34"/>
                    </a:lnTo>
                    <a:close/>
                  </a:path>
                </a:pathLst>
              </a:custGeom>
              <a:solidFill>
                <a:srgbClr val="CC6633"/>
              </a:solidFill>
              <a:ln w="9525">
                <a:noFill/>
                <a:round/>
                <a:headEnd/>
                <a:tailEnd/>
              </a:ln>
            </p:spPr>
            <p:txBody>
              <a:bodyPr/>
              <a:lstStyle/>
              <a:p>
                <a:endParaRPr lang="it-IT">
                  <a:solidFill>
                    <a:srgbClr val="FFFFFF"/>
                  </a:solidFill>
                </a:endParaRPr>
              </a:p>
            </p:txBody>
          </p:sp>
          <p:sp>
            <p:nvSpPr>
              <p:cNvPr id="29104" name="Freeform 548"/>
              <p:cNvSpPr>
                <a:spLocks/>
              </p:cNvSpPr>
              <p:nvPr/>
            </p:nvSpPr>
            <p:spPr bwMode="auto">
              <a:xfrm>
                <a:off x="3431" y="1884"/>
                <a:ext cx="21" cy="29"/>
              </a:xfrm>
              <a:custGeom>
                <a:avLst/>
                <a:gdLst>
                  <a:gd name="T0" fmla="*/ 19 w 21"/>
                  <a:gd name="T1" fmla="*/ 21 h 29"/>
                  <a:gd name="T2" fmla="*/ 18 w 21"/>
                  <a:gd name="T3" fmla="*/ 21 h 29"/>
                  <a:gd name="T4" fmla="*/ 15 w 21"/>
                  <a:gd name="T5" fmla="*/ 21 h 29"/>
                  <a:gd name="T6" fmla="*/ 13 w 21"/>
                  <a:gd name="T7" fmla="*/ 19 h 29"/>
                  <a:gd name="T8" fmla="*/ 10 w 21"/>
                  <a:gd name="T9" fmla="*/ 17 h 29"/>
                  <a:gd name="T10" fmla="*/ 8 w 21"/>
                  <a:gd name="T11" fmla="*/ 12 h 29"/>
                  <a:gd name="T12" fmla="*/ 8 w 21"/>
                  <a:gd name="T13" fmla="*/ 10 h 29"/>
                  <a:gd name="T14" fmla="*/ 7 w 21"/>
                  <a:gd name="T15" fmla="*/ 6 h 29"/>
                  <a:gd name="T16" fmla="*/ 8 w 21"/>
                  <a:gd name="T17" fmla="*/ 2 h 29"/>
                  <a:gd name="T18" fmla="*/ 2 w 21"/>
                  <a:gd name="T19" fmla="*/ 0 h 29"/>
                  <a:gd name="T20" fmla="*/ 0 w 21"/>
                  <a:gd name="T21" fmla="*/ 6 h 29"/>
                  <a:gd name="T22" fmla="*/ 2 w 21"/>
                  <a:gd name="T23" fmla="*/ 12 h 29"/>
                  <a:gd name="T24" fmla="*/ 4 w 21"/>
                  <a:gd name="T25" fmla="*/ 19 h 29"/>
                  <a:gd name="T26" fmla="*/ 5 w 21"/>
                  <a:gd name="T27" fmla="*/ 23 h 29"/>
                  <a:gd name="T28" fmla="*/ 10 w 21"/>
                  <a:gd name="T29" fmla="*/ 27 h 29"/>
                  <a:gd name="T30" fmla="*/ 13 w 21"/>
                  <a:gd name="T31" fmla="*/ 29 h 29"/>
                  <a:gd name="T32" fmla="*/ 18 w 21"/>
                  <a:gd name="T33" fmla="*/ 29 h 29"/>
                  <a:gd name="T34" fmla="*/ 21 w 21"/>
                  <a:gd name="T35" fmla="*/ 29 h 29"/>
                  <a:gd name="T36" fmla="*/ 19 w 21"/>
                  <a:gd name="T37" fmla="*/ 21 h 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1"/>
                  <a:gd name="T58" fmla="*/ 0 h 29"/>
                  <a:gd name="T59" fmla="*/ 21 w 21"/>
                  <a:gd name="T60" fmla="*/ 29 h 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1" h="29">
                    <a:moveTo>
                      <a:pt x="19" y="21"/>
                    </a:moveTo>
                    <a:lnTo>
                      <a:pt x="18" y="21"/>
                    </a:lnTo>
                    <a:lnTo>
                      <a:pt x="15" y="21"/>
                    </a:lnTo>
                    <a:lnTo>
                      <a:pt x="13" y="19"/>
                    </a:lnTo>
                    <a:lnTo>
                      <a:pt x="10" y="17"/>
                    </a:lnTo>
                    <a:lnTo>
                      <a:pt x="8" y="12"/>
                    </a:lnTo>
                    <a:lnTo>
                      <a:pt x="8" y="10"/>
                    </a:lnTo>
                    <a:lnTo>
                      <a:pt x="7" y="6"/>
                    </a:lnTo>
                    <a:lnTo>
                      <a:pt x="8" y="2"/>
                    </a:lnTo>
                    <a:lnTo>
                      <a:pt x="2" y="0"/>
                    </a:lnTo>
                    <a:lnTo>
                      <a:pt x="0" y="6"/>
                    </a:lnTo>
                    <a:lnTo>
                      <a:pt x="2" y="12"/>
                    </a:lnTo>
                    <a:lnTo>
                      <a:pt x="4" y="19"/>
                    </a:lnTo>
                    <a:lnTo>
                      <a:pt x="5" y="23"/>
                    </a:lnTo>
                    <a:lnTo>
                      <a:pt x="10" y="27"/>
                    </a:lnTo>
                    <a:lnTo>
                      <a:pt x="13" y="29"/>
                    </a:lnTo>
                    <a:lnTo>
                      <a:pt x="18" y="29"/>
                    </a:lnTo>
                    <a:lnTo>
                      <a:pt x="21" y="29"/>
                    </a:lnTo>
                    <a:lnTo>
                      <a:pt x="19" y="21"/>
                    </a:lnTo>
                    <a:close/>
                  </a:path>
                </a:pathLst>
              </a:custGeom>
              <a:solidFill>
                <a:srgbClr val="CC6633"/>
              </a:solidFill>
              <a:ln w="9525">
                <a:noFill/>
                <a:round/>
                <a:headEnd/>
                <a:tailEnd/>
              </a:ln>
            </p:spPr>
            <p:txBody>
              <a:bodyPr/>
              <a:lstStyle/>
              <a:p>
                <a:endParaRPr lang="it-IT">
                  <a:solidFill>
                    <a:srgbClr val="FFFFFF"/>
                  </a:solidFill>
                </a:endParaRPr>
              </a:p>
            </p:txBody>
          </p:sp>
          <p:sp>
            <p:nvSpPr>
              <p:cNvPr id="29105" name="Freeform 549"/>
              <p:cNvSpPr>
                <a:spLocks/>
              </p:cNvSpPr>
              <p:nvPr/>
            </p:nvSpPr>
            <p:spPr bwMode="auto">
              <a:xfrm>
                <a:off x="3450" y="1880"/>
                <a:ext cx="46" cy="33"/>
              </a:xfrm>
              <a:custGeom>
                <a:avLst/>
                <a:gdLst>
                  <a:gd name="T0" fmla="*/ 44 w 46"/>
                  <a:gd name="T1" fmla="*/ 0 h 33"/>
                  <a:gd name="T2" fmla="*/ 42 w 46"/>
                  <a:gd name="T3" fmla="*/ 0 h 33"/>
                  <a:gd name="T4" fmla="*/ 38 w 46"/>
                  <a:gd name="T5" fmla="*/ 4 h 33"/>
                  <a:gd name="T6" fmla="*/ 32 w 46"/>
                  <a:gd name="T7" fmla="*/ 8 h 33"/>
                  <a:gd name="T8" fmla="*/ 25 w 46"/>
                  <a:gd name="T9" fmla="*/ 10 h 33"/>
                  <a:gd name="T10" fmla="*/ 21 w 46"/>
                  <a:gd name="T11" fmla="*/ 14 h 33"/>
                  <a:gd name="T12" fmla="*/ 16 w 46"/>
                  <a:gd name="T13" fmla="*/ 18 h 33"/>
                  <a:gd name="T14" fmla="*/ 10 w 46"/>
                  <a:gd name="T15" fmla="*/ 21 h 33"/>
                  <a:gd name="T16" fmla="*/ 5 w 46"/>
                  <a:gd name="T17" fmla="*/ 23 h 33"/>
                  <a:gd name="T18" fmla="*/ 0 w 46"/>
                  <a:gd name="T19" fmla="*/ 25 h 33"/>
                  <a:gd name="T20" fmla="*/ 2 w 46"/>
                  <a:gd name="T21" fmla="*/ 33 h 33"/>
                  <a:gd name="T22" fmla="*/ 6 w 46"/>
                  <a:gd name="T23" fmla="*/ 31 h 33"/>
                  <a:gd name="T24" fmla="*/ 13 w 46"/>
                  <a:gd name="T25" fmla="*/ 29 h 33"/>
                  <a:gd name="T26" fmla="*/ 17 w 46"/>
                  <a:gd name="T27" fmla="*/ 25 h 33"/>
                  <a:gd name="T28" fmla="*/ 24 w 46"/>
                  <a:gd name="T29" fmla="*/ 23 h 33"/>
                  <a:gd name="T30" fmla="*/ 28 w 46"/>
                  <a:gd name="T31" fmla="*/ 18 h 33"/>
                  <a:gd name="T32" fmla="*/ 35 w 46"/>
                  <a:gd name="T33" fmla="*/ 14 h 33"/>
                  <a:gd name="T34" fmla="*/ 39 w 46"/>
                  <a:gd name="T35" fmla="*/ 12 h 33"/>
                  <a:gd name="T36" fmla="*/ 46 w 46"/>
                  <a:gd name="T37" fmla="*/ 8 h 33"/>
                  <a:gd name="T38" fmla="*/ 44 w 46"/>
                  <a:gd name="T39" fmla="*/ 0 h 3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6"/>
                  <a:gd name="T61" fmla="*/ 0 h 33"/>
                  <a:gd name="T62" fmla="*/ 46 w 46"/>
                  <a:gd name="T63" fmla="*/ 33 h 3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6" h="33">
                    <a:moveTo>
                      <a:pt x="44" y="0"/>
                    </a:moveTo>
                    <a:lnTo>
                      <a:pt x="42" y="0"/>
                    </a:lnTo>
                    <a:lnTo>
                      <a:pt x="38" y="4"/>
                    </a:lnTo>
                    <a:lnTo>
                      <a:pt x="32" y="8"/>
                    </a:lnTo>
                    <a:lnTo>
                      <a:pt x="25" y="10"/>
                    </a:lnTo>
                    <a:lnTo>
                      <a:pt x="21" y="14"/>
                    </a:lnTo>
                    <a:lnTo>
                      <a:pt x="16" y="18"/>
                    </a:lnTo>
                    <a:lnTo>
                      <a:pt x="10" y="21"/>
                    </a:lnTo>
                    <a:lnTo>
                      <a:pt x="5" y="23"/>
                    </a:lnTo>
                    <a:lnTo>
                      <a:pt x="0" y="25"/>
                    </a:lnTo>
                    <a:lnTo>
                      <a:pt x="2" y="33"/>
                    </a:lnTo>
                    <a:lnTo>
                      <a:pt x="6" y="31"/>
                    </a:lnTo>
                    <a:lnTo>
                      <a:pt x="13" y="29"/>
                    </a:lnTo>
                    <a:lnTo>
                      <a:pt x="17" y="25"/>
                    </a:lnTo>
                    <a:lnTo>
                      <a:pt x="24" y="23"/>
                    </a:lnTo>
                    <a:lnTo>
                      <a:pt x="28" y="18"/>
                    </a:lnTo>
                    <a:lnTo>
                      <a:pt x="35" y="14"/>
                    </a:lnTo>
                    <a:lnTo>
                      <a:pt x="39" y="12"/>
                    </a:lnTo>
                    <a:lnTo>
                      <a:pt x="46" y="8"/>
                    </a:lnTo>
                    <a:lnTo>
                      <a:pt x="44" y="0"/>
                    </a:lnTo>
                    <a:close/>
                  </a:path>
                </a:pathLst>
              </a:custGeom>
              <a:solidFill>
                <a:srgbClr val="CC6633"/>
              </a:solidFill>
              <a:ln w="9525">
                <a:noFill/>
                <a:round/>
                <a:headEnd/>
                <a:tailEnd/>
              </a:ln>
            </p:spPr>
            <p:txBody>
              <a:bodyPr/>
              <a:lstStyle/>
              <a:p>
                <a:endParaRPr lang="it-IT">
                  <a:solidFill>
                    <a:srgbClr val="FFFFFF"/>
                  </a:solidFill>
                </a:endParaRPr>
              </a:p>
            </p:txBody>
          </p:sp>
          <p:sp>
            <p:nvSpPr>
              <p:cNvPr id="29106" name="Freeform 550"/>
              <p:cNvSpPr>
                <a:spLocks/>
              </p:cNvSpPr>
              <p:nvPr/>
            </p:nvSpPr>
            <p:spPr bwMode="auto">
              <a:xfrm>
                <a:off x="3494" y="1875"/>
                <a:ext cx="11" cy="13"/>
              </a:xfrm>
              <a:custGeom>
                <a:avLst/>
                <a:gdLst>
                  <a:gd name="T0" fmla="*/ 5 w 11"/>
                  <a:gd name="T1" fmla="*/ 0 h 13"/>
                  <a:gd name="T2" fmla="*/ 3 w 11"/>
                  <a:gd name="T3" fmla="*/ 0 h 13"/>
                  <a:gd name="T4" fmla="*/ 3 w 11"/>
                  <a:gd name="T5" fmla="*/ 2 h 13"/>
                  <a:gd name="T6" fmla="*/ 2 w 11"/>
                  <a:gd name="T7" fmla="*/ 5 h 13"/>
                  <a:gd name="T8" fmla="*/ 0 w 11"/>
                  <a:gd name="T9" fmla="*/ 5 h 13"/>
                  <a:gd name="T10" fmla="*/ 2 w 11"/>
                  <a:gd name="T11" fmla="*/ 13 h 13"/>
                  <a:gd name="T12" fmla="*/ 3 w 11"/>
                  <a:gd name="T13" fmla="*/ 13 h 13"/>
                  <a:gd name="T14" fmla="*/ 5 w 11"/>
                  <a:gd name="T15" fmla="*/ 11 h 13"/>
                  <a:gd name="T16" fmla="*/ 6 w 11"/>
                  <a:gd name="T17" fmla="*/ 11 h 13"/>
                  <a:gd name="T18" fmla="*/ 8 w 11"/>
                  <a:gd name="T19" fmla="*/ 9 h 13"/>
                  <a:gd name="T20" fmla="*/ 8 w 11"/>
                  <a:gd name="T21" fmla="*/ 7 h 13"/>
                  <a:gd name="T22" fmla="*/ 9 w 11"/>
                  <a:gd name="T23" fmla="*/ 5 h 13"/>
                  <a:gd name="T24" fmla="*/ 11 w 11"/>
                  <a:gd name="T25" fmla="*/ 2 h 13"/>
                  <a:gd name="T26" fmla="*/ 11 w 11"/>
                  <a:gd name="T27" fmla="*/ 0 h 13"/>
                  <a:gd name="T28" fmla="*/ 5 w 11"/>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
                  <a:gd name="T46" fmla="*/ 0 h 13"/>
                  <a:gd name="T47" fmla="*/ 11 w 11"/>
                  <a:gd name="T48" fmla="*/ 13 h 1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 h="13">
                    <a:moveTo>
                      <a:pt x="5" y="0"/>
                    </a:moveTo>
                    <a:lnTo>
                      <a:pt x="3" y="0"/>
                    </a:lnTo>
                    <a:lnTo>
                      <a:pt x="3" y="2"/>
                    </a:lnTo>
                    <a:lnTo>
                      <a:pt x="2" y="5"/>
                    </a:lnTo>
                    <a:lnTo>
                      <a:pt x="0" y="5"/>
                    </a:lnTo>
                    <a:lnTo>
                      <a:pt x="2" y="13"/>
                    </a:lnTo>
                    <a:lnTo>
                      <a:pt x="3" y="13"/>
                    </a:lnTo>
                    <a:lnTo>
                      <a:pt x="5" y="11"/>
                    </a:lnTo>
                    <a:lnTo>
                      <a:pt x="6" y="11"/>
                    </a:lnTo>
                    <a:lnTo>
                      <a:pt x="8" y="9"/>
                    </a:lnTo>
                    <a:lnTo>
                      <a:pt x="8" y="7"/>
                    </a:lnTo>
                    <a:lnTo>
                      <a:pt x="9" y="5"/>
                    </a:lnTo>
                    <a:lnTo>
                      <a:pt x="11" y="2"/>
                    </a:lnTo>
                    <a:lnTo>
                      <a:pt x="11" y="0"/>
                    </a:lnTo>
                    <a:lnTo>
                      <a:pt x="5" y="0"/>
                    </a:lnTo>
                    <a:close/>
                  </a:path>
                </a:pathLst>
              </a:custGeom>
              <a:solidFill>
                <a:srgbClr val="CC6633"/>
              </a:solidFill>
              <a:ln w="9525">
                <a:noFill/>
                <a:round/>
                <a:headEnd/>
                <a:tailEnd/>
              </a:ln>
            </p:spPr>
            <p:txBody>
              <a:bodyPr/>
              <a:lstStyle/>
              <a:p>
                <a:endParaRPr lang="it-IT">
                  <a:solidFill>
                    <a:srgbClr val="FFFFFF"/>
                  </a:solidFill>
                </a:endParaRPr>
              </a:p>
            </p:txBody>
          </p:sp>
          <p:sp>
            <p:nvSpPr>
              <p:cNvPr id="29107" name="Freeform 551"/>
              <p:cNvSpPr>
                <a:spLocks/>
              </p:cNvSpPr>
              <p:nvPr/>
            </p:nvSpPr>
            <p:spPr bwMode="auto">
              <a:xfrm>
                <a:off x="3488" y="1848"/>
                <a:ext cx="17" cy="27"/>
              </a:xfrm>
              <a:custGeom>
                <a:avLst/>
                <a:gdLst>
                  <a:gd name="T0" fmla="*/ 0 w 17"/>
                  <a:gd name="T1" fmla="*/ 8 h 27"/>
                  <a:gd name="T2" fmla="*/ 1 w 17"/>
                  <a:gd name="T3" fmla="*/ 11 h 27"/>
                  <a:gd name="T4" fmla="*/ 4 w 17"/>
                  <a:gd name="T5" fmla="*/ 11 h 27"/>
                  <a:gd name="T6" fmla="*/ 6 w 17"/>
                  <a:gd name="T7" fmla="*/ 13 h 27"/>
                  <a:gd name="T8" fmla="*/ 8 w 17"/>
                  <a:gd name="T9" fmla="*/ 15 h 27"/>
                  <a:gd name="T10" fmla="*/ 8 w 17"/>
                  <a:gd name="T11" fmla="*/ 17 h 27"/>
                  <a:gd name="T12" fmla="*/ 9 w 17"/>
                  <a:gd name="T13" fmla="*/ 21 h 27"/>
                  <a:gd name="T14" fmla="*/ 9 w 17"/>
                  <a:gd name="T15" fmla="*/ 23 h 27"/>
                  <a:gd name="T16" fmla="*/ 11 w 17"/>
                  <a:gd name="T17" fmla="*/ 27 h 27"/>
                  <a:gd name="T18" fmla="*/ 17 w 17"/>
                  <a:gd name="T19" fmla="*/ 27 h 27"/>
                  <a:gd name="T20" fmla="*/ 17 w 17"/>
                  <a:gd name="T21" fmla="*/ 23 h 27"/>
                  <a:gd name="T22" fmla="*/ 15 w 17"/>
                  <a:gd name="T23" fmla="*/ 17 h 27"/>
                  <a:gd name="T24" fmla="*/ 14 w 17"/>
                  <a:gd name="T25" fmla="*/ 13 h 27"/>
                  <a:gd name="T26" fmla="*/ 12 w 17"/>
                  <a:gd name="T27" fmla="*/ 11 h 27"/>
                  <a:gd name="T28" fmla="*/ 11 w 17"/>
                  <a:gd name="T29" fmla="*/ 6 h 27"/>
                  <a:gd name="T30" fmla="*/ 8 w 17"/>
                  <a:gd name="T31" fmla="*/ 4 h 27"/>
                  <a:gd name="T32" fmla="*/ 4 w 17"/>
                  <a:gd name="T33" fmla="*/ 2 h 27"/>
                  <a:gd name="T34" fmla="*/ 1 w 17"/>
                  <a:gd name="T35" fmla="*/ 0 h 27"/>
                  <a:gd name="T36" fmla="*/ 0 w 17"/>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27"/>
                  <a:gd name="T59" fmla="*/ 17 w 17"/>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27">
                    <a:moveTo>
                      <a:pt x="0" y="8"/>
                    </a:moveTo>
                    <a:lnTo>
                      <a:pt x="1" y="11"/>
                    </a:lnTo>
                    <a:lnTo>
                      <a:pt x="4" y="11"/>
                    </a:lnTo>
                    <a:lnTo>
                      <a:pt x="6" y="13"/>
                    </a:lnTo>
                    <a:lnTo>
                      <a:pt x="8" y="15"/>
                    </a:lnTo>
                    <a:lnTo>
                      <a:pt x="8" y="17"/>
                    </a:lnTo>
                    <a:lnTo>
                      <a:pt x="9" y="21"/>
                    </a:lnTo>
                    <a:lnTo>
                      <a:pt x="9" y="23"/>
                    </a:lnTo>
                    <a:lnTo>
                      <a:pt x="11" y="27"/>
                    </a:lnTo>
                    <a:lnTo>
                      <a:pt x="17" y="27"/>
                    </a:lnTo>
                    <a:lnTo>
                      <a:pt x="17" y="23"/>
                    </a:lnTo>
                    <a:lnTo>
                      <a:pt x="15" y="17"/>
                    </a:lnTo>
                    <a:lnTo>
                      <a:pt x="14" y="13"/>
                    </a:lnTo>
                    <a:lnTo>
                      <a:pt x="12" y="11"/>
                    </a:lnTo>
                    <a:lnTo>
                      <a:pt x="11" y="6"/>
                    </a:lnTo>
                    <a:lnTo>
                      <a:pt x="8" y="4"/>
                    </a:lnTo>
                    <a:lnTo>
                      <a:pt x="4" y="2"/>
                    </a:lnTo>
                    <a:lnTo>
                      <a:pt x="1"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108" name="Freeform 552"/>
              <p:cNvSpPr>
                <a:spLocks/>
              </p:cNvSpPr>
              <p:nvPr/>
            </p:nvSpPr>
            <p:spPr bwMode="auto">
              <a:xfrm>
                <a:off x="3452" y="1894"/>
                <a:ext cx="78" cy="40"/>
              </a:xfrm>
              <a:custGeom>
                <a:avLst/>
                <a:gdLst>
                  <a:gd name="T0" fmla="*/ 75 w 78"/>
                  <a:gd name="T1" fmla="*/ 15 h 40"/>
                  <a:gd name="T2" fmla="*/ 73 w 78"/>
                  <a:gd name="T3" fmla="*/ 15 h 40"/>
                  <a:gd name="T4" fmla="*/ 70 w 78"/>
                  <a:gd name="T5" fmla="*/ 13 h 40"/>
                  <a:gd name="T6" fmla="*/ 69 w 78"/>
                  <a:gd name="T7" fmla="*/ 11 h 40"/>
                  <a:gd name="T8" fmla="*/ 65 w 78"/>
                  <a:gd name="T9" fmla="*/ 9 h 40"/>
                  <a:gd name="T10" fmla="*/ 64 w 78"/>
                  <a:gd name="T11" fmla="*/ 4 h 40"/>
                  <a:gd name="T12" fmla="*/ 62 w 78"/>
                  <a:gd name="T13" fmla="*/ 2 h 40"/>
                  <a:gd name="T14" fmla="*/ 59 w 78"/>
                  <a:gd name="T15" fmla="*/ 2 h 40"/>
                  <a:gd name="T16" fmla="*/ 56 w 78"/>
                  <a:gd name="T17" fmla="*/ 0 h 40"/>
                  <a:gd name="T18" fmla="*/ 50 w 78"/>
                  <a:gd name="T19" fmla="*/ 0 h 40"/>
                  <a:gd name="T20" fmla="*/ 44 w 78"/>
                  <a:gd name="T21" fmla="*/ 2 h 40"/>
                  <a:gd name="T22" fmla="*/ 39 w 78"/>
                  <a:gd name="T23" fmla="*/ 4 h 40"/>
                  <a:gd name="T24" fmla="*/ 33 w 78"/>
                  <a:gd name="T25" fmla="*/ 7 h 40"/>
                  <a:gd name="T26" fmla="*/ 26 w 78"/>
                  <a:gd name="T27" fmla="*/ 9 h 40"/>
                  <a:gd name="T28" fmla="*/ 22 w 78"/>
                  <a:gd name="T29" fmla="*/ 11 h 40"/>
                  <a:gd name="T30" fmla="*/ 15 w 78"/>
                  <a:gd name="T31" fmla="*/ 13 h 40"/>
                  <a:gd name="T32" fmla="*/ 9 w 78"/>
                  <a:gd name="T33" fmla="*/ 17 h 40"/>
                  <a:gd name="T34" fmla="*/ 8 w 78"/>
                  <a:gd name="T35" fmla="*/ 17 h 40"/>
                  <a:gd name="T36" fmla="*/ 6 w 78"/>
                  <a:gd name="T37" fmla="*/ 17 h 40"/>
                  <a:gd name="T38" fmla="*/ 4 w 78"/>
                  <a:gd name="T39" fmla="*/ 19 h 40"/>
                  <a:gd name="T40" fmla="*/ 3 w 78"/>
                  <a:gd name="T41" fmla="*/ 21 h 40"/>
                  <a:gd name="T42" fmla="*/ 1 w 78"/>
                  <a:gd name="T43" fmla="*/ 21 h 40"/>
                  <a:gd name="T44" fmla="*/ 0 w 78"/>
                  <a:gd name="T45" fmla="*/ 23 h 40"/>
                  <a:gd name="T46" fmla="*/ 0 w 78"/>
                  <a:gd name="T47" fmla="*/ 25 h 40"/>
                  <a:gd name="T48" fmla="*/ 0 w 78"/>
                  <a:gd name="T49" fmla="*/ 30 h 40"/>
                  <a:gd name="T50" fmla="*/ 3 w 78"/>
                  <a:gd name="T51" fmla="*/ 32 h 40"/>
                  <a:gd name="T52" fmla="*/ 6 w 78"/>
                  <a:gd name="T53" fmla="*/ 36 h 40"/>
                  <a:gd name="T54" fmla="*/ 9 w 78"/>
                  <a:gd name="T55" fmla="*/ 38 h 40"/>
                  <a:gd name="T56" fmla="*/ 12 w 78"/>
                  <a:gd name="T57" fmla="*/ 40 h 40"/>
                  <a:gd name="T58" fmla="*/ 15 w 78"/>
                  <a:gd name="T59" fmla="*/ 40 h 40"/>
                  <a:gd name="T60" fmla="*/ 19 w 78"/>
                  <a:gd name="T61" fmla="*/ 40 h 40"/>
                  <a:gd name="T62" fmla="*/ 22 w 78"/>
                  <a:gd name="T63" fmla="*/ 40 h 40"/>
                  <a:gd name="T64" fmla="*/ 23 w 78"/>
                  <a:gd name="T65" fmla="*/ 40 h 40"/>
                  <a:gd name="T66" fmla="*/ 30 w 78"/>
                  <a:gd name="T67" fmla="*/ 38 h 40"/>
                  <a:gd name="T68" fmla="*/ 37 w 78"/>
                  <a:gd name="T69" fmla="*/ 36 h 40"/>
                  <a:gd name="T70" fmla="*/ 44 w 78"/>
                  <a:gd name="T71" fmla="*/ 36 h 40"/>
                  <a:gd name="T72" fmla="*/ 50 w 78"/>
                  <a:gd name="T73" fmla="*/ 34 h 40"/>
                  <a:gd name="T74" fmla="*/ 56 w 78"/>
                  <a:gd name="T75" fmla="*/ 32 h 40"/>
                  <a:gd name="T76" fmla="*/ 62 w 78"/>
                  <a:gd name="T77" fmla="*/ 32 h 40"/>
                  <a:gd name="T78" fmla="*/ 69 w 78"/>
                  <a:gd name="T79" fmla="*/ 28 h 40"/>
                  <a:gd name="T80" fmla="*/ 76 w 78"/>
                  <a:gd name="T81" fmla="*/ 23 h 40"/>
                  <a:gd name="T82" fmla="*/ 76 w 78"/>
                  <a:gd name="T83" fmla="*/ 23 h 40"/>
                  <a:gd name="T84" fmla="*/ 78 w 78"/>
                  <a:gd name="T85" fmla="*/ 23 h 40"/>
                  <a:gd name="T86" fmla="*/ 78 w 78"/>
                  <a:gd name="T87" fmla="*/ 21 h 40"/>
                  <a:gd name="T88" fmla="*/ 78 w 78"/>
                  <a:gd name="T89" fmla="*/ 21 h 40"/>
                  <a:gd name="T90" fmla="*/ 78 w 78"/>
                  <a:gd name="T91" fmla="*/ 19 h 40"/>
                  <a:gd name="T92" fmla="*/ 76 w 78"/>
                  <a:gd name="T93" fmla="*/ 19 h 40"/>
                  <a:gd name="T94" fmla="*/ 76 w 78"/>
                  <a:gd name="T95" fmla="*/ 17 h 40"/>
                  <a:gd name="T96" fmla="*/ 75 w 78"/>
                  <a:gd name="T97" fmla="*/ 15 h 4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78"/>
                  <a:gd name="T148" fmla="*/ 0 h 40"/>
                  <a:gd name="T149" fmla="*/ 78 w 78"/>
                  <a:gd name="T150" fmla="*/ 40 h 4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78" h="40">
                    <a:moveTo>
                      <a:pt x="75" y="15"/>
                    </a:moveTo>
                    <a:lnTo>
                      <a:pt x="73" y="15"/>
                    </a:lnTo>
                    <a:lnTo>
                      <a:pt x="70" y="13"/>
                    </a:lnTo>
                    <a:lnTo>
                      <a:pt x="69" y="11"/>
                    </a:lnTo>
                    <a:lnTo>
                      <a:pt x="65" y="9"/>
                    </a:lnTo>
                    <a:lnTo>
                      <a:pt x="64" y="4"/>
                    </a:lnTo>
                    <a:lnTo>
                      <a:pt x="62" y="2"/>
                    </a:lnTo>
                    <a:lnTo>
                      <a:pt x="59" y="2"/>
                    </a:lnTo>
                    <a:lnTo>
                      <a:pt x="56" y="0"/>
                    </a:lnTo>
                    <a:lnTo>
                      <a:pt x="50" y="0"/>
                    </a:lnTo>
                    <a:lnTo>
                      <a:pt x="44" y="2"/>
                    </a:lnTo>
                    <a:lnTo>
                      <a:pt x="39" y="4"/>
                    </a:lnTo>
                    <a:lnTo>
                      <a:pt x="33" y="7"/>
                    </a:lnTo>
                    <a:lnTo>
                      <a:pt x="26" y="9"/>
                    </a:lnTo>
                    <a:lnTo>
                      <a:pt x="22" y="11"/>
                    </a:lnTo>
                    <a:lnTo>
                      <a:pt x="15" y="13"/>
                    </a:lnTo>
                    <a:lnTo>
                      <a:pt x="9" y="17"/>
                    </a:lnTo>
                    <a:lnTo>
                      <a:pt x="8" y="17"/>
                    </a:lnTo>
                    <a:lnTo>
                      <a:pt x="6" y="17"/>
                    </a:lnTo>
                    <a:lnTo>
                      <a:pt x="4" y="19"/>
                    </a:lnTo>
                    <a:lnTo>
                      <a:pt x="3" y="21"/>
                    </a:lnTo>
                    <a:lnTo>
                      <a:pt x="1" y="21"/>
                    </a:lnTo>
                    <a:lnTo>
                      <a:pt x="0" y="23"/>
                    </a:lnTo>
                    <a:lnTo>
                      <a:pt x="0" y="25"/>
                    </a:lnTo>
                    <a:lnTo>
                      <a:pt x="0" y="30"/>
                    </a:lnTo>
                    <a:lnTo>
                      <a:pt x="3" y="32"/>
                    </a:lnTo>
                    <a:lnTo>
                      <a:pt x="6" y="36"/>
                    </a:lnTo>
                    <a:lnTo>
                      <a:pt x="9" y="38"/>
                    </a:lnTo>
                    <a:lnTo>
                      <a:pt x="12" y="40"/>
                    </a:lnTo>
                    <a:lnTo>
                      <a:pt x="15" y="40"/>
                    </a:lnTo>
                    <a:lnTo>
                      <a:pt x="19" y="40"/>
                    </a:lnTo>
                    <a:lnTo>
                      <a:pt x="22" y="40"/>
                    </a:lnTo>
                    <a:lnTo>
                      <a:pt x="23" y="40"/>
                    </a:lnTo>
                    <a:lnTo>
                      <a:pt x="30" y="38"/>
                    </a:lnTo>
                    <a:lnTo>
                      <a:pt x="37" y="36"/>
                    </a:lnTo>
                    <a:lnTo>
                      <a:pt x="44" y="36"/>
                    </a:lnTo>
                    <a:lnTo>
                      <a:pt x="50" y="34"/>
                    </a:lnTo>
                    <a:lnTo>
                      <a:pt x="56" y="32"/>
                    </a:lnTo>
                    <a:lnTo>
                      <a:pt x="62" y="32"/>
                    </a:lnTo>
                    <a:lnTo>
                      <a:pt x="69" y="28"/>
                    </a:lnTo>
                    <a:lnTo>
                      <a:pt x="76" y="23"/>
                    </a:lnTo>
                    <a:lnTo>
                      <a:pt x="78" y="23"/>
                    </a:lnTo>
                    <a:lnTo>
                      <a:pt x="78" y="21"/>
                    </a:lnTo>
                    <a:lnTo>
                      <a:pt x="78" y="19"/>
                    </a:lnTo>
                    <a:lnTo>
                      <a:pt x="76" y="19"/>
                    </a:lnTo>
                    <a:lnTo>
                      <a:pt x="76" y="17"/>
                    </a:lnTo>
                    <a:lnTo>
                      <a:pt x="75" y="15"/>
                    </a:lnTo>
                    <a:close/>
                  </a:path>
                </a:pathLst>
              </a:custGeom>
              <a:solidFill>
                <a:srgbClr val="F7AB8C"/>
              </a:solidFill>
              <a:ln w="9525">
                <a:noFill/>
                <a:round/>
                <a:headEnd/>
                <a:tailEnd/>
              </a:ln>
            </p:spPr>
            <p:txBody>
              <a:bodyPr/>
              <a:lstStyle/>
              <a:p>
                <a:endParaRPr lang="it-IT">
                  <a:solidFill>
                    <a:srgbClr val="FFFFFF"/>
                  </a:solidFill>
                </a:endParaRPr>
              </a:p>
            </p:txBody>
          </p:sp>
          <p:sp>
            <p:nvSpPr>
              <p:cNvPr id="29109" name="Freeform 553"/>
              <p:cNvSpPr>
                <a:spLocks/>
              </p:cNvSpPr>
              <p:nvPr/>
            </p:nvSpPr>
            <p:spPr bwMode="auto">
              <a:xfrm>
                <a:off x="3508" y="1890"/>
                <a:ext cx="19" cy="23"/>
              </a:xfrm>
              <a:custGeom>
                <a:avLst/>
                <a:gdLst>
                  <a:gd name="T0" fmla="*/ 0 w 19"/>
                  <a:gd name="T1" fmla="*/ 8 h 23"/>
                  <a:gd name="T2" fmla="*/ 2 w 19"/>
                  <a:gd name="T3" fmla="*/ 11 h 23"/>
                  <a:gd name="T4" fmla="*/ 3 w 19"/>
                  <a:gd name="T5" fmla="*/ 11 h 23"/>
                  <a:gd name="T6" fmla="*/ 6 w 19"/>
                  <a:gd name="T7" fmla="*/ 13 h 23"/>
                  <a:gd name="T8" fmla="*/ 8 w 19"/>
                  <a:gd name="T9" fmla="*/ 15 h 23"/>
                  <a:gd name="T10" fmla="*/ 9 w 19"/>
                  <a:gd name="T11" fmla="*/ 17 h 23"/>
                  <a:gd name="T12" fmla="*/ 13 w 19"/>
                  <a:gd name="T13" fmla="*/ 21 h 23"/>
                  <a:gd name="T14" fmla="*/ 16 w 19"/>
                  <a:gd name="T15" fmla="*/ 23 h 23"/>
                  <a:gd name="T16" fmla="*/ 19 w 19"/>
                  <a:gd name="T17" fmla="*/ 23 h 23"/>
                  <a:gd name="T18" fmla="*/ 19 w 19"/>
                  <a:gd name="T19" fmla="*/ 15 h 23"/>
                  <a:gd name="T20" fmla="*/ 17 w 19"/>
                  <a:gd name="T21" fmla="*/ 15 h 23"/>
                  <a:gd name="T22" fmla="*/ 16 w 19"/>
                  <a:gd name="T23" fmla="*/ 13 h 23"/>
                  <a:gd name="T24" fmla="*/ 14 w 19"/>
                  <a:gd name="T25" fmla="*/ 11 h 23"/>
                  <a:gd name="T26" fmla="*/ 13 w 19"/>
                  <a:gd name="T27" fmla="*/ 8 h 23"/>
                  <a:gd name="T28" fmla="*/ 9 w 19"/>
                  <a:gd name="T29" fmla="*/ 6 h 23"/>
                  <a:gd name="T30" fmla="*/ 8 w 19"/>
                  <a:gd name="T31" fmla="*/ 4 h 23"/>
                  <a:gd name="T32" fmla="*/ 5 w 19"/>
                  <a:gd name="T33" fmla="*/ 2 h 23"/>
                  <a:gd name="T34" fmla="*/ 0 w 19"/>
                  <a:gd name="T35" fmla="*/ 0 h 23"/>
                  <a:gd name="T36" fmla="*/ 0 w 19"/>
                  <a:gd name="T37" fmla="*/ 8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23"/>
                  <a:gd name="T59" fmla="*/ 19 w 19"/>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23">
                    <a:moveTo>
                      <a:pt x="0" y="8"/>
                    </a:moveTo>
                    <a:lnTo>
                      <a:pt x="2" y="11"/>
                    </a:lnTo>
                    <a:lnTo>
                      <a:pt x="3" y="11"/>
                    </a:lnTo>
                    <a:lnTo>
                      <a:pt x="6" y="13"/>
                    </a:lnTo>
                    <a:lnTo>
                      <a:pt x="8" y="15"/>
                    </a:lnTo>
                    <a:lnTo>
                      <a:pt x="9" y="17"/>
                    </a:lnTo>
                    <a:lnTo>
                      <a:pt x="13" y="21"/>
                    </a:lnTo>
                    <a:lnTo>
                      <a:pt x="16" y="23"/>
                    </a:lnTo>
                    <a:lnTo>
                      <a:pt x="19" y="23"/>
                    </a:lnTo>
                    <a:lnTo>
                      <a:pt x="19" y="15"/>
                    </a:lnTo>
                    <a:lnTo>
                      <a:pt x="17" y="15"/>
                    </a:lnTo>
                    <a:lnTo>
                      <a:pt x="16" y="13"/>
                    </a:lnTo>
                    <a:lnTo>
                      <a:pt x="14" y="11"/>
                    </a:lnTo>
                    <a:lnTo>
                      <a:pt x="13" y="8"/>
                    </a:lnTo>
                    <a:lnTo>
                      <a:pt x="9" y="6"/>
                    </a:lnTo>
                    <a:lnTo>
                      <a:pt x="8" y="4"/>
                    </a:lnTo>
                    <a:lnTo>
                      <a:pt x="5" y="2"/>
                    </a:lnTo>
                    <a:lnTo>
                      <a:pt x="0"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9110" name="Freeform 554"/>
              <p:cNvSpPr>
                <a:spLocks/>
              </p:cNvSpPr>
              <p:nvPr/>
            </p:nvSpPr>
            <p:spPr bwMode="auto">
              <a:xfrm>
                <a:off x="3461" y="1890"/>
                <a:ext cx="47" cy="25"/>
              </a:xfrm>
              <a:custGeom>
                <a:avLst/>
                <a:gdLst>
                  <a:gd name="T0" fmla="*/ 2 w 47"/>
                  <a:gd name="T1" fmla="*/ 25 h 25"/>
                  <a:gd name="T2" fmla="*/ 8 w 47"/>
                  <a:gd name="T3" fmla="*/ 21 h 25"/>
                  <a:gd name="T4" fmla="*/ 13 w 47"/>
                  <a:gd name="T5" fmla="*/ 19 h 25"/>
                  <a:gd name="T6" fmla="*/ 19 w 47"/>
                  <a:gd name="T7" fmla="*/ 17 h 25"/>
                  <a:gd name="T8" fmla="*/ 25 w 47"/>
                  <a:gd name="T9" fmla="*/ 15 h 25"/>
                  <a:gd name="T10" fmla="*/ 30 w 47"/>
                  <a:gd name="T11" fmla="*/ 13 h 25"/>
                  <a:gd name="T12" fmla="*/ 36 w 47"/>
                  <a:gd name="T13" fmla="*/ 11 h 25"/>
                  <a:gd name="T14" fmla="*/ 41 w 47"/>
                  <a:gd name="T15" fmla="*/ 8 h 25"/>
                  <a:gd name="T16" fmla="*/ 47 w 47"/>
                  <a:gd name="T17" fmla="*/ 8 h 25"/>
                  <a:gd name="T18" fmla="*/ 47 w 47"/>
                  <a:gd name="T19" fmla="*/ 0 h 25"/>
                  <a:gd name="T20" fmla="*/ 41 w 47"/>
                  <a:gd name="T21" fmla="*/ 0 h 25"/>
                  <a:gd name="T22" fmla="*/ 35 w 47"/>
                  <a:gd name="T23" fmla="*/ 2 h 25"/>
                  <a:gd name="T24" fmla="*/ 28 w 47"/>
                  <a:gd name="T25" fmla="*/ 4 h 25"/>
                  <a:gd name="T26" fmla="*/ 22 w 47"/>
                  <a:gd name="T27" fmla="*/ 6 h 25"/>
                  <a:gd name="T28" fmla="*/ 17 w 47"/>
                  <a:gd name="T29" fmla="*/ 8 h 25"/>
                  <a:gd name="T30" fmla="*/ 11 w 47"/>
                  <a:gd name="T31" fmla="*/ 11 h 25"/>
                  <a:gd name="T32" fmla="*/ 5 w 47"/>
                  <a:gd name="T33" fmla="*/ 13 h 25"/>
                  <a:gd name="T34" fmla="*/ 0 w 47"/>
                  <a:gd name="T35" fmla="*/ 17 h 25"/>
                  <a:gd name="T36" fmla="*/ 2 w 47"/>
                  <a:gd name="T37" fmla="*/ 25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7"/>
                  <a:gd name="T58" fmla="*/ 0 h 25"/>
                  <a:gd name="T59" fmla="*/ 47 w 47"/>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7" h="25">
                    <a:moveTo>
                      <a:pt x="2" y="25"/>
                    </a:moveTo>
                    <a:lnTo>
                      <a:pt x="8" y="21"/>
                    </a:lnTo>
                    <a:lnTo>
                      <a:pt x="13" y="19"/>
                    </a:lnTo>
                    <a:lnTo>
                      <a:pt x="19" y="17"/>
                    </a:lnTo>
                    <a:lnTo>
                      <a:pt x="25" y="15"/>
                    </a:lnTo>
                    <a:lnTo>
                      <a:pt x="30" y="13"/>
                    </a:lnTo>
                    <a:lnTo>
                      <a:pt x="36" y="11"/>
                    </a:lnTo>
                    <a:lnTo>
                      <a:pt x="41" y="8"/>
                    </a:lnTo>
                    <a:lnTo>
                      <a:pt x="47" y="8"/>
                    </a:lnTo>
                    <a:lnTo>
                      <a:pt x="47" y="0"/>
                    </a:lnTo>
                    <a:lnTo>
                      <a:pt x="41" y="0"/>
                    </a:lnTo>
                    <a:lnTo>
                      <a:pt x="35" y="2"/>
                    </a:lnTo>
                    <a:lnTo>
                      <a:pt x="28" y="4"/>
                    </a:lnTo>
                    <a:lnTo>
                      <a:pt x="22" y="6"/>
                    </a:lnTo>
                    <a:lnTo>
                      <a:pt x="17" y="8"/>
                    </a:lnTo>
                    <a:lnTo>
                      <a:pt x="11" y="11"/>
                    </a:lnTo>
                    <a:lnTo>
                      <a:pt x="5" y="13"/>
                    </a:lnTo>
                    <a:lnTo>
                      <a:pt x="0" y="17"/>
                    </a:lnTo>
                    <a:lnTo>
                      <a:pt x="2" y="25"/>
                    </a:lnTo>
                    <a:close/>
                  </a:path>
                </a:pathLst>
              </a:custGeom>
              <a:solidFill>
                <a:srgbClr val="CC6633"/>
              </a:solidFill>
              <a:ln w="9525">
                <a:noFill/>
                <a:round/>
                <a:headEnd/>
                <a:tailEnd/>
              </a:ln>
            </p:spPr>
            <p:txBody>
              <a:bodyPr/>
              <a:lstStyle/>
              <a:p>
                <a:endParaRPr lang="it-IT">
                  <a:solidFill>
                    <a:srgbClr val="FFFFFF"/>
                  </a:solidFill>
                </a:endParaRPr>
              </a:p>
            </p:txBody>
          </p:sp>
          <p:sp>
            <p:nvSpPr>
              <p:cNvPr id="29111" name="Freeform 555"/>
              <p:cNvSpPr>
                <a:spLocks/>
              </p:cNvSpPr>
              <p:nvPr/>
            </p:nvSpPr>
            <p:spPr bwMode="auto">
              <a:xfrm>
                <a:off x="3449" y="1907"/>
                <a:ext cx="14" cy="19"/>
              </a:xfrm>
              <a:custGeom>
                <a:avLst/>
                <a:gdLst>
                  <a:gd name="T0" fmla="*/ 6 w 14"/>
                  <a:gd name="T1" fmla="*/ 15 h 19"/>
                  <a:gd name="T2" fmla="*/ 6 w 14"/>
                  <a:gd name="T3" fmla="*/ 12 h 19"/>
                  <a:gd name="T4" fmla="*/ 7 w 14"/>
                  <a:gd name="T5" fmla="*/ 10 h 19"/>
                  <a:gd name="T6" fmla="*/ 9 w 14"/>
                  <a:gd name="T7" fmla="*/ 10 h 19"/>
                  <a:gd name="T8" fmla="*/ 11 w 14"/>
                  <a:gd name="T9" fmla="*/ 8 h 19"/>
                  <a:gd name="T10" fmla="*/ 12 w 14"/>
                  <a:gd name="T11" fmla="*/ 8 h 19"/>
                  <a:gd name="T12" fmla="*/ 14 w 14"/>
                  <a:gd name="T13" fmla="*/ 8 h 19"/>
                  <a:gd name="T14" fmla="*/ 12 w 14"/>
                  <a:gd name="T15" fmla="*/ 0 h 19"/>
                  <a:gd name="T16" fmla="*/ 11 w 14"/>
                  <a:gd name="T17" fmla="*/ 0 h 19"/>
                  <a:gd name="T18" fmla="*/ 9 w 14"/>
                  <a:gd name="T19" fmla="*/ 0 h 19"/>
                  <a:gd name="T20" fmla="*/ 6 w 14"/>
                  <a:gd name="T21" fmla="*/ 2 h 19"/>
                  <a:gd name="T22" fmla="*/ 4 w 14"/>
                  <a:gd name="T23" fmla="*/ 4 h 19"/>
                  <a:gd name="T24" fmla="*/ 1 w 14"/>
                  <a:gd name="T25" fmla="*/ 6 h 19"/>
                  <a:gd name="T26" fmla="*/ 0 w 14"/>
                  <a:gd name="T27" fmla="*/ 10 h 19"/>
                  <a:gd name="T28" fmla="*/ 0 w 14"/>
                  <a:gd name="T29" fmla="*/ 15 h 19"/>
                  <a:gd name="T30" fmla="*/ 1 w 14"/>
                  <a:gd name="T31" fmla="*/ 19 h 19"/>
                  <a:gd name="T32" fmla="*/ 6 w 14"/>
                  <a:gd name="T33" fmla="*/ 15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19"/>
                  <a:gd name="T53" fmla="*/ 14 w 14"/>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19">
                    <a:moveTo>
                      <a:pt x="6" y="15"/>
                    </a:moveTo>
                    <a:lnTo>
                      <a:pt x="6" y="12"/>
                    </a:lnTo>
                    <a:lnTo>
                      <a:pt x="7" y="10"/>
                    </a:lnTo>
                    <a:lnTo>
                      <a:pt x="9" y="10"/>
                    </a:lnTo>
                    <a:lnTo>
                      <a:pt x="11" y="8"/>
                    </a:lnTo>
                    <a:lnTo>
                      <a:pt x="12" y="8"/>
                    </a:lnTo>
                    <a:lnTo>
                      <a:pt x="14" y="8"/>
                    </a:lnTo>
                    <a:lnTo>
                      <a:pt x="12" y="0"/>
                    </a:lnTo>
                    <a:lnTo>
                      <a:pt x="11" y="0"/>
                    </a:lnTo>
                    <a:lnTo>
                      <a:pt x="9" y="0"/>
                    </a:lnTo>
                    <a:lnTo>
                      <a:pt x="6" y="2"/>
                    </a:lnTo>
                    <a:lnTo>
                      <a:pt x="4" y="4"/>
                    </a:lnTo>
                    <a:lnTo>
                      <a:pt x="1" y="6"/>
                    </a:lnTo>
                    <a:lnTo>
                      <a:pt x="0" y="10"/>
                    </a:lnTo>
                    <a:lnTo>
                      <a:pt x="0" y="15"/>
                    </a:lnTo>
                    <a:lnTo>
                      <a:pt x="1" y="19"/>
                    </a:lnTo>
                    <a:lnTo>
                      <a:pt x="6" y="15"/>
                    </a:lnTo>
                    <a:close/>
                  </a:path>
                </a:pathLst>
              </a:custGeom>
              <a:solidFill>
                <a:srgbClr val="CC6633"/>
              </a:solidFill>
              <a:ln w="9525">
                <a:noFill/>
                <a:round/>
                <a:headEnd/>
                <a:tailEnd/>
              </a:ln>
            </p:spPr>
            <p:txBody>
              <a:bodyPr/>
              <a:lstStyle/>
              <a:p>
                <a:endParaRPr lang="it-IT">
                  <a:solidFill>
                    <a:srgbClr val="FFFFFF"/>
                  </a:solidFill>
                </a:endParaRPr>
              </a:p>
            </p:txBody>
          </p:sp>
          <p:sp>
            <p:nvSpPr>
              <p:cNvPr id="29112" name="Freeform 556"/>
              <p:cNvSpPr>
                <a:spLocks/>
              </p:cNvSpPr>
              <p:nvPr/>
            </p:nvSpPr>
            <p:spPr bwMode="auto">
              <a:xfrm>
                <a:off x="3450" y="1922"/>
                <a:ext cx="27" cy="16"/>
              </a:xfrm>
              <a:custGeom>
                <a:avLst/>
                <a:gdLst>
                  <a:gd name="T0" fmla="*/ 25 w 27"/>
                  <a:gd name="T1" fmla="*/ 8 h 16"/>
                  <a:gd name="T2" fmla="*/ 24 w 27"/>
                  <a:gd name="T3" fmla="*/ 8 h 16"/>
                  <a:gd name="T4" fmla="*/ 21 w 27"/>
                  <a:gd name="T5" fmla="*/ 8 h 16"/>
                  <a:gd name="T6" fmla="*/ 17 w 27"/>
                  <a:gd name="T7" fmla="*/ 8 h 16"/>
                  <a:gd name="T8" fmla="*/ 14 w 27"/>
                  <a:gd name="T9" fmla="*/ 8 h 16"/>
                  <a:gd name="T10" fmla="*/ 13 w 27"/>
                  <a:gd name="T11" fmla="*/ 6 h 16"/>
                  <a:gd name="T12" fmla="*/ 10 w 27"/>
                  <a:gd name="T13" fmla="*/ 4 h 16"/>
                  <a:gd name="T14" fmla="*/ 6 w 27"/>
                  <a:gd name="T15" fmla="*/ 2 h 16"/>
                  <a:gd name="T16" fmla="*/ 5 w 27"/>
                  <a:gd name="T17" fmla="*/ 0 h 16"/>
                  <a:gd name="T18" fmla="*/ 0 w 27"/>
                  <a:gd name="T19" fmla="*/ 4 h 16"/>
                  <a:gd name="T20" fmla="*/ 3 w 27"/>
                  <a:gd name="T21" fmla="*/ 8 h 16"/>
                  <a:gd name="T22" fmla="*/ 6 w 27"/>
                  <a:gd name="T23" fmla="*/ 12 h 16"/>
                  <a:gd name="T24" fmla="*/ 10 w 27"/>
                  <a:gd name="T25" fmla="*/ 14 h 16"/>
                  <a:gd name="T26" fmla="*/ 13 w 27"/>
                  <a:gd name="T27" fmla="*/ 16 h 16"/>
                  <a:gd name="T28" fmla="*/ 17 w 27"/>
                  <a:gd name="T29" fmla="*/ 16 h 16"/>
                  <a:gd name="T30" fmla="*/ 21 w 27"/>
                  <a:gd name="T31" fmla="*/ 16 h 16"/>
                  <a:gd name="T32" fmla="*/ 24 w 27"/>
                  <a:gd name="T33" fmla="*/ 16 h 16"/>
                  <a:gd name="T34" fmla="*/ 27 w 27"/>
                  <a:gd name="T35" fmla="*/ 16 h 16"/>
                  <a:gd name="T36" fmla="*/ 25 w 27"/>
                  <a:gd name="T37" fmla="*/ 8 h 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
                  <a:gd name="T58" fmla="*/ 0 h 16"/>
                  <a:gd name="T59" fmla="*/ 27 w 27"/>
                  <a:gd name="T60" fmla="*/ 16 h 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 h="16">
                    <a:moveTo>
                      <a:pt x="25" y="8"/>
                    </a:moveTo>
                    <a:lnTo>
                      <a:pt x="24" y="8"/>
                    </a:lnTo>
                    <a:lnTo>
                      <a:pt x="21" y="8"/>
                    </a:lnTo>
                    <a:lnTo>
                      <a:pt x="17" y="8"/>
                    </a:lnTo>
                    <a:lnTo>
                      <a:pt x="14" y="8"/>
                    </a:lnTo>
                    <a:lnTo>
                      <a:pt x="13" y="6"/>
                    </a:lnTo>
                    <a:lnTo>
                      <a:pt x="10" y="4"/>
                    </a:lnTo>
                    <a:lnTo>
                      <a:pt x="6" y="2"/>
                    </a:lnTo>
                    <a:lnTo>
                      <a:pt x="5" y="0"/>
                    </a:lnTo>
                    <a:lnTo>
                      <a:pt x="0" y="4"/>
                    </a:lnTo>
                    <a:lnTo>
                      <a:pt x="3" y="8"/>
                    </a:lnTo>
                    <a:lnTo>
                      <a:pt x="6" y="12"/>
                    </a:lnTo>
                    <a:lnTo>
                      <a:pt x="10" y="14"/>
                    </a:lnTo>
                    <a:lnTo>
                      <a:pt x="13" y="16"/>
                    </a:lnTo>
                    <a:lnTo>
                      <a:pt x="17" y="16"/>
                    </a:lnTo>
                    <a:lnTo>
                      <a:pt x="21" y="16"/>
                    </a:lnTo>
                    <a:lnTo>
                      <a:pt x="24" y="16"/>
                    </a:lnTo>
                    <a:lnTo>
                      <a:pt x="27" y="16"/>
                    </a:lnTo>
                    <a:lnTo>
                      <a:pt x="25" y="8"/>
                    </a:lnTo>
                    <a:close/>
                  </a:path>
                </a:pathLst>
              </a:custGeom>
              <a:solidFill>
                <a:srgbClr val="CC6633"/>
              </a:solidFill>
              <a:ln w="9525">
                <a:noFill/>
                <a:round/>
                <a:headEnd/>
                <a:tailEnd/>
              </a:ln>
            </p:spPr>
            <p:txBody>
              <a:bodyPr/>
              <a:lstStyle/>
              <a:p>
                <a:endParaRPr lang="it-IT">
                  <a:solidFill>
                    <a:srgbClr val="FFFFFF"/>
                  </a:solidFill>
                </a:endParaRPr>
              </a:p>
            </p:txBody>
          </p:sp>
          <p:sp>
            <p:nvSpPr>
              <p:cNvPr id="29113" name="Freeform 557"/>
              <p:cNvSpPr>
                <a:spLocks/>
              </p:cNvSpPr>
              <p:nvPr/>
            </p:nvSpPr>
            <p:spPr bwMode="auto">
              <a:xfrm>
                <a:off x="3475" y="1915"/>
                <a:ext cx="55" cy="23"/>
              </a:xfrm>
              <a:custGeom>
                <a:avLst/>
                <a:gdLst>
                  <a:gd name="T0" fmla="*/ 52 w 55"/>
                  <a:gd name="T1" fmla="*/ 0 h 23"/>
                  <a:gd name="T2" fmla="*/ 46 w 55"/>
                  <a:gd name="T3" fmla="*/ 2 h 23"/>
                  <a:gd name="T4" fmla="*/ 39 w 55"/>
                  <a:gd name="T5" fmla="*/ 7 h 23"/>
                  <a:gd name="T6" fmla="*/ 33 w 55"/>
                  <a:gd name="T7" fmla="*/ 7 h 23"/>
                  <a:gd name="T8" fmla="*/ 27 w 55"/>
                  <a:gd name="T9" fmla="*/ 9 h 23"/>
                  <a:gd name="T10" fmla="*/ 21 w 55"/>
                  <a:gd name="T11" fmla="*/ 11 h 23"/>
                  <a:gd name="T12" fmla="*/ 13 w 55"/>
                  <a:gd name="T13" fmla="*/ 11 h 23"/>
                  <a:gd name="T14" fmla="*/ 7 w 55"/>
                  <a:gd name="T15" fmla="*/ 13 h 23"/>
                  <a:gd name="T16" fmla="*/ 0 w 55"/>
                  <a:gd name="T17" fmla="*/ 15 h 23"/>
                  <a:gd name="T18" fmla="*/ 2 w 55"/>
                  <a:gd name="T19" fmla="*/ 23 h 23"/>
                  <a:gd name="T20" fmla="*/ 8 w 55"/>
                  <a:gd name="T21" fmla="*/ 21 h 23"/>
                  <a:gd name="T22" fmla="*/ 14 w 55"/>
                  <a:gd name="T23" fmla="*/ 19 h 23"/>
                  <a:gd name="T24" fmla="*/ 21 w 55"/>
                  <a:gd name="T25" fmla="*/ 19 h 23"/>
                  <a:gd name="T26" fmla="*/ 27 w 55"/>
                  <a:gd name="T27" fmla="*/ 17 h 23"/>
                  <a:gd name="T28" fmla="*/ 35 w 55"/>
                  <a:gd name="T29" fmla="*/ 17 h 23"/>
                  <a:gd name="T30" fmla="*/ 41 w 55"/>
                  <a:gd name="T31" fmla="*/ 15 h 23"/>
                  <a:gd name="T32" fmla="*/ 47 w 55"/>
                  <a:gd name="T33" fmla="*/ 11 h 23"/>
                  <a:gd name="T34" fmla="*/ 53 w 55"/>
                  <a:gd name="T35" fmla="*/ 7 h 23"/>
                  <a:gd name="T36" fmla="*/ 55 w 55"/>
                  <a:gd name="T37" fmla="*/ 7 h 23"/>
                  <a:gd name="T38" fmla="*/ 52 w 55"/>
                  <a:gd name="T39" fmla="*/ 0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5"/>
                  <a:gd name="T61" fmla="*/ 0 h 23"/>
                  <a:gd name="T62" fmla="*/ 55 w 55"/>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5" h="23">
                    <a:moveTo>
                      <a:pt x="52" y="0"/>
                    </a:moveTo>
                    <a:lnTo>
                      <a:pt x="46" y="2"/>
                    </a:lnTo>
                    <a:lnTo>
                      <a:pt x="39" y="7"/>
                    </a:lnTo>
                    <a:lnTo>
                      <a:pt x="33" y="7"/>
                    </a:lnTo>
                    <a:lnTo>
                      <a:pt x="27" y="9"/>
                    </a:lnTo>
                    <a:lnTo>
                      <a:pt x="21" y="11"/>
                    </a:lnTo>
                    <a:lnTo>
                      <a:pt x="13" y="11"/>
                    </a:lnTo>
                    <a:lnTo>
                      <a:pt x="7" y="13"/>
                    </a:lnTo>
                    <a:lnTo>
                      <a:pt x="0" y="15"/>
                    </a:lnTo>
                    <a:lnTo>
                      <a:pt x="2" y="23"/>
                    </a:lnTo>
                    <a:lnTo>
                      <a:pt x="8" y="21"/>
                    </a:lnTo>
                    <a:lnTo>
                      <a:pt x="14" y="19"/>
                    </a:lnTo>
                    <a:lnTo>
                      <a:pt x="21" y="19"/>
                    </a:lnTo>
                    <a:lnTo>
                      <a:pt x="27" y="17"/>
                    </a:lnTo>
                    <a:lnTo>
                      <a:pt x="35" y="17"/>
                    </a:lnTo>
                    <a:lnTo>
                      <a:pt x="41" y="15"/>
                    </a:lnTo>
                    <a:lnTo>
                      <a:pt x="47" y="11"/>
                    </a:lnTo>
                    <a:lnTo>
                      <a:pt x="53" y="7"/>
                    </a:lnTo>
                    <a:lnTo>
                      <a:pt x="55" y="7"/>
                    </a:lnTo>
                    <a:lnTo>
                      <a:pt x="52" y="0"/>
                    </a:lnTo>
                    <a:close/>
                  </a:path>
                </a:pathLst>
              </a:custGeom>
              <a:solidFill>
                <a:srgbClr val="CC6633"/>
              </a:solidFill>
              <a:ln w="9525">
                <a:noFill/>
                <a:round/>
                <a:headEnd/>
                <a:tailEnd/>
              </a:ln>
            </p:spPr>
            <p:txBody>
              <a:bodyPr/>
              <a:lstStyle/>
              <a:p>
                <a:endParaRPr lang="it-IT">
                  <a:solidFill>
                    <a:srgbClr val="FFFFFF"/>
                  </a:solidFill>
                </a:endParaRPr>
              </a:p>
            </p:txBody>
          </p:sp>
          <p:sp>
            <p:nvSpPr>
              <p:cNvPr id="29114" name="Freeform 558"/>
              <p:cNvSpPr>
                <a:spLocks/>
              </p:cNvSpPr>
              <p:nvPr/>
            </p:nvSpPr>
            <p:spPr bwMode="auto">
              <a:xfrm>
                <a:off x="3525" y="1905"/>
                <a:ext cx="8" cy="17"/>
              </a:xfrm>
              <a:custGeom>
                <a:avLst/>
                <a:gdLst>
                  <a:gd name="T0" fmla="*/ 2 w 8"/>
                  <a:gd name="T1" fmla="*/ 8 h 17"/>
                  <a:gd name="T2" fmla="*/ 0 w 8"/>
                  <a:gd name="T3" fmla="*/ 8 h 17"/>
                  <a:gd name="T4" fmla="*/ 2 w 8"/>
                  <a:gd name="T5" fmla="*/ 10 h 17"/>
                  <a:gd name="T6" fmla="*/ 2 w 8"/>
                  <a:gd name="T7" fmla="*/ 8 h 17"/>
                  <a:gd name="T8" fmla="*/ 2 w 8"/>
                  <a:gd name="T9" fmla="*/ 10 h 17"/>
                  <a:gd name="T10" fmla="*/ 5 w 8"/>
                  <a:gd name="T11" fmla="*/ 17 h 17"/>
                  <a:gd name="T12" fmla="*/ 7 w 8"/>
                  <a:gd name="T13" fmla="*/ 14 h 17"/>
                  <a:gd name="T14" fmla="*/ 8 w 8"/>
                  <a:gd name="T15" fmla="*/ 12 h 17"/>
                  <a:gd name="T16" fmla="*/ 8 w 8"/>
                  <a:gd name="T17" fmla="*/ 8 h 17"/>
                  <a:gd name="T18" fmla="*/ 8 w 8"/>
                  <a:gd name="T19" fmla="*/ 6 h 17"/>
                  <a:gd name="T20" fmla="*/ 7 w 8"/>
                  <a:gd name="T21" fmla="*/ 4 h 17"/>
                  <a:gd name="T22" fmla="*/ 5 w 8"/>
                  <a:gd name="T23" fmla="*/ 2 h 17"/>
                  <a:gd name="T24" fmla="*/ 2 w 8"/>
                  <a:gd name="T25" fmla="*/ 0 h 17"/>
                  <a:gd name="T26" fmla="*/ 2 w 8"/>
                  <a:gd name="T27" fmla="*/ 8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8"/>
                  <a:gd name="T43" fmla="*/ 0 h 17"/>
                  <a:gd name="T44" fmla="*/ 8 w 8"/>
                  <a:gd name="T45" fmla="*/ 17 h 1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8" h="17">
                    <a:moveTo>
                      <a:pt x="2" y="8"/>
                    </a:moveTo>
                    <a:lnTo>
                      <a:pt x="0" y="8"/>
                    </a:lnTo>
                    <a:lnTo>
                      <a:pt x="2" y="10"/>
                    </a:lnTo>
                    <a:lnTo>
                      <a:pt x="2" y="8"/>
                    </a:lnTo>
                    <a:lnTo>
                      <a:pt x="2" y="10"/>
                    </a:lnTo>
                    <a:lnTo>
                      <a:pt x="5" y="17"/>
                    </a:lnTo>
                    <a:lnTo>
                      <a:pt x="7" y="14"/>
                    </a:lnTo>
                    <a:lnTo>
                      <a:pt x="8" y="12"/>
                    </a:lnTo>
                    <a:lnTo>
                      <a:pt x="8" y="8"/>
                    </a:lnTo>
                    <a:lnTo>
                      <a:pt x="8" y="6"/>
                    </a:lnTo>
                    <a:lnTo>
                      <a:pt x="7" y="4"/>
                    </a:lnTo>
                    <a:lnTo>
                      <a:pt x="5" y="2"/>
                    </a:lnTo>
                    <a:lnTo>
                      <a:pt x="2" y="0"/>
                    </a:lnTo>
                    <a:lnTo>
                      <a:pt x="2" y="8"/>
                    </a:lnTo>
                    <a:close/>
                  </a:path>
                </a:pathLst>
              </a:custGeom>
              <a:solidFill>
                <a:srgbClr val="CC6633"/>
              </a:solidFill>
              <a:ln w="9525">
                <a:noFill/>
                <a:round/>
                <a:headEnd/>
                <a:tailEnd/>
              </a:ln>
            </p:spPr>
            <p:txBody>
              <a:bodyPr/>
              <a:lstStyle/>
              <a:p>
                <a:endParaRPr lang="it-IT">
                  <a:solidFill>
                    <a:srgbClr val="FFFFFF"/>
                  </a:solidFill>
                </a:endParaRPr>
              </a:p>
            </p:txBody>
          </p:sp>
          <p:sp>
            <p:nvSpPr>
              <p:cNvPr id="29115" name="Freeform 559"/>
              <p:cNvSpPr>
                <a:spLocks/>
              </p:cNvSpPr>
              <p:nvPr/>
            </p:nvSpPr>
            <p:spPr bwMode="auto">
              <a:xfrm>
                <a:off x="3377" y="1856"/>
                <a:ext cx="61" cy="66"/>
              </a:xfrm>
              <a:custGeom>
                <a:avLst/>
                <a:gdLst>
                  <a:gd name="T0" fmla="*/ 61 w 61"/>
                  <a:gd name="T1" fmla="*/ 13 h 66"/>
                  <a:gd name="T2" fmla="*/ 61 w 61"/>
                  <a:gd name="T3" fmla="*/ 11 h 66"/>
                  <a:gd name="T4" fmla="*/ 61 w 61"/>
                  <a:gd name="T5" fmla="*/ 9 h 66"/>
                  <a:gd name="T6" fmla="*/ 59 w 61"/>
                  <a:gd name="T7" fmla="*/ 7 h 66"/>
                  <a:gd name="T8" fmla="*/ 59 w 61"/>
                  <a:gd name="T9" fmla="*/ 5 h 66"/>
                  <a:gd name="T10" fmla="*/ 58 w 61"/>
                  <a:gd name="T11" fmla="*/ 5 h 66"/>
                  <a:gd name="T12" fmla="*/ 58 w 61"/>
                  <a:gd name="T13" fmla="*/ 3 h 66"/>
                  <a:gd name="T14" fmla="*/ 56 w 61"/>
                  <a:gd name="T15" fmla="*/ 3 h 66"/>
                  <a:gd name="T16" fmla="*/ 56 w 61"/>
                  <a:gd name="T17" fmla="*/ 0 h 66"/>
                  <a:gd name="T18" fmla="*/ 48 w 61"/>
                  <a:gd name="T19" fmla="*/ 0 h 66"/>
                  <a:gd name="T20" fmla="*/ 42 w 61"/>
                  <a:gd name="T21" fmla="*/ 0 h 66"/>
                  <a:gd name="T22" fmla="*/ 36 w 61"/>
                  <a:gd name="T23" fmla="*/ 3 h 66"/>
                  <a:gd name="T24" fmla="*/ 29 w 61"/>
                  <a:gd name="T25" fmla="*/ 5 h 66"/>
                  <a:gd name="T26" fmla="*/ 25 w 61"/>
                  <a:gd name="T27" fmla="*/ 9 h 66"/>
                  <a:gd name="T28" fmla="*/ 19 w 61"/>
                  <a:gd name="T29" fmla="*/ 11 h 66"/>
                  <a:gd name="T30" fmla="*/ 11 w 61"/>
                  <a:gd name="T31" fmla="*/ 13 h 66"/>
                  <a:gd name="T32" fmla="*/ 4 w 61"/>
                  <a:gd name="T33" fmla="*/ 15 h 66"/>
                  <a:gd name="T34" fmla="*/ 3 w 61"/>
                  <a:gd name="T35" fmla="*/ 15 h 66"/>
                  <a:gd name="T36" fmla="*/ 3 w 61"/>
                  <a:gd name="T37" fmla="*/ 15 h 66"/>
                  <a:gd name="T38" fmla="*/ 3 w 61"/>
                  <a:gd name="T39" fmla="*/ 17 h 66"/>
                  <a:gd name="T40" fmla="*/ 1 w 61"/>
                  <a:gd name="T41" fmla="*/ 19 h 66"/>
                  <a:gd name="T42" fmla="*/ 1 w 61"/>
                  <a:gd name="T43" fmla="*/ 19 h 66"/>
                  <a:gd name="T44" fmla="*/ 0 w 61"/>
                  <a:gd name="T45" fmla="*/ 21 h 66"/>
                  <a:gd name="T46" fmla="*/ 0 w 61"/>
                  <a:gd name="T47" fmla="*/ 24 h 66"/>
                  <a:gd name="T48" fmla="*/ 0 w 61"/>
                  <a:gd name="T49" fmla="*/ 24 h 66"/>
                  <a:gd name="T50" fmla="*/ 1 w 61"/>
                  <a:gd name="T51" fmla="*/ 30 h 66"/>
                  <a:gd name="T52" fmla="*/ 1 w 61"/>
                  <a:gd name="T53" fmla="*/ 36 h 66"/>
                  <a:gd name="T54" fmla="*/ 1 w 61"/>
                  <a:gd name="T55" fmla="*/ 42 h 66"/>
                  <a:gd name="T56" fmla="*/ 3 w 61"/>
                  <a:gd name="T57" fmla="*/ 49 h 66"/>
                  <a:gd name="T58" fmla="*/ 4 w 61"/>
                  <a:gd name="T59" fmla="*/ 55 h 66"/>
                  <a:gd name="T60" fmla="*/ 8 w 61"/>
                  <a:gd name="T61" fmla="*/ 59 h 66"/>
                  <a:gd name="T62" fmla="*/ 11 w 61"/>
                  <a:gd name="T63" fmla="*/ 63 h 66"/>
                  <a:gd name="T64" fmla="*/ 15 w 61"/>
                  <a:gd name="T65" fmla="*/ 63 h 66"/>
                  <a:gd name="T66" fmla="*/ 23 w 61"/>
                  <a:gd name="T67" fmla="*/ 66 h 66"/>
                  <a:gd name="T68" fmla="*/ 31 w 61"/>
                  <a:gd name="T69" fmla="*/ 61 h 66"/>
                  <a:gd name="T70" fmla="*/ 37 w 61"/>
                  <a:gd name="T71" fmla="*/ 57 h 66"/>
                  <a:gd name="T72" fmla="*/ 44 w 61"/>
                  <a:gd name="T73" fmla="*/ 51 h 66"/>
                  <a:gd name="T74" fmla="*/ 48 w 61"/>
                  <a:gd name="T75" fmla="*/ 42 h 66"/>
                  <a:gd name="T76" fmla="*/ 53 w 61"/>
                  <a:gd name="T77" fmla="*/ 32 h 66"/>
                  <a:gd name="T78" fmla="*/ 58 w 61"/>
                  <a:gd name="T79" fmla="*/ 24 h 66"/>
                  <a:gd name="T80" fmla="*/ 61 w 61"/>
                  <a:gd name="T81" fmla="*/ 13 h 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1"/>
                  <a:gd name="T124" fmla="*/ 0 h 66"/>
                  <a:gd name="T125" fmla="*/ 61 w 61"/>
                  <a:gd name="T126" fmla="*/ 66 h 6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1" h="66">
                    <a:moveTo>
                      <a:pt x="61" y="13"/>
                    </a:moveTo>
                    <a:lnTo>
                      <a:pt x="61" y="11"/>
                    </a:lnTo>
                    <a:lnTo>
                      <a:pt x="61" y="9"/>
                    </a:lnTo>
                    <a:lnTo>
                      <a:pt x="59" y="7"/>
                    </a:lnTo>
                    <a:lnTo>
                      <a:pt x="59" y="5"/>
                    </a:lnTo>
                    <a:lnTo>
                      <a:pt x="58" y="5"/>
                    </a:lnTo>
                    <a:lnTo>
                      <a:pt x="58" y="3"/>
                    </a:lnTo>
                    <a:lnTo>
                      <a:pt x="56" y="3"/>
                    </a:lnTo>
                    <a:lnTo>
                      <a:pt x="56" y="0"/>
                    </a:lnTo>
                    <a:lnTo>
                      <a:pt x="48" y="0"/>
                    </a:lnTo>
                    <a:lnTo>
                      <a:pt x="42" y="0"/>
                    </a:lnTo>
                    <a:lnTo>
                      <a:pt x="36" y="3"/>
                    </a:lnTo>
                    <a:lnTo>
                      <a:pt x="29" y="5"/>
                    </a:lnTo>
                    <a:lnTo>
                      <a:pt x="25" y="9"/>
                    </a:lnTo>
                    <a:lnTo>
                      <a:pt x="19" y="11"/>
                    </a:lnTo>
                    <a:lnTo>
                      <a:pt x="11" y="13"/>
                    </a:lnTo>
                    <a:lnTo>
                      <a:pt x="4" y="15"/>
                    </a:lnTo>
                    <a:lnTo>
                      <a:pt x="3" y="15"/>
                    </a:lnTo>
                    <a:lnTo>
                      <a:pt x="3" y="17"/>
                    </a:lnTo>
                    <a:lnTo>
                      <a:pt x="1" y="19"/>
                    </a:lnTo>
                    <a:lnTo>
                      <a:pt x="0" y="21"/>
                    </a:lnTo>
                    <a:lnTo>
                      <a:pt x="0" y="24"/>
                    </a:lnTo>
                    <a:lnTo>
                      <a:pt x="1" y="30"/>
                    </a:lnTo>
                    <a:lnTo>
                      <a:pt x="1" y="36"/>
                    </a:lnTo>
                    <a:lnTo>
                      <a:pt x="1" y="42"/>
                    </a:lnTo>
                    <a:lnTo>
                      <a:pt x="3" y="49"/>
                    </a:lnTo>
                    <a:lnTo>
                      <a:pt x="4" y="55"/>
                    </a:lnTo>
                    <a:lnTo>
                      <a:pt x="8" y="59"/>
                    </a:lnTo>
                    <a:lnTo>
                      <a:pt x="11" y="63"/>
                    </a:lnTo>
                    <a:lnTo>
                      <a:pt x="15" y="63"/>
                    </a:lnTo>
                    <a:lnTo>
                      <a:pt x="23" y="66"/>
                    </a:lnTo>
                    <a:lnTo>
                      <a:pt x="31" y="61"/>
                    </a:lnTo>
                    <a:lnTo>
                      <a:pt x="37" y="57"/>
                    </a:lnTo>
                    <a:lnTo>
                      <a:pt x="44" y="51"/>
                    </a:lnTo>
                    <a:lnTo>
                      <a:pt x="48" y="42"/>
                    </a:lnTo>
                    <a:lnTo>
                      <a:pt x="53" y="32"/>
                    </a:lnTo>
                    <a:lnTo>
                      <a:pt x="58" y="24"/>
                    </a:lnTo>
                    <a:lnTo>
                      <a:pt x="61" y="13"/>
                    </a:lnTo>
                    <a:close/>
                  </a:path>
                </a:pathLst>
              </a:custGeom>
              <a:solidFill>
                <a:srgbClr val="F7AB8C"/>
              </a:solidFill>
              <a:ln w="9525">
                <a:noFill/>
                <a:round/>
                <a:headEnd/>
                <a:tailEnd/>
              </a:ln>
            </p:spPr>
            <p:txBody>
              <a:bodyPr/>
              <a:lstStyle/>
              <a:p>
                <a:endParaRPr lang="it-IT">
                  <a:solidFill>
                    <a:srgbClr val="FFFFFF"/>
                  </a:solidFill>
                </a:endParaRPr>
              </a:p>
            </p:txBody>
          </p:sp>
          <p:sp>
            <p:nvSpPr>
              <p:cNvPr id="29116" name="Freeform 560"/>
              <p:cNvSpPr>
                <a:spLocks/>
              </p:cNvSpPr>
              <p:nvPr/>
            </p:nvSpPr>
            <p:spPr bwMode="auto">
              <a:xfrm>
                <a:off x="3431" y="1852"/>
                <a:ext cx="10" cy="19"/>
              </a:xfrm>
              <a:custGeom>
                <a:avLst/>
                <a:gdLst>
                  <a:gd name="T0" fmla="*/ 0 w 10"/>
                  <a:gd name="T1" fmla="*/ 9 h 19"/>
                  <a:gd name="T2" fmla="*/ 0 w 10"/>
                  <a:gd name="T3" fmla="*/ 11 h 19"/>
                  <a:gd name="T4" fmla="*/ 2 w 10"/>
                  <a:gd name="T5" fmla="*/ 11 h 19"/>
                  <a:gd name="T6" fmla="*/ 2 w 10"/>
                  <a:gd name="T7" fmla="*/ 13 h 19"/>
                  <a:gd name="T8" fmla="*/ 4 w 10"/>
                  <a:gd name="T9" fmla="*/ 13 h 19"/>
                  <a:gd name="T10" fmla="*/ 4 w 10"/>
                  <a:gd name="T11" fmla="*/ 15 h 19"/>
                  <a:gd name="T12" fmla="*/ 10 w 10"/>
                  <a:gd name="T13" fmla="*/ 19 h 19"/>
                  <a:gd name="T14" fmla="*/ 10 w 10"/>
                  <a:gd name="T15" fmla="*/ 15 h 19"/>
                  <a:gd name="T16" fmla="*/ 10 w 10"/>
                  <a:gd name="T17" fmla="*/ 13 h 19"/>
                  <a:gd name="T18" fmla="*/ 8 w 10"/>
                  <a:gd name="T19" fmla="*/ 9 h 19"/>
                  <a:gd name="T20" fmla="*/ 8 w 10"/>
                  <a:gd name="T21" fmla="*/ 7 h 19"/>
                  <a:gd name="T22" fmla="*/ 7 w 10"/>
                  <a:gd name="T23" fmla="*/ 4 h 19"/>
                  <a:gd name="T24" fmla="*/ 5 w 10"/>
                  <a:gd name="T25" fmla="*/ 2 h 19"/>
                  <a:gd name="T26" fmla="*/ 4 w 10"/>
                  <a:gd name="T27" fmla="*/ 2 h 19"/>
                  <a:gd name="T28" fmla="*/ 2 w 10"/>
                  <a:gd name="T29" fmla="*/ 0 h 19"/>
                  <a:gd name="T30" fmla="*/ 0 w 10"/>
                  <a:gd name="T31" fmla="*/ 9 h 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9"/>
                  <a:gd name="T50" fmla="*/ 10 w 10"/>
                  <a:gd name="T51" fmla="*/ 19 h 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9">
                    <a:moveTo>
                      <a:pt x="0" y="9"/>
                    </a:moveTo>
                    <a:lnTo>
                      <a:pt x="0" y="11"/>
                    </a:lnTo>
                    <a:lnTo>
                      <a:pt x="2" y="11"/>
                    </a:lnTo>
                    <a:lnTo>
                      <a:pt x="2" y="13"/>
                    </a:lnTo>
                    <a:lnTo>
                      <a:pt x="4" y="13"/>
                    </a:lnTo>
                    <a:lnTo>
                      <a:pt x="4" y="15"/>
                    </a:lnTo>
                    <a:lnTo>
                      <a:pt x="10" y="19"/>
                    </a:lnTo>
                    <a:lnTo>
                      <a:pt x="10" y="15"/>
                    </a:lnTo>
                    <a:lnTo>
                      <a:pt x="10" y="13"/>
                    </a:lnTo>
                    <a:lnTo>
                      <a:pt x="8" y="9"/>
                    </a:lnTo>
                    <a:lnTo>
                      <a:pt x="8" y="7"/>
                    </a:lnTo>
                    <a:lnTo>
                      <a:pt x="7" y="4"/>
                    </a:lnTo>
                    <a:lnTo>
                      <a:pt x="5" y="2"/>
                    </a:lnTo>
                    <a:lnTo>
                      <a:pt x="4" y="2"/>
                    </a:lnTo>
                    <a:lnTo>
                      <a:pt x="2"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9117" name="Freeform 561"/>
              <p:cNvSpPr>
                <a:spLocks/>
              </p:cNvSpPr>
              <p:nvPr/>
            </p:nvSpPr>
            <p:spPr bwMode="auto">
              <a:xfrm>
                <a:off x="3381" y="1852"/>
                <a:ext cx="52" cy="23"/>
              </a:xfrm>
              <a:custGeom>
                <a:avLst/>
                <a:gdLst>
                  <a:gd name="T0" fmla="*/ 0 w 52"/>
                  <a:gd name="T1" fmla="*/ 23 h 23"/>
                  <a:gd name="T2" fmla="*/ 8 w 52"/>
                  <a:gd name="T3" fmla="*/ 21 h 23"/>
                  <a:gd name="T4" fmla="*/ 15 w 52"/>
                  <a:gd name="T5" fmla="*/ 19 h 23"/>
                  <a:gd name="T6" fmla="*/ 21 w 52"/>
                  <a:gd name="T7" fmla="*/ 17 h 23"/>
                  <a:gd name="T8" fmla="*/ 27 w 52"/>
                  <a:gd name="T9" fmla="*/ 13 h 23"/>
                  <a:gd name="T10" fmla="*/ 33 w 52"/>
                  <a:gd name="T11" fmla="*/ 11 h 23"/>
                  <a:gd name="T12" fmla="*/ 40 w 52"/>
                  <a:gd name="T13" fmla="*/ 9 h 23"/>
                  <a:gd name="T14" fmla="*/ 44 w 52"/>
                  <a:gd name="T15" fmla="*/ 9 h 23"/>
                  <a:gd name="T16" fmla="*/ 50 w 52"/>
                  <a:gd name="T17" fmla="*/ 9 h 23"/>
                  <a:gd name="T18" fmla="*/ 52 w 52"/>
                  <a:gd name="T19" fmla="*/ 0 h 23"/>
                  <a:gd name="T20" fmla="*/ 46 w 52"/>
                  <a:gd name="T21" fmla="*/ 0 h 23"/>
                  <a:gd name="T22" fmla="*/ 38 w 52"/>
                  <a:gd name="T23" fmla="*/ 0 h 23"/>
                  <a:gd name="T24" fmla="*/ 32 w 52"/>
                  <a:gd name="T25" fmla="*/ 2 h 23"/>
                  <a:gd name="T26" fmla="*/ 25 w 52"/>
                  <a:gd name="T27" fmla="*/ 4 h 23"/>
                  <a:gd name="T28" fmla="*/ 19 w 52"/>
                  <a:gd name="T29" fmla="*/ 9 h 23"/>
                  <a:gd name="T30" fmla="*/ 13 w 52"/>
                  <a:gd name="T31" fmla="*/ 11 h 23"/>
                  <a:gd name="T32" fmla="*/ 7 w 52"/>
                  <a:gd name="T33" fmla="*/ 13 h 23"/>
                  <a:gd name="T34" fmla="*/ 0 w 52"/>
                  <a:gd name="T35" fmla="*/ 15 h 23"/>
                  <a:gd name="T36" fmla="*/ 0 w 52"/>
                  <a:gd name="T37" fmla="*/ 23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2"/>
                  <a:gd name="T58" fmla="*/ 0 h 23"/>
                  <a:gd name="T59" fmla="*/ 52 w 52"/>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2" h="23">
                    <a:moveTo>
                      <a:pt x="0" y="23"/>
                    </a:moveTo>
                    <a:lnTo>
                      <a:pt x="8" y="21"/>
                    </a:lnTo>
                    <a:lnTo>
                      <a:pt x="15" y="19"/>
                    </a:lnTo>
                    <a:lnTo>
                      <a:pt x="21" y="17"/>
                    </a:lnTo>
                    <a:lnTo>
                      <a:pt x="27" y="13"/>
                    </a:lnTo>
                    <a:lnTo>
                      <a:pt x="33" y="11"/>
                    </a:lnTo>
                    <a:lnTo>
                      <a:pt x="40" y="9"/>
                    </a:lnTo>
                    <a:lnTo>
                      <a:pt x="44" y="9"/>
                    </a:lnTo>
                    <a:lnTo>
                      <a:pt x="50" y="9"/>
                    </a:lnTo>
                    <a:lnTo>
                      <a:pt x="52" y="0"/>
                    </a:lnTo>
                    <a:lnTo>
                      <a:pt x="46" y="0"/>
                    </a:lnTo>
                    <a:lnTo>
                      <a:pt x="38" y="0"/>
                    </a:lnTo>
                    <a:lnTo>
                      <a:pt x="32" y="2"/>
                    </a:lnTo>
                    <a:lnTo>
                      <a:pt x="25" y="4"/>
                    </a:lnTo>
                    <a:lnTo>
                      <a:pt x="19" y="9"/>
                    </a:lnTo>
                    <a:lnTo>
                      <a:pt x="13" y="11"/>
                    </a:lnTo>
                    <a:lnTo>
                      <a:pt x="7" y="13"/>
                    </a:lnTo>
                    <a:lnTo>
                      <a:pt x="0" y="15"/>
                    </a:lnTo>
                    <a:lnTo>
                      <a:pt x="0" y="23"/>
                    </a:lnTo>
                    <a:close/>
                  </a:path>
                </a:pathLst>
              </a:custGeom>
              <a:solidFill>
                <a:srgbClr val="CC6633"/>
              </a:solidFill>
              <a:ln w="9525">
                <a:noFill/>
                <a:round/>
                <a:headEnd/>
                <a:tailEnd/>
              </a:ln>
            </p:spPr>
            <p:txBody>
              <a:bodyPr/>
              <a:lstStyle/>
              <a:p>
                <a:endParaRPr lang="it-IT">
                  <a:solidFill>
                    <a:srgbClr val="FFFFFF"/>
                  </a:solidFill>
                </a:endParaRPr>
              </a:p>
            </p:txBody>
          </p:sp>
          <p:sp>
            <p:nvSpPr>
              <p:cNvPr id="29118" name="Freeform 562"/>
              <p:cNvSpPr>
                <a:spLocks/>
              </p:cNvSpPr>
              <p:nvPr/>
            </p:nvSpPr>
            <p:spPr bwMode="auto">
              <a:xfrm>
                <a:off x="3374" y="1867"/>
                <a:ext cx="7" cy="15"/>
              </a:xfrm>
              <a:custGeom>
                <a:avLst/>
                <a:gdLst>
                  <a:gd name="T0" fmla="*/ 6 w 7"/>
                  <a:gd name="T1" fmla="*/ 13 h 15"/>
                  <a:gd name="T2" fmla="*/ 7 w 7"/>
                  <a:gd name="T3" fmla="*/ 10 h 15"/>
                  <a:gd name="T4" fmla="*/ 7 w 7"/>
                  <a:gd name="T5" fmla="*/ 8 h 15"/>
                  <a:gd name="T6" fmla="*/ 7 w 7"/>
                  <a:gd name="T7" fmla="*/ 0 h 15"/>
                  <a:gd name="T8" fmla="*/ 6 w 7"/>
                  <a:gd name="T9" fmla="*/ 0 h 15"/>
                  <a:gd name="T10" fmla="*/ 4 w 7"/>
                  <a:gd name="T11" fmla="*/ 2 h 15"/>
                  <a:gd name="T12" fmla="*/ 3 w 7"/>
                  <a:gd name="T13" fmla="*/ 4 h 15"/>
                  <a:gd name="T14" fmla="*/ 1 w 7"/>
                  <a:gd name="T15" fmla="*/ 4 h 15"/>
                  <a:gd name="T16" fmla="*/ 1 w 7"/>
                  <a:gd name="T17" fmla="*/ 6 h 15"/>
                  <a:gd name="T18" fmla="*/ 0 w 7"/>
                  <a:gd name="T19" fmla="*/ 8 h 15"/>
                  <a:gd name="T20" fmla="*/ 0 w 7"/>
                  <a:gd name="T21" fmla="*/ 13 h 15"/>
                  <a:gd name="T22" fmla="*/ 0 w 7"/>
                  <a:gd name="T23" fmla="*/ 15 h 15"/>
                  <a:gd name="T24" fmla="*/ 6 w 7"/>
                  <a:gd name="T25" fmla="*/ 13 h 1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
                  <a:gd name="T40" fmla="*/ 0 h 15"/>
                  <a:gd name="T41" fmla="*/ 7 w 7"/>
                  <a:gd name="T42" fmla="*/ 15 h 1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 h="15">
                    <a:moveTo>
                      <a:pt x="6" y="13"/>
                    </a:moveTo>
                    <a:lnTo>
                      <a:pt x="7" y="10"/>
                    </a:lnTo>
                    <a:lnTo>
                      <a:pt x="7" y="8"/>
                    </a:lnTo>
                    <a:lnTo>
                      <a:pt x="7" y="0"/>
                    </a:lnTo>
                    <a:lnTo>
                      <a:pt x="6" y="0"/>
                    </a:lnTo>
                    <a:lnTo>
                      <a:pt x="4" y="2"/>
                    </a:lnTo>
                    <a:lnTo>
                      <a:pt x="3" y="4"/>
                    </a:lnTo>
                    <a:lnTo>
                      <a:pt x="1" y="4"/>
                    </a:lnTo>
                    <a:lnTo>
                      <a:pt x="1" y="6"/>
                    </a:lnTo>
                    <a:lnTo>
                      <a:pt x="0" y="8"/>
                    </a:lnTo>
                    <a:lnTo>
                      <a:pt x="0" y="13"/>
                    </a:lnTo>
                    <a:lnTo>
                      <a:pt x="0" y="15"/>
                    </a:lnTo>
                    <a:lnTo>
                      <a:pt x="6" y="13"/>
                    </a:lnTo>
                    <a:close/>
                  </a:path>
                </a:pathLst>
              </a:custGeom>
              <a:solidFill>
                <a:srgbClr val="CC6633"/>
              </a:solidFill>
              <a:ln w="9525">
                <a:noFill/>
                <a:round/>
                <a:headEnd/>
                <a:tailEnd/>
              </a:ln>
            </p:spPr>
            <p:txBody>
              <a:bodyPr/>
              <a:lstStyle/>
              <a:p>
                <a:endParaRPr lang="it-IT">
                  <a:solidFill>
                    <a:srgbClr val="FFFFFF"/>
                  </a:solidFill>
                </a:endParaRPr>
              </a:p>
            </p:txBody>
          </p:sp>
          <p:sp>
            <p:nvSpPr>
              <p:cNvPr id="29119" name="Freeform 563"/>
              <p:cNvSpPr>
                <a:spLocks/>
              </p:cNvSpPr>
              <p:nvPr/>
            </p:nvSpPr>
            <p:spPr bwMode="auto">
              <a:xfrm>
                <a:off x="3374" y="1880"/>
                <a:ext cx="18" cy="46"/>
              </a:xfrm>
              <a:custGeom>
                <a:avLst/>
                <a:gdLst>
                  <a:gd name="T0" fmla="*/ 18 w 18"/>
                  <a:gd name="T1" fmla="*/ 35 h 46"/>
                  <a:gd name="T2" fmla="*/ 15 w 18"/>
                  <a:gd name="T3" fmla="*/ 35 h 46"/>
                  <a:gd name="T4" fmla="*/ 12 w 18"/>
                  <a:gd name="T5" fmla="*/ 33 h 46"/>
                  <a:gd name="T6" fmla="*/ 11 w 18"/>
                  <a:gd name="T7" fmla="*/ 29 h 46"/>
                  <a:gd name="T8" fmla="*/ 9 w 18"/>
                  <a:gd name="T9" fmla="*/ 25 h 46"/>
                  <a:gd name="T10" fmla="*/ 7 w 18"/>
                  <a:gd name="T11" fmla="*/ 18 h 46"/>
                  <a:gd name="T12" fmla="*/ 7 w 18"/>
                  <a:gd name="T13" fmla="*/ 12 h 46"/>
                  <a:gd name="T14" fmla="*/ 7 w 18"/>
                  <a:gd name="T15" fmla="*/ 6 h 46"/>
                  <a:gd name="T16" fmla="*/ 6 w 18"/>
                  <a:gd name="T17" fmla="*/ 0 h 46"/>
                  <a:gd name="T18" fmla="*/ 0 w 18"/>
                  <a:gd name="T19" fmla="*/ 2 h 46"/>
                  <a:gd name="T20" fmla="*/ 0 w 18"/>
                  <a:gd name="T21" fmla="*/ 8 h 46"/>
                  <a:gd name="T22" fmla="*/ 1 w 18"/>
                  <a:gd name="T23" fmla="*/ 14 h 46"/>
                  <a:gd name="T24" fmla="*/ 1 w 18"/>
                  <a:gd name="T25" fmla="*/ 21 h 46"/>
                  <a:gd name="T26" fmla="*/ 3 w 18"/>
                  <a:gd name="T27" fmla="*/ 27 h 46"/>
                  <a:gd name="T28" fmla="*/ 6 w 18"/>
                  <a:gd name="T29" fmla="*/ 33 h 46"/>
                  <a:gd name="T30" fmla="*/ 9 w 18"/>
                  <a:gd name="T31" fmla="*/ 39 h 46"/>
                  <a:gd name="T32" fmla="*/ 12 w 18"/>
                  <a:gd name="T33" fmla="*/ 44 h 46"/>
                  <a:gd name="T34" fmla="*/ 18 w 18"/>
                  <a:gd name="T35" fmla="*/ 46 h 46"/>
                  <a:gd name="T36" fmla="*/ 18 w 18"/>
                  <a:gd name="T37" fmla="*/ 35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46"/>
                  <a:gd name="T59" fmla="*/ 18 w 18"/>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46">
                    <a:moveTo>
                      <a:pt x="18" y="35"/>
                    </a:moveTo>
                    <a:lnTo>
                      <a:pt x="15" y="35"/>
                    </a:lnTo>
                    <a:lnTo>
                      <a:pt x="12" y="33"/>
                    </a:lnTo>
                    <a:lnTo>
                      <a:pt x="11" y="29"/>
                    </a:lnTo>
                    <a:lnTo>
                      <a:pt x="9" y="25"/>
                    </a:lnTo>
                    <a:lnTo>
                      <a:pt x="7" y="18"/>
                    </a:lnTo>
                    <a:lnTo>
                      <a:pt x="7" y="12"/>
                    </a:lnTo>
                    <a:lnTo>
                      <a:pt x="7" y="6"/>
                    </a:lnTo>
                    <a:lnTo>
                      <a:pt x="6" y="0"/>
                    </a:lnTo>
                    <a:lnTo>
                      <a:pt x="0" y="2"/>
                    </a:lnTo>
                    <a:lnTo>
                      <a:pt x="0" y="8"/>
                    </a:lnTo>
                    <a:lnTo>
                      <a:pt x="1" y="14"/>
                    </a:lnTo>
                    <a:lnTo>
                      <a:pt x="1" y="21"/>
                    </a:lnTo>
                    <a:lnTo>
                      <a:pt x="3" y="27"/>
                    </a:lnTo>
                    <a:lnTo>
                      <a:pt x="6" y="33"/>
                    </a:lnTo>
                    <a:lnTo>
                      <a:pt x="9" y="39"/>
                    </a:lnTo>
                    <a:lnTo>
                      <a:pt x="12" y="44"/>
                    </a:lnTo>
                    <a:lnTo>
                      <a:pt x="18" y="46"/>
                    </a:lnTo>
                    <a:lnTo>
                      <a:pt x="18" y="35"/>
                    </a:lnTo>
                    <a:close/>
                  </a:path>
                </a:pathLst>
              </a:custGeom>
              <a:solidFill>
                <a:srgbClr val="CC6633"/>
              </a:solidFill>
              <a:ln w="9525">
                <a:noFill/>
                <a:round/>
                <a:headEnd/>
                <a:tailEnd/>
              </a:ln>
            </p:spPr>
            <p:txBody>
              <a:bodyPr/>
              <a:lstStyle/>
              <a:p>
                <a:endParaRPr lang="it-IT">
                  <a:solidFill>
                    <a:srgbClr val="FFFFFF"/>
                  </a:solidFill>
                </a:endParaRPr>
              </a:p>
            </p:txBody>
          </p:sp>
          <p:sp>
            <p:nvSpPr>
              <p:cNvPr id="29120" name="Freeform 564"/>
              <p:cNvSpPr>
                <a:spLocks/>
              </p:cNvSpPr>
              <p:nvPr/>
            </p:nvSpPr>
            <p:spPr bwMode="auto">
              <a:xfrm>
                <a:off x="3392" y="1867"/>
                <a:ext cx="49" cy="59"/>
              </a:xfrm>
              <a:custGeom>
                <a:avLst/>
                <a:gdLst>
                  <a:gd name="T0" fmla="*/ 43 w 49"/>
                  <a:gd name="T1" fmla="*/ 0 h 59"/>
                  <a:gd name="T2" fmla="*/ 39 w 49"/>
                  <a:gd name="T3" fmla="*/ 10 h 59"/>
                  <a:gd name="T4" fmla="*/ 35 w 49"/>
                  <a:gd name="T5" fmla="*/ 19 h 59"/>
                  <a:gd name="T6" fmla="*/ 32 w 49"/>
                  <a:gd name="T7" fmla="*/ 27 h 59"/>
                  <a:gd name="T8" fmla="*/ 27 w 49"/>
                  <a:gd name="T9" fmla="*/ 36 h 59"/>
                  <a:gd name="T10" fmla="*/ 21 w 49"/>
                  <a:gd name="T11" fmla="*/ 42 h 59"/>
                  <a:gd name="T12" fmla="*/ 14 w 49"/>
                  <a:gd name="T13" fmla="*/ 46 h 59"/>
                  <a:gd name="T14" fmla="*/ 8 w 49"/>
                  <a:gd name="T15" fmla="*/ 48 h 59"/>
                  <a:gd name="T16" fmla="*/ 0 w 49"/>
                  <a:gd name="T17" fmla="*/ 48 h 59"/>
                  <a:gd name="T18" fmla="*/ 0 w 49"/>
                  <a:gd name="T19" fmla="*/ 59 h 59"/>
                  <a:gd name="T20" fmla="*/ 8 w 49"/>
                  <a:gd name="T21" fmla="*/ 59 h 59"/>
                  <a:gd name="T22" fmla="*/ 18 w 49"/>
                  <a:gd name="T23" fmla="*/ 55 h 59"/>
                  <a:gd name="T24" fmla="*/ 24 w 49"/>
                  <a:gd name="T25" fmla="*/ 50 h 59"/>
                  <a:gd name="T26" fmla="*/ 32 w 49"/>
                  <a:gd name="T27" fmla="*/ 42 h 59"/>
                  <a:gd name="T28" fmla="*/ 36 w 49"/>
                  <a:gd name="T29" fmla="*/ 34 h 59"/>
                  <a:gd name="T30" fmla="*/ 41 w 49"/>
                  <a:gd name="T31" fmla="*/ 23 h 59"/>
                  <a:gd name="T32" fmla="*/ 46 w 49"/>
                  <a:gd name="T33" fmla="*/ 13 h 59"/>
                  <a:gd name="T34" fmla="*/ 49 w 49"/>
                  <a:gd name="T35" fmla="*/ 4 h 59"/>
                  <a:gd name="T36" fmla="*/ 43 w 49"/>
                  <a:gd name="T37" fmla="*/ 0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
                  <a:gd name="T58" fmla="*/ 0 h 59"/>
                  <a:gd name="T59" fmla="*/ 49 w 49"/>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 h="59">
                    <a:moveTo>
                      <a:pt x="43" y="0"/>
                    </a:moveTo>
                    <a:lnTo>
                      <a:pt x="39" y="10"/>
                    </a:lnTo>
                    <a:lnTo>
                      <a:pt x="35" y="19"/>
                    </a:lnTo>
                    <a:lnTo>
                      <a:pt x="32" y="27"/>
                    </a:lnTo>
                    <a:lnTo>
                      <a:pt x="27" y="36"/>
                    </a:lnTo>
                    <a:lnTo>
                      <a:pt x="21" y="42"/>
                    </a:lnTo>
                    <a:lnTo>
                      <a:pt x="14" y="46"/>
                    </a:lnTo>
                    <a:lnTo>
                      <a:pt x="8" y="48"/>
                    </a:lnTo>
                    <a:lnTo>
                      <a:pt x="0" y="48"/>
                    </a:lnTo>
                    <a:lnTo>
                      <a:pt x="0" y="59"/>
                    </a:lnTo>
                    <a:lnTo>
                      <a:pt x="8" y="59"/>
                    </a:lnTo>
                    <a:lnTo>
                      <a:pt x="18" y="55"/>
                    </a:lnTo>
                    <a:lnTo>
                      <a:pt x="24" y="50"/>
                    </a:lnTo>
                    <a:lnTo>
                      <a:pt x="32" y="42"/>
                    </a:lnTo>
                    <a:lnTo>
                      <a:pt x="36" y="34"/>
                    </a:lnTo>
                    <a:lnTo>
                      <a:pt x="41" y="23"/>
                    </a:lnTo>
                    <a:lnTo>
                      <a:pt x="46" y="13"/>
                    </a:lnTo>
                    <a:lnTo>
                      <a:pt x="49" y="4"/>
                    </a:lnTo>
                    <a:lnTo>
                      <a:pt x="43" y="0"/>
                    </a:lnTo>
                    <a:close/>
                  </a:path>
                </a:pathLst>
              </a:custGeom>
              <a:solidFill>
                <a:srgbClr val="CC6633"/>
              </a:solidFill>
              <a:ln w="9525">
                <a:noFill/>
                <a:round/>
                <a:headEnd/>
                <a:tailEnd/>
              </a:ln>
            </p:spPr>
            <p:txBody>
              <a:bodyPr/>
              <a:lstStyle/>
              <a:p>
                <a:endParaRPr lang="it-IT">
                  <a:solidFill>
                    <a:srgbClr val="FFFFFF"/>
                  </a:solidFill>
                </a:endParaRPr>
              </a:p>
            </p:txBody>
          </p:sp>
          <p:sp>
            <p:nvSpPr>
              <p:cNvPr id="29121" name="Freeform 565"/>
              <p:cNvSpPr>
                <a:spLocks/>
              </p:cNvSpPr>
              <p:nvPr/>
            </p:nvSpPr>
            <p:spPr bwMode="auto">
              <a:xfrm>
                <a:off x="3405" y="1909"/>
                <a:ext cx="34" cy="32"/>
              </a:xfrm>
              <a:custGeom>
                <a:avLst/>
                <a:gdLst>
                  <a:gd name="T0" fmla="*/ 34 w 34"/>
                  <a:gd name="T1" fmla="*/ 15 h 32"/>
                  <a:gd name="T2" fmla="*/ 34 w 34"/>
                  <a:gd name="T3" fmla="*/ 13 h 32"/>
                  <a:gd name="T4" fmla="*/ 34 w 34"/>
                  <a:gd name="T5" fmla="*/ 8 h 32"/>
                  <a:gd name="T6" fmla="*/ 33 w 34"/>
                  <a:gd name="T7" fmla="*/ 6 h 32"/>
                  <a:gd name="T8" fmla="*/ 31 w 34"/>
                  <a:gd name="T9" fmla="*/ 4 h 32"/>
                  <a:gd name="T10" fmla="*/ 30 w 34"/>
                  <a:gd name="T11" fmla="*/ 2 h 32"/>
                  <a:gd name="T12" fmla="*/ 28 w 34"/>
                  <a:gd name="T13" fmla="*/ 0 h 32"/>
                  <a:gd name="T14" fmla="*/ 26 w 34"/>
                  <a:gd name="T15" fmla="*/ 0 h 32"/>
                  <a:gd name="T16" fmla="*/ 25 w 34"/>
                  <a:gd name="T17" fmla="*/ 2 h 32"/>
                  <a:gd name="T18" fmla="*/ 22 w 34"/>
                  <a:gd name="T19" fmla="*/ 4 h 32"/>
                  <a:gd name="T20" fmla="*/ 19 w 34"/>
                  <a:gd name="T21" fmla="*/ 6 h 32"/>
                  <a:gd name="T22" fmla="*/ 16 w 34"/>
                  <a:gd name="T23" fmla="*/ 8 h 32"/>
                  <a:gd name="T24" fmla="*/ 12 w 34"/>
                  <a:gd name="T25" fmla="*/ 10 h 32"/>
                  <a:gd name="T26" fmla="*/ 9 w 34"/>
                  <a:gd name="T27" fmla="*/ 13 h 32"/>
                  <a:gd name="T28" fmla="*/ 6 w 34"/>
                  <a:gd name="T29" fmla="*/ 15 h 32"/>
                  <a:gd name="T30" fmla="*/ 3 w 34"/>
                  <a:gd name="T31" fmla="*/ 17 h 32"/>
                  <a:gd name="T32" fmla="*/ 1 w 34"/>
                  <a:gd name="T33" fmla="*/ 19 h 32"/>
                  <a:gd name="T34" fmla="*/ 0 w 34"/>
                  <a:gd name="T35" fmla="*/ 21 h 32"/>
                  <a:gd name="T36" fmla="*/ 0 w 34"/>
                  <a:gd name="T37" fmla="*/ 23 h 32"/>
                  <a:gd name="T38" fmla="*/ 1 w 34"/>
                  <a:gd name="T39" fmla="*/ 25 h 32"/>
                  <a:gd name="T40" fmla="*/ 1 w 34"/>
                  <a:gd name="T41" fmla="*/ 27 h 32"/>
                  <a:gd name="T42" fmla="*/ 3 w 34"/>
                  <a:gd name="T43" fmla="*/ 29 h 32"/>
                  <a:gd name="T44" fmla="*/ 5 w 34"/>
                  <a:gd name="T45" fmla="*/ 32 h 32"/>
                  <a:gd name="T46" fmla="*/ 6 w 34"/>
                  <a:gd name="T47" fmla="*/ 32 h 32"/>
                  <a:gd name="T48" fmla="*/ 8 w 34"/>
                  <a:gd name="T49" fmla="*/ 32 h 32"/>
                  <a:gd name="T50" fmla="*/ 12 w 34"/>
                  <a:gd name="T51" fmla="*/ 32 h 32"/>
                  <a:gd name="T52" fmla="*/ 17 w 34"/>
                  <a:gd name="T53" fmla="*/ 32 h 32"/>
                  <a:gd name="T54" fmla="*/ 20 w 34"/>
                  <a:gd name="T55" fmla="*/ 29 h 32"/>
                  <a:gd name="T56" fmla="*/ 25 w 34"/>
                  <a:gd name="T57" fmla="*/ 29 h 32"/>
                  <a:gd name="T58" fmla="*/ 28 w 34"/>
                  <a:gd name="T59" fmla="*/ 27 h 32"/>
                  <a:gd name="T60" fmla="*/ 31 w 34"/>
                  <a:gd name="T61" fmla="*/ 23 h 32"/>
                  <a:gd name="T62" fmla="*/ 33 w 34"/>
                  <a:gd name="T63" fmla="*/ 19 h 32"/>
                  <a:gd name="T64" fmla="*/ 34 w 34"/>
                  <a:gd name="T65" fmla="*/ 15 h 3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4"/>
                  <a:gd name="T100" fmla="*/ 0 h 32"/>
                  <a:gd name="T101" fmla="*/ 34 w 34"/>
                  <a:gd name="T102" fmla="*/ 32 h 3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4" h="32">
                    <a:moveTo>
                      <a:pt x="34" y="15"/>
                    </a:moveTo>
                    <a:lnTo>
                      <a:pt x="34" y="13"/>
                    </a:lnTo>
                    <a:lnTo>
                      <a:pt x="34" y="8"/>
                    </a:lnTo>
                    <a:lnTo>
                      <a:pt x="33" y="6"/>
                    </a:lnTo>
                    <a:lnTo>
                      <a:pt x="31" y="4"/>
                    </a:lnTo>
                    <a:lnTo>
                      <a:pt x="30" y="2"/>
                    </a:lnTo>
                    <a:lnTo>
                      <a:pt x="28" y="0"/>
                    </a:lnTo>
                    <a:lnTo>
                      <a:pt x="26" y="0"/>
                    </a:lnTo>
                    <a:lnTo>
                      <a:pt x="25" y="2"/>
                    </a:lnTo>
                    <a:lnTo>
                      <a:pt x="22" y="4"/>
                    </a:lnTo>
                    <a:lnTo>
                      <a:pt x="19" y="6"/>
                    </a:lnTo>
                    <a:lnTo>
                      <a:pt x="16" y="8"/>
                    </a:lnTo>
                    <a:lnTo>
                      <a:pt x="12" y="10"/>
                    </a:lnTo>
                    <a:lnTo>
                      <a:pt x="9" y="13"/>
                    </a:lnTo>
                    <a:lnTo>
                      <a:pt x="6" y="15"/>
                    </a:lnTo>
                    <a:lnTo>
                      <a:pt x="3" y="17"/>
                    </a:lnTo>
                    <a:lnTo>
                      <a:pt x="1" y="19"/>
                    </a:lnTo>
                    <a:lnTo>
                      <a:pt x="0" y="21"/>
                    </a:lnTo>
                    <a:lnTo>
                      <a:pt x="0" y="23"/>
                    </a:lnTo>
                    <a:lnTo>
                      <a:pt x="1" y="25"/>
                    </a:lnTo>
                    <a:lnTo>
                      <a:pt x="1" y="27"/>
                    </a:lnTo>
                    <a:lnTo>
                      <a:pt x="3" y="29"/>
                    </a:lnTo>
                    <a:lnTo>
                      <a:pt x="5" y="32"/>
                    </a:lnTo>
                    <a:lnTo>
                      <a:pt x="6" y="32"/>
                    </a:lnTo>
                    <a:lnTo>
                      <a:pt x="8" y="32"/>
                    </a:lnTo>
                    <a:lnTo>
                      <a:pt x="12" y="32"/>
                    </a:lnTo>
                    <a:lnTo>
                      <a:pt x="17" y="32"/>
                    </a:lnTo>
                    <a:lnTo>
                      <a:pt x="20" y="29"/>
                    </a:lnTo>
                    <a:lnTo>
                      <a:pt x="25" y="29"/>
                    </a:lnTo>
                    <a:lnTo>
                      <a:pt x="28" y="27"/>
                    </a:lnTo>
                    <a:lnTo>
                      <a:pt x="31" y="23"/>
                    </a:lnTo>
                    <a:lnTo>
                      <a:pt x="33" y="19"/>
                    </a:lnTo>
                    <a:lnTo>
                      <a:pt x="34" y="15"/>
                    </a:lnTo>
                    <a:close/>
                  </a:path>
                </a:pathLst>
              </a:custGeom>
              <a:solidFill>
                <a:srgbClr val="F7AB8C"/>
              </a:solidFill>
              <a:ln w="9525">
                <a:noFill/>
                <a:round/>
                <a:headEnd/>
                <a:tailEnd/>
              </a:ln>
            </p:spPr>
            <p:txBody>
              <a:bodyPr/>
              <a:lstStyle/>
              <a:p>
                <a:endParaRPr lang="it-IT">
                  <a:solidFill>
                    <a:srgbClr val="FFFFFF"/>
                  </a:solidFill>
                </a:endParaRPr>
              </a:p>
            </p:txBody>
          </p:sp>
          <p:sp>
            <p:nvSpPr>
              <p:cNvPr id="29122" name="Freeform 566"/>
              <p:cNvSpPr>
                <a:spLocks/>
              </p:cNvSpPr>
              <p:nvPr/>
            </p:nvSpPr>
            <p:spPr bwMode="auto">
              <a:xfrm>
                <a:off x="3428" y="1905"/>
                <a:ext cx="16" cy="19"/>
              </a:xfrm>
              <a:custGeom>
                <a:avLst/>
                <a:gdLst>
                  <a:gd name="T0" fmla="*/ 3 w 16"/>
                  <a:gd name="T1" fmla="*/ 8 h 19"/>
                  <a:gd name="T2" fmla="*/ 5 w 16"/>
                  <a:gd name="T3" fmla="*/ 10 h 19"/>
                  <a:gd name="T4" fmla="*/ 7 w 16"/>
                  <a:gd name="T5" fmla="*/ 10 h 19"/>
                  <a:gd name="T6" fmla="*/ 8 w 16"/>
                  <a:gd name="T7" fmla="*/ 12 h 19"/>
                  <a:gd name="T8" fmla="*/ 8 w 16"/>
                  <a:gd name="T9" fmla="*/ 14 h 19"/>
                  <a:gd name="T10" fmla="*/ 8 w 16"/>
                  <a:gd name="T11" fmla="*/ 17 h 19"/>
                  <a:gd name="T12" fmla="*/ 8 w 16"/>
                  <a:gd name="T13" fmla="*/ 19 h 19"/>
                  <a:gd name="T14" fmla="*/ 14 w 16"/>
                  <a:gd name="T15" fmla="*/ 19 h 19"/>
                  <a:gd name="T16" fmla="*/ 16 w 16"/>
                  <a:gd name="T17" fmla="*/ 14 h 19"/>
                  <a:gd name="T18" fmla="*/ 14 w 16"/>
                  <a:gd name="T19" fmla="*/ 10 h 19"/>
                  <a:gd name="T20" fmla="*/ 13 w 16"/>
                  <a:gd name="T21" fmla="*/ 8 h 19"/>
                  <a:gd name="T22" fmla="*/ 11 w 16"/>
                  <a:gd name="T23" fmla="*/ 4 h 19"/>
                  <a:gd name="T24" fmla="*/ 8 w 16"/>
                  <a:gd name="T25" fmla="*/ 2 h 19"/>
                  <a:gd name="T26" fmla="*/ 7 w 16"/>
                  <a:gd name="T27" fmla="*/ 0 h 19"/>
                  <a:gd name="T28" fmla="*/ 3 w 16"/>
                  <a:gd name="T29" fmla="*/ 0 h 19"/>
                  <a:gd name="T30" fmla="*/ 0 w 16"/>
                  <a:gd name="T31" fmla="*/ 2 h 19"/>
                  <a:gd name="T32" fmla="*/ 3 w 16"/>
                  <a:gd name="T33" fmla="*/ 8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
                  <a:gd name="T52" fmla="*/ 0 h 19"/>
                  <a:gd name="T53" fmla="*/ 16 w 16"/>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 h="19">
                    <a:moveTo>
                      <a:pt x="3" y="8"/>
                    </a:moveTo>
                    <a:lnTo>
                      <a:pt x="5" y="10"/>
                    </a:lnTo>
                    <a:lnTo>
                      <a:pt x="7" y="10"/>
                    </a:lnTo>
                    <a:lnTo>
                      <a:pt x="8" y="12"/>
                    </a:lnTo>
                    <a:lnTo>
                      <a:pt x="8" y="14"/>
                    </a:lnTo>
                    <a:lnTo>
                      <a:pt x="8" y="17"/>
                    </a:lnTo>
                    <a:lnTo>
                      <a:pt x="8" y="19"/>
                    </a:lnTo>
                    <a:lnTo>
                      <a:pt x="14" y="19"/>
                    </a:lnTo>
                    <a:lnTo>
                      <a:pt x="16" y="14"/>
                    </a:lnTo>
                    <a:lnTo>
                      <a:pt x="14" y="10"/>
                    </a:lnTo>
                    <a:lnTo>
                      <a:pt x="13" y="8"/>
                    </a:lnTo>
                    <a:lnTo>
                      <a:pt x="11" y="4"/>
                    </a:lnTo>
                    <a:lnTo>
                      <a:pt x="8" y="2"/>
                    </a:lnTo>
                    <a:lnTo>
                      <a:pt x="7" y="0"/>
                    </a:lnTo>
                    <a:lnTo>
                      <a:pt x="3" y="0"/>
                    </a:lnTo>
                    <a:lnTo>
                      <a:pt x="0" y="2"/>
                    </a:lnTo>
                    <a:lnTo>
                      <a:pt x="3" y="8"/>
                    </a:lnTo>
                    <a:close/>
                  </a:path>
                </a:pathLst>
              </a:custGeom>
              <a:solidFill>
                <a:srgbClr val="CC6633"/>
              </a:solidFill>
              <a:ln w="9525">
                <a:noFill/>
                <a:round/>
                <a:headEnd/>
                <a:tailEnd/>
              </a:ln>
            </p:spPr>
            <p:txBody>
              <a:bodyPr/>
              <a:lstStyle/>
              <a:p>
                <a:endParaRPr lang="it-IT">
                  <a:solidFill>
                    <a:srgbClr val="FFFFFF"/>
                  </a:solidFill>
                </a:endParaRPr>
              </a:p>
            </p:txBody>
          </p:sp>
          <p:sp>
            <p:nvSpPr>
              <p:cNvPr id="29123" name="Freeform 567"/>
              <p:cNvSpPr>
                <a:spLocks/>
              </p:cNvSpPr>
              <p:nvPr/>
            </p:nvSpPr>
            <p:spPr bwMode="auto">
              <a:xfrm>
                <a:off x="3403" y="1907"/>
                <a:ext cx="28" cy="25"/>
              </a:xfrm>
              <a:custGeom>
                <a:avLst/>
                <a:gdLst>
                  <a:gd name="T0" fmla="*/ 5 w 28"/>
                  <a:gd name="T1" fmla="*/ 25 h 25"/>
                  <a:gd name="T2" fmla="*/ 8 w 28"/>
                  <a:gd name="T3" fmla="*/ 23 h 25"/>
                  <a:gd name="T4" fmla="*/ 10 w 28"/>
                  <a:gd name="T5" fmla="*/ 19 h 25"/>
                  <a:gd name="T6" fmla="*/ 13 w 28"/>
                  <a:gd name="T7" fmla="*/ 17 h 25"/>
                  <a:gd name="T8" fmla="*/ 16 w 28"/>
                  <a:gd name="T9" fmla="*/ 17 h 25"/>
                  <a:gd name="T10" fmla="*/ 19 w 28"/>
                  <a:gd name="T11" fmla="*/ 15 h 25"/>
                  <a:gd name="T12" fmla="*/ 22 w 28"/>
                  <a:gd name="T13" fmla="*/ 12 h 25"/>
                  <a:gd name="T14" fmla="*/ 25 w 28"/>
                  <a:gd name="T15" fmla="*/ 10 h 25"/>
                  <a:gd name="T16" fmla="*/ 28 w 28"/>
                  <a:gd name="T17" fmla="*/ 6 h 25"/>
                  <a:gd name="T18" fmla="*/ 25 w 28"/>
                  <a:gd name="T19" fmla="*/ 0 h 25"/>
                  <a:gd name="T20" fmla="*/ 22 w 28"/>
                  <a:gd name="T21" fmla="*/ 2 h 25"/>
                  <a:gd name="T22" fmla="*/ 19 w 28"/>
                  <a:gd name="T23" fmla="*/ 4 h 25"/>
                  <a:gd name="T24" fmla="*/ 16 w 28"/>
                  <a:gd name="T25" fmla="*/ 6 h 25"/>
                  <a:gd name="T26" fmla="*/ 13 w 28"/>
                  <a:gd name="T27" fmla="*/ 8 h 25"/>
                  <a:gd name="T28" fmla="*/ 10 w 28"/>
                  <a:gd name="T29" fmla="*/ 10 h 25"/>
                  <a:gd name="T30" fmla="*/ 7 w 28"/>
                  <a:gd name="T31" fmla="*/ 12 h 25"/>
                  <a:gd name="T32" fmla="*/ 3 w 28"/>
                  <a:gd name="T33" fmla="*/ 15 h 25"/>
                  <a:gd name="T34" fmla="*/ 0 w 28"/>
                  <a:gd name="T35" fmla="*/ 19 h 25"/>
                  <a:gd name="T36" fmla="*/ 5 w 28"/>
                  <a:gd name="T37" fmla="*/ 25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8"/>
                  <a:gd name="T58" fmla="*/ 0 h 25"/>
                  <a:gd name="T59" fmla="*/ 28 w 28"/>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8" h="25">
                    <a:moveTo>
                      <a:pt x="5" y="25"/>
                    </a:moveTo>
                    <a:lnTo>
                      <a:pt x="8" y="23"/>
                    </a:lnTo>
                    <a:lnTo>
                      <a:pt x="10" y="19"/>
                    </a:lnTo>
                    <a:lnTo>
                      <a:pt x="13" y="17"/>
                    </a:lnTo>
                    <a:lnTo>
                      <a:pt x="16" y="17"/>
                    </a:lnTo>
                    <a:lnTo>
                      <a:pt x="19" y="15"/>
                    </a:lnTo>
                    <a:lnTo>
                      <a:pt x="22" y="12"/>
                    </a:lnTo>
                    <a:lnTo>
                      <a:pt x="25" y="10"/>
                    </a:lnTo>
                    <a:lnTo>
                      <a:pt x="28" y="6"/>
                    </a:lnTo>
                    <a:lnTo>
                      <a:pt x="25" y="0"/>
                    </a:lnTo>
                    <a:lnTo>
                      <a:pt x="22" y="2"/>
                    </a:lnTo>
                    <a:lnTo>
                      <a:pt x="19" y="4"/>
                    </a:lnTo>
                    <a:lnTo>
                      <a:pt x="16" y="6"/>
                    </a:lnTo>
                    <a:lnTo>
                      <a:pt x="13" y="8"/>
                    </a:lnTo>
                    <a:lnTo>
                      <a:pt x="10" y="10"/>
                    </a:lnTo>
                    <a:lnTo>
                      <a:pt x="7" y="12"/>
                    </a:lnTo>
                    <a:lnTo>
                      <a:pt x="3" y="15"/>
                    </a:lnTo>
                    <a:lnTo>
                      <a:pt x="0" y="19"/>
                    </a:lnTo>
                    <a:lnTo>
                      <a:pt x="5" y="25"/>
                    </a:lnTo>
                    <a:close/>
                  </a:path>
                </a:pathLst>
              </a:custGeom>
              <a:solidFill>
                <a:srgbClr val="CC6633"/>
              </a:solidFill>
              <a:ln w="9525">
                <a:noFill/>
                <a:round/>
                <a:headEnd/>
                <a:tailEnd/>
              </a:ln>
            </p:spPr>
            <p:txBody>
              <a:bodyPr/>
              <a:lstStyle/>
              <a:p>
                <a:endParaRPr lang="it-IT">
                  <a:solidFill>
                    <a:srgbClr val="FFFFFF"/>
                  </a:solidFill>
                </a:endParaRPr>
              </a:p>
            </p:txBody>
          </p:sp>
          <p:sp>
            <p:nvSpPr>
              <p:cNvPr id="29124" name="Freeform 568"/>
              <p:cNvSpPr>
                <a:spLocks/>
              </p:cNvSpPr>
              <p:nvPr/>
            </p:nvSpPr>
            <p:spPr bwMode="auto">
              <a:xfrm>
                <a:off x="3402" y="1926"/>
                <a:ext cx="12" cy="19"/>
              </a:xfrm>
              <a:custGeom>
                <a:avLst/>
                <a:gdLst>
                  <a:gd name="T0" fmla="*/ 11 w 12"/>
                  <a:gd name="T1" fmla="*/ 10 h 19"/>
                  <a:gd name="T2" fmla="*/ 9 w 12"/>
                  <a:gd name="T3" fmla="*/ 10 h 19"/>
                  <a:gd name="T4" fmla="*/ 9 w 12"/>
                  <a:gd name="T5" fmla="*/ 8 h 19"/>
                  <a:gd name="T6" fmla="*/ 8 w 12"/>
                  <a:gd name="T7" fmla="*/ 8 h 19"/>
                  <a:gd name="T8" fmla="*/ 8 w 12"/>
                  <a:gd name="T9" fmla="*/ 6 h 19"/>
                  <a:gd name="T10" fmla="*/ 6 w 12"/>
                  <a:gd name="T11" fmla="*/ 4 h 19"/>
                  <a:gd name="T12" fmla="*/ 6 w 12"/>
                  <a:gd name="T13" fmla="*/ 6 h 19"/>
                  <a:gd name="T14" fmla="*/ 1 w 12"/>
                  <a:gd name="T15" fmla="*/ 0 h 19"/>
                  <a:gd name="T16" fmla="*/ 0 w 12"/>
                  <a:gd name="T17" fmla="*/ 2 h 19"/>
                  <a:gd name="T18" fmla="*/ 0 w 12"/>
                  <a:gd name="T19" fmla="*/ 6 h 19"/>
                  <a:gd name="T20" fmla="*/ 1 w 12"/>
                  <a:gd name="T21" fmla="*/ 10 h 19"/>
                  <a:gd name="T22" fmla="*/ 3 w 12"/>
                  <a:gd name="T23" fmla="*/ 12 h 19"/>
                  <a:gd name="T24" fmla="*/ 4 w 12"/>
                  <a:gd name="T25" fmla="*/ 15 h 19"/>
                  <a:gd name="T26" fmla="*/ 6 w 12"/>
                  <a:gd name="T27" fmla="*/ 17 h 19"/>
                  <a:gd name="T28" fmla="*/ 9 w 12"/>
                  <a:gd name="T29" fmla="*/ 19 h 19"/>
                  <a:gd name="T30" fmla="*/ 11 w 12"/>
                  <a:gd name="T31" fmla="*/ 19 h 19"/>
                  <a:gd name="T32" fmla="*/ 12 w 12"/>
                  <a:gd name="T33" fmla="*/ 19 h 19"/>
                  <a:gd name="T34" fmla="*/ 11 w 12"/>
                  <a:gd name="T35" fmla="*/ 10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
                  <a:gd name="T55" fmla="*/ 0 h 19"/>
                  <a:gd name="T56" fmla="*/ 12 w 12"/>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 h="19">
                    <a:moveTo>
                      <a:pt x="11" y="10"/>
                    </a:moveTo>
                    <a:lnTo>
                      <a:pt x="9" y="10"/>
                    </a:lnTo>
                    <a:lnTo>
                      <a:pt x="9" y="8"/>
                    </a:lnTo>
                    <a:lnTo>
                      <a:pt x="8" y="8"/>
                    </a:lnTo>
                    <a:lnTo>
                      <a:pt x="8" y="6"/>
                    </a:lnTo>
                    <a:lnTo>
                      <a:pt x="6" y="4"/>
                    </a:lnTo>
                    <a:lnTo>
                      <a:pt x="6" y="6"/>
                    </a:lnTo>
                    <a:lnTo>
                      <a:pt x="1" y="0"/>
                    </a:lnTo>
                    <a:lnTo>
                      <a:pt x="0" y="2"/>
                    </a:lnTo>
                    <a:lnTo>
                      <a:pt x="0" y="6"/>
                    </a:lnTo>
                    <a:lnTo>
                      <a:pt x="1" y="10"/>
                    </a:lnTo>
                    <a:lnTo>
                      <a:pt x="3" y="12"/>
                    </a:lnTo>
                    <a:lnTo>
                      <a:pt x="4" y="15"/>
                    </a:lnTo>
                    <a:lnTo>
                      <a:pt x="6" y="17"/>
                    </a:lnTo>
                    <a:lnTo>
                      <a:pt x="9" y="19"/>
                    </a:lnTo>
                    <a:lnTo>
                      <a:pt x="11" y="19"/>
                    </a:lnTo>
                    <a:lnTo>
                      <a:pt x="12" y="19"/>
                    </a:lnTo>
                    <a:lnTo>
                      <a:pt x="11" y="10"/>
                    </a:lnTo>
                    <a:close/>
                  </a:path>
                </a:pathLst>
              </a:custGeom>
              <a:solidFill>
                <a:srgbClr val="CC6633"/>
              </a:solidFill>
              <a:ln w="9525">
                <a:noFill/>
                <a:round/>
                <a:headEnd/>
                <a:tailEnd/>
              </a:ln>
            </p:spPr>
            <p:txBody>
              <a:bodyPr/>
              <a:lstStyle/>
              <a:p>
                <a:endParaRPr lang="it-IT">
                  <a:solidFill>
                    <a:srgbClr val="FFFFFF"/>
                  </a:solidFill>
                </a:endParaRPr>
              </a:p>
            </p:txBody>
          </p:sp>
          <p:sp>
            <p:nvSpPr>
              <p:cNvPr id="29125" name="Freeform 569"/>
              <p:cNvSpPr>
                <a:spLocks/>
              </p:cNvSpPr>
              <p:nvPr/>
            </p:nvSpPr>
            <p:spPr bwMode="auto">
              <a:xfrm>
                <a:off x="3413" y="1922"/>
                <a:ext cx="29" cy="23"/>
              </a:xfrm>
              <a:custGeom>
                <a:avLst/>
                <a:gdLst>
                  <a:gd name="T0" fmla="*/ 23 w 29"/>
                  <a:gd name="T1" fmla="*/ 2 h 23"/>
                  <a:gd name="T2" fmla="*/ 23 w 29"/>
                  <a:gd name="T3" fmla="*/ 0 h 23"/>
                  <a:gd name="T4" fmla="*/ 23 w 29"/>
                  <a:gd name="T5" fmla="*/ 4 h 23"/>
                  <a:gd name="T6" fmla="*/ 22 w 29"/>
                  <a:gd name="T7" fmla="*/ 8 h 23"/>
                  <a:gd name="T8" fmla="*/ 18 w 29"/>
                  <a:gd name="T9" fmla="*/ 10 h 23"/>
                  <a:gd name="T10" fmla="*/ 15 w 29"/>
                  <a:gd name="T11" fmla="*/ 12 h 23"/>
                  <a:gd name="T12" fmla="*/ 12 w 29"/>
                  <a:gd name="T13" fmla="*/ 12 h 23"/>
                  <a:gd name="T14" fmla="*/ 9 w 29"/>
                  <a:gd name="T15" fmla="*/ 14 h 23"/>
                  <a:gd name="T16" fmla="*/ 4 w 29"/>
                  <a:gd name="T17" fmla="*/ 14 h 23"/>
                  <a:gd name="T18" fmla="*/ 0 w 29"/>
                  <a:gd name="T19" fmla="*/ 14 h 23"/>
                  <a:gd name="T20" fmla="*/ 1 w 29"/>
                  <a:gd name="T21" fmla="*/ 23 h 23"/>
                  <a:gd name="T22" fmla="*/ 4 w 29"/>
                  <a:gd name="T23" fmla="*/ 23 h 23"/>
                  <a:gd name="T24" fmla="*/ 9 w 29"/>
                  <a:gd name="T25" fmla="*/ 23 h 23"/>
                  <a:gd name="T26" fmla="*/ 14 w 29"/>
                  <a:gd name="T27" fmla="*/ 21 h 23"/>
                  <a:gd name="T28" fmla="*/ 18 w 29"/>
                  <a:gd name="T29" fmla="*/ 21 h 23"/>
                  <a:gd name="T30" fmla="*/ 22 w 29"/>
                  <a:gd name="T31" fmla="*/ 16 h 23"/>
                  <a:gd name="T32" fmla="*/ 26 w 29"/>
                  <a:gd name="T33" fmla="*/ 14 h 23"/>
                  <a:gd name="T34" fmla="*/ 28 w 29"/>
                  <a:gd name="T35" fmla="*/ 8 h 23"/>
                  <a:gd name="T36" fmla="*/ 29 w 29"/>
                  <a:gd name="T37" fmla="*/ 2 h 23"/>
                  <a:gd name="T38" fmla="*/ 23 w 29"/>
                  <a:gd name="T39" fmla="*/ 2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
                  <a:gd name="T61" fmla="*/ 0 h 23"/>
                  <a:gd name="T62" fmla="*/ 29 w 29"/>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 h="23">
                    <a:moveTo>
                      <a:pt x="23" y="2"/>
                    </a:moveTo>
                    <a:lnTo>
                      <a:pt x="23" y="0"/>
                    </a:lnTo>
                    <a:lnTo>
                      <a:pt x="23" y="4"/>
                    </a:lnTo>
                    <a:lnTo>
                      <a:pt x="22" y="8"/>
                    </a:lnTo>
                    <a:lnTo>
                      <a:pt x="18" y="10"/>
                    </a:lnTo>
                    <a:lnTo>
                      <a:pt x="15" y="12"/>
                    </a:lnTo>
                    <a:lnTo>
                      <a:pt x="12" y="12"/>
                    </a:lnTo>
                    <a:lnTo>
                      <a:pt x="9" y="14"/>
                    </a:lnTo>
                    <a:lnTo>
                      <a:pt x="4" y="14"/>
                    </a:lnTo>
                    <a:lnTo>
                      <a:pt x="0" y="14"/>
                    </a:lnTo>
                    <a:lnTo>
                      <a:pt x="1" y="23"/>
                    </a:lnTo>
                    <a:lnTo>
                      <a:pt x="4" y="23"/>
                    </a:lnTo>
                    <a:lnTo>
                      <a:pt x="9" y="23"/>
                    </a:lnTo>
                    <a:lnTo>
                      <a:pt x="14" y="21"/>
                    </a:lnTo>
                    <a:lnTo>
                      <a:pt x="18" y="21"/>
                    </a:lnTo>
                    <a:lnTo>
                      <a:pt x="22" y="16"/>
                    </a:lnTo>
                    <a:lnTo>
                      <a:pt x="26" y="14"/>
                    </a:lnTo>
                    <a:lnTo>
                      <a:pt x="28" y="8"/>
                    </a:lnTo>
                    <a:lnTo>
                      <a:pt x="29" y="2"/>
                    </a:lnTo>
                    <a:lnTo>
                      <a:pt x="23" y="2"/>
                    </a:lnTo>
                    <a:close/>
                  </a:path>
                </a:pathLst>
              </a:custGeom>
              <a:solidFill>
                <a:srgbClr val="CC6633"/>
              </a:solidFill>
              <a:ln w="9525">
                <a:noFill/>
                <a:round/>
                <a:headEnd/>
                <a:tailEnd/>
              </a:ln>
            </p:spPr>
            <p:txBody>
              <a:bodyPr/>
              <a:lstStyle/>
              <a:p>
                <a:endParaRPr lang="it-IT">
                  <a:solidFill>
                    <a:srgbClr val="FFFFFF"/>
                  </a:solidFill>
                </a:endParaRPr>
              </a:p>
            </p:txBody>
          </p:sp>
          <p:sp>
            <p:nvSpPr>
              <p:cNvPr id="29126" name="Freeform 570"/>
              <p:cNvSpPr>
                <a:spLocks/>
              </p:cNvSpPr>
              <p:nvPr/>
            </p:nvSpPr>
            <p:spPr bwMode="auto">
              <a:xfrm>
                <a:off x="3305" y="1863"/>
                <a:ext cx="72" cy="71"/>
              </a:xfrm>
              <a:custGeom>
                <a:avLst/>
                <a:gdLst>
                  <a:gd name="T0" fmla="*/ 67 w 72"/>
                  <a:gd name="T1" fmla="*/ 44 h 71"/>
                  <a:gd name="T2" fmla="*/ 67 w 72"/>
                  <a:gd name="T3" fmla="*/ 40 h 71"/>
                  <a:gd name="T4" fmla="*/ 67 w 72"/>
                  <a:gd name="T5" fmla="*/ 33 h 71"/>
                  <a:gd name="T6" fmla="*/ 67 w 72"/>
                  <a:gd name="T7" fmla="*/ 27 h 71"/>
                  <a:gd name="T8" fmla="*/ 67 w 72"/>
                  <a:gd name="T9" fmla="*/ 23 h 71"/>
                  <a:gd name="T10" fmla="*/ 65 w 72"/>
                  <a:gd name="T11" fmla="*/ 17 h 71"/>
                  <a:gd name="T12" fmla="*/ 64 w 72"/>
                  <a:gd name="T13" fmla="*/ 12 h 71"/>
                  <a:gd name="T14" fmla="*/ 62 w 72"/>
                  <a:gd name="T15" fmla="*/ 10 h 71"/>
                  <a:gd name="T16" fmla="*/ 61 w 72"/>
                  <a:gd name="T17" fmla="*/ 8 h 71"/>
                  <a:gd name="T18" fmla="*/ 58 w 72"/>
                  <a:gd name="T19" fmla="*/ 4 h 71"/>
                  <a:gd name="T20" fmla="*/ 53 w 72"/>
                  <a:gd name="T21" fmla="*/ 2 h 71"/>
                  <a:gd name="T22" fmla="*/ 48 w 72"/>
                  <a:gd name="T23" fmla="*/ 0 h 71"/>
                  <a:gd name="T24" fmla="*/ 44 w 72"/>
                  <a:gd name="T25" fmla="*/ 0 h 71"/>
                  <a:gd name="T26" fmla="*/ 39 w 72"/>
                  <a:gd name="T27" fmla="*/ 0 h 71"/>
                  <a:gd name="T28" fmla="*/ 34 w 72"/>
                  <a:gd name="T29" fmla="*/ 0 h 71"/>
                  <a:gd name="T30" fmla="*/ 30 w 72"/>
                  <a:gd name="T31" fmla="*/ 0 h 71"/>
                  <a:gd name="T32" fmla="*/ 25 w 72"/>
                  <a:gd name="T33" fmla="*/ 2 h 71"/>
                  <a:gd name="T34" fmla="*/ 20 w 72"/>
                  <a:gd name="T35" fmla="*/ 4 h 71"/>
                  <a:gd name="T36" fmla="*/ 17 w 72"/>
                  <a:gd name="T37" fmla="*/ 6 h 71"/>
                  <a:gd name="T38" fmla="*/ 14 w 72"/>
                  <a:gd name="T39" fmla="*/ 10 h 71"/>
                  <a:gd name="T40" fmla="*/ 11 w 72"/>
                  <a:gd name="T41" fmla="*/ 14 h 71"/>
                  <a:gd name="T42" fmla="*/ 8 w 72"/>
                  <a:gd name="T43" fmla="*/ 19 h 71"/>
                  <a:gd name="T44" fmla="*/ 6 w 72"/>
                  <a:gd name="T45" fmla="*/ 23 h 71"/>
                  <a:gd name="T46" fmla="*/ 3 w 72"/>
                  <a:gd name="T47" fmla="*/ 27 h 71"/>
                  <a:gd name="T48" fmla="*/ 0 w 72"/>
                  <a:gd name="T49" fmla="*/ 31 h 71"/>
                  <a:gd name="T50" fmla="*/ 5 w 72"/>
                  <a:gd name="T51" fmla="*/ 33 h 71"/>
                  <a:gd name="T52" fmla="*/ 8 w 72"/>
                  <a:gd name="T53" fmla="*/ 35 h 71"/>
                  <a:gd name="T54" fmla="*/ 12 w 72"/>
                  <a:gd name="T55" fmla="*/ 38 h 71"/>
                  <a:gd name="T56" fmla="*/ 15 w 72"/>
                  <a:gd name="T57" fmla="*/ 38 h 71"/>
                  <a:gd name="T58" fmla="*/ 19 w 72"/>
                  <a:gd name="T59" fmla="*/ 40 h 71"/>
                  <a:gd name="T60" fmla="*/ 23 w 72"/>
                  <a:gd name="T61" fmla="*/ 42 h 71"/>
                  <a:gd name="T62" fmla="*/ 26 w 72"/>
                  <a:gd name="T63" fmla="*/ 44 h 71"/>
                  <a:gd name="T64" fmla="*/ 30 w 72"/>
                  <a:gd name="T65" fmla="*/ 48 h 71"/>
                  <a:gd name="T66" fmla="*/ 31 w 72"/>
                  <a:gd name="T67" fmla="*/ 50 h 71"/>
                  <a:gd name="T68" fmla="*/ 33 w 72"/>
                  <a:gd name="T69" fmla="*/ 52 h 71"/>
                  <a:gd name="T70" fmla="*/ 34 w 72"/>
                  <a:gd name="T71" fmla="*/ 54 h 71"/>
                  <a:gd name="T72" fmla="*/ 36 w 72"/>
                  <a:gd name="T73" fmla="*/ 56 h 71"/>
                  <a:gd name="T74" fmla="*/ 37 w 72"/>
                  <a:gd name="T75" fmla="*/ 59 h 71"/>
                  <a:gd name="T76" fmla="*/ 39 w 72"/>
                  <a:gd name="T77" fmla="*/ 61 h 71"/>
                  <a:gd name="T78" fmla="*/ 40 w 72"/>
                  <a:gd name="T79" fmla="*/ 63 h 71"/>
                  <a:gd name="T80" fmla="*/ 42 w 72"/>
                  <a:gd name="T81" fmla="*/ 65 h 71"/>
                  <a:gd name="T82" fmla="*/ 45 w 72"/>
                  <a:gd name="T83" fmla="*/ 67 h 71"/>
                  <a:gd name="T84" fmla="*/ 48 w 72"/>
                  <a:gd name="T85" fmla="*/ 69 h 71"/>
                  <a:gd name="T86" fmla="*/ 51 w 72"/>
                  <a:gd name="T87" fmla="*/ 71 h 71"/>
                  <a:gd name="T88" fmla="*/ 56 w 72"/>
                  <a:gd name="T89" fmla="*/ 71 h 71"/>
                  <a:gd name="T90" fmla="*/ 59 w 72"/>
                  <a:gd name="T91" fmla="*/ 71 h 71"/>
                  <a:gd name="T92" fmla="*/ 62 w 72"/>
                  <a:gd name="T93" fmla="*/ 69 h 71"/>
                  <a:gd name="T94" fmla="*/ 67 w 72"/>
                  <a:gd name="T95" fmla="*/ 69 h 71"/>
                  <a:gd name="T96" fmla="*/ 70 w 72"/>
                  <a:gd name="T97" fmla="*/ 67 h 71"/>
                  <a:gd name="T98" fmla="*/ 72 w 72"/>
                  <a:gd name="T99" fmla="*/ 65 h 71"/>
                  <a:gd name="T100" fmla="*/ 72 w 72"/>
                  <a:gd name="T101" fmla="*/ 63 h 71"/>
                  <a:gd name="T102" fmla="*/ 72 w 72"/>
                  <a:gd name="T103" fmla="*/ 59 h 71"/>
                  <a:gd name="T104" fmla="*/ 70 w 72"/>
                  <a:gd name="T105" fmla="*/ 56 h 71"/>
                  <a:gd name="T106" fmla="*/ 69 w 72"/>
                  <a:gd name="T107" fmla="*/ 54 h 71"/>
                  <a:gd name="T108" fmla="*/ 67 w 72"/>
                  <a:gd name="T109" fmla="*/ 50 h 71"/>
                  <a:gd name="T110" fmla="*/ 67 w 72"/>
                  <a:gd name="T111" fmla="*/ 48 h 71"/>
                  <a:gd name="T112" fmla="*/ 67 w 72"/>
                  <a:gd name="T113" fmla="*/ 44 h 7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2"/>
                  <a:gd name="T172" fmla="*/ 0 h 71"/>
                  <a:gd name="T173" fmla="*/ 72 w 72"/>
                  <a:gd name="T174" fmla="*/ 71 h 7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2" h="71">
                    <a:moveTo>
                      <a:pt x="67" y="44"/>
                    </a:moveTo>
                    <a:lnTo>
                      <a:pt x="67" y="40"/>
                    </a:lnTo>
                    <a:lnTo>
                      <a:pt x="67" y="33"/>
                    </a:lnTo>
                    <a:lnTo>
                      <a:pt x="67" y="27"/>
                    </a:lnTo>
                    <a:lnTo>
                      <a:pt x="67" y="23"/>
                    </a:lnTo>
                    <a:lnTo>
                      <a:pt x="65" y="17"/>
                    </a:lnTo>
                    <a:lnTo>
                      <a:pt x="64" y="12"/>
                    </a:lnTo>
                    <a:lnTo>
                      <a:pt x="62" y="10"/>
                    </a:lnTo>
                    <a:lnTo>
                      <a:pt x="61" y="8"/>
                    </a:lnTo>
                    <a:lnTo>
                      <a:pt x="58" y="4"/>
                    </a:lnTo>
                    <a:lnTo>
                      <a:pt x="53" y="2"/>
                    </a:lnTo>
                    <a:lnTo>
                      <a:pt x="48" y="0"/>
                    </a:lnTo>
                    <a:lnTo>
                      <a:pt x="44" y="0"/>
                    </a:lnTo>
                    <a:lnTo>
                      <a:pt x="39" y="0"/>
                    </a:lnTo>
                    <a:lnTo>
                      <a:pt x="34" y="0"/>
                    </a:lnTo>
                    <a:lnTo>
                      <a:pt x="30" y="0"/>
                    </a:lnTo>
                    <a:lnTo>
                      <a:pt x="25" y="2"/>
                    </a:lnTo>
                    <a:lnTo>
                      <a:pt x="20" y="4"/>
                    </a:lnTo>
                    <a:lnTo>
                      <a:pt x="17" y="6"/>
                    </a:lnTo>
                    <a:lnTo>
                      <a:pt x="14" y="10"/>
                    </a:lnTo>
                    <a:lnTo>
                      <a:pt x="11" y="14"/>
                    </a:lnTo>
                    <a:lnTo>
                      <a:pt x="8" y="19"/>
                    </a:lnTo>
                    <a:lnTo>
                      <a:pt x="6" y="23"/>
                    </a:lnTo>
                    <a:lnTo>
                      <a:pt x="3" y="27"/>
                    </a:lnTo>
                    <a:lnTo>
                      <a:pt x="0" y="31"/>
                    </a:lnTo>
                    <a:lnTo>
                      <a:pt x="5" y="33"/>
                    </a:lnTo>
                    <a:lnTo>
                      <a:pt x="8" y="35"/>
                    </a:lnTo>
                    <a:lnTo>
                      <a:pt x="12" y="38"/>
                    </a:lnTo>
                    <a:lnTo>
                      <a:pt x="15" y="38"/>
                    </a:lnTo>
                    <a:lnTo>
                      <a:pt x="19" y="40"/>
                    </a:lnTo>
                    <a:lnTo>
                      <a:pt x="23" y="42"/>
                    </a:lnTo>
                    <a:lnTo>
                      <a:pt x="26" y="44"/>
                    </a:lnTo>
                    <a:lnTo>
                      <a:pt x="30" y="48"/>
                    </a:lnTo>
                    <a:lnTo>
                      <a:pt x="31" y="50"/>
                    </a:lnTo>
                    <a:lnTo>
                      <a:pt x="33" y="52"/>
                    </a:lnTo>
                    <a:lnTo>
                      <a:pt x="34" y="54"/>
                    </a:lnTo>
                    <a:lnTo>
                      <a:pt x="36" y="56"/>
                    </a:lnTo>
                    <a:lnTo>
                      <a:pt x="37" y="59"/>
                    </a:lnTo>
                    <a:lnTo>
                      <a:pt x="39" y="61"/>
                    </a:lnTo>
                    <a:lnTo>
                      <a:pt x="40" y="63"/>
                    </a:lnTo>
                    <a:lnTo>
                      <a:pt x="42" y="65"/>
                    </a:lnTo>
                    <a:lnTo>
                      <a:pt x="45" y="67"/>
                    </a:lnTo>
                    <a:lnTo>
                      <a:pt x="48" y="69"/>
                    </a:lnTo>
                    <a:lnTo>
                      <a:pt x="51" y="71"/>
                    </a:lnTo>
                    <a:lnTo>
                      <a:pt x="56" y="71"/>
                    </a:lnTo>
                    <a:lnTo>
                      <a:pt x="59" y="71"/>
                    </a:lnTo>
                    <a:lnTo>
                      <a:pt x="62" y="69"/>
                    </a:lnTo>
                    <a:lnTo>
                      <a:pt x="67" y="69"/>
                    </a:lnTo>
                    <a:lnTo>
                      <a:pt x="70" y="67"/>
                    </a:lnTo>
                    <a:lnTo>
                      <a:pt x="72" y="65"/>
                    </a:lnTo>
                    <a:lnTo>
                      <a:pt x="72" y="63"/>
                    </a:lnTo>
                    <a:lnTo>
                      <a:pt x="72" y="59"/>
                    </a:lnTo>
                    <a:lnTo>
                      <a:pt x="70" y="56"/>
                    </a:lnTo>
                    <a:lnTo>
                      <a:pt x="69" y="54"/>
                    </a:lnTo>
                    <a:lnTo>
                      <a:pt x="67" y="50"/>
                    </a:lnTo>
                    <a:lnTo>
                      <a:pt x="67" y="48"/>
                    </a:lnTo>
                    <a:lnTo>
                      <a:pt x="67" y="44"/>
                    </a:lnTo>
                    <a:close/>
                  </a:path>
                </a:pathLst>
              </a:custGeom>
              <a:solidFill>
                <a:srgbClr val="F7AB8C"/>
              </a:solidFill>
              <a:ln w="9525">
                <a:noFill/>
                <a:round/>
                <a:headEnd/>
                <a:tailEnd/>
              </a:ln>
            </p:spPr>
            <p:txBody>
              <a:bodyPr/>
              <a:lstStyle/>
              <a:p>
                <a:endParaRPr lang="it-IT">
                  <a:solidFill>
                    <a:srgbClr val="FFFFFF"/>
                  </a:solidFill>
                </a:endParaRPr>
              </a:p>
            </p:txBody>
          </p:sp>
          <p:sp>
            <p:nvSpPr>
              <p:cNvPr id="29127" name="Freeform 571"/>
              <p:cNvSpPr>
                <a:spLocks/>
              </p:cNvSpPr>
              <p:nvPr/>
            </p:nvSpPr>
            <p:spPr bwMode="auto">
              <a:xfrm>
                <a:off x="3364" y="1867"/>
                <a:ext cx="11" cy="42"/>
              </a:xfrm>
              <a:custGeom>
                <a:avLst/>
                <a:gdLst>
                  <a:gd name="T0" fmla="*/ 0 w 11"/>
                  <a:gd name="T1" fmla="*/ 6 h 42"/>
                  <a:gd name="T2" fmla="*/ 2 w 11"/>
                  <a:gd name="T3" fmla="*/ 8 h 42"/>
                  <a:gd name="T4" fmla="*/ 3 w 11"/>
                  <a:gd name="T5" fmla="*/ 10 h 42"/>
                  <a:gd name="T6" fmla="*/ 3 w 11"/>
                  <a:gd name="T7" fmla="*/ 15 h 42"/>
                  <a:gd name="T8" fmla="*/ 5 w 11"/>
                  <a:gd name="T9" fmla="*/ 19 h 42"/>
                  <a:gd name="T10" fmla="*/ 5 w 11"/>
                  <a:gd name="T11" fmla="*/ 23 h 42"/>
                  <a:gd name="T12" fmla="*/ 5 w 11"/>
                  <a:gd name="T13" fmla="*/ 29 h 42"/>
                  <a:gd name="T14" fmla="*/ 5 w 11"/>
                  <a:gd name="T15" fmla="*/ 36 h 42"/>
                  <a:gd name="T16" fmla="*/ 5 w 11"/>
                  <a:gd name="T17" fmla="*/ 40 h 42"/>
                  <a:gd name="T18" fmla="*/ 11 w 11"/>
                  <a:gd name="T19" fmla="*/ 42 h 42"/>
                  <a:gd name="T20" fmla="*/ 11 w 11"/>
                  <a:gd name="T21" fmla="*/ 36 h 42"/>
                  <a:gd name="T22" fmla="*/ 11 w 11"/>
                  <a:gd name="T23" fmla="*/ 29 h 42"/>
                  <a:gd name="T24" fmla="*/ 11 w 11"/>
                  <a:gd name="T25" fmla="*/ 23 h 42"/>
                  <a:gd name="T26" fmla="*/ 11 w 11"/>
                  <a:gd name="T27" fmla="*/ 17 h 42"/>
                  <a:gd name="T28" fmla="*/ 10 w 11"/>
                  <a:gd name="T29" fmla="*/ 13 h 42"/>
                  <a:gd name="T30" fmla="*/ 8 w 11"/>
                  <a:gd name="T31" fmla="*/ 6 h 42"/>
                  <a:gd name="T32" fmla="*/ 6 w 11"/>
                  <a:gd name="T33" fmla="*/ 2 h 42"/>
                  <a:gd name="T34" fmla="*/ 3 w 11"/>
                  <a:gd name="T35" fmla="*/ 0 h 42"/>
                  <a:gd name="T36" fmla="*/ 0 w 11"/>
                  <a:gd name="T37" fmla="*/ 6 h 4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42"/>
                  <a:gd name="T59" fmla="*/ 11 w 11"/>
                  <a:gd name="T60" fmla="*/ 42 h 4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42">
                    <a:moveTo>
                      <a:pt x="0" y="6"/>
                    </a:moveTo>
                    <a:lnTo>
                      <a:pt x="2" y="8"/>
                    </a:lnTo>
                    <a:lnTo>
                      <a:pt x="3" y="10"/>
                    </a:lnTo>
                    <a:lnTo>
                      <a:pt x="3" y="15"/>
                    </a:lnTo>
                    <a:lnTo>
                      <a:pt x="5" y="19"/>
                    </a:lnTo>
                    <a:lnTo>
                      <a:pt x="5" y="23"/>
                    </a:lnTo>
                    <a:lnTo>
                      <a:pt x="5" y="29"/>
                    </a:lnTo>
                    <a:lnTo>
                      <a:pt x="5" y="36"/>
                    </a:lnTo>
                    <a:lnTo>
                      <a:pt x="5" y="40"/>
                    </a:lnTo>
                    <a:lnTo>
                      <a:pt x="11" y="42"/>
                    </a:lnTo>
                    <a:lnTo>
                      <a:pt x="11" y="36"/>
                    </a:lnTo>
                    <a:lnTo>
                      <a:pt x="11" y="29"/>
                    </a:lnTo>
                    <a:lnTo>
                      <a:pt x="11" y="23"/>
                    </a:lnTo>
                    <a:lnTo>
                      <a:pt x="11" y="17"/>
                    </a:lnTo>
                    <a:lnTo>
                      <a:pt x="10" y="13"/>
                    </a:lnTo>
                    <a:lnTo>
                      <a:pt x="8" y="6"/>
                    </a:lnTo>
                    <a:lnTo>
                      <a:pt x="6" y="2"/>
                    </a:lnTo>
                    <a:lnTo>
                      <a:pt x="3"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9128" name="Freeform 572"/>
              <p:cNvSpPr>
                <a:spLocks/>
              </p:cNvSpPr>
              <p:nvPr/>
            </p:nvSpPr>
            <p:spPr bwMode="auto">
              <a:xfrm>
                <a:off x="3328" y="1859"/>
                <a:ext cx="39" cy="14"/>
              </a:xfrm>
              <a:custGeom>
                <a:avLst/>
                <a:gdLst>
                  <a:gd name="T0" fmla="*/ 2 w 39"/>
                  <a:gd name="T1" fmla="*/ 10 h 14"/>
                  <a:gd name="T2" fmla="*/ 7 w 39"/>
                  <a:gd name="T3" fmla="*/ 8 h 14"/>
                  <a:gd name="T4" fmla="*/ 11 w 39"/>
                  <a:gd name="T5" fmla="*/ 8 h 14"/>
                  <a:gd name="T6" fmla="*/ 16 w 39"/>
                  <a:gd name="T7" fmla="*/ 8 h 14"/>
                  <a:gd name="T8" fmla="*/ 21 w 39"/>
                  <a:gd name="T9" fmla="*/ 8 h 14"/>
                  <a:gd name="T10" fmla="*/ 24 w 39"/>
                  <a:gd name="T11" fmla="*/ 8 h 14"/>
                  <a:gd name="T12" fmla="*/ 28 w 39"/>
                  <a:gd name="T13" fmla="*/ 10 h 14"/>
                  <a:gd name="T14" fmla="*/ 33 w 39"/>
                  <a:gd name="T15" fmla="*/ 12 h 14"/>
                  <a:gd name="T16" fmla="*/ 36 w 39"/>
                  <a:gd name="T17" fmla="*/ 14 h 14"/>
                  <a:gd name="T18" fmla="*/ 39 w 39"/>
                  <a:gd name="T19" fmla="*/ 8 h 14"/>
                  <a:gd name="T20" fmla="*/ 35 w 39"/>
                  <a:gd name="T21" fmla="*/ 4 h 14"/>
                  <a:gd name="T22" fmla="*/ 32 w 39"/>
                  <a:gd name="T23" fmla="*/ 2 h 14"/>
                  <a:gd name="T24" fmla="*/ 25 w 39"/>
                  <a:gd name="T25" fmla="*/ 0 h 14"/>
                  <a:gd name="T26" fmla="*/ 21 w 39"/>
                  <a:gd name="T27" fmla="*/ 0 h 14"/>
                  <a:gd name="T28" fmla="*/ 16 w 39"/>
                  <a:gd name="T29" fmla="*/ 0 h 14"/>
                  <a:gd name="T30" fmla="*/ 10 w 39"/>
                  <a:gd name="T31" fmla="*/ 0 h 14"/>
                  <a:gd name="T32" fmla="*/ 5 w 39"/>
                  <a:gd name="T33" fmla="*/ 0 h 14"/>
                  <a:gd name="T34" fmla="*/ 0 w 39"/>
                  <a:gd name="T35" fmla="*/ 2 h 14"/>
                  <a:gd name="T36" fmla="*/ 2 w 39"/>
                  <a:gd name="T37" fmla="*/ 10 h 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14"/>
                  <a:gd name="T59" fmla="*/ 39 w 39"/>
                  <a:gd name="T60" fmla="*/ 14 h 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14">
                    <a:moveTo>
                      <a:pt x="2" y="10"/>
                    </a:moveTo>
                    <a:lnTo>
                      <a:pt x="7" y="8"/>
                    </a:lnTo>
                    <a:lnTo>
                      <a:pt x="11" y="8"/>
                    </a:lnTo>
                    <a:lnTo>
                      <a:pt x="16" y="8"/>
                    </a:lnTo>
                    <a:lnTo>
                      <a:pt x="21" y="8"/>
                    </a:lnTo>
                    <a:lnTo>
                      <a:pt x="24" y="8"/>
                    </a:lnTo>
                    <a:lnTo>
                      <a:pt x="28" y="10"/>
                    </a:lnTo>
                    <a:lnTo>
                      <a:pt x="33" y="12"/>
                    </a:lnTo>
                    <a:lnTo>
                      <a:pt x="36" y="14"/>
                    </a:lnTo>
                    <a:lnTo>
                      <a:pt x="39" y="8"/>
                    </a:lnTo>
                    <a:lnTo>
                      <a:pt x="35" y="4"/>
                    </a:lnTo>
                    <a:lnTo>
                      <a:pt x="32" y="2"/>
                    </a:lnTo>
                    <a:lnTo>
                      <a:pt x="25" y="0"/>
                    </a:lnTo>
                    <a:lnTo>
                      <a:pt x="21" y="0"/>
                    </a:lnTo>
                    <a:lnTo>
                      <a:pt x="16" y="0"/>
                    </a:lnTo>
                    <a:lnTo>
                      <a:pt x="10" y="0"/>
                    </a:lnTo>
                    <a:lnTo>
                      <a:pt x="5" y="0"/>
                    </a:lnTo>
                    <a:lnTo>
                      <a:pt x="0" y="2"/>
                    </a:lnTo>
                    <a:lnTo>
                      <a:pt x="2" y="10"/>
                    </a:lnTo>
                    <a:close/>
                  </a:path>
                </a:pathLst>
              </a:custGeom>
              <a:solidFill>
                <a:srgbClr val="CC6633"/>
              </a:solidFill>
              <a:ln w="9525">
                <a:noFill/>
                <a:round/>
                <a:headEnd/>
                <a:tailEnd/>
              </a:ln>
            </p:spPr>
            <p:txBody>
              <a:bodyPr/>
              <a:lstStyle/>
              <a:p>
                <a:endParaRPr lang="it-IT">
                  <a:solidFill>
                    <a:srgbClr val="FFFFFF"/>
                  </a:solidFill>
                </a:endParaRPr>
              </a:p>
            </p:txBody>
          </p:sp>
          <p:sp>
            <p:nvSpPr>
              <p:cNvPr id="29129" name="Freeform 573"/>
              <p:cNvSpPr>
                <a:spLocks/>
              </p:cNvSpPr>
              <p:nvPr/>
            </p:nvSpPr>
            <p:spPr bwMode="auto">
              <a:xfrm>
                <a:off x="3300" y="1861"/>
                <a:ext cx="30" cy="37"/>
              </a:xfrm>
              <a:custGeom>
                <a:avLst/>
                <a:gdLst>
                  <a:gd name="T0" fmla="*/ 6 w 30"/>
                  <a:gd name="T1" fmla="*/ 31 h 37"/>
                  <a:gd name="T2" fmla="*/ 8 w 30"/>
                  <a:gd name="T3" fmla="*/ 37 h 37"/>
                  <a:gd name="T4" fmla="*/ 11 w 30"/>
                  <a:gd name="T5" fmla="*/ 31 h 37"/>
                  <a:gd name="T6" fmla="*/ 13 w 30"/>
                  <a:gd name="T7" fmla="*/ 27 h 37"/>
                  <a:gd name="T8" fmla="*/ 16 w 30"/>
                  <a:gd name="T9" fmla="*/ 23 h 37"/>
                  <a:gd name="T10" fmla="*/ 19 w 30"/>
                  <a:gd name="T11" fmla="*/ 19 h 37"/>
                  <a:gd name="T12" fmla="*/ 22 w 30"/>
                  <a:gd name="T13" fmla="*/ 14 h 37"/>
                  <a:gd name="T14" fmla="*/ 24 w 30"/>
                  <a:gd name="T15" fmla="*/ 12 h 37"/>
                  <a:gd name="T16" fmla="*/ 27 w 30"/>
                  <a:gd name="T17" fmla="*/ 10 h 37"/>
                  <a:gd name="T18" fmla="*/ 30 w 30"/>
                  <a:gd name="T19" fmla="*/ 8 h 37"/>
                  <a:gd name="T20" fmla="*/ 28 w 30"/>
                  <a:gd name="T21" fmla="*/ 0 h 37"/>
                  <a:gd name="T22" fmla="*/ 24 w 30"/>
                  <a:gd name="T23" fmla="*/ 2 h 37"/>
                  <a:gd name="T24" fmla="*/ 20 w 30"/>
                  <a:gd name="T25" fmla="*/ 4 h 37"/>
                  <a:gd name="T26" fmla="*/ 17 w 30"/>
                  <a:gd name="T27" fmla="*/ 8 h 37"/>
                  <a:gd name="T28" fmla="*/ 14 w 30"/>
                  <a:gd name="T29" fmla="*/ 12 h 37"/>
                  <a:gd name="T30" fmla="*/ 11 w 30"/>
                  <a:gd name="T31" fmla="*/ 16 h 37"/>
                  <a:gd name="T32" fmla="*/ 8 w 30"/>
                  <a:gd name="T33" fmla="*/ 23 h 37"/>
                  <a:gd name="T34" fmla="*/ 5 w 30"/>
                  <a:gd name="T35" fmla="*/ 27 h 37"/>
                  <a:gd name="T36" fmla="*/ 2 w 30"/>
                  <a:gd name="T37" fmla="*/ 31 h 37"/>
                  <a:gd name="T38" fmla="*/ 3 w 30"/>
                  <a:gd name="T39" fmla="*/ 37 h 37"/>
                  <a:gd name="T40" fmla="*/ 2 w 30"/>
                  <a:gd name="T41" fmla="*/ 31 h 37"/>
                  <a:gd name="T42" fmla="*/ 0 w 30"/>
                  <a:gd name="T43" fmla="*/ 35 h 37"/>
                  <a:gd name="T44" fmla="*/ 3 w 30"/>
                  <a:gd name="T45" fmla="*/ 37 h 37"/>
                  <a:gd name="T46" fmla="*/ 6 w 30"/>
                  <a:gd name="T47" fmla="*/ 31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0"/>
                  <a:gd name="T73" fmla="*/ 0 h 37"/>
                  <a:gd name="T74" fmla="*/ 30 w 30"/>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0" h="37">
                    <a:moveTo>
                      <a:pt x="6" y="31"/>
                    </a:moveTo>
                    <a:lnTo>
                      <a:pt x="8" y="37"/>
                    </a:lnTo>
                    <a:lnTo>
                      <a:pt x="11" y="31"/>
                    </a:lnTo>
                    <a:lnTo>
                      <a:pt x="13" y="27"/>
                    </a:lnTo>
                    <a:lnTo>
                      <a:pt x="16" y="23"/>
                    </a:lnTo>
                    <a:lnTo>
                      <a:pt x="19" y="19"/>
                    </a:lnTo>
                    <a:lnTo>
                      <a:pt x="22" y="14"/>
                    </a:lnTo>
                    <a:lnTo>
                      <a:pt x="24" y="12"/>
                    </a:lnTo>
                    <a:lnTo>
                      <a:pt x="27" y="10"/>
                    </a:lnTo>
                    <a:lnTo>
                      <a:pt x="30" y="8"/>
                    </a:lnTo>
                    <a:lnTo>
                      <a:pt x="28" y="0"/>
                    </a:lnTo>
                    <a:lnTo>
                      <a:pt x="24" y="2"/>
                    </a:lnTo>
                    <a:lnTo>
                      <a:pt x="20" y="4"/>
                    </a:lnTo>
                    <a:lnTo>
                      <a:pt x="17" y="8"/>
                    </a:lnTo>
                    <a:lnTo>
                      <a:pt x="14" y="12"/>
                    </a:lnTo>
                    <a:lnTo>
                      <a:pt x="11" y="16"/>
                    </a:lnTo>
                    <a:lnTo>
                      <a:pt x="8" y="23"/>
                    </a:lnTo>
                    <a:lnTo>
                      <a:pt x="5" y="27"/>
                    </a:lnTo>
                    <a:lnTo>
                      <a:pt x="2" y="31"/>
                    </a:lnTo>
                    <a:lnTo>
                      <a:pt x="3" y="37"/>
                    </a:lnTo>
                    <a:lnTo>
                      <a:pt x="2" y="31"/>
                    </a:lnTo>
                    <a:lnTo>
                      <a:pt x="0" y="35"/>
                    </a:lnTo>
                    <a:lnTo>
                      <a:pt x="3" y="37"/>
                    </a:lnTo>
                    <a:lnTo>
                      <a:pt x="6" y="31"/>
                    </a:lnTo>
                    <a:close/>
                  </a:path>
                </a:pathLst>
              </a:custGeom>
              <a:solidFill>
                <a:srgbClr val="CC6633"/>
              </a:solidFill>
              <a:ln w="9525">
                <a:noFill/>
                <a:round/>
                <a:headEnd/>
                <a:tailEnd/>
              </a:ln>
            </p:spPr>
            <p:txBody>
              <a:bodyPr/>
              <a:lstStyle/>
              <a:p>
                <a:endParaRPr lang="it-IT">
                  <a:solidFill>
                    <a:srgbClr val="FFFFFF"/>
                  </a:solidFill>
                </a:endParaRPr>
              </a:p>
            </p:txBody>
          </p:sp>
          <p:sp>
            <p:nvSpPr>
              <p:cNvPr id="29130" name="Freeform 574"/>
              <p:cNvSpPr>
                <a:spLocks/>
              </p:cNvSpPr>
              <p:nvPr/>
            </p:nvSpPr>
            <p:spPr bwMode="auto">
              <a:xfrm>
                <a:off x="3303" y="1892"/>
                <a:ext cx="35" cy="21"/>
              </a:xfrm>
              <a:custGeom>
                <a:avLst/>
                <a:gdLst>
                  <a:gd name="T0" fmla="*/ 35 w 35"/>
                  <a:gd name="T1" fmla="*/ 17 h 21"/>
                  <a:gd name="T2" fmla="*/ 35 w 35"/>
                  <a:gd name="T3" fmla="*/ 15 h 21"/>
                  <a:gd name="T4" fmla="*/ 30 w 35"/>
                  <a:gd name="T5" fmla="*/ 11 h 21"/>
                  <a:gd name="T6" fmla="*/ 27 w 35"/>
                  <a:gd name="T7" fmla="*/ 9 h 21"/>
                  <a:gd name="T8" fmla="*/ 22 w 35"/>
                  <a:gd name="T9" fmla="*/ 6 h 21"/>
                  <a:gd name="T10" fmla="*/ 19 w 35"/>
                  <a:gd name="T11" fmla="*/ 4 h 21"/>
                  <a:gd name="T12" fmla="*/ 14 w 35"/>
                  <a:gd name="T13" fmla="*/ 4 h 21"/>
                  <a:gd name="T14" fmla="*/ 11 w 35"/>
                  <a:gd name="T15" fmla="*/ 2 h 21"/>
                  <a:gd name="T16" fmla="*/ 7 w 35"/>
                  <a:gd name="T17" fmla="*/ 0 h 21"/>
                  <a:gd name="T18" fmla="*/ 3 w 35"/>
                  <a:gd name="T19" fmla="*/ 0 h 21"/>
                  <a:gd name="T20" fmla="*/ 0 w 35"/>
                  <a:gd name="T21" fmla="*/ 6 h 21"/>
                  <a:gd name="T22" fmla="*/ 5 w 35"/>
                  <a:gd name="T23" fmla="*/ 9 h 21"/>
                  <a:gd name="T24" fmla="*/ 8 w 35"/>
                  <a:gd name="T25" fmla="*/ 11 h 21"/>
                  <a:gd name="T26" fmla="*/ 13 w 35"/>
                  <a:gd name="T27" fmla="*/ 13 h 21"/>
                  <a:gd name="T28" fmla="*/ 16 w 35"/>
                  <a:gd name="T29" fmla="*/ 13 h 21"/>
                  <a:gd name="T30" fmla="*/ 21 w 35"/>
                  <a:gd name="T31" fmla="*/ 15 h 21"/>
                  <a:gd name="T32" fmla="*/ 24 w 35"/>
                  <a:gd name="T33" fmla="*/ 17 h 21"/>
                  <a:gd name="T34" fmla="*/ 27 w 35"/>
                  <a:gd name="T35" fmla="*/ 19 h 21"/>
                  <a:gd name="T36" fmla="*/ 28 w 35"/>
                  <a:gd name="T37" fmla="*/ 21 h 21"/>
                  <a:gd name="T38" fmla="*/ 35 w 35"/>
                  <a:gd name="T39" fmla="*/ 17 h 2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
                  <a:gd name="T61" fmla="*/ 0 h 21"/>
                  <a:gd name="T62" fmla="*/ 35 w 35"/>
                  <a:gd name="T63" fmla="*/ 21 h 2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 h="21">
                    <a:moveTo>
                      <a:pt x="35" y="17"/>
                    </a:moveTo>
                    <a:lnTo>
                      <a:pt x="35" y="15"/>
                    </a:lnTo>
                    <a:lnTo>
                      <a:pt x="30" y="11"/>
                    </a:lnTo>
                    <a:lnTo>
                      <a:pt x="27" y="9"/>
                    </a:lnTo>
                    <a:lnTo>
                      <a:pt x="22" y="6"/>
                    </a:lnTo>
                    <a:lnTo>
                      <a:pt x="19" y="4"/>
                    </a:lnTo>
                    <a:lnTo>
                      <a:pt x="14" y="4"/>
                    </a:lnTo>
                    <a:lnTo>
                      <a:pt x="11" y="2"/>
                    </a:lnTo>
                    <a:lnTo>
                      <a:pt x="7" y="0"/>
                    </a:lnTo>
                    <a:lnTo>
                      <a:pt x="3" y="0"/>
                    </a:lnTo>
                    <a:lnTo>
                      <a:pt x="0" y="6"/>
                    </a:lnTo>
                    <a:lnTo>
                      <a:pt x="5" y="9"/>
                    </a:lnTo>
                    <a:lnTo>
                      <a:pt x="8" y="11"/>
                    </a:lnTo>
                    <a:lnTo>
                      <a:pt x="13" y="13"/>
                    </a:lnTo>
                    <a:lnTo>
                      <a:pt x="16" y="13"/>
                    </a:lnTo>
                    <a:lnTo>
                      <a:pt x="21" y="15"/>
                    </a:lnTo>
                    <a:lnTo>
                      <a:pt x="24" y="17"/>
                    </a:lnTo>
                    <a:lnTo>
                      <a:pt x="27" y="19"/>
                    </a:lnTo>
                    <a:lnTo>
                      <a:pt x="28" y="21"/>
                    </a:lnTo>
                    <a:lnTo>
                      <a:pt x="35" y="17"/>
                    </a:lnTo>
                    <a:close/>
                  </a:path>
                </a:pathLst>
              </a:custGeom>
              <a:solidFill>
                <a:srgbClr val="CC6633"/>
              </a:solidFill>
              <a:ln w="9525">
                <a:noFill/>
                <a:round/>
                <a:headEnd/>
                <a:tailEnd/>
              </a:ln>
            </p:spPr>
            <p:txBody>
              <a:bodyPr/>
              <a:lstStyle/>
              <a:p>
                <a:endParaRPr lang="it-IT">
                  <a:solidFill>
                    <a:srgbClr val="FFFFFF"/>
                  </a:solidFill>
                </a:endParaRPr>
              </a:p>
            </p:txBody>
          </p:sp>
          <p:sp>
            <p:nvSpPr>
              <p:cNvPr id="29131" name="Freeform 575"/>
              <p:cNvSpPr>
                <a:spLocks/>
              </p:cNvSpPr>
              <p:nvPr/>
            </p:nvSpPr>
            <p:spPr bwMode="auto">
              <a:xfrm>
                <a:off x="3331" y="1909"/>
                <a:ext cx="18" cy="23"/>
              </a:xfrm>
              <a:custGeom>
                <a:avLst/>
                <a:gdLst>
                  <a:gd name="T0" fmla="*/ 18 w 18"/>
                  <a:gd name="T1" fmla="*/ 15 h 23"/>
                  <a:gd name="T2" fmla="*/ 16 w 18"/>
                  <a:gd name="T3" fmla="*/ 13 h 23"/>
                  <a:gd name="T4" fmla="*/ 14 w 18"/>
                  <a:gd name="T5" fmla="*/ 13 h 23"/>
                  <a:gd name="T6" fmla="*/ 13 w 18"/>
                  <a:gd name="T7" fmla="*/ 10 h 23"/>
                  <a:gd name="T8" fmla="*/ 11 w 18"/>
                  <a:gd name="T9" fmla="*/ 8 h 23"/>
                  <a:gd name="T10" fmla="*/ 10 w 18"/>
                  <a:gd name="T11" fmla="*/ 6 h 23"/>
                  <a:gd name="T12" fmla="*/ 8 w 18"/>
                  <a:gd name="T13" fmla="*/ 4 h 23"/>
                  <a:gd name="T14" fmla="*/ 7 w 18"/>
                  <a:gd name="T15" fmla="*/ 2 h 23"/>
                  <a:gd name="T16" fmla="*/ 7 w 18"/>
                  <a:gd name="T17" fmla="*/ 0 h 23"/>
                  <a:gd name="T18" fmla="*/ 0 w 18"/>
                  <a:gd name="T19" fmla="*/ 4 h 23"/>
                  <a:gd name="T20" fmla="*/ 2 w 18"/>
                  <a:gd name="T21" fmla="*/ 6 h 23"/>
                  <a:gd name="T22" fmla="*/ 4 w 18"/>
                  <a:gd name="T23" fmla="*/ 8 h 23"/>
                  <a:gd name="T24" fmla="*/ 5 w 18"/>
                  <a:gd name="T25" fmla="*/ 10 h 23"/>
                  <a:gd name="T26" fmla="*/ 7 w 18"/>
                  <a:gd name="T27" fmla="*/ 13 h 23"/>
                  <a:gd name="T28" fmla="*/ 8 w 18"/>
                  <a:gd name="T29" fmla="*/ 17 h 23"/>
                  <a:gd name="T30" fmla="*/ 10 w 18"/>
                  <a:gd name="T31" fmla="*/ 19 h 23"/>
                  <a:gd name="T32" fmla="*/ 11 w 18"/>
                  <a:gd name="T33" fmla="*/ 21 h 23"/>
                  <a:gd name="T34" fmla="*/ 13 w 18"/>
                  <a:gd name="T35" fmla="*/ 23 h 23"/>
                  <a:gd name="T36" fmla="*/ 14 w 18"/>
                  <a:gd name="T37" fmla="*/ 23 h 23"/>
                  <a:gd name="T38" fmla="*/ 18 w 18"/>
                  <a:gd name="T39" fmla="*/ 15 h 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8"/>
                  <a:gd name="T61" fmla="*/ 0 h 23"/>
                  <a:gd name="T62" fmla="*/ 18 w 18"/>
                  <a:gd name="T63" fmla="*/ 23 h 2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8" h="23">
                    <a:moveTo>
                      <a:pt x="18" y="15"/>
                    </a:moveTo>
                    <a:lnTo>
                      <a:pt x="16" y="13"/>
                    </a:lnTo>
                    <a:lnTo>
                      <a:pt x="14" y="13"/>
                    </a:lnTo>
                    <a:lnTo>
                      <a:pt x="13" y="10"/>
                    </a:lnTo>
                    <a:lnTo>
                      <a:pt x="11" y="8"/>
                    </a:lnTo>
                    <a:lnTo>
                      <a:pt x="10" y="6"/>
                    </a:lnTo>
                    <a:lnTo>
                      <a:pt x="8" y="4"/>
                    </a:lnTo>
                    <a:lnTo>
                      <a:pt x="7" y="2"/>
                    </a:lnTo>
                    <a:lnTo>
                      <a:pt x="7" y="0"/>
                    </a:lnTo>
                    <a:lnTo>
                      <a:pt x="0" y="4"/>
                    </a:lnTo>
                    <a:lnTo>
                      <a:pt x="2" y="6"/>
                    </a:lnTo>
                    <a:lnTo>
                      <a:pt x="4" y="8"/>
                    </a:lnTo>
                    <a:lnTo>
                      <a:pt x="5" y="10"/>
                    </a:lnTo>
                    <a:lnTo>
                      <a:pt x="7" y="13"/>
                    </a:lnTo>
                    <a:lnTo>
                      <a:pt x="8" y="17"/>
                    </a:lnTo>
                    <a:lnTo>
                      <a:pt x="10" y="19"/>
                    </a:lnTo>
                    <a:lnTo>
                      <a:pt x="11" y="21"/>
                    </a:lnTo>
                    <a:lnTo>
                      <a:pt x="13" y="23"/>
                    </a:lnTo>
                    <a:lnTo>
                      <a:pt x="14" y="23"/>
                    </a:lnTo>
                    <a:lnTo>
                      <a:pt x="18" y="15"/>
                    </a:lnTo>
                    <a:close/>
                  </a:path>
                </a:pathLst>
              </a:custGeom>
              <a:solidFill>
                <a:srgbClr val="CC6633"/>
              </a:solidFill>
              <a:ln w="9525">
                <a:noFill/>
                <a:round/>
                <a:headEnd/>
                <a:tailEnd/>
              </a:ln>
            </p:spPr>
            <p:txBody>
              <a:bodyPr/>
              <a:lstStyle/>
              <a:p>
                <a:endParaRPr lang="it-IT">
                  <a:solidFill>
                    <a:srgbClr val="FFFFFF"/>
                  </a:solidFill>
                </a:endParaRPr>
              </a:p>
            </p:txBody>
          </p:sp>
          <p:sp>
            <p:nvSpPr>
              <p:cNvPr id="29132" name="Freeform 576"/>
              <p:cNvSpPr>
                <a:spLocks/>
              </p:cNvSpPr>
              <p:nvPr/>
            </p:nvSpPr>
            <p:spPr bwMode="auto">
              <a:xfrm>
                <a:off x="3345" y="1924"/>
                <a:ext cx="32" cy="14"/>
              </a:xfrm>
              <a:custGeom>
                <a:avLst/>
                <a:gdLst>
                  <a:gd name="T0" fmla="*/ 29 w 32"/>
                  <a:gd name="T1" fmla="*/ 2 h 14"/>
                  <a:gd name="T2" fmla="*/ 25 w 32"/>
                  <a:gd name="T3" fmla="*/ 4 h 14"/>
                  <a:gd name="T4" fmla="*/ 22 w 32"/>
                  <a:gd name="T5" fmla="*/ 4 h 14"/>
                  <a:gd name="T6" fmla="*/ 19 w 32"/>
                  <a:gd name="T7" fmla="*/ 6 h 14"/>
                  <a:gd name="T8" fmla="*/ 16 w 32"/>
                  <a:gd name="T9" fmla="*/ 6 h 14"/>
                  <a:gd name="T10" fmla="*/ 13 w 32"/>
                  <a:gd name="T11" fmla="*/ 6 h 14"/>
                  <a:gd name="T12" fmla="*/ 10 w 32"/>
                  <a:gd name="T13" fmla="*/ 4 h 14"/>
                  <a:gd name="T14" fmla="*/ 7 w 32"/>
                  <a:gd name="T15" fmla="*/ 4 h 14"/>
                  <a:gd name="T16" fmla="*/ 4 w 32"/>
                  <a:gd name="T17" fmla="*/ 0 h 14"/>
                  <a:gd name="T18" fmla="*/ 0 w 32"/>
                  <a:gd name="T19" fmla="*/ 8 h 14"/>
                  <a:gd name="T20" fmla="*/ 4 w 32"/>
                  <a:gd name="T21" fmla="*/ 10 h 14"/>
                  <a:gd name="T22" fmla="*/ 7 w 32"/>
                  <a:gd name="T23" fmla="*/ 12 h 14"/>
                  <a:gd name="T24" fmla="*/ 11 w 32"/>
                  <a:gd name="T25" fmla="*/ 14 h 14"/>
                  <a:gd name="T26" fmla="*/ 16 w 32"/>
                  <a:gd name="T27" fmla="*/ 14 h 14"/>
                  <a:gd name="T28" fmla="*/ 19 w 32"/>
                  <a:gd name="T29" fmla="*/ 14 h 14"/>
                  <a:gd name="T30" fmla="*/ 24 w 32"/>
                  <a:gd name="T31" fmla="*/ 12 h 14"/>
                  <a:gd name="T32" fmla="*/ 27 w 32"/>
                  <a:gd name="T33" fmla="*/ 12 h 14"/>
                  <a:gd name="T34" fmla="*/ 32 w 32"/>
                  <a:gd name="T35" fmla="*/ 10 h 14"/>
                  <a:gd name="T36" fmla="*/ 29 w 32"/>
                  <a:gd name="T37" fmla="*/ 2 h 1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4"/>
                  <a:gd name="T59" fmla="*/ 32 w 32"/>
                  <a:gd name="T60" fmla="*/ 14 h 1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4">
                    <a:moveTo>
                      <a:pt x="29" y="2"/>
                    </a:moveTo>
                    <a:lnTo>
                      <a:pt x="25" y="4"/>
                    </a:lnTo>
                    <a:lnTo>
                      <a:pt x="22" y="4"/>
                    </a:lnTo>
                    <a:lnTo>
                      <a:pt x="19" y="6"/>
                    </a:lnTo>
                    <a:lnTo>
                      <a:pt x="16" y="6"/>
                    </a:lnTo>
                    <a:lnTo>
                      <a:pt x="13" y="6"/>
                    </a:lnTo>
                    <a:lnTo>
                      <a:pt x="10" y="4"/>
                    </a:lnTo>
                    <a:lnTo>
                      <a:pt x="7" y="4"/>
                    </a:lnTo>
                    <a:lnTo>
                      <a:pt x="4" y="0"/>
                    </a:lnTo>
                    <a:lnTo>
                      <a:pt x="0" y="8"/>
                    </a:lnTo>
                    <a:lnTo>
                      <a:pt x="4" y="10"/>
                    </a:lnTo>
                    <a:lnTo>
                      <a:pt x="7" y="12"/>
                    </a:lnTo>
                    <a:lnTo>
                      <a:pt x="11" y="14"/>
                    </a:lnTo>
                    <a:lnTo>
                      <a:pt x="16" y="14"/>
                    </a:lnTo>
                    <a:lnTo>
                      <a:pt x="19" y="14"/>
                    </a:lnTo>
                    <a:lnTo>
                      <a:pt x="24" y="12"/>
                    </a:lnTo>
                    <a:lnTo>
                      <a:pt x="27" y="12"/>
                    </a:lnTo>
                    <a:lnTo>
                      <a:pt x="32" y="10"/>
                    </a:lnTo>
                    <a:lnTo>
                      <a:pt x="29" y="2"/>
                    </a:lnTo>
                    <a:close/>
                  </a:path>
                </a:pathLst>
              </a:custGeom>
              <a:solidFill>
                <a:srgbClr val="CC6633"/>
              </a:solidFill>
              <a:ln w="9525">
                <a:noFill/>
                <a:round/>
                <a:headEnd/>
                <a:tailEnd/>
              </a:ln>
            </p:spPr>
            <p:txBody>
              <a:bodyPr/>
              <a:lstStyle/>
              <a:p>
                <a:endParaRPr lang="it-IT">
                  <a:solidFill>
                    <a:srgbClr val="FFFFFF"/>
                  </a:solidFill>
                </a:endParaRPr>
              </a:p>
            </p:txBody>
          </p:sp>
          <p:sp>
            <p:nvSpPr>
              <p:cNvPr id="29133" name="Freeform 577"/>
              <p:cNvSpPr>
                <a:spLocks/>
              </p:cNvSpPr>
              <p:nvPr/>
            </p:nvSpPr>
            <p:spPr bwMode="auto">
              <a:xfrm>
                <a:off x="3369" y="1907"/>
                <a:ext cx="11" cy="27"/>
              </a:xfrm>
              <a:custGeom>
                <a:avLst/>
                <a:gdLst>
                  <a:gd name="T0" fmla="*/ 0 w 11"/>
                  <a:gd name="T1" fmla="*/ 0 h 27"/>
                  <a:gd name="T2" fmla="*/ 0 w 11"/>
                  <a:gd name="T3" fmla="*/ 4 h 27"/>
                  <a:gd name="T4" fmla="*/ 0 w 11"/>
                  <a:gd name="T5" fmla="*/ 8 h 27"/>
                  <a:gd name="T6" fmla="*/ 1 w 11"/>
                  <a:gd name="T7" fmla="*/ 12 h 27"/>
                  <a:gd name="T8" fmla="*/ 3 w 11"/>
                  <a:gd name="T9" fmla="*/ 15 h 27"/>
                  <a:gd name="T10" fmla="*/ 5 w 11"/>
                  <a:gd name="T11" fmla="*/ 17 h 27"/>
                  <a:gd name="T12" fmla="*/ 5 w 11"/>
                  <a:gd name="T13" fmla="*/ 19 h 27"/>
                  <a:gd name="T14" fmla="*/ 8 w 11"/>
                  <a:gd name="T15" fmla="*/ 27 h 27"/>
                  <a:gd name="T16" fmla="*/ 9 w 11"/>
                  <a:gd name="T17" fmla="*/ 23 h 27"/>
                  <a:gd name="T18" fmla="*/ 11 w 11"/>
                  <a:gd name="T19" fmla="*/ 19 h 27"/>
                  <a:gd name="T20" fmla="*/ 11 w 11"/>
                  <a:gd name="T21" fmla="*/ 15 h 27"/>
                  <a:gd name="T22" fmla="*/ 9 w 11"/>
                  <a:gd name="T23" fmla="*/ 10 h 27"/>
                  <a:gd name="T24" fmla="*/ 8 w 11"/>
                  <a:gd name="T25" fmla="*/ 8 h 27"/>
                  <a:gd name="T26" fmla="*/ 6 w 11"/>
                  <a:gd name="T27" fmla="*/ 4 h 27"/>
                  <a:gd name="T28" fmla="*/ 6 w 11"/>
                  <a:gd name="T29" fmla="*/ 2 h 27"/>
                  <a:gd name="T30" fmla="*/ 0 w 11"/>
                  <a:gd name="T31" fmla="*/ 0 h 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27"/>
                  <a:gd name="T50" fmla="*/ 11 w 11"/>
                  <a:gd name="T51" fmla="*/ 27 h 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27">
                    <a:moveTo>
                      <a:pt x="0" y="0"/>
                    </a:moveTo>
                    <a:lnTo>
                      <a:pt x="0" y="4"/>
                    </a:lnTo>
                    <a:lnTo>
                      <a:pt x="0" y="8"/>
                    </a:lnTo>
                    <a:lnTo>
                      <a:pt x="1" y="12"/>
                    </a:lnTo>
                    <a:lnTo>
                      <a:pt x="3" y="15"/>
                    </a:lnTo>
                    <a:lnTo>
                      <a:pt x="5" y="17"/>
                    </a:lnTo>
                    <a:lnTo>
                      <a:pt x="5" y="19"/>
                    </a:lnTo>
                    <a:lnTo>
                      <a:pt x="8" y="27"/>
                    </a:lnTo>
                    <a:lnTo>
                      <a:pt x="9" y="23"/>
                    </a:lnTo>
                    <a:lnTo>
                      <a:pt x="11" y="19"/>
                    </a:lnTo>
                    <a:lnTo>
                      <a:pt x="11" y="15"/>
                    </a:lnTo>
                    <a:lnTo>
                      <a:pt x="9" y="10"/>
                    </a:lnTo>
                    <a:lnTo>
                      <a:pt x="8" y="8"/>
                    </a:lnTo>
                    <a:lnTo>
                      <a:pt x="6" y="4"/>
                    </a:lnTo>
                    <a:lnTo>
                      <a:pt x="6" y="2"/>
                    </a:lnTo>
                    <a:lnTo>
                      <a:pt x="0" y="0"/>
                    </a:lnTo>
                    <a:close/>
                  </a:path>
                </a:pathLst>
              </a:custGeom>
              <a:solidFill>
                <a:srgbClr val="CC6633"/>
              </a:solidFill>
              <a:ln w="9525">
                <a:noFill/>
                <a:round/>
                <a:headEnd/>
                <a:tailEnd/>
              </a:ln>
            </p:spPr>
            <p:txBody>
              <a:bodyPr/>
              <a:lstStyle/>
              <a:p>
                <a:endParaRPr lang="it-IT">
                  <a:solidFill>
                    <a:srgbClr val="FFFFFF"/>
                  </a:solidFill>
                </a:endParaRPr>
              </a:p>
            </p:txBody>
          </p:sp>
          <p:sp>
            <p:nvSpPr>
              <p:cNvPr id="29134" name="Freeform 578"/>
              <p:cNvSpPr>
                <a:spLocks/>
              </p:cNvSpPr>
              <p:nvPr/>
            </p:nvSpPr>
            <p:spPr bwMode="auto">
              <a:xfrm>
                <a:off x="2581" y="1837"/>
                <a:ext cx="17" cy="53"/>
              </a:xfrm>
              <a:custGeom>
                <a:avLst/>
                <a:gdLst>
                  <a:gd name="T0" fmla="*/ 14 w 17"/>
                  <a:gd name="T1" fmla="*/ 0 h 53"/>
                  <a:gd name="T2" fmla="*/ 11 w 17"/>
                  <a:gd name="T3" fmla="*/ 7 h 53"/>
                  <a:gd name="T4" fmla="*/ 8 w 17"/>
                  <a:gd name="T5" fmla="*/ 13 h 53"/>
                  <a:gd name="T6" fmla="*/ 5 w 17"/>
                  <a:gd name="T7" fmla="*/ 19 h 53"/>
                  <a:gd name="T8" fmla="*/ 3 w 17"/>
                  <a:gd name="T9" fmla="*/ 26 h 53"/>
                  <a:gd name="T10" fmla="*/ 1 w 17"/>
                  <a:gd name="T11" fmla="*/ 32 h 53"/>
                  <a:gd name="T12" fmla="*/ 0 w 17"/>
                  <a:gd name="T13" fmla="*/ 40 h 53"/>
                  <a:gd name="T14" fmla="*/ 1 w 17"/>
                  <a:gd name="T15" fmla="*/ 47 h 53"/>
                  <a:gd name="T16" fmla="*/ 3 w 17"/>
                  <a:gd name="T17" fmla="*/ 53 h 53"/>
                  <a:gd name="T18" fmla="*/ 3 w 17"/>
                  <a:gd name="T19" fmla="*/ 53 h 53"/>
                  <a:gd name="T20" fmla="*/ 3 w 17"/>
                  <a:gd name="T21" fmla="*/ 53 h 53"/>
                  <a:gd name="T22" fmla="*/ 5 w 17"/>
                  <a:gd name="T23" fmla="*/ 53 h 53"/>
                  <a:gd name="T24" fmla="*/ 5 w 17"/>
                  <a:gd name="T25" fmla="*/ 53 h 53"/>
                  <a:gd name="T26" fmla="*/ 5 w 17"/>
                  <a:gd name="T27" fmla="*/ 53 h 53"/>
                  <a:gd name="T28" fmla="*/ 5 w 17"/>
                  <a:gd name="T29" fmla="*/ 53 h 53"/>
                  <a:gd name="T30" fmla="*/ 5 w 17"/>
                  <a:gd name="T31" fmla="*/ 53 h 53"/>
                  <a:gd name="T32" fmla="*/ 6 w 17"/>
                  <a:gd name="T33" fmla="*/ 53 h 53"/>
                  <a:gd name="T34" fmla="*/ 6 w 17"/>
                  <a:gd name="T35" fmla="*/ 49 h 53"/>
                  <a:gd name="T36" fmla="*/ 6 w 17"/>
                  <a:gd name="T37" fmla="*/ 45 h 53"/>
                  <a:gd name="T38" fmla="*/ 8 w 17"/>
                  <a:gd name="T39" fmla="*/ 40 h 53"/>
                  <a:gd name="T40" fmla="*/ 8 w 17"/>
                  <a:gd name="T41" fmla="*/ 38 h 53"/>
                  <a:gd name="T42" fmla="*/ 8 w 17"/>
                  <a:gd name="T43" fmla="*/ 34 h 53"/>
                  <a:gd name="T44" fmla="*/ 8 w 17"/>
                  <a:gd name="T45" fmla="*/ 30 h 53"/>
                  <a:gd name="T46" fmla="*/ 9 w 17"/>
                  <a:gd name="T47" fmla="*/ 26 h 53"/>
                  <a:gd name="T48" fmla="*/ 9 w 17"/>
                  <a:gd name="T49" fmla="*/ 24 h 53"/>
                  <a:gd name="T50" fmla="*/ 9 w 17"/>
                  <a:gd name="T51" fmla="*/ 19 h 53"/>
                  <a:gd name="T52" fmla="*/ 11 w 17"/>
                  <a:gd name="T53" fmla="*/ 17 h 53"/>
                  <a:gd name="T54" fmla="*/ 12 w 17"/>
                  <a:gd name="T55" fmla="*/ 15 h 53"/>
                  <a:gd name="T56" fmla="*/ 14 w 17"/>
                  <a:gd name="T57" fmla="*/ 13 h 53"/>
                  <a:gd name="T58" fmla="*/ 15 w 17"/>
                  <a:gd name="T59" fmla="*/ 9 h 53"/>
                  <a:gd name="T60" fmla="*/ 17 w 17"/>
                  <a:gd name="T61" fmla="*/ 7 h 53"/>
                  <a:gd name="T62" fmla="*/ 17 w 17"/>
                  <a:gd name="T63" fmla="*/ 5 h 53"/>
                  <a:gd name="T64" fmla="*/ 17 w 17"/>
                  <a:gd name="T65" fmla="*/ 0 h 53"/>
                  <a:gd name="T66" fmla="*/ 17 w 17"/>
                  <a:gd name="T67" fmla="*/ 0 h 53"/>
                  <a:gd name="T68" fmla="*/ 17 w 17"/>
                  <a:gd name="T69" fmla="*/ 0 h 53"/>
                  <a:gd name="T70" fmla="*/ 17 w 17"/>
                  <a:gd name="T71" fmla="*/ 0 h 53"/>
                  <a:gd name="T72" fmla="*/ 15 w 17"/>
                  <a:gd name="T73" fmla="*/ 0 h 53"/>
                  <a:gd name="T74" fmla="*/ 15 w 17"/>
                  <a:gd name="T75" fmla="*/ 0 h 53"/>
                  <a:gd name="T76" fmla="*/ 15 w 17"/>
                  <a:gd name="T77" fmla="*/ 0 h 53"/>
                  <a:gd name="T78" fmla="*/ 14 w 17"/>
                  <a:gd name="T79" fmla="*/ 0 h 53"/>
                  <a:gd name="T80" fmla="*/ 14 w 17"/>
                  <a:gd name="T81" fmla="*/ 0 h 5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
                  <a:gd name="T124" fmla="*/ 0 h 53"/>
                  <a:gd name="T125" fmla="*/ 17 w 17"/>
                  <a:gd name="T126" fmla="*/ 53 h 5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 h="53">
                    <a:moveTo>
                      <a:pt x="14" y="0"/>
                    </a:moveTo>
                    <a:lnTo>
                      <a:pt x="11" y="7"/>
                    </a:lnTo>
                    <a:lnTo>
                      <a:pt x="8" y="13"/>
                    </a:lnTo>
                    <a:lnTo>
                      <a:pt x="5" y="19"/>
                    </a:lnTo>
                    <a:lnTo>
                      <a:pt x="3" y="26"/>
                    </a:lnTo>
                    <a:lnTo>
                      <a:pt x="1" y="32"/>
                    </a:lnTo>
                    <a:lnTo>
                      <a:pt x="0" y="40"/>
                    </a:lnTo>
                    <a:lnTo>
                      <a:pt x="1" y="47"/>
                    </a:lnTo>
                    <a:lnTo>
                      <a:pt x="3" y="53"/>
                    </a:lnTo>
                    <a:lnTo>
                      <a:pt x="5" y="53"/>
                    </a:lnTo>
                    <a:lnTo>
                      <a:pt x="6" y="53"/>
                    </a:lnTo>
                    <a:lnTo>
                      <a:pt x="6" y="49"/>
                    </a:lnTo>
                    <a:lnTo>
                      <a:pt x="6" y="45"/>
                    </a:lnTo>
                    <a:lnTo>
                      <a:pt x="8" y="40"/>
                    </a:lnTo>
                    <a:lnTo>
                      <a:pt x="8" y="38"/>
                    </a:lnTo>
                    <a:lnTo>
                      <a:pt x="8" y="34"/>
                    </a:lnTo>
                    <a:lnTo>
                      <a:pt x="8" y="30"/>
                    </a:lnTo>
                    <a:lnTo>
                      <a:pt x="9" y="26"/>
                    </a:lnTo>
                    <a:lnTo>
                      <a:pt x="9" y="24"/>
                    </a:lnTo>
                    <a:lnTo>
                      <a:pt x="9" y="19"/>
                    </a:lnTo>
                    <a:lnTo>
                      <a:pt x="11" y="17"/>
                    </a:lnTo>
                    <a:lnTo>
                      <a:pt x="12" y="15"/>
                    </a:lnTo>
                    <a:lnTo>
                      <a:pt x="14" y="13"/>
                    </a:lnTo>
                    <a:lnTo>
                      <a:pt x="15" y="9"/>
                    </a:lnTo>
                    <a:lnTo>
                      <a:pt x="17" y="7"/>
                    </a:lnTo>
                    <a:lnTo>
                      <a:pt x="17" y="5"/>
                    </a:lnTo>
                    <a:lnTo>
                      <a:pt x="17" y="0"/>
                    </a:lnTo>
                    <a:lnTo>
                      <a:pt x="15" y="0"/>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35" name="Freeform 579"/>
              <p:cNvSpPr>
                <a:spLocks/>
              </p:cNvSpPr>
              <p:nvPr/>
            </p:nvSpPr>
            <p:spPr bwMode="auto">
              <a:xfrm>
                <a:off x="2581" y="1953"/>
                <a:ext cx="14" cy="23"/>
              </a:xfrm>
              <a:custGeom>
                <a:avLst/>
                <a:gdLst>
                  <a:gd name="T0" fmla="*/ 14 w 14"/>
                  <a:gd name="T1" fmla="*/ 0 h 23"/>
                  <a:gd name="T2" fmla="*/ 11 w 14"/>
                  <a:gd name="T3" fmla="*/ 2 h 23"/>
                  <a:gd name="T4" fmla="*/ 8 w 14"/>
                  <a:gd name="T5" fmla="*/ 2 h 23"/>
                  <a:gd name="T6" fmla="*/ 5 w 14"/>
                  <a:gd name="T7" fmla="*/ 4 h 23"/>
                  <a:gd name="T8" fmla="*/ 3 w 14"/>
                  <a:gd name="T9" fmla="*/ 6 h 23"/>
                  <a:gd name="T10" fmla="*/ 1 w 14"/>
                  <a:gd name="T11" fmla="*/ 11 h 23"/>
                  <a:gd name="T12" fmla="*/ 0 w 14"/>
                  <a:gd name="T13" fmla="*/ 13 h 23"/>
                  <a:gd name="T14" fmla="*/ 0 w 14"/>
                  <a:gd name="T15" fmla="*/ 17 h 23"/>
                  <a:gd name="T16" fmla="*/ 0 w 14"/>
                  <a:gd name="T17" fmla="*/ 21 h 23"/>
                  <a:gd name="T18" fmla="*/ 1 w 14"/>
                  <a:gd name="T19" fmla="*/ 23 h 23"/>
                  <a:gd name="T20" fmla="*/ 1 w 14"/>
                  <a:gd name="T21" fmla="*/ 23 h 23"/>
                  <a:gd name="T22" fmla="*/ 1 w 14"/>
                  <a:gd name="T23" fmla="*/ 23 h 23"/>
                  <a:gd name="T24" fmla="*/ 3 w 14"/>
                  <a:gd name="T25" fmla="*/ 23 h 23"/>
                  <a:gd name="T26" fmla="*/ 3 w 14"/>
                  <a:gd name="T27" fmla="*/ 21 h 23"/>
                  <a:gd name="T28" fmla="*/ 5 w 14"/>
                  <a:gd name="T29" fmla="*/ 21 h 23"/>
                  <a:gd name="T30" fmla="*/ 5 w 14"/>
                  <a:gd name="T31" fmla="*/ 19 h 23"/>
                  <a:gd name="T32" fmla="*/ 5 w 14"/>
                  <a:gd name="T33" fmla="*/ 19 h 23"/>
                  <a:gd name="T34" fmla="*/ 6 w 14"/>
                  <a:gd name="T35" fmla="*/ 17 h 23"/>
                  <a:gd name="T36" fmla="*/ 8 w 14"/>
                  <a:gd name="T37" fmla="*/ 15 h 23"/>
                  <a:gd name="T38" fmla="*/ 9 w 14"/>
                  <a:gd name="T39" fmla="*/ 13 h 23"/>
                  <a:gd name="T40" fmla="*/ 9 w 14"/>
                  <a:gd name="T41" fmla="*/ 11 h 23"/>
                  <a:gd name="T42" fmla="*/ 11 w 14"/>
                  <a:gd name="T43" fmla="*/ 9 h 23"/>
                  <a:gd name="T44" fmla="*/ 12 w 14"/>
                  <a:gd name="T45" fmla="*/ 6 h 23"/>
                  <a:gd name="T46" fmla="*/ 14 w 14"/>
                  <a:gd name="T47" fmla="*/ 4 h 23"/>
                  <a:gd name="T48" fmla="*/ 14 w 14"/>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23"/>
                  <a:gd name="T77" fmla="*/ 14 w 14"/>
                  <a:gd name="T78" fmla="*/ 23 h 2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23">
                    <a:moveTo>
                      <a:pt x="14" y="0"/>
                    </a:moveTo>
                    <a:lnTo>
                      <a:pt x="11" y="2"/>
                    </a:lnTo>
                    <a:lnTo>
                      <a:pt x="8" y="2"/>
                    </a:lnTo>
                    <a:lnTo>
                      <a:pt x="5" y="4"/>
                    </a:lnTo>
                    <a:lnTo>
                      <a:pt x="3" y="6"/>
                    </a:lnTo>
                    <a:lnTo>
                      <a:pt x="1" y="11"/>
                    </a:lnTo>
                    <a:lnTo>
                      <a:pt x="0" y="13"/>
                    </a:lnTo>
                    <a:lnTo>
                      <a:pt x="0" y="17"/>
                    </a:lnTo>
                    <a:lnTo>
                      <a:pt x="0" y="21"/>
                    </a:lnTo>
                    <a:lnTo>
                      <a:pt x="1" y="23"/>
                    </a:lnTo>
                    <a:lnTo>
                      <a:pt x="3" y="23"/>
                    </a:lnTo>
                    <a:lnTo>
                      <a:pt x="3" y="21"/>
                    </a:lnTo>
                    <a:lnTo>
                      <a:pt x="5" y="21"/>
                    </a:lnTo>
                    <a:lnTo>
                      <a:pt x="5" y="19"/>
                    </a:lnTo>
                    <a:lnTo>
                      <a:pt x="6" y="17"/>
                    </a:lnTo>
                    <a:lnTo>
                      <a:pt x="8" y="15"/>
                    </a:lnTo>
                    <a:lnTo>
                      <a:pt x="9" y="13"/>
                    </a:lnTo>
                    <a:lnTo>
                      <a:pt x="9" y="11"/>
                    </a:lnTo>
                    <a:lnTo>
                      <a:pt x="11" y="9"/>
                    </a:lnTo>
                    <a:lnTo>
                      <a:pt x="12" y="6"/>
                    </a:lnTo>
                    <a:lnTo>
                      <a:pt x="14" y="4"/>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36" name="Freeform 580"/>
              <p:cNvSpPr>
                <a:spLocks/>
              </p:cNvSpPr>
              <p:nvPr/>
            </p:nvSpPr>
            <p:spPr bwMode="auto">
              <a:xfrm>
                <a:off x="2672" y="1993"/>
                <a:ext cx="20" cy="8"/>
              </a:xfrm>
              <a:custGeom>
                <a:avLst/>
                <a:gdLst>
                  <a:gd name="T0" fmla="*/ 18 w 20"/>
                  <a:gd name="T1" fmla="*/ 0 h 8"/>
                  <a:gd name="T2" fmla="*/ 17 w 20"/>
                  <a:gd name="T3" fmla="*/ 0 h 8"/>
                  <a:gd name="T4" fmla="*/ 17 w 20"/>
                  <a:gd name="T5" fmla="*/ 0 h 8"/>
                  <a:gd name="T6" fmla="*/ 17 w 20"/>
                  <a:gd name="T7" fmla="*/ 0 h 8"/>
                  <a:gd name="T8" fmla="*/ 15 w 20"/>
                  <a:gd name="T9" fmla="*/ 0 h 8"/>
                  <a:gd name="T10" fmla="*/ 15 w 20"/>
                  <a:gd name="T11" fmla="*/ 0 h 8"/>
                  <a:gd name="T12" fmla="*/ 15 w 20"/>
                  <a:gd name="T13" fmla="*/ 2 h 8"/>
                  <a:gd name="T14" fmla="*/ 14 w 20"/>
                  <a:gd name="T15" fmla="*/ 2 h 8"/>
                  <a:gd name="T16" fmla="*/ 14 w 20"/>
                  <a:gd name="T17" fmla="*/ 2 h 8"/>
                  <a:gd name="T18" fmla="*/ 12 w 20"/>
                  <a:gd name="T19" fmla="*/ 2 h 8"/>
                  <a:gd name="T20" fmla="*/ 10 w 20"/>
                  <a:gd name="T21" fmla="*/ 4 h 8"/>
                  <a:gd name="T22" fmla="*/ 9 w 20"/>
                  <a:gd name="T23" fmla="*/ 2 h 8"/>
                  <a:gd name="T24" fmla="*/ 6 w 20"/>
                  <a:gd name="T25" fmla="*/ 2 h 8"/>
                  <a:gd name="T26" fmla="*/ 4 w 20"/>
                  <a:gd name="T27" fmla="*/ 2 h 8"/>
                  <a:gd name="T28" fmla="*/ 3 w 20"/>
                  <a:gd name="T29" fmla="*/ 2 h 8"/>
                  <a:gd name="T30" fmla="*/ 1 w 20"/>
                  <a:gd name="T31" fmla="*/ 4 h 8"/>
                  <a:gd name="T32" fmla="*/ 0 w 20"/>
                  <a:gd name="T33" fmla="*/ 4 h 8"/>
                  <a:gd name="T34" fmla="*/ 1 w 20"/>
                  <a:gd name="T35" fmla="*/ 6 h 8"/>
                  <a:gd name="T36" fmla="*/ 4 w 20"/>
                  <a:gd name="T37" fmla="*/ 8 h 8"/>
                  <a:gd name="T38" fmla="*/ 6 w 20"/>
                  <a:gd name="T39" fmla="*/ 8 h 8"/>
                  <a:gd name="T40" fmla="*/ 9 w 20"/>
                  <a:gd name="T41" fmla="*/ 8 h 8"/>
                  <a:gd name="T42" fmla="*/ 10 w 20"/>
                  <a:gd name="T43" fmla="*/ 8 h 8"/>
                  <a:gd name="T44" fmla="*/ 14 w 20"/>
                  <a:gd name="T45" fmla="*/ 8 h 8"/>
                  <a:gd name="T46" fmla="*/ 15 w 20"/>
                  <a:gd name="T47" fmla="*/ 8 h 8"/>
                  <a:gd name="T48" fmla="*/ 18 w 20"/>
                  <a:gd name="T49" fmla="*/ 6 h 8"/>
                  <a:gd name="T50" fmla="*/ 20 w 20"/>
                  <a:gd name="T51" fmla="*/ 6 h 8"/>
                  <a:gd name="T52" fmla="*/ 20 w 20"/>
                  <a:gd name="T53" fmla="*/ 6 h 8"/>
                  <a:gd name="T54" fmla="*/ 20 w 20"/>
                  <a:gd name="T55" fmla="*/ 4 h 8"/>
                  <a:gd name="T56" fmla="*/ 20 w 20"/>
                  <a:gd name="T57" fmla="*/ 4 h 8"/>
                  <a:gd name="T58" fmla="*/ 20 w 20"/>
                  <a:gd name="T59" fmla="*/ 2 h 8"/>
                  <a:gd name="T60" fmla="*/ 18 w 20"/>
                  <a:gd name="T61" fmla="*/ 2 h 8"/>
                  <a:gd name="T62" fmla="*/ 18 w 20"/>
                  <a:gd name="T63" fmla="*/ 0 h 8"/>
                  <a:gd name="T64" fmla="*/ 18 w 20"/>
                  <a:gd name="T65" fmla="*/ 0 h 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0"/>
                  <a:gd name="T100" fmla="*/ 0 h 8"/>
                  <a:gd name="T101" fmla="*/ 20 w 20"/>
                  <a:gd name="T102" fmla="*/ 8 h 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0" h="8">
                    <a:moveTo>
                      <a:pt x="18" y="0"/>
                    </a:moveTo>
                    <a:lnTo>
                      <a:pt x="17" y="0"/>
                    </a:lnTo>
                    <a:lnTo>
                      <a:pt x="15" y="0"/>
                    </a:lnTo>
                    <a:lnTo>
                      <a:pt x="15" y="2"/>
                    </a:lnTo>
                    <a:lnTo>
                      <a:pt x="14" y="2"/>
                    </a:lnTo>
                    <a:lnTo>
                      <a:pt x="12" y="2"/>
                    </a:lnTo>
                    <a:lnTo>
                      <a:pt x="10" y="4"/>
                    </a:lnTo>
                    <a:lnTo>
                      <a:pt x="9" y="2"/>
                    </a:lnTo>
                    <a:lnTo>
                      <a:pt x="6" y="2"/>
                    </a:lnTo>
                    <a:lnTo>
                      <a:pt x="4" y="2"/>
                    </a:lnTo>
                    <a:lnTo>
                      <a:pt x="3" y="2"/>
                    </a:lnTo>
                    <a:lnTo>
                      <a:pt x="1" y="4"/>
                    </a:lnTo>
                    <a:lnTo>
                      <a:pt x="0" y="4"/>
                    </a:lnTo>
                    <a:lnTo>
                      <a:pt x="1" y="6"/>
                    </a:lnTo>
                    <a:lnTo>
                      <a:pt x="4" y="8"/>
                    </a:lnTo>
                    <a:lnTo>
                      <a:pt x="6" y="8"/>
                    </a:lnTo>
                    <a:lnTo>
                      <a:pt x="9" y="8"/>
                    </a:lnTo>
                    <a:lnTo>
                      <a:pt x="10" y="8"/>
                    </a:lnTo>
                    <a:lnTo>
                      <a:pt x="14" y="8"/>
                    </a:lnTo>
                    <a:lnTo>
                      <a:pt x="15" y="8"/>
                    </a:lnTo>
                    <a:lnTo>
                      <a:pt x="18" y="6"/>
                    </a:lnTo>
                    <a:lnTo>
                      <a:pt x="20" y="6"/>
                    </a:lnTo>
                    <a:lnTo>
                      <a:pt x="20" y="4"/>
                    </a:lnTo>
                    <a:lnTo>
                      <a:pt x="20" y="2"/>
                    </a:lnTo>
                    <a:lnTo>
                      <a:pt x="18" y="2"/>
                    </a:lnTo>
                    <a:lnTo>
                      <a:pt x="18" y="0"/>
                    </a:lnTo>
                    <a:close/>
                  </a:path>
                </a:pathLst>
              </a:custGeom>
              <a:solidFill>
                <a:srgbClr val="FFFFFF"/>
              </a:solidFill>
              <a:ln w="9525">
                <a:noFill/>
                <a:round/>
                <a:headEnd/>
                <a:tailEnd/>
              </a:ln>
            </p:spPr>
            <p:txBody>
              <a:bodyPr/>
              <a:lstStyle/>
              <a:p>
                <a:endParaRPr lang="it-IT">
                  <a:solidFill>
                    <a:srgbClr val="FFFFFF"/>
                  </a:solidFill>
                </a:endParaRPr>
              </a:p>
            </p:txBody>
          </p:sp>
          <p:sp>
            <p:nvSpPr>
              <p:cNvPr id="29137" name="Freeform 581"/>
              <p:cNvSpPr>
                <a:spLocks/>
              </p:cNvSpPr>
              <p:nvPr/>
            </p:nvSpPr>
            <p:spPr bwMode="auto">
              <a:xfrm>
                <a:off x="2681" y="1816"/>
                <a:ext cx="14" cy="11"/>
              </a:xfrm>
              <a:custGeom>
                <a:avLst/>
                <a:gdLst>
                  <a:gd name="T0" fmla="*/ 14 w 14"/>
                  <a:gd name="T1" fmla="*/ 0 h 11"/>
                  <a:gd name="T2" fmla="*/ 12 w 14"/>
                  <a:gd name="T3" fmla="*/ 3 h 11"/>
                  <a:gd name="T4" fmla="*/ 11 w 14"/>
                  <a:gd name="T5" fmla="*/ 3 h 11"/>
                  <a:gd name="T6" fmla="*/ 9 w 14"/>
                  <a:gd name="T7" fmla="*/ 3 h 11"/>
                  <a:gd name="T8" fmla="*/ 8 w 14"/>
                  <a:gd name="T9" fmla="*/ 3 h 11"/>
                  <a:gd name="T10" fmla="*/ 6 w 14"/>
                  <a:gd name="T11" fmla="*/ 5 h 11"/>
                  <a:gd name="T12" fmla="*/ 5 w 14"/>
                  <a:gd name="T13" fmla="*/ 5 h 11"/>
                  <a:gd name="T14" fmla="*/ 3 w 14"/>
                  <a:gd name="T15" fmla="*/ 7 h 11"/>
                  <a:gd name="T16" fmla="*/ 1 w 14"/>
                  <a:gd name="T17" fmla="*/ 9 h 11"/>
                  <a:gd name="T18" fmla="*/ 0 w 14"/>
                  <a:gd name="T19" fmla="*/ 9 h 11"/>
                  <a:gd name="T20" fmla="*/ 0 w 14"/>
                  <a:gd name="T21" fmla="*/ 9 h 11"/>
                  <a:gd name="T22" fmla="*/ 0 w 14"/>
                  <a:gd name="T23" fmla="*/ 9 h 11"/>
                  <a:gd name="T24" fmla="*/ 1 w 14"/>
                  <a:gd name="T25" fmla="*/ 9 h 11"/>
                  <a:gd name="T26" fmla="*/ 1 w 14"/>
                  <a:gd name="T27" fmla="*/ 9 h 11"/>
                  <a:gd name="T28" fmla="*/ 1 w 14"/>
                  <a:gd name="T29" fmla="*/ 9 h 11"/>
                  <a:gd name="T30" fmla="*/ 1 w 14"/>
                  <a:gd name="T31" fmla="*/ 11 h 11"/>
                  <a:gd name="T32" fmla="*/ 3 w 14"/>
                  <a:gd name="T33" fmla="*/ 11 h 11"/>
                  <a:gd name="T34" fmla="*/ 3 w 14"/>
                  <a:gd name="T35" fmla="*/ 9 h 11"/>
                  <a:gd name="T36" fmla="*/ 5 w 14"/>
                  <a:gd name="T37" fmla="*/ 9 h 11"/>
                  <a:gd name="T38" fmla="*/ 8 w 14"/>
                  <a:gd name="T39" fmla="*/ 7 h 11"/>
                  <a:gd name="T40" fmla="*/ 9 w 14"/>
                  <a:gd name="T41" fmla="*/ 7 h 11"/>
                  <a:gd name="T42" fmla="*/ 11 w 14"/>
                  <a:gd name="T43" fmla="*/ 7 h 11"/>
                  <a:gd name="T44" fmla="*/ 12 w 14"/>
                  <a:gd name="T45" fmla="*/ 5 h 11"/>
                  <a:gd name="T46" fmla="*/ 14 w 14"/>
                  <a:gd name="T47" fmla="*/ 5 h 11"/>
                  <a:gd name="T48" fmla="*/ 14 w 14"/>
                  <a:gd name="T49" fmla="*/ 0 h 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11"/>
                  <a:gd name="T77" fmla="*/ 14 w 14"/>
                  <a:gd name="T78" fmla="*/ 11 h 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11">
                    <a:moveTo>
                      <a:pt x="14" y="0"/>
                    </a:moveTo>
                    <a:lnTo>
                      <a:pt x="12" y="3"/>
                    </a:lnTo>
                    <a:lnTo>
                      <a:pt x="11" y="3"/>
                    </a:lnTo>
                    <a:lnTo>
                      <a:pt x="9" y="3"/>
                    </a:lnTo>
                    <a:lnTo>
                      <a:pt x="8" y="3"/>
                    </a:lnTo>
                    <a:lnTo>
                      <a:pt x="6" y="5"/>
                    </a:lnTo>
                    <a:lnTo>
                      <a:pt x="5" y="5"/>
                    </a:lnTo>
                    <a:lnTo>
                      <a:pt x="3" y="7"/>
                    </a:lnTo>
                    <a:lnTo>
                      <a:pt x="1" y="9"/>
                    </a:lnTo>
                    <a:lnTo>
                      <a:pt x="0" y="9"/>
                    </a:lnTo>
                    <a:lnTo>
                      <a:pt x="1" y="9"/>
                    </a:lnTo>
                    <a:lnTo>
                      <a:pt x="1" y="11"/>
                    </a:lnTo>
                    <a:lnTo>
                      <a:pt x="3" y="11"/>
                    </a:lnTo>
                    <a:lnTo>
                      <a:pt x="3" y="9"/>
                    </a:lnTo>
                    <a:lnTo>
                      <a:pt x="5" y="9"/>
                    </a:lnTo>
                    <a:lnTo>
                      <a:pt x="8" y="7"/>
                    </a:lnTo>
                    <a:lnTo>
                      <a:pt x="9" y="7"/>
                    </a:lnTo>
                    <a:lnTo>
                      <a:pt x="11" y="7"/>
                    </a:lnTo>
                    <a:lnTo>
                      <a:pt x="12" y="5"/>
                    </a:lnTo>
                    <a:lnTo>
                      <a:pt x="14" y="5"/>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38" name="Freeform 582"/>
              <p:cNvSpPr>
                <a:spLocks/>
              </p:cNvSpPr>
              <p:nvPr/>
            </p:nvSpPr>
            <p:spPr bwMode="auto">
              <a:xfrm>
                <a:off x="2632" y="1766"/>
                <a:ext cx="18" cy="13"/>
              </a:xfrm>
              <a:custGeom>
                <a:avLst/>
                <a:gdLst>
                  <a:gd name="T0" fmla="*/ 11 w 18"/>
                  <a:gd name="T1" fmla="*/ 0 h 13"/>
                  <a:gd name="T2" fmla="*/ 10 w 18"/>
                  <a:gd name="T3" fmla="*/ 0 h 13"/>
                  <a:gd name="T4" fmla="*/ 7 w 18"/>
                  <a:gd name="T5" fmla="*/ 2 h 13"/>
                  <a:gd name="T6" fmla="*/ 5 w 18"/>
                  <a:gd name="T7" fmla="*/ 2 h 13"/>
                  <a:gd name="T8" fmla="*/ 4 w 18"/>
                  <a:gd name="T9" fmla="*/ 4 h 13"/>
                  <a:gd name="T10" fmla="*/ 4 w 18"/>
                  <a:gd name="T11" fmla="*/ 6 h 13"/>
                  <a:gd name="T12" fmla="*/ 2 w 18"/>
                  <a:gd name="T13" fmla="*/ 8 h 13"/>
                  <a:gd name="T14" fmla="*/ 0 w 18"/>
                  <a:gd name="T15" fmla="*/ 11 h 13"/>
                  <a:gd name="T16" fmla="*/ 0 w 18"/>
                  <a:gd name="T17" fmla="*/ 13 h 13"/>
                  <a:gd name="T18" fmla="*/ 2 w 18"/>
                  <a:gd name="T19" fmla="*/ 11 h 13"/>
                  <a:gd name="T20" fmla="*/ 5 w 18"/>
                  <a:gd name="T21" fmla="*/ 8 h 13"/>
                  <a:gd name="T22" fmla="*/ 7 w 18"/>
                  <a:gd name="T23" fmla="*/ 8 h 13"/>
                  <a:gd name="T24" fmla="*/ 8 w 18"/>
                  <a:gd name="T25" fmla="*/ 6 h 13"/>
                  <a:gd name="T26" fmla="*/ 11 w 18"/>
                  <a:gd name="T27" fmla="*/ 6 h 13"/>
                  <a:gd name="T28" fmla="*/ 13 w 18"/>
                  <a:gd name="T29" fmla="*/ 6 h 13"/>
                  <a:gd name="T30" fmla="*/ 16 w 18"/>
                  <a:gd name="T31" fmla="*/ 6 h 13"/>
                  <a:gd name="T32" fmla="*/ 18 w 18"/>
                  <a:gd name="T33" fmla="*/ 6 h 13"/>
                  <a:gd name="T34" fmla="*/ 18 w 18"/>
                  <a:gd name="T35" fmla="*/ 6 h 13"/>
                  <a:gd name="T36" fmla="*/ 18 w 18"/>
                  <a:gd name="T37" fmla="*/ 4 h 13"/>
                  <a:gd name="T38" fmla="*/ 16 w 18"/>
                  <a:gd name="T39" fmla="*/ 4 h 13"/>
                  <a:gd name="T40" fmla="*/ 16 w 18"/>
                  <a:gd name="T41" fmla="*/ 4 h 13"/>
                  <a:gd name="T42" fmla="*/ 16 w 18"/>
                  <a:gd name="T43" fmla="*/ 2 h 13"/>
                  <a:gd name="T44" fmla="*/ 15 w 18"/>
                  <a:gd name="T45" fmla="*/ 2 h 13"/>
                  <a:gd name="T46" fmla="*/ 15 w 18"/>
                  <a:gd name="T47" fmla="*/ 2 h 13"/>
                  <a:gd name="T48" fmla="*/ 13 w 18"/>
                  <a:gd name="T49" fmla="*/ 2 h 13"/>
                  <a:gd name="T50" fmla="*/ 11 w 18"/>
                  <a:gd name="T51" fmla="*/ 0 h 1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8"/>
                  <a:gd name="T79" fmla="*/ 0 h 13"/>
                  <a:gd name="T80" fmla="*/ 18 w 18"/>
                  <a:gd name="T81" fmla="*/ 13 h 1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8" h="13">
                    <a:moveTo>
                      <a:pt x="11" y="0"/>
                    </a:moveTo>
                    <a:lnTo>
                      <a:pt x="10" y="0"/>
                    </a:lnTo>
                    <a:lnTo>
                      <a:pt x="7" y="2"/>
                    </a:lnTo>
                    <a:lnTo>
                      <a:pt x="5" y="2"/>
                    </a:lnTo>
                    <a:lnTo>
                      <a:pt x="4" y="4"/>
                    </a:lnTo>
                    <a:lnTo>
                      <a:pt x="4" y="6"/>
                    </a:lnTo>
                    <a:lnTo>
                      <a:pt x="2" y="8"/>
                    </a:lnTo>
                    <a:lnTo>
                      <a:pt x="0" y="11"/>
                    </a:lnTo>
                    <a:lnTo>
                      <a:pt x="0" y="13"/>
                    </a:lnTo>
                    <a:lnTo>
                      <a:pt x="2" y="11"/>
                    </a:lnTo>
                    <a:lnTo>
                      <a:pt x="5" y="8"/>
                    </a:lnTo>
                    <a:lnTo>
                      <a:pt x="7" y="8"/>
                    </a:lnTo>
                    <a:lnTo>
                      <a:pt x="8" y="6"/>
                    </a:lnTo>
                    <a:lnTo>
                      <a:pt x="11" y="6"/>
                    </a:lnTo>
                    <a:lnTo>
                      <a:pt x="13" y="6"/>
                    </a:lnTo>
                    <a:lnTo>
                      <a:pt x="16" y="6"/>
                    </a:lnTo>
                    <a:lnTo>
                      <a:pt x="18" y="6"/>
                    </a:lnTo>
                    <a:lnTo>
                      <a:pt x="18" y="4"/>
                    </a:lnTo>
                    <a:lnTo>
                      <a:pt x="16" y="4"/>
                    </a:lnTo>
                    <a:lnTo>
                      <a:pt x="16" y="2"/>
                    </a:lnTo>
                    <a:lnTo>
                      <a:pt x="15" y="2"/>
                    </a:lnTo>
                    <a:lnTo>
                      <a:pt x="13" y="2"/>
                    </a:lnTo>
                    <a:lnTo>
                      <a:pt x="11" y="0"/>
                    </a:lnTo>
                    <a:close/>
                  </a:path>
                </a:pathLst>
              </a:custGeom>
              <a:solidFill>
                <a:srgbClr val="FFFFFF"/>
              </a:solidFill>
              <a:ln w="9525">
                <a:noFill/>
                <a:round/>
                <a:headEnd/>
                <a:tailEnd/>
              </a:ln>
            </p:spPr>
            <p:txBody>
              <a:bodyPr/>
              <a:lstStyle/>
              <a:p>
                <a:endParaRPr lang="it-IT">
                  <a:solidFill>
                    <a:srgbClr val="FFFFFF"/>
                  </a:solidFill>
                </a:endParaRPr>
              </a:p>
            </p:txBody>
          </p:sp>
          <p:sp>
            <p:nvSpPr>
              <p:cNvPr id="29139" name="Freeform 583"/>
              <p:cNvSpPr>
                <a:spLocks/>
              </p:cNvSpPr>
              <p:nvPr/>
            </p:nvSpPr>
            <p:spPr bwMode="auto">
              <a:xfrm>
                <a:off x="2623" y="2029"/>
                <a:ext cx="16" cy="8"/>
              </a:xfrm>
              <a:custGeom>
                <a:avLst/>
                <a:gdLst>
                  <a:gd name="T0" fmla="*/ 9 w 16"/>
                  <a:gd name="T1" fmla="*/ 2 h 8"/>
                  <a:gd name="T2" fmla="*/ 8 w 16"/>
                  <a:gd name="T3" fmla="*/ 0 h 8"/>
                  <a:gd name="T4" fmla="*/ 6 w 16"/>
                  <a:gd name="T5" fmla="*/ 0 h 8"/>
                  <a:gd name="T6" fmla="*/ 6 w 16"/>
                  <a:gd name="T7" fmla="*/ 0 h 8"/>
                  <a:gd name="T8" fmla="*/ 5 w 16"/>
                  <a:gd name="T9" fmla="*/ 0 h 8"/>
                  <a:gd name="T10" fmla="*/ 3 w 16"/>
                  <a:gd name="T11" fmla="*/ 2 h 8"/>
                  <a:gd name="T12" fmla="*/ 2 w 16"/>
                  <a:gd name="T13" fmla="*/ 2 h 8"/>
                  <a:gd name="T14" fmla="*/ 2 w 16"/>
                  <a:gd name="T15" fmla="*/ 4 h 8"/>
                  <a:gd name="T16" fmla="*/ 0 w 16"/>
                  <a:gd name="T17" fmla="*/ 4 h 8"/>
                  <a:gd name="T18" fmla="*/ 2 w 16"/>
                  <a:gd name="T19" fmla="*/ 4 h 8"/>
                  <a:gd name="T20" fmla="*/ 3 w 16"/>
                  <a:gd name="T21" fmla="*/ 4 h 8"/>
                  <a:gd name="T22" fmla="*/ 3 w 16"/>
                  <a:gd name="T23" fmla="*/ 4 h 8"/>
                  <a:gd name="T24" fmla="*/ 5 w 16"/>
                  <a:gd name="T25" fmla="*/ 6 h 8"/>
                  <a:gd name="T26" fmla="*/ 6 w 16"/>
                  <a:gd name="T27" fmla="*/ 6 h 8"/>
                  <a:gd name="T28" fmla="*/ 6 w 16"/>
                  <a:gd name="T29" fmla="*/ 6 h 8"/>
                  <a:gd name="T30" fmla="*/ 8 w 16"/>
                  <a:gd name="T31" fmla="*/ 6 h 8"/>
                  <a:gd name="T32" fmla="*/ 9 w 16"/>
                  <a:gd name="T33" fmla="*/ 6 h 8"/>
                  <a:gd name="T34" fmla="*/ 9 w 16"/>
                  <a:gd name="T35" fmla="*/ 6 h 8"/>
                  <a:gd name="T36" fmla="*/ 11 w 16"/>
                  <a:gd name="T37" fmla="*/ 6 h 8"/>
                  <a:gd name="T38" fmla="*/ 11 w 16"/>
                  <a:gd name="T39" fmla="*/ 6 h 8"/>
                  <a:gd name="T40" fmla="*/ 11 w 16"/>
                  <a:gd name="T41" fmla="*/ 8 h 8"/>
                  <a:gd name="T42" fmla="*/ 13 w 16"/>
                  <a:gd name="T43" fmla="*/ 8 h 8"/>
                  <a:gd name="T44" fmla="*/ 13 w 16"/>
                  <a:gd name="T45" fmla="*/ 8 h 8"/>
                  <a:gd name="T46" fmla="*/ 14 w 16"/>
                  <a:gd name="T47" fmla="*/ 8 h 8"/>
                  <a:gd name="T48" fmla="*/ 14 w 16"/>
                  <a:gd name="T49" fmla="*/ 8 h 8"/>
                  <a:gd name="T50" fmla="*/ 16 w 16"/>
                  <a:gd name="T51" fmla="*/ 8 h 8"/>
                  <a:gd name="T52" fmla="*/ 16 w 16"/>
                  <a:gd name="T53" fmla="*/ 8 h 8"/>
                  <a:gd name="T54" fmla="*/ 16 w 16"/>
                  <a:gd name="T55" fmla="*/ 8 h 8"/>
                  <a:gd name="T56" fmla="*/ 16 w 16"/>
                  <a:gd name="T57" fmla="*/ 8 h 8"/>
                  <a:gd name="T58" fmla="*/ 16 w 16"/>
                  <a:gd name="T59" fmla="*/ 8 h 8"/>
                  <a:gd name="T60" fmla="*/ 16 w 16"/>
                  <a:gd name="T61" fmla="*/ 8 h 8"/>
                  <a:gd name="T62" fmla="*/ 16 w 16"/>
                  <a:gd name="T63" fmla="*/ 6 h 8"/>
                  <a:gd name="T64" fmla="*/ 16 w 16"/>
                  <a:gd name="T65" fmla="*/ 6 h 8"/>
                  <a:gd name="T66" fmla="*/ 16 w 16"/>
                  <a:gd name="T67" fmla="*/ 6 h 8"/>
                  <a:gd name="T68" fmla="*/ 14 w 16"/>
                  <a:gd name="T69" fmla="*/ 6 h 8"/>
                  <a:gd name="T70" fmla="*/ 14 w 16"/>
                  <a:gd name="T71" fmla="*/ 4 h 8"/>
                  <a:gd name="T72" fmla="*/ 13 w 16"/>
                  <a:gd name="T73" fmla="*/ 4 h 8"/>
                  <a:gd name="T74" fmla="*/ 13 w 16"/>
                  <a:gd name="T75" fmla="*/ 2 h 8"/>
                  <a:gd name="T76" fmla="*/ 11 w 16"/>
                  <a:gd name="T77" fmla="*/ 2 h 8"/>
                  <a:gd name="T78" fmla="*/ 11 w 16"/>
                  <a:gd name="T79" fmla="*/ 2 h 8"/>
                  <a:gd name="T80" fmla="*/ 9 w 16"/>
                  <a:gd name="T81" fmla="*/ 2 h 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
                  <a:gd name="T124" fmla="*/ 0 h 8"/>
                  <a:gd name="T125" fmla="*/ 16 w 16"/>
                  <a:gd name="T126" fmla="*/ 8 h 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 h="8">
                    <a:moveTo>
                      <a:pt x="9" y="2"/>
                    </a:moveTo>
                    <a:lnTo>
                      <a:pt x="8" y="0"/>
                    </a:lnTo>
                    <a:lnTo>
                      <a:pt x="6" y="0"/>
                    </a:lnTo>
                    <a:lnTo>
                      <a:pt x="5" y="0"/>
                    </a:lnTo>
                    <a:lnTo>
                      <a:pt x="3" y="2"/>
                    </a:lnTo>
                    <a:lnTo>
                      <a:pt x="2" y="2"/>
                    </a:lnTo>
                    <a:lnTo>
                      <a:pt x="2" y="4"/>
                    </a:lnTo>
                    <a:lnTo>
                      <a:pt x="0" y="4"/>
                    </a:lnTo>
                    <a:lnTo>
                      <a:pt x="2" y="4"/>
                    </a:lnTo>
                    <a:lnTo>
                      <a:pt x="3" y="4"/>
                    </a:lnTo>
                    <a:lnTo>
                      <a:pt x="5" y="6"/>
                    </a:lnTo>
                    <a:lnTo>
                      <a:pt x="6" y="6"/>
                    </a:lnTo>
                    <a:lnTo>
                      <a:pt x="8" y="6"/>
                    </a:lnTo>
                    <a:lnTo>
                      <a:pt x="9" y="6"/>
                    </a:lnTo>
                    <a:lnTo>
                      <a:pt x="11" y="6"/>
                    </a:lnTo>
                    <a:lnTo>
                      <a:pt x="11" y="8"/>
                    </a:lnTo>
                    <a:lnTo>
                      <a:pt x="13" y="8"/>
                    </a:lnTo>
                    <a:lnTo>
                      <a:pt x="14" y="8"/>
                    </a:lnTo>
                    <a:lnTo>
                      <a:pt x="16" y="8"/>
                    </a:lnTo>
                    <a:lnTo>
                      <a:pt x="16" y="6"/>
                    </a:lnTo>
                    <a:lnTo>
                      <a:pt x="14" y="6"/>
                    </a:lnTo>
                    <a:lnTo>
                      <a:pt x="14" y="4"/>
                    </a:lnTo>
                    <a:lnTo>
                      <a:pt x="13" y="4"/>
                    </a:lnTo>
                    <a:lnTo>
                      <a:pt x="13" y="2"/>
                    </a:lnTo>
                    <a:lnTo>
                      <a:pt x="11" y="2"/>
                    </a:lnTo>
                    <a:lnTo>
                      <a:pt x="9" y="2"/>
                    </a:lnTo>
                    <a:close/>
                  </a:path>
                </a:pathLst>
              </a:custGeom>
              <a:solidFill>
                <a:srgbClr val="FFFFFF"/>
              </a:solidFill>
              <a:ln w="9525">
                <a:noFill/>
                <a:round/>
                <a:headEnd/>
                <a:tailEnd/>
              </a:ln>
            </p:spPr>
            <p:txBody>
              <a:bodyPr/>
              <a:lstStyle/>
              <a:p>
                <a:endParaRPr lang="it-IT">
                  <a:solidFill>
                    <a:srgbClr val="FFFFFF"/>
                  </a:solidFill>
                </a:endParaRPr>
              </a:p>
            </p:txBody>
          </p:sp>
          <p:sp>
            <p:nvSpPr>
              <p:cNvPr id="29140" name="Freeform 584"/>
              <p:cNvSpPr>
                <a:spLocks/>
              </p:cNvSpPr>
              <p:nvPr/>
            </p:nvSpPr>
            <p:spPr bwMode="auto">
              <a:xfrm>
                <a:off x="2654" y="2083"/>
                <a:ext cx="16" cy="9"/>
              </a:xfrm>
              <a:custGeom>
                <a:avLst/>
                <a:gdLst>
                  <a:gd name="T0" fmla="*/ 16 w 16"/>
                  <a:gd name="T1" fmla="*/ 9 h 9"/>
                  <a:gd name="T2" fmla="*/ 14 w 16"/>
                  <a:gd name="T3" fmla="*/ 7 h 9"/>
                  <a:gd name="T4" fmla="*/ 13 w 16"/>
                  <a:gd name="T5" fmla="*/ 5 h 9"/>
                  <a:gd name="T6" fmla="*/ 11 w 16"/>
                  <a:gd name="T7" fmla="*/ 5 h 9"/>
                  <a:gd name="T8" fmla="*/ 8 w 16"/>
                  <a:gd name="T9" fmla="*/ 3 h 9"/>
                  <a:gd name="T10" fmla="*/ 7 w 16"/>
                  <a:gd name="T11" fmla="*/ 3 h 9"/>
                  <a:gd name="T12" fmla="*/ 5 w 16"/>
                  <a:gd name="T13" fmla="*/ 0 h 9"/>
                  <a:gd name="T14" fmla="*/ 3 w 16"/>
                  <a:gd name="T15" fmla="*/ 3 h 9"/>
                  <a:gd name="T16" fmla="*/ 0 w 16"/>
                  <a:gd name="T17" fmla="*/ 3 h 9"/>
                  <a:gd name="T18" fmla="*/ 3 w 16"/>
                  <a:gd name="T19" fmla="*/ 5 h 9"/>
                  <a:gd name="T20" fmla="*/ 5 w 16"/>
                  <a:gd name="T21" fmla="*/ 5 h 9"/>
                  <a:gd name="T22" fmla="*/ 7 w 16"/>
                  <a:gd name="T23" fmla="*/ 5 h 9"/>
                  <a:gd name="T24" fmla="*/ 8 w 16"/>
                  <a:gd name="T25" fmla="*/ 7 h 9"/>
                  <a:gd name="T26" fmla="*/ 10 w 16"/>
                  <a:gd name="T27" fmla="*/ 7 h 9"/>
                  <a:gd name="T28" fmla="*/ 13 w 16"/>
                  <a:gd name="T29" fmla="*/ 7 h 9"/>
                  <a:gd name="T30" fmla="*/ 14 w 16"/>
                  <a:gd name="T31" fmla="*/ 7 h 9"/>
                  <a:gd name="T32" fmla="*/ 16 w 16"/>
                  <a:gd name="T33" fmla="*/ 9 h 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
                  <a:gd name="T52" fmla="*/ 0 h 9"/>
                  <a:gd name="T53" fmla="*/ 16 w 16"/>
                  <a:gd name="T54" fmla="*/ 9 h 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 h="9">
                    <a:moveTo>
                      <a:pt x="16" y="9"/>
                    </a:moveTo>
                    <a:lnTo>
                      <a:pt x="14" y="7"/>
                    </a:lnTo>
                    <a:lnTo>
                      <a:pt x="13" y="5"/>
                    </a:lnTo>
                    <a:lnTo>
                      <a:pt x="11" y="5"/>
                    </a:lnTo>
                    <a:lnTo>
                      <a:pt x="8" y="3"/>
                    </a:lnTo>
                    <a:lnTo>
                      <a:pt x="7" y="3"/>
                    </a:lnTo>
                    <a:lnTo>
                      <a:pt x="5" y="0"/>
                    </a:lnTo>
                    <a:lnTo>
                      <a:pt x="3" y="3"/>
                    </a:lnTo>
                    <a:lnTo>
                      <a:pt x="0" y="3"/>
                    </a:lnTo>
                    <a:lnTo>
                      <a:pt x="3" y="5"/>
                    </a:lnTo>
                    <a:lnTo>
                      <a:pt x="5" y="5"/>
                    </a:lnTo>
                    <a:lnTo>
                      <a:pt x="7" y="5"/>
                    </a:lnTo>
                    <a:lnTo>
                      <a:pt x="8" y="7"/>
                    </a:lnTo>
                    <a:lnTo>
                      <a:pt x="10" y="7"/>
                    </a:lnTo>
                    <a:lnTo>
                      <a:pt x="13" y="7"/>
                    </a:lnTo>
                    <a:lnTo>
                      <a:pt x="14" y="7"/>
                    </a:lnTo>
                    <a:lnTo>
                      <a:pt x="16" y="9"/>
                    </a:lnTo>
                    <a:close/>
                  </a:path>
                </a:pathLst>
              </a:custGeom>
              <a:solidFill>
                <a:srgbClr val="FFFFFF"/>
              </a:solidFill>
              <a:ln w="9525">
                <a:noFill/>
                <a:round/>
                <a:headEnd/>
                <a:tailEnd/>
              </a:ln>
            </p:spPr>
            <p:txBody>
              <a:bodyPr/>
              <a:lstStyle/>
              <a:p>
                <a:endParaRPr lang="it-IT">
                  <a:solidFill>
                    <a:srgbClr val="FFFFFF"/>
                  </a:solidFill>
                </a:endParaRPr>
              </a:p>
            </p:txBody>
          </p:sp>
          <p:sp>
            <p:nvSpPr>
              <p:cNvPr id="29141" name="Freeform 585"/>
              <p:cNvSpPr>
                <a:spLocks/>
              </p:cNvSpPr>
              <p:nvPr/>
            </p:nvSpPr>
            <p:spPr bwMode="auto">
              <a:xfrm>
                <a:off x="2720" y="2035"/>
                <a:ext cx="20" cy="13"/>
              </a:xfrm>
              <a:custGeom>
                <a:avLst/>
                <a:gdLst>
                  <a:gd name="T0" fmla="*/ 20 w 20"/>
                  <a:gd name="T1" fmla="*/ 2 h 13"/>
                  <a:gd name="T2" fmla="*/ 17 w 20"/>
                  <a:gd name="T3" fmla="*/ 0 h 13"/>
                  <a:gd name="T4" fmla="*/ 14 w 20"/>
                  <a:gd name="T5" fmla="*/ 0 h 13"/>
                  <a:gd name="T6" fmla="*/ 11 w 20"/>
                  <a:gd name="T7" fmla="*/ 0 h 13"/>
                  <a:gd name="T8" fmla="*/ 8 w 20"/>
                  <a:gd name="T9" fmla="*/ 2 h 13"/>
                  <a:gd name="T10" fmla="*/ 5 w 20"/>
                  <a:gd name="T11" fmla="*/ 4 h 13"/>
                  <a:gd name="T12" fmla="*/ 2 w 20"/>
                  <a:gd name="T13" fmla="*/ 6 h 13"/>
                  <a:gd name="T14" fmla="*/ 0 w 20"/>
                  <a:gd name="T15" fmla="*/ 11 h 13"/>
                  <a:gd name="T16" fmla="*/ 0 w 20"/>
                  <a:gd name="T17" fmla="*/ 13 h 13"/>
                  <a:gd name="T18" fmla="*/ 2 w 20"/>
                  <a:gd name="T19" fmla="*/ 13 h 13"/>
                  <a:gd name="T20" fmla="*/ 3 w 20"/>
                  <a:gd name="T21" fmla="*/ 13 h 13"/>
                  <a:gd name="T22" fmla="*/ 5 w 20"/>
                  <a:gd name="T23" fmla="*/ 11 h 13"/>
                  <a:gd name="T24" fmla="*/ 8 w 20"/>
                  <a:gd name="T25" fmla="*/ 9 h 13"/>
                  <a:gd name="T26" fmla="*/ 9 w 20"/>
                  <a:gd name="T27" fmla="*/ 9 h 13"/>
                  <a:gd name="T28" fmla="*/ 11 w 20"/>
                  <a:gd name="T29" fmla="*/ 6 h 13"/>
                  <a:gd name="T30" fmla="*/ 14 w 20"/>
                  <a:gd name="T31" fmla="*/ 6 h 13"/>
                  <a:gd name="T32" fmla="*/ 16 w 20"/>
                  <a:gd name="T33" fmla="*/ 6 h 13"/>
                  <a:gd name="T34" fmla="*/ 16 w 20"/>
                  <a:gd name="T35" fmla="*/ 6 h 13"/>
                  <a:gd name="T36" fmla="*/ 17 w 20"/>
                  <a:gd name="T37" fmla="*/ 6 h 13"/>
                  <a:gd name="T38" fmla="*/ 17 w 20"/>
                  <a:gd name="T39" fmla="*/ 4 h 13"/>
                  <a:gd name="T40" fmla="*/ 17 w 20"/>
                  <a:gd name="T41" fmla="*/ 4 h 13"/>
                  <a:gd name="T42" fmla="*/ 19 w 20"/>
                  <a:gd name="T43" fmla="*/ 4 h 13"/>
                  <a:gd name="T44" fmla="*/ 19 w 20"/>
                  <a:gd name="T45" fmla="*/ 2 h 13"/>
                  <a:gd name="T46" fmla="*/ 19 w 20"/>
                  <a:gd name="T47" fmla="*/ 2 h 13"/>
                  <a:gd name="T48" fmla="*/ 20 w 20"/>
                  <a:gd name="T49" fmla="*/ 2 h 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
                  <a:gd name="T76" fmla="*/ 0 h 13"/>
                  <a:gd name="T77" fmla="*/ 20 w 20"/>
                  <a:gd name="T78" fmla="*/ 13 h 1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 h="13">
                    <a:moveTo>
                      <a:pt x="20" y="2"/>
                    </a:moveTo>
                    <a:lnTo>
                      <a:pt x="17" y="0"/>
                    </a:lnTo>
                    <a:lnTo>
                      <a:pt x="14" y="0"/>
                    </a:lnTo>
                    <a:lnTo>
                      <a:pt x="11" y="0"/>
                    </a:lnTo>
                    <a:lnTo>
                      <a:pt x="8" y="2"/>
                    </a:lnTo>
                    <a:lnTo>
                      <a:pt x="5" y="4"/>
                    </a:lnTo>
                    <a:lnTo>
                      <a:pt x="2" y="6"/>
                    </a:lnTo>
                    <a:lnTo>
                      <a:pt x="0" y="11"/>
                    </a:lnTo>
                    <a:lnTo>
                      <a:pt x="0" y="13"/>
                    </a:lnTo>
                    <a:lnTo>
                      <a:pt x="2" y="13"/>
                    </a:lnTo>
                    <a:lnTo>
                      <a:pt x="3" y="13"/>
                    </a:lnTo>
                    <a:lnTo>
                      <a:pt x="5" y="11"/>
                    </a:lnTo>
                    <a:lnTo>
                      <a:pt x="8" y="9"/>
                    </a:lnTo>
                    <a:lnTo>
                      <a:pt x="9" y="9"/>
                    </a:lnTo>
                    <a:lnTo>
                      <a:pt x="11" y="6"/>
                    </a:lnTo>
                    <a:lnTo>
                      <a:pt x="14" y="6"/>
                    </a:lnTo>
                    <a:lnTo>
                      <a:pt x="16" y="6"/>
                    </a:lnTo>
                    <a:lnTo>
                      <a:pt x="17" y="6"/>
                    </a:lnTo>
                    <a:lnTo>
                      <a:pt x="17" y="4"/>
                    </a:lnTo>
                    <a:lnTo>
                      <a:pt x="19" y="4"/>
                    </a:lnTo>
                    <a:lnTo>
                      <a:pt x="19" y="2"/>
                    </a:lnTo>
                    <a:lnTo>
                      <a:pt x="20" y="2"/>
                    </a:lnTo>
                    <a:close/>
                  </a:path>
                </a:pathLst>
              </a:custGeom>
              <a:solidFill>
                <a:srgbClr val="FFFFFF"/>
              </a:solidFill>
              <a:ln w="9525">
                <a:noFill/>
                <a:round/>
                <a:headEnd/>
                <a:tailEnd/>
              </a:ln>
            </p:spPr>
            <p:txBody>
              <a:bodyPr/>
              <a:lstStyle/>
              <a:p>
                <a:endParaRPr lang="it-IT">
                  <a:solidFill>
                    <a:srgbClr val="FFFFFF"/>
                  </a:solidFill>
                </a:endParaRPr>
              </a:p>
            </p:txBody>
          </p:sp>
          <p:sp>
            <p:nvSpPr>
              <p:cNvPr id="29142" name="Freeform 586"/>
              <p:cNvSpPr>
                <a:spLocks/>
              </p:cNvSpPr>
              <p:nvPr/>
            </p:nvSpPr>
            <p:spPr bwMode="auto">
              <a:xfrm>
                <a:off x="2728" y="1938"/>
                <a:ext cx="15" cy="7"/>
              </a:xfrm>
              <a:custGeom>
                <a:avLst/>
                <a:gdLst>
                  <a:gd name="T0" fmla="*/ 12 w 15"/>
                  <a:gd name="T1" fmla="*/ 0 h 7"/>
                  <a:gd name="T2" fmla="*/ 11 w 15"/>
                  <a:gd name="T3" fmla="*/ 0 h 7"/>
                  <a:gd name="T4" fmla="*/ 9 w 15"/>
                  <a:gd name="T5" fmla="*/ 0 h 7"/>
                  <a:gd name="T6" fmla="*/ 6 w 15"/>
                  <a:gd name="T7" fmla="*/ 0 h 7"/>
                  <a:gd name="T8" fmla="*/ 5 w 15"/>
                  <a:gd name="T9" fmla="*/ 0 h 7"/>
                  <a:gd name="T10" fmla="*/ 3 w 15"/>
                  <a:gd name="T11" fmla="*/ 0 h 7"/>
                  <a:gd name="T12" fmla="*/ 3 w 15"/>
                  <a:gd name="T13" fmla="*/ 3 h 7"/>
                  <a:gd name="T14" fmla="*/ 1 w 15"/>
                  <a:gd name="T15" fmla="*/ 5 h 7"/>
                  <a:gd name="T16" fmla="*/ 0 w 15"/>
                  <a:gd name="T17" fmla="*/ 7 h 7"/>
                  <a:gd name="T18" fmla="*/ 3 w 15"/>
                  <a:gd name="T19" fmla="*/ 7 h 7"/>
                  <a:gd name="T20" fmla="*/ 5 w 15"/>
                  <a:gd name="T21" fmla="*/ 5 h 7"/>
                  <a:gd name="T22" fmla="*/ 6 w 15"/>
                  <a:gd name="T23" fmla="*/ 5 h 7"/>
                  <a:gd name="T24" fmla="*/ 8 w 15"/>
                  <a:gd name="T25" fmla="*/ 5 h 7"/>
                  <a:gd name="T26" fmla="*/ 9 w 15"/>
                  <a:gd name="T27" fmla="*/ 3 h 7"/>
                  <a:gd name="T28" fmla="*/ 11 w 15"/>
                  <a:gd name="T29" fmla="*/ 3 h 7"/>
                  <a:gd name="T30" fmla="*/ 14 w 15"/>
                  <a:gd name="T31" fmla="*/ 3 h 7"/>
                  <a:gd name="T32" fmla="*/ 15 w 15"/>
                  <a:gd name="T33" fmla="*/ 3 h 7"/>
                  <a:gd name="T34" fmla="*/ 12 w 15"/>
                  <a:gd name="T35" fmla="*/ 0 h 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
                  <a:gd name="T55" fmla="*/ 0 h 7"/>
                  <a:gd name="T56" fmla="*/ 15 w 15"/>
                  <a:gd name="T57" fmla="*/ 7 h 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 h="7">
                    <a:moveTo>
                      <a:pt x="12" y="0"/>
                    </a:moveTo>
                    <a:lnTo>
                      <a:pt x="11" y="0"/>
                    </a:lnTo>
                    <a:lnTo>
                      <a:pt x="9" y="0"/>
                    </a:lnTo>
                    <a:lnTo>
                      <a:pt x="6" y="0"/>
                    </a:lnTo>
                    <a:lnTo>
                      <a:pt x="5" y="0"/>
                    </a:lnTo>
                    <a:lnTo>
                      <a:pt x="3" y="0"/>
                    </a:lnTo>
                    <a:lnTo>
                      <a:pt x="3" y="3"/>
                    </a:lnTo>
                    <a:lnTo>
                      <a:pt x="1" y="5"/>
                    </a:lnTo>
                    <a:lnTo>
                      <a:pt x="0" y="7"/>
                    </a:lnTo>
                    <a:lnTo>
                      <a:pt x="3" y="7"/>
                    </a:lnTo>
                    <a:lnTo>
                      <a:pt x="5" y="5"/>
                    </a:lnTo>
                    <a:lnTo>
                      <a:pt x="6" y="5"/>
                    </a:lnTo>
                    <a:lnTo>
                      <a:pt x="8" y="5"/>
                    </a:lnTo>
                    <a:lnTo>
                      <a:pt x="9" y="3"/>
                    </a:lnTo>
                    <a:lnTo>
                      <a:pt x="11" y="3"/>
                    </a:lnTo>
                    <a:lnTo>
                      <a:pt x="14" y="3"/>
                    </a:lnTo>
                    <a:lnTo>
                      <a:pt x="15" y="3"/>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9143" name="Freeform 587"/>
              <p:cNvSpPr>
                <a:spLocks/>
              </p:cNvSpPr>
              <p:nvPr/>
            </p:nvSpPr>
            <p:spPr bwMode="auto">
              <a:xfrm>
                <a:off x="2672" y="1909"/>
                <a:ext cx="31" cy="21"/>
              </a:xfrm>
              <a:custGeom>
                <a:avLst/>
                <a:gdLst>
                  <a:gd name="T0" fmla="*/ 23 w 31"/>
                  <a:gd name="T1" fmla="*/ 8 h 21"/>
                  <a:gd name="T2" fmla="*/ 20 w 31"/>
                  <a:gd name="T3" fmla="*/ 6 h 21"/>
                  <a:gd name="T4" fmla="*/ 17 w 31"/>
                  <a:gd name="T5" fmla="*/ 6 h 21"/>
                  <a:gd name="T6" fmla="*/ 14 w 31"/>
                  <a:gd name="T7" fmla="*/ 4 h 21"/>
                  <a:gd name="T8" fmla="*/ 12 w 31"/>
                  <a:gd name="T9" fmla="*/ 2 h 21"/>
                  <a:gd name="T10" fmla="*/ 9 w 31"/>
                  <a:gd name="T11" fmla="*/ 2 h 21"/>
                  <a:gd name="T12" fmla="*/ 6 w 31"/>
                  <a:gd name="T13" fmla="*/ 0 h 21"/>
                  <a:gd name="T14" fmla="*/ 3 w 31"/>
                  <a:gd name="T15" fmla="*/ 0 h 21"/>
                  <a:gd name="T16" fmla="*/ 0 w 31"/>
                  <a:gd name="T17" fmla="*/ 0 h 21"/>
                  <a:gd name="T18" fmla="*/ 4 w 31"/>
                  <a:gd name="T19" fmla="*/ 2 h 21"/>
                  <a:gd name="T20" fmla="*/ 9 w 31"/>
                  <a:gd name="T21" fmla="*/ 4 h 21"/>
                  <a:gd name="T22" fmla="*/ 12 w 31"/>
                  <a:gd name="T23" fmla="*/ 6 h 21"/>
                  <a:gd name="T24" fmla="*/ 17 w 31"/>
                  <a:gd name="T25" fmla="*/ 8 h 21"/>
                  <a:gd name="T26" fmla="*/ 20 w 31"/>
                  <a:gd name="T27" fmla="*/ 13 h 21"/>
                  <a:gd name="T28" fmla="*/ 25 w 31"/>
                  <a:gd name="T29" fmla="*/ 15 h 21"/>
                  <a:gd name="T30" fmla="*/ 28 w 31"/>
                  <a:gd name="T31" fmla="*/ 19 h 21"/>
                  <a:gd name="T32" fmla="*/ 31 w 31"/>
                  <a:gd name="T33" fmla="*/ 21 h 21"/>
                  <a:gd name="T34" fmla="*/ 31 w 31"/>
                  <a:gd name="T35" fmla="*/ 21 h 21"/>
                  <a:gd name="T36" fmla="*/ 29 w 31"/>
                  <a:gd name="T37" fmla="*/ 19 h 21"/>
                  <a:gd name="T38" fmla="*/ 29 w 31"/>
                  <a:gd name="T39" fmla="*/ 17 h 21"/>
                  <a:gd name="T40" fmla="*/ 28 w 31"/>
                  <a:gd name="T41" fmla="*/ 17 h 21"/>
                  <a:gd name="T42" fmla="*/ 28 w 31"/>
                  <a:gd name="T43" fmla="*/ 15 h 21"/>
                  <a:gd name="T44" fmla="*/ 26 w 31"/>
                  <a:gd name="T45" fmla="*/ 13 h 21"/>
                  <a:gd name="T46" fmla="*/ 26 w 31"/>
                  <a:gd name="T47" fmla="*/ 10 h 21"/>
                  <a:gd name="T48" fmla="*/ 25 w 31"/>
                  <a:gd name="T49" fmla="*/ 10 h 21"/>
                  <a:gd name="T50" fmla="*/ 23 w 31"/>
                  <a:gd name="T51" fmla="*/ 8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1"/>
                  <a:gd name="T79" fmla="*/ 0 h 21"/>
                  <a:gd name="T80" fmla="*/ 31 w 31"/>
                  <a:gd name="T81" fmla="*/ 21 h 2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1" h="21">
                    <a:moveTo>
                      <a:pt x="23" y="8"/>
                    </a:moveTo>
                    <a:lnTo>
                      <a:pt x="20" y="6"/>
                    </a:lnTo>
                    <a:lnTo>
                      <a:pt x="17" y="6"/>
                    </a:lnTo>
                    <a:lnTo>
                      <a:pt x="14" y="4"/>
                    </a:lnTo>
                    <a:lnTo>
                      <a:pt x="12" y="2"/>
                    </a:lnTo>
                    <a:lnTo>
                      <a:pt x="9" y="2"/>
                    </a:lnTo>
                    <a:lnTo>
                      <a:pt x="6" y="0"/>
                    </a:lnTo>
                    <a:lnTo>
                      <a:pt x="3" y="0"/>
                    </a:lnTo>
                    <a:lnTo>
                      <a:pt x="0" y="0"/>
                    </a:lnTo>
                    <a:lnTo>
                      <a:pt x="4" y="2"/>
                    </a:lnTo>
                    <a:lnTo>
                      <a:pt x="9" y="4"/>
                    </a:lnTo>
                    <a:lnTo>
                      <a:pt x="12" y="6"/>
                    </a:lnTo>
                    <a:lnTo>
                      <a:pt x="17" y="8"/>
                    </a:lnTo>
                    <a:lnTo>
                      <a:pt x="20" y="13"/>
                    </a:lnTo>
                    <a:lnTo>
                      <a:pt x="25" y="15"/>
                    </a:lnTo>
                    <a:lnTo>
                      <a:pt x="28" y="19"/>
                    </a:lnTo>
                    <a:lnTo>
                      <a:pt x="31" y="21"/>
                    </a:lnTo>
                    <a:lnTo>
                      <a:pt x="29" y="19"/>
                    </a:lnTo>
                    <a:lnTo>
                      <a:pt x="29" y="17"/>
                    </a:lnTo>
                    <a:lnTo>
                      <a:pt x="28" y="17"/>
                    </a:lnTo>
                    <a:lnTo>
                      <a:pt x="28" y="15"/>
                    </a:lnTo>
                    <a:lnTo>
                      <a:pt x="26" y="13"/>
                    </a:lnTo>
                    <a:lnTo>
                      <a:pt x="26" y="10"/>
                    </a:lnTo>
                    <a:lnTo>
                      <a:pt x="25" y="10"/>
                    </a:lnTo>
                    <a:lnTo>
                      <a:pt x="23" y="8"/>
                    </a:lnTo>
                    <a:close/>
                  </a:path>
                </a:pathLst>
              </a:custGeom>
              <a:solidFill>
                <a:srgbClr val="FFFFFF"/>
              </a:solidFill>
              <a:ln w="9525">
                <a:noFill/>
                <a:round/>
                <a:headEnd/>
                <a:tailEnd/>
              </a:ln>
            </p:spPr>
            <p:txBody>
              <a:bodyPr/>
              <a:lstStyle/>
              <a:p>
                <a:endParaRPr lang="it-IT">
                  <a:solidFill>
                    <a:srgbClr val="FFFFFF"/>
                  </a:solidFill>
                </a:endParaRPr>
              </a:p>
            </p:txBody>
          </p:sp>
          <p:sp>
            <p:nvSpPr>
              <p:cNvPr id="29144" name="Freeform 588"/>
              <p:cNvSpPr>
                <a:spLocks/>
              </p:cNvSpPr>
              <p:nvPr/>
            </p:nvSpPr>
            <p:spPr bwMode="auto">
              <a:xfrm>
                <a:off x="2775" y="1993"/>
                <a:ext cx="15" cy="4"/>
              </a:xfrm>
              <a:custGeom>
                <a:avLst/>
                <a:gdLst>
                  <a:gd name="T0" fmla="*/ 15 w 15"/>
                  <a:gd name="T1" fmla="*/ 2 h 4"/>
                  <a:gd name="T2" fmla="*/ 14 w 15"/>
                  <a:gd name="T3" fmla="*/ 2 h 4"/>
                  <a:gd name="T4" fmla="*/ 11 w 15"/>
                  <a:gd name="T5" fmla="*/ 2 h 4"/>
                  <a:gd name="T6" fmla="*/ 9 w 15"/>
                  <a:gd name="T7" fmla="*/ 2 h 4"/>
                  <a:gd name="T8" fmla="*/ 8 w 15"/>
                  <a:gd name="T9" fmla="*/ 0 h 4"/>
                  <a:gd name="T10" fmla="*/ 6 w 15"/>
                  <a:gd name="T11" fmla="*/ 0 h 4"/>
                  <a:gd name="T12" fmla="*/ 3 w 15"/>
                  <a:gd name="T13" fmla="*/ 0 h 4"/>
                  <a:gd name="T14" fmla="*/ 1 w 15"/>
                  <a:gd name="T15" fmla="*/ 2 h 4"/>
                  <a:gd name="T16" fmla="*/ 0 w 15"/>
                  <a:gd name="T17" fmla="*/ 2 h 4"/>
                  <a:gd name="T18" fmla="*/ 1 w 15"/>
                  <a:gd name="T19" fmla="*/ 2 h 4"/>
                  <a:gd name="T20" fmla="*/ 3 w 15"/>
                  <a:gd name="T21" fmla="*/ 2 h 4"/>
                  <a:gd name="T22" fmla="*/ 4 w 15"/>
                  <a:gd name="T23" fmla="*/ 2 h 4"/>
                  <a:gd name="T24" fmla="*/ 6 w 15"/>
                  <a:gd name="T25" fmla="*/ 2 h 4"/>
                  <a:gd name="T26" fmla="*/ 8 w 15"/>
                  <a:gd name="T27" fmla="*/ 2 h 4"/>
                  <a:gd name="T28" fmla="*/ 9 w 15"/>
                  <a:gd name="T29" fmla="*/ 2 h 4"/>
                  <a:gd name="T30" fmla="*/ 11 w 15"/>
                  <a:gd name="T31" fmla="*/ 4 h 4"/>
                  <a:gd name="T32" fmla="*/ 12 w 15"/>
                  <a:gd name="T33" fmla="*/ 4 h 4"/>
                  <a:gd name="T34" fmla="*/ 12 w 15"/>
                  <a:gd name="T35" fmla="*/ 4 h 4"/>
                  <a:gd name="T36" fmla="*/ 12 w 15"/>
                  <a:gd name="T37" fmla="*/ 4 h 4"/>
                  <a:gd name="T38" fmla="*/ 14 w 15"/>
                  <a:gd name="T39" fmla="*/ 4 h 4"/>
                  <a:gd name="T40" fmla="*/ 14 w 15"/>
                  <a:gd name="T41" fmla="*/ 4 h 4"/>
                  <a:gd name="T42" fmla="*/ 14 w 15"/>
                  <a:gd name="T43" fmla="*/ 4 h 4"/>
                  <a:gd name="T44" fmla="*/ 15 w 15"/>
                  <a:gd name="T45" fmla="*/ 2 h 4"/>
                  <a:gd name="T46" fmla="*/ 15 w 15"/>
                  <a:gd name="T47" fmla="*/ 2 h 4"/>
                  <a:gd name="T48" fmla="*/ 15 w 15"/>
                  <a:gd name="T49" fmla="*/ 2 h 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
                  <a:gd name="T76" fmla="*/ 0 h 4"/>
                  <a:gd name="T77" fmla="*/ 15 w 15"/>
                  <a:gd name="T78" fmla="*/ 4 h 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 h="4">
                    <a:moveTo>
                      <a:pt x="15" y="2"/>
                    </a:moveTo>
                    <a:lnTo>
                      <a:pt x="14" y="2"/>
                    </a:lnTo>
                    <a:lnTo>
                      <a:pt x="11" y="2"/>
                    </a:lnTo>
                    <a:lnTo>
                      <a:pt x="9" y="2"/>
                    </a:lnTo>
                    <a:lnTo>
                      <a:pt x="8" y="0"/>
                    </a:lnTo>
                    <a:lnTo>
                      <a:pt x="6" y="0"/>
                    </a:lnTo>
                    <a:lnTo>
                      <a:pt x="3" y="0"/>
                    </a:lnTo>
                    <a:lnTo>
                      <a:pt x="1" y="2"/>
                    </a:lnTo>
                    <a:lnTo>
                      <a:pt x="0" y="2"/>
                    </a:lnTo>
                    <a:lnTo>
                      <a:pt x="1" y="2"/>
                    </a:lnTo>
                    <a:lnTo>
                      <a:pt x="3" y="2"/>
                    </a:lnTo>
                    <a:lnTo>
                      <a:pt x="4" y="2"/>
                    </a:lnTo>
                    <a:lnTo>
                      <a:pt x="6" y="2"/>
                    </a:lnTo>
                    <a:lnTo>
                      <a:pt x="8" y="2"/>
                    </a:lnTo>
                    <a:lnTo>
                      <a:pt x="9" y="2"/>
                    </a:lnTo>
                    <a:lnTo>
                      <a:pt x="11" y="4"/>
                    </a:lnTo>
                    <a:lnTo>
                      <a:pt x="12" y="4"/>
                    </a:lnTo>
                    <a:lnTo>
                      <a:pt x="14" y="4"/>
                    </a:lnTo>
                    <a:lnTo>
                      <a:pt x="15" y="2"/>
                    </a:lnTo>
                    <a:close/>
                  </a:path>
                </a:pathLst>
              </a:custGeom>
              <a:solidFill>
                <a:srgbClr val="FFFFFF"/>
              </a:solidFill>
              <a:ln w="9525">
                <a:noFill/>
                <a:round/>
                <a:headEnd/>
                <a:tailEnd/>
              </a:ln>
            </p:spPr>
            <p:txBody>
              <a:bodyPr/>
              <a:lstStyle/>
              <a:p>
                <a:endParaRPr lang="it-IT">
                  <a:solidFill>
                    <a:srgbClr val="FFFFFF"/>
                  </a:solidFill>
                </a:endParaRPr>
              </a:p>
            </p:txBody>
          </p:sp>
          <p:sp>
            <p:nvSpPr>
              <p:cNvPr id="29145" name="Freeform 589"/>
              <p:cNvSpPr>
                <a:spLocks/>
              </p:cNvSpPr>
              <p:nvPr/>
            </p:nvSpPr>
            <p:spPr bwMode="auto">
              <a:xfrm>
                <a:off x="2806" y="2094"/>
                <a:ext cx="16" cy="6"/>
              </a:xfrm>
              <a:custGeom>
                <a:avLst/>
                <a:gdLst>
                  <a:gd name="T0" fmla="*/ 14 w 16"/>
                  <a:gd name="T1" fmla="*/ 0 h 6"/>
                  <a:gd name="T2" fmla="*/ 13 w 16"/>
                  <a:gd name="T3" fmla="*/ 0 h 6"/>
                  <a:gd name="T4" fmla="*/ 11 w 16"/>
                  <a:gd name="T5" fmla="*/ 0 h 6"/>
                  <a:gd name="T6" fmla="*/ 9 w 16"/>
                  <a:gd name="T7" fmla="*/ 2 h 6"/>
                  <a:gd name="T8" fmla="*/ 8 w 16"/>
                  <a:gd name="T9" fmla="*/ 2 h 6"/>
                  <a:gd name="T10" fmla="*/ 5 w 16"/>
                  <a:gd name="T11" fmla="*/ 2 h 6"/>
                  <a:gd name="T12" fmla="*/ 3 w 16"/>
                  <a:gd name="T13" fmla="*/ 2 h 6"/>
                  <a:gd name="T14" fmla="*/ 2 w 16"/>
                  <a:gd name="T15" fmla="*/ 2 h 6"/>
                  <a:gd name="T16" fmla="*/ 0 w 16"/>
                  <a:gd name="T17" fmla="*/ 2 h 6"/>
                  <a:gd name="T18" fmla="*/ 2 w 16"/>
                  <a:gd name="T19" fmla="*/ 2 h 6"/>
                  <a:gd name="T20" fmla="*/ 3 w 16"/>
                  <a:gd name="T21" fmla="*/ 4 h 6"/>
                  <a:gd name="T22" fmla="*/ 6 w 16"/>
                  <a:gd name="T23" fmla="*/ 6 h 6"/>
                  <a:gd name="T24" fmla="*/ 8 w 16"/>
                  <a:gd name="T25" fmla="*/ 6 h 6"/>
                  <a:gd name="T26" fmla="*/ 11 w 16"/>
                  <a:gd name="T27" fmla="*/ 6 h 6"/>
                  <a:gd name="T28" fmla="*/ 13 w 16"/>
                  <a:gd name="T29" fmla="*/ 4 h 6"/>
                  <a:gd name="T30" fmla="*/ 14 w 16"/>
                  <a:gd name="T31" fmla="*/ 2 h 6"/>
                  <a:gd name="T32" fmla="*/ 16 w 16"/>
                  <a:gd name="T33" fmla="*/ 0 h 6"/>
                  <a:gd name="T34" fmla="*/ 16 w 16"/>
                  <a:gd name="T35" fmla="*/ 0 h 6"/>
                  <a:gd name="T36" fmla="*/ 16 w 16"/>
                  <a:gd name="T37" fmla="*/ 0 h 6"/>
                  <a:gd name="T38" fmla="*/ 16 w 16"/>
                  <a:gd name="T39" fmla="*/ 0 h 6"/>
                  <a:gd name="T40" fmla="*/ 16 w 16"/>
                  <a:gd name="T41" fmla="*/ 0 h 6"/>
                  <a:gd name="T42" fmla="*/ 16 w 16"/>
                  <a:gd name="T43" fmla="*/ 0 h 6"/>
                  <a:gd name="T44" fmla="*/ 16 w 16"/>
                  <a:gd name="T45" fmla="*/ 0 h 6"/>
                  <a:gd name="T46" fmla="*/ 14 w 16"/>
                  <a:gd name="T47" fmla="*/ 0 h 6"/>
                  <a:gd name="T48" fmla="*/ 14 w 16"/>
                  <a:gd name="T49" fmla="*/ 0 h 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
                  <a:gd name="T76" fmla="*/ 0 h 6"/>
                  <a:gd name="T77" fmla="*/ 16 w 16"/>
                  <a:gd name="T78" fmla="*/ 6 h 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 h="6">
                    <a:moveTo>
                      <a:pt x="14" y="0"/>
                    </a:moveTo>
                    <a:lnTo>
                      <a:pt x="13" y="0"/>
                    </a:lnTo>
                    <a:lnTo>
                      <a:pt x="11" y="0"/>
                    </a:lnTo>
                    <a:lnTo>
                      <a:pt x="9" y="2"/>
                    </a:lnTo>
                    <a:lnTo>
                      <a:pt x="8" y="2"/>
                    </a:lnTo>
                    <a:lnTo>
                      <a:pt x="5" y="2"/>
                    </a:lnTo>
                    <a:lnTo>
                      <a:pt x="3" y="2"/>
                    </a:lnTo>
                    <a:lnTo>
                      <a:pt x="2" y="2"/>
                    </a:lnTo>
                    <a:lnTo>
                      <a:pt x="0" y="2"/>
                    </a:lnTo>
                    <a:lnTo>
                      <a:pt x="2" y="2"/>
                    </a:lnTo>
                    <a:lnTo>
                      <a:pt x="3" y="4"/>
                    </a:lnTo>
                    <a:lnTo>
                      <a:pt x="6" y="6"/>
                    </a:lnTo>
                    <a:lnTo>
                      <a:pt x="8" y="6"/>
                    </a:lnTo>
                    <a:lnTo>
                      <a:pt x="11" y="6"/>
                    </a:lnTo>
                    <a:lnTo>
                      <a:pt x="13" y="4"/>
                    </a:lnTo>
                    <a:lnTo>
                      <a:pt x="14" y="2"/>
                    </a:lnTo>
                    <a:lnTo>
                      <a:pt x="16" y="0"/>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46" name="Freeform 590"/>
              <p:cNvSpPr>
                <a:spLocks/>
              </p:cNvSpPr>
              <p:nvPr/>
            </p:nvSpPr>
            <p:spPr bwMode="auto">
              <a:xfrm>
                <a:off x="2762" y="2105"/>
                <a:ext cx="17" cy="8"/>
              </a:xfrm>
              <a:custGeom>
                <a:avLst/>
                <a:gdLst>
                  <a:gd name="T0" fmla="*/ 17 w 17"/>
                  <a:gd name="T1" fmla="*/ 4 h 8"/>
                  <a:gd name="T2" fmla="*/ 14 w 17"/>
                  <a:gd name="T3" fmla="*/ 4 h 8"/>
                  <a:gd name="T4" fmla="*/ 13 w 17"/>
                  <a:gd name="T5" fmla="*/ 2 h 8"/>
                  <a:gd name="T6" fmla="*/ 10 w 17"/>
                  <a:gd name="T7" fmla="*/ 2 h 8"/>
                  <a:gd name="T8" fmla="*/ 8 w 17"/>
                  <a:gd name="T9" fmla="*/ 0 h 8"/>
                  <a:gd name="T10" fmla="*/ 5 w 17"/>
                  <a:gd name="T11" fmla="*/ 0 h 8"/>
                  <a:gd name="T12" fmla="*/ 3 w 17"/>
                  <a:gd name="T13" fmla="*/ 0 h 8"/>
                  <a:gd name="T14" fmla="*/ 0 w 17"/>
                  <a:gd name="T15" fmla="*/ 2 h 8"/>
                  <a:gd name="T16" fmla="*/ 0 w 17"/>
                  <a:gd name="T17" fmla="*/ 6 h 8"/>
                  <a:gd name="T18" fmla="*/ 0 w 17"/>
                  <a:gd name="T19" fmla="*/ 6 h 8"/>
                  <a:gd name="T20" fmla="*/ 0 w 17"/>
                  <a:gd name="T21" fmla="*/ 6 h 8"/>
                  <a:gd name="T22" fmla="*/ 0 w 17"/>
                  <a:gd name="T23" fmla="*/ 6 h 8"/>
                  <a:gd name="T24" fmla="*/ 0 w 17"/>
                  <a:gd name="T25" fmla="*/ 6 h 8"/>
                  <a:gd name="T26" fmla="*/ 2 w 17"/>
                  <a:gd name="T27" fmla="*/ 6 h 8"/>
                  <a:gd name="T28" fmla="*/ 2 w 17"/>
                  <a:gd name="T29" fmla="*/ 6 h 8"/>
                  <a:gd name="T30" fmla="*/ 2 w 17"/>
                  <a:gd name="T31" fmla="*/ 8 h 8"/>
                  <a:gd name="T32" fmla="*/ 2 w 17"/>
                  <a:gd name="T33" fmla="*/ 6 h 8"/>
                  <a:gd name="T34" fmla="*/ 3 w 17"/>
                  <a:gd name="T35" fmla="*/ 6 h 8"/>
                  <a:gd name="T36" fmla="*/ 5 w 17"/>
                  <a:gd name="T37" fmla="*/ 6 h 8"/>
                  <a:gd name="T38" fmla="*/ 8 w 17"/>
                  <a:gd name="T39" fmla="*/ 4 h 8"/>
                  <a:gd name="T40" fmla="*/ 10 w 17"/>
                  <a:gd name="T41" fmla="*/ 4 h 8"/>
                  <a:gd name="T42" fmla="*/ 11 w 17"/>
                  <a:gd name="T43" fmla="*/ 4 h 8"/>
                  <a:gd name="T44" fmla="*/ 13 w 17"/>
                  <a:gd name="T45" fmla="*/ 4 h 8"/>
                  <a:gd name="T46" fmla="*/ 16 w 17"/>
                  <a:gd name="T47" fmla="*/ 4 h 8"/>
                  <a:gd name="T48" fmla="*/ 17 w 17"/>
                  <a:gd name="T49" fmla="*/ 4 h 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7"/>
                  <a:gd name="T76" fmla="*/ 0 h 8"/>
                  <a:gd name="T77" fmla="*/ 17 w 17"/>
                  <a:gd name="T78" fmla="*/ 8 h 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7" h="8">
                    <a:moveTo>
                      <a:pt x="17" y="4"/>
                    </a:moveTo>
                    <a:lnTo>
                      <a:pt x="14" y="4"/>
                    </a:lnTo>
                    <a:lnTo>
                      <a:pt x="13" y="2"/>
                    </a:lnTo>
                    <a:lnTo>
                      <a:pt x="10" y="2"/>
                    </a:lnTo>
                    <a:lnTo>
                      <a:pt x="8" y="0"/>
                    </a:lnTo>
                    <a:lnTo>
                      <a:pt x="5" y="0"/>
                    </a:lnTo>
                    <a:lnTo>
                      <a:pt x="3" y="0"/>
                    </a:lnTo>
                    <a:lnTo>
                      <a:pt x="0" y="2"/>
                    </a:lnTo>
                    <a:lnTo>
                      <a:pt x="0" y="6"/>
                    </a:lnTo>
                    <a:lnTo>
                      <a:pt x="2" y="6"/>
                    </a:lnTo>
                    <a:lnTo>
                      <a:pt x="2" y="8"/>
                    </a:lnTo>
                    <a:lnTo>
                      <a:pt x="2" y="6"/>
                    </a:lnTo>
                    <a:lnTo>
                      <a:pt x="3" y="6"/>
                    </a:lnTo>
                    <a:lnTo>
                      <a:pt x="5" y="6"/>
                    </a:lnTo>
                    <a:lnTo>
                      <a:pt x="8" y="4"/>
                    </a:lnTo>
                    <a:lnTo>
                      <a:pt x="10" y="4"/>
                    </a:lnTo>
                    <a:lnTo>
                      <a:pt x="11" y="4"/>
                    </a:lnTo>
                    <a:lnTo>
                      <a:pt x="13" y="4"/>
                    </a:lnTo>
                    <a:lnTo>
                      <a:pt x="16" y="4"/>
                    </a:lnTo>
                    <a:lnTo>
                      <a:pt x="17" y="4"/>
                    </a:lnTo>
                    <a:close/>
                  </a:path>
                </a:pathLst>
              </a:custGeom>
              <a:solidFill>
                <a:srgbClr val="FFFFFF"/>
              </a:solidFill>
              <a:ln w="9525">
                <a:noFill/>
                <a:round/>
                <a:headEnd/>
                <a:tailEnd/>
              </a:ln>
            </p:spPr>
            <p:txBody>
              <a:bodyPr/>
              <a:lstStyle/>
              <a:p>
                <a:endParaRPr lang="it-IT">
                  <a:solidFill>
                    <a:srgbClr val="FFFFFF"/>
                  </a:solidFill>
                </a:endParaRPr>
              </a:p>
            </p:txBody>
          </p:sp>
          <p:sp>
            <p:nvSpPr>
              <p:cNvPr id="29147" name="Freeform 591"/>
              <p:cNvSpPr>
                <a:spLocks/>
              </p:cNvSpPr>
              <p:nvPr/>
            </p:nvSpPr>
            <p:spPr bwMode="auto">
              <a:xfrm>
                <a:off x="2714" y="2130"/>
                <a:ext cx="20" cy="12"/>
              </a:xfrm>
              <a:custGeom>
                <a:avLst/>
                <a:gdLst>
                  <a:gd name="T0" fmla="*/ 14 w 20"/>
                  <a:gd name="T1" fmla="*/ 8 h 12"/>
                  <a:gd name="T2" fmla="*/ 14 w 20"/>
                  <a:gd name="T3" fmla="*/ 6 h 12"/>
                  <a:gd name="T4" fmla="*/ 12 w 20"/>
                  <a:gd name="T5" fmla="*/ 4 h 12"/>
                  <a:gd name="T6" fmla="*/ 11 w 20"/>
                  <a:gd name="T7" fmla="*/ 4 h 12"/>
                  <a:gd name="T8" fmla="*/ 9 w 20"/>
                  <a:gd name="T9" fmla="*/ 2 h 12"/>
                  <a:gd name="T10" fmla="*/ 8 w 20"/>
                  <a:gd name="T11" fmla="*/ 2 h 12"/>
                  <a:gd name="T12" fmla="*/ 6 w 20"/>
                  <a:gd name="T13" fmla="*/ 0 h 12"/>
                  <a:gd name="T14" fmla="*/ 4 w 20"/>
                  <a:gd name="T15" fmla="*/ 0 h 12"/>
                  <a:gd name="T16" fmla="*/ 3 w 20"/>
                  <a:gd name="T17" fmla="*/ 0 h 12"/>
                  <a:gd name="T18" fmla="*/ 1 w 20"/>
                  <a:gd name="T19" fmla="*/ 0 h 12"/>
                  <a:gd name="T20" fmla="*/ 1 w 20"/>
                  <a:gd name="T21" fmla="*/ 0 h 12"/>
                  <a:gd name="T22" fmla="*/ 0 w 20"/>
                  <a:gd name="T23" fmla="*/ 0 h 12"/>
                  <a:gd name="T24" fmla="*/ 0 w 20"/>
                  <a:gd name="T25" fmla="*/ 2 h 12"/>
                  <a:gd name="T26" fmla="*/ 0 w 20"/>
                  <a:gd name="T27" fmla="*/ 2 h 12"/>
                  <a:gd name="T28" fmla="*/ 0 w 20"/>
                  <a:gd name="T29" fmla="*/ 4 h 12"/>
                  <a:gd name="T30" fmla="*/ 0 w 20"/>
                  <a:gd name="T31" fmla="*/ 4 h 12"/>
                  <a:gd name="T32" fmla="*/ 0 w 20"/>
                  <a:gd name="T33" fmla="*/ 6 h 12"/>
                  <a:gd name="T34" fmla="*/ 3 w 20"/>
                  <a:gd name="T35" fmla="*/ 8 h 12"/>
                  <a:gd name="T36" fmla="*/ 4 w 20"/>
                  <a:gd name="T37" fmla="*/ 8 h 12"/>
                  <a:gd name="T38" fmla="*/ 8 w 20"/>
                  <a:gd name="T39" fmla="*/ 10 h 12"/>
                  <a:gd name="T40" fmla="*/ 11 w 20"/>
                  <a:gd name="T41" fmla="*/ 10 h 12"/>
                  <a:gd name="T42" fmla="*/ 12 w 20"/>
                  <a:gd name="T43" fmla="*/ 10 h 12"/>
                  <a:gd name="T44" fmla="*/ 15 w 20"/>
                  <a:gd name="T45" fmla="*/ 10 h 12"/>
                  <a:gd name="T46" fmla="*/ 19 w 20"/>
                  <a:gd name="T47" fmla="*/ 10 h 12"/>
                  <a:gd name="T48" fmla="*/ 20 w 20"/>
                  <a:gd name="T49" fmla="*/ 12 h 12"/>
                  <a:gd name="T50" fmla="*/ 20 w 20"/>
                  <a:gd name="T51" fmla="*/ 10 h 12"/>
                  <a:gd name="T52" fmla="*/ 19 w 20"/>
                  <a:gd name="T53" fmla="*/ 10 h 12"/>
                  <a:gd name="T54" fmla="*/ 17 w 20"/>
                  <a:gd name="T55" fmla="*/ 10 h 12"/>
                  <a:gd name="T56" fmla="*/ 15 w 20"/>
                  <a:gd name="T57" fmla="*/ 8 h 12"/>
                  <a:gd name="T58" fmla="*/ 15 w 20"/>
                  <a:gd name="T59" fmla="*/ 8 h 12"/>
                  <a:gd name="T60" fmla="*/ 14 w 20"/>
                  <a:gd name="T61" fmla="*/ 6 h 12"/>
                  <a:gd name="T62" fmla="*/ 12 w 20"/>
                  <a:gd name="T63" fmla="*/ 6 h 12"/>
                  <a:gd name="T64" fmla="*/ 11 w 20"/>
                  <a:gd name="T65" fmla="*/ 6 h 12"/>
                  <a:gd name="T66" fmla="*/ 14 w 20"/>
                  <a:gd name="T67" fmla="*/ 8 h 1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0"/>
                  <a:gd name="T103" fmla="*/ 0 h 12"/>
                  <a:gd name="T104" fmla="*/ 20 w 20"/>
                  <a:gd name="T105" fmla="*/ 12 h 1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0" h="12">
                    <a:moveTo>
                      <a:pt x="14" y="8"/>
                    </a:moveTo>
                    <a:lnTo>
                      <a:pt x="14" y="6"/>
                    </a:lnTo>
                    <a:lnTo>
                      <a:pt x="12" y="4"/>
                    </a:lnTo>
                    <a:lnTo>
                      <a:pt x="11" y="4"/>
                    </a:lnTo>
                    <a:lnTo>
                      <a:pt x="9" y="2"/>
                    </a:lnTo>
                    <a:lnTo>
                      <a:pt x="8" y="2"/>
                    </a:lnTo>
                    <a:lnTo>
                      <a:pt x="6" y="0"/>
                    </a:lnTo>
                    <a:lnTo>
                      <a:pt x="4" y="0"/>
                    </a:lnTo>
                    <a:lnTo>
                      <a:pt x="3" y="0"/>
                    </a:lnTo>
                    <a:lnTo>
                      <a:pt x="1" y="0"/>
                    </a:lnTo>
                    <a:lnTo>
                      <a:pt x="0" y="0"/>
                    </a:lnTo>
                    <a:lnTo>
                      <a:pt x="0" y="2"/>
                    </a:lnTo>
                    <a:lnTo>
                      <a:pt x="0" y="4"/>
                    </a:lnTo>
                    <a:lnTo>
                      <a:pt x="0" y="6"/>
                    </a:lnTo>
                    <a:lnTo>
                      <a:pt x="3" y="8"/>
                    </a:lnTo>
                    <a:lnTo>
                      <a:pt x="4" y="8"/>
                    </a:lnTo>
                    <a:lnTo>
                      <a:pt x="8" y="10"/>
                    </a:lnTo>
                    <a:lnTo>
                      <a:pt x="11" y="10"/>
                    </a:lnTo>
                    <a:lnTo>
                      <a:pt x="12" y="10"/>
                    </a:lnTo>
                    <a:lnTo>
                      <a:pt x="15" y="10"/>
                    </a:lnTo>
                    <a:lnTo>
                      <a:pt x="19" y="10"/>
                    </a:lnTo>
                    <a:lnTo>
                      <a:pt x="20" y="12"/>
                    </a:lnTo>
                    <a:lnTo>
                      <a:pt x="20" y="10"/>
                    </a:lnTo>
                    <a:lnTo>
                      <a:pt x="19" y="10"/>
                    </a:lnTo>
                    <a:lnTo>
                      <a:pt x="17" y="10"/>
                    </a:lnTo>
                    <a:lnTo>
                      <a:pt x="15" y="8"/>
                    </a:lnTo>
                    <a:lnTo>
                      <a:pt x="14" y="6"/>
                    </a:lnTo>
                    <a:lnTo>
                      <a:pt x="12" y="6"/>
                    </a:lnTo>
                    <a:lnTo>
                      <a:pt x="11" y="6"/>
                    </a:lnTo>
                    <a:lnTo>
                      <a:pt x="14" y="8"/>
                    </a:lnTo>
                    <a:close/>
                  </a:path>
                </a:pathLst>
              </a:custGeom>
              <a:solidFill>
                <a:srgbClr val="FFFFFF"/>
              </a:solidFill>
              <a:ln w="9525">
                <a:noFill/>
                <a:round/>
                <a:headEnd/>
                <a:tailEnd/>
              </a:ln>
            </p:spPr>
            <p:txBody>
              <a:bodyPr/>
              <a:lstStyle/>
              <a:p>
                <a:endParaRPr lang="it-IT">
                  <a:solidFill>
                    <a:srgbClr val="FFFFFF"/>
                  </a:solidFill>
                </a:endParaRPr>
              </a:p>
            </p:txBody>
          </p:sp>
          <p:sp>
            <p:nvSpPr>
              <p:cNvPr id="29148" name="Freeform 592"/>
              <p:cNvSpPr>
                <a:spLocks/>
              </p:cNvSpPr>
              <p:nvPr/>
            </p:nvSpPr>
            <p:spPr bwMode="auto">
              <a:xfrm>
                <a:off x="2778" y="2193"/>
                <a:ext cx="12" cy="15"/>
              </a:xfrm>
              <a:custGeom>
                <a:avLst/>
                <a:gdLst>
                  <a:gd name="T0" fmla="*/ 12 w 12"/>
                  <a:gd name="T1" fmla="*/ 0 h 15"/>
                  <a:gd name="T2" fmla="*/ 11 w 12"/>
                  <a:gd name="T3" fmla="*/ 0 h 15"/>
                  <a:gd name="T4" fmla="*/ 8 w 12"/>
                  <a:gd name="T5" fmla="*/ 2 h 15"/>
                  <a:gd name="T6" fmla="*/ 6 w 12"/>
                  <a:gd name="T7" fmla="*/ 4 h 15"/>
                  <a:gd name="T8" fmla="*/ 5 w 12"/>
                  <a:gd name="T9" fmla="*/ 4 h 15"/>
                  <a:gd name="T10" fmla="*/ 3 w 12"/>
                  <a:gd name="T11" fmla="*/ 6 h 15"/>
                  <a:gd name="T12" fmla="*/ 1 w 12"/>
                  <a:gd name="T13" fmla="*/ 8 h 15"/>
                  <a:gd name="T14" fmla="*/ 0 w 12"/>
                  <a:gd name="T15" fmla="*/ 10 h 15"/>
                  <a:gd name="T16" fmla="*/ 0 w 12"/>
                  <a:gd name="T17" fmla="*/ 12 h 15"/>
                  <a:gd name="T18" fmla="*/ 0 w 12"/>
                  <a:gd name="T19" fmla="*/ 12 h 15"/>
                  <a:gd name="T20" fmla="*/ 0 w 12"/>
                  <a:gd name="T21" fmla="*/ 12 h 15"/>
                  <a:gd name="T22" fmla="*/ 0 w 12"/>
                  <a:gd name="T23" fmla="*/ 12 h 15"/>
                  <a:gd name="T24" fmla="*/ 0 w 12"/>
                  <a:gd name="T25" fmla="*/ 12 h 15"/>
                  <a:gd name="T26" fmla="*/ 0 w 12"/>
                  <a:gd name="T27" fmla="*/ 15 h 15"/>
                  <a:gd name="T28" fmla="*/ 1 w 12"/>
                  <a:gd name="T29" fmla="*/ 15 h 15"/>
                  <a:gd name="T30" fmla="*/ 1 w 12"/>
                  <a:gd name="T31" fmla="*/ 15 h 15"/>
                  <a:gd name="T32" fmla="*/ 1 w 12"/>
                  <a:gd name="T33" fmla="*/ 15 h 15"/>
                  <a:gd name="T34" fmla="*/ 1 w 12"/>
                  <a:gd name="T35" fmla="*/ 12 h 15"/>
                  <a:gd name="T36" fmla="*/ 3 w 12"/>
                  <a:gd name="T37" fmla="*/ 8 h 15"/>
                  <a:gd name="T38" fmla="*/ 5 w 12"/>
                  <a:gd name="T39" fmla="*/ 8 h 15"/>
                  <a:gd name="T40" fmla="*/ 6 w 12"/>
                  <a:gd name="T41" fmla="*/ 6 h 15"/>
                  <a:gd name="T42" fmla="*/ 8 w 12"/>
                  <a:gd name="T43" fmla="*/ 4 h 15"/>
                  <a:gd name="T44" fmla="*/ 9 w 12"/>
                  <a:gd name="T45" fmla="*/ 2 h 15"/>
                  <a:gd name="T46" fmla="*/ 11 w 12"/>
                  <a:gd name="T47" fmla="*/ 2 h 15"/>
                  <a:gd name="T48" fmla="*/ 12 w 12"/>
                  <a:gd name="T49" fmla="*/ 0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
                  <a:gd name="T76" fmla="*/ 0 h 15"/>
                  <a:gd name="T77" fmla="*/ 12 w 12"/>
                  <a:gd name="T78" fmla="*/ 15 h 1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 h="15">
                    <a:moveTo>
                      <a:pt x="12" y="0"/>
                    </a:moveTo>
                    <a:lnTo>
                      <a:pt x="11" y="0"/>
                    </a:lnTo>
                    <a:lnTo>
                      <a:pt x="8" y="2"/>
                    </a:lnTo>
                    <a:lnTo>
                      <a:pt x="6" y="4"/>
                    </a:lnTo>
                    <a:lnTo>
                      <a:pt x="5" y="4"/>
                    </a:lnTo>
                    <a:lnTo>
                      <a:pt x="3" y="6"/>
                    </a:lnTo>
                    <a:lnTo>
                      <a:pt x="1" y="8"/>
                    </a:lnTo>
                    <a:lnTo>
                      <a:pt x="0" y="10"/>
                    </a:lnTo>
                    <a:lnTo>
                      <a:pt x="0" y="12"/>
                    </a:lnTo>
                    <a:lnTo>
                      <a:pt x="0" y="15"/>
                    </a:lnTo>
                    <a:lnTo>
                      <a:pt x="1" y="15"/>
                    </a:lnTo>
                    <a:lnTo>
                      <a:pt x="1" y="12"/>
                    </a:lnTo>
                    <a:lnTo>
                      <a:pt x="3" y="8"/>
                    </a:lnTo>
                    <a:lnTo>
                      <a:pt x="5" y="8"/>
                    </a:lnTo>
                    <a:lnTo>
                      <a:pt x="6" y="6"/>
                    </a:lnTo>
                    <a:lnTo>
                      <a:pt x="8" y="4"/>
                    </a:lnTo>
                    <a:lnTo>
                      <a:pt x="9" y="2"/>
                    </a:lnTo>
                    <a:lnTo>
                      <a:pt x="11" y="2"/>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9149" name="Freeform 593"/>
              <p:cNvSpPr>
                <a:spLocks/>
              </p:cNvSpPr>
              <p:nvPr/>
            </p:nvSpPr>
            <p:spPr bwMode="auto">
              <a:xfrm>
                <a:off x="2819" y="1951"/>
                <a:ext cx="17" cy="19"/>
              </a:xfrm>
              <a:custGeom>
                <a:avLst/>
                <a:gdLst>
                  <a:gd name="T0" fmla="*/ 15 w 17"/>
                  <a:gd name="T1" fmla="*/ 0 h 19"/>
                  <a:gd name="T2" fmla="*/ 12 w 17"/>
                  <a:gd name="T3" fmla="*/ 0 h 19"/>
                  <a:gd name="T4" fmla="*/ 9 w 17"/>
                  <a:gd name="T5" fmla="*/ 0 h 19"/>
                  <a:gd name="T6" fmla="*/ 6 w 17"/>
                  <a:gd name="T7" fmla="*/ 2 h 19"/>
                  <a:gd name="T8" fmla="*/ 4 w 17"/>
                  <a:gd name="T9" fmla="*/ 4 h 19"/>
                  <a:gd name="T10" fmla="*/ 3 w 17"/>
                  <a:gd name="T11" fmla="*/ 6 h 19"/>
                  <a:gd name="T12" fmla="*/ 1 w 17"/>
                  <a:gd name="T13" fmla="*/ 11 h 19"/>
                  <a:gd name="T14" fmla="*/ 0 w 17"/>
                  <a:gd name="T15" fmla="*/ 13 h 19"/>
                  <a:gd name="T16" fmla="*/ 1 w 17"/>
                  <a:gd name="T17" fmla="*/ 17 h 19"/>
                  <a:gd name="T18" fmla="*/ 1 w 17"/>
                  <a:gd name="T19" fmla="*/ 19 h 19"/>
                  <a:gd name="T20" fmla="*/ 1 w 17"/>
                  <a:gd name="T21" fmla="*/ 19 h 19"/>
                  <a:gd name="T22" fmla="*/ 3 w 17"/>
                  <a:gd name="T23" fmla="*/ 19 h 19"/>
                  <a:gd name="T24" fmla="*/ 3 w 17"/>
                  <a:gd name="T25" fmla="*/ 19 h 19"/>
                  <a:gd name="T26" fmla="*/ 3 w 17"/>
                  <a:gd name="T27" fmla="*/ 19 h 19"/>
                  <a:gd name="T28" fmla="*/ 4 w 17"/>
                  <a:gd name="T29" fmla="*/ 19 h 19"/>
                  <a:gd name="T30" fmla="*/ 4 w 17"/>
                  <a:gd name="T31" fmla="*/ 19 h 19"/>
                  <a:gd name="T32" fmla="*/ 4 w 17"/>
                  <a:gd name="T33" fmla="*/ 17 h 19"/>
                  <a:gd name="T34" fmla="*/ 7 w 17"/>
                  <a:gd name="T35" fmla="*/ 17 h 19"/>
                  <a:gd name="T36" fmla="*/ 9 w 17"/>
                  <a:gd name="T37" fmla="*/ 15 h 19"/>
                  <a:gd name="T38" fmla="*/ 10 w 17"/>
                  <a:gd name="T39" fmla="*/ 13 h 19"/>
                  <a:gd name="T40" fmla="*/ 10 w 17"/>
                  <a:gd name="T41" fmla="*/ 11 h 19"/>
                  <a:gd name="T42" fmla="*/ 12 w 17"/>
                  <a:gd name="T43" fmla="*/ 8 h 19"/>
                  <a:gd name="T44" fmla="*/ 14 w 17"/>
                  <a:gd name="T45" fmla="*/ 6 h 19"/>
                  <a:gd name="T46" fmla="*/ 15 w 17"/>
                  <a:gd name="T47" fmla="*/ 4 h 19"/>
                  <a:gd name="T48" fmla="*/ 17 w 17"/>
                  <a:gd name="T49" fmla="*/ 2 h 19"/>
                  <a:gd name="T50" fmla="*/ 17 w 17"/>
                  <a:gd name="T51" fmla="*/ 2 h 19"/>
                  <a:gd name="T52" fmla="*/ 17 w 17"/>
                  <a:gd name="T53" fmla="*/ 0 h 19"/>
                  <a:gd name="T54" fmla="*/ 17 w 17"/>
                  <a:gd name="T55" fmla="*/ 0 h 19"/>
                  <a:gd name="T56" fmla="*/ 17 w 17"/>
                  <a:gd name="T57" fmla="*/ 0 h 19"/>
                  <a:gd name="T58" fmla="*/ 15 w 17"/>
                  <a:gd name="T59" fmla="*/ 0 h 19"/>
                  <a:gd name="T60" fmla="*/ 15 w 17"/>
                  <a:gd name="T61" fmla="*/ 0 h 19"/>
                  <a:gd name="T62" fmla="*/ 15 w 17"/>
                  <a:gd name="T63" fmla="*/ 0 h 19"/>
                  <a:gd name="T64" fmla="*/ 15 w 17"/>
                  <a:gd name="T65" fmla="*/ 0 h 1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
                  <a:gd name="T100" fmla="*/ 0 h 19"/>
                  <a:gd name="T101" fmla="*/ 17 w 17"/>
                  <a:gd name="T102" fmla="*/ 19 h 1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 h="19">
                    <a:moveTo>
                      <a:pt x="15" y="0"/>
                    </a:moveTo>
                    <a:lnTo>
                      <a:pt x="12" y="0"/>
                    </a:lnTo>
                    <a:lnTo>
                      <a:pt x="9" y="0"/>
                    </a:lnTo>
                    <a:lnTo>
                      <a:pt x="6" y="2"/>
                    </a:lnTo>
                    <a:lnTo>
                      <a:pt x="4" y="4"/>
                    </a:lnTo>
                    <a:lnTo>
                      <a:pt x="3" y="6"/>
                    </a:lnTo>
                    <a:lnTo>
                      <a:pt x="1" y="11"/>
                    </a:lnTo>
                    <a:lnTo>
                      <a:pt x="0" y="13"/>
                    </a:lnTo>
                    <a:lnTo>
                      <a:pt x="1" y="17"/>
                    </a:lnTo>
                    <a:lnTo>
                      <a:pt x="1" y="19"/>
                    </a:lnTo>
                    <a:lnTo>
                      <a:pt x="3" y="19"/>
                    </a:lnTo>
                    <a:lnTo>
                      <a:pt x="4" y="19"/>
                    </a:lnTo>
                    <a:lnTo>
                      <a:pt x="4" y="17"/>
                    </a:lnTo>
                    <a:lnTo>
                      <a:pt x="7" y="17"/>
                    </a:lnTo>
                    <a:lnTo>
                      <a:pt x="9" y="15"/>
                    </a:lnTo>
                    <a:lnTo>
                      <a:pt x="10" y="13"/>
                    </a:lnTo>
                    <a:lnTo>
                      <a:pt x="10" y="11"/>
                    </a:lnTo>
                    <a:lnTo>
                      <a:pt x="12" y="8"/>
                    </a:lnTo>
                    <a:lnTo>
                      <a:pt x="14" y="6"/>
                    </a:lnTo>
                    <a:lnTo>
                      <a:pt x="15" y="4"/>
                    </a:lnTo>
                    <a:lnTo>
                      <a:pt x="17" y="2"/>
                    </a:lnTo>
                    <a:lnTo>
                      <a:pt x="17" y="0"/>
                    </a:lnTo>
                    <a:lnTo>
                      <a:pt x="15" y="0"/>
                    </a:lnTo>
                    <a:close/>
                  </a:path>
                </a:pathLst>
              </a:custGeom>
              <a:solidFill>
                <a:srgbClr val="FFFFFF"/>
              </a:solidFill>
              <a:ln w="9525">
                <a:noFill/>
                <a:round/>
                <a:headEnd/>
                <a:tailEnd/>
              </a:ln>
            </p:spPr>
            <p:txBody>
              <a:bodyPr/>
              <a:lstStyle/>
              <a:p>
                <a:endParaRPr lang="it-IT">
                  <a:solidFill>
                    <a:srgbClr val="FFFFFF"/>
                  </a:solidFill>
                </a:endParaRPr>
              </a:p>
            </p:txBody>
          </p:sp>
          <p:sp>
            <p:nvSpPr>
              <p:cNvPr id="29150" name="Freeform 594"/>
              <p:cNvSpPr>
                <a:spLocks/>
              </p:cNvSpPr>
              <p:nvPr/>
            </p:nvSpPr>
            <p:spPr bwMode="auto">
              <a:xfrm>
                <a:off x="2758" y="1905"/>
                <a:ext cx="14" cy="4"/>
              </a:xfrm>
              <a:custGeom>
                <a:avLst/>
                <a:gdLst>
                  <a:gd name="T0" fmla="*/ 12 w 14"/>
                  <a:gd name="T1" fmla="*/ 2 h 4"/>
                  <a:gd name="T2" fmla="*/ 10 w 14"/>
                  <a:gd name="T3" fmla="*/ 0 h 4"/>
                  <a:gd name="T4" fmla="*/ 9 w 14"/>
                  <a:gd name="T5" fmla="*/ 0 h 4"/>
                  <a:gd name="T6" fmla="*/ 7 w 14"/>
                  <a:gd name="T7" fmla="*/ 0 h 4"/>
                  <a:gd name="T8" fmla="*/ 6 w 14"/>
                  <a:gd name="T9" fmla="*/ 0 h 4"/>
                  <a:gd name="T10" fmla="*/ 4 w 14"/>
                  <a:gd name="T11" fmla="*/ 0 h 4"/>
                  <a:gd name="T12" fmla="*/ 3 w 14"/>
                  <a:gd name="T13" fmla="*/ 0 h 4"/>
                  <a:gd name="T14" fmla="*/ 1 w 14"/>
                  <a:gd name="T15" fmla="*/ 0 h 4"/>
                  <a:gd name="T16" fmla="*/ 0 w 14"/>
                  <a:gd name="T17" fmla="*/ 0 h 4"/>
                  <a:gd name="T18" fmla="*/ 1 w 14"/>
                  <a:gd name="T19" fmla="*/ 2 h 4"/>
                  <a:gd name="T20" fmla="*/ 3 w 14"/>
                  <a:gd name="T21" fmla="*/ 2 h 4"/>
                  <a:gd name="T22" fmla="*/ 4 w 14"/>
                  <a:gd name="T23" fmla="*/ 2 h 4"/>
                  <a:gd name="T24" fmla="*/ 6 w 14"/>
                  <a:gd name="T25" fmla="*/ 4 h 4"/>
                  <a:gd name="T26" fmla="*/ 9 w 14"/>
                  <a:gd name="T27" fmla="*/ 4 h 4"/>
                  <a:gd name="T28" fmla="*/ 10 w 14"/>
                  <a:gd name="T29" fmla="*/ 4 h 4"/>
                  <a:gd name="T30" fmla="*/ 12 w 14"/>
                  <a:gd name="T31" fmla="*/ 4 h 4"/>
                  <a:gd name="T32" fmla="*/ 14 w 14"/>
                  <a:gd name="T33" fmla="*/ 4 h 4"/>
                  <a:gd name="T34" fmla="*/ 12 w 14"/>
                  <a:gd name="T35" fmla="*/ 2 h 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4"/>
                  <a:gd name="T56" fmla="*/ 14 w 14"/>
                  <a:gd name="T57" fmla="*/ 4 h 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4">
                    <a:moveTo>
                      <a:pt x="12" y="2"/>
                    </a:moveTo>
                    <a:lnTo>
                      <a:pt x="10" y="0"/>
                    </a:lnTo>
                    <a:lnTo>
                      <a:pt x="9" y="0"/>
                    </a:lnTo>
                    <a:lnTo>
                      <a:pt x="7" y="0"/>
                    </a:lnTo>
                    <a:lnTo>
                      <a:pt x="6" y="0"/>
                    </a:lnTo>
                    <a:lnTo>
                      <a:pt x="4" y="0"/>
                    </a:lnTo>
                    <a:lnTo>
                      <a:pt x="3" y="0"/>
                    </a:lnTo>
                    <a:lnTo>
                      <a:pt x="1" y="0"/>
                    </a:lnTo>
                    <a:lnTo>
                      <a:pt x="0" y="0"/>
                    </a:lnTo>
                    <a:lnTo>
                      <a:pt x="1" y="2"/>
                    </a:lnTo>
                    <a:lnTo>
                      <a:pt x="3" y="2"/>
                    </a:lnTo>
                    <a:lnTo>
                      <a:pt x="4" y="2"/>
                    </a:lnTo>
                    <a:lnTo>
                      <a:pt x="6" y="4"/>
                    </a:lnTo>
                    <a:lnTo>
                      <a:pt x="9" y="4"/>
                    </a:lnTo>
                    <a:lnTo>
                      <a:pt x="10" y="4"/>
                    </a:lnTo>
                    <a:lnTo>
                      <a:pt x="12" y="4"/>
                    </a:lnTo>
                    <a:lnTo>
                      <a:pt x="14" y="4"/>
                    </a:lnTo>
                    <a:lnTo>
                      <a:pt x="12" y="2"/>
                    </a:lnTo>
                    <a:close/>
                  </a:path>
                </a:pathLst>
              </a:custGeom>
              <a:solidFill>
                <a:srgbClr val="FFFFFF"/>
              </a:solidFill>
              <a:ln w="9525">
                <a:noFill/>
                <a:round/>
                <a:headEnd/>
                <a:tailEnd/>
              </a:ln>
            </p:spPr>
            <p:txBody>
              <a:bodyPr/>
              <a:lstStyle/>
              <a:p>
                <a:endParaRPr lang="it-IT">
                  <a:solidFill>
                    <a:srgbClr val="FFFFFF"/>
                  </a:solidFill>
                </a:endParaRPr>
              </a:p>
            </p:txBody>
          </p:sp>
          <p:sp>
            <p:nvSpPr>
              <p:cNvPr id="29151" name="Freeform 595"/>
              <p:cNvSpPr>
                <a:spLocks/>
              </p:cNvSpPr>
              <p:nvPr/>
            </p:nvSpPr>
            <p:spPr bwMode="auto">
              <a:xfrm>
                <a:off x="2754" y="1816"/>
                <a:ext cx="21" cy="11"/>
              </a:xfrm>
              <a:custGeom>
                <a:avLst/>
                <a:gdLst>
                  <a:gd name="T0" fmla="*/ 14 w 21"/>
                  <a:gd name="T1" fmla="*/ 3 h 11"/>
                  <a:gd name="T2" fmla="*/ 13 w 21"/>
                  <a:gd name="T3" fmla="*/ 0 h 11"/>
                  <a:gd name="T4" fmla="*/ 10 w 21"/>
                  <a:gd name="T5" fmla="*/ 0 h 11"/>
                  <a:gd name="T6" fmla="*/ 8 w 21"/>
                  <a:gd name="T7" fmla="*/ 0 h 11"/>
                  <a:gd name="T8" fmla="*/ 7 w 21"/>
                  <a:gd name="T9" fmla="*/ 3 h 11"/>
                  <a:gd name="T10" fmla="*/ 5 w 21"/>
                  <a:gd name="T11" fmla="*/ 3 h 11"/>
                  <a:gd name="T12" fmla="*/ 2 w 21"/>
                  <a:gd name="T13" fmla="*/ 5 h 11"/>
                  <a:gd name="T14" fmla="*/ 2 w 21"/>
                  <a:gd name="T15" fmla="*/ 9 h 11"/>
                  <a:gd name="T16" fmla="*/ 0 w 21"/>
                  <a:gd name="T17" fmla="*/ 11 h 11"/>
                  <a:gd name="T18" fmla="*/ 2 w 21"/>
                  <a:gd name="T19" fmla="*/ 11 h 11"/>
                  <a:gd name="T20" fmla="*/ 2 w 21"/>
                  <a:gd name="T21" fmla="*/ 11 h 11"/>
                  <a:gd name="T22" fmla="*/ 4 w 21"/>
                  <a:gd name="T23" fmla="*/ 11 h 11"/>
                  <a:gd name="T24" fmla="*/ 5 w 21"/>
                  <a:gd name="T25" fmla="*/ 9 h 11"/>
                  <a:gd name="T26" fmla="*/ 7 w 21"/>
                  <a:gd name="T27" fmla="*/ 9 h 11"/>
                  <a:gd name="T28" fmla="*/ 8 w 21"/>
                  <a:gd name="T29" fmla="*/ 9 h 11"/>
                  <a:gd name="T30" fmla="*/ 8 w 21"/>
                  <a:gd name="T31" fmla="*/ 9 h 11"/>
                  <a:gd name="T32" fmla="*/ 10 w 21"/>
                  <a:gd name="T33" fmla="*/ 9 h 11"/>
                  <a:gd name="T34" fmla="*/ 11 w 21"/>
                  <a:gd name="T35" fmla="*/ 7 h 11"/>
                  <a:gd name="T36" fmla="*/ 13 w 21"/>
                  <a:gd name="T37" fmla="*/ 7 h 11"/>
                  <a:gd name="T38" fmla="*/ 14 w 21"/>
                  <a:gd name="T39" fmla="*/ 9 h 11"/>
                  <a:gd name="T40" fmla="*/ 14 w 21"/>
                  <a:gd name="T41" fmla="*/ 9 h 11"/>
                  <a:gd name="T42" fmla="*/ 16 w 21"/>
                  <a:gd name="T43" fmla="*/ 9 h 11"/>
                  <a:gd name="T44" fmla="*/ 18 w 21"/>
                  <a:gd name="T45" fmla="*/ 9 h 11"/>
                  <a:gd name="T46" fmla="*/ 19 w 21"/>
                  <a:gd name="T47" fmla="*/ 9 h 11"/>
                  <a:gd name="T48" fmla="*/ 21 w 21"/>
                  <a:gd name="T49" fmla="*/ 7 h 11"/>
                  <a:gd name="T50" fmla="*/ 19 w 21"/>
                  <a:gd name="T51" fmla="*/ 7 h 11"/>
                  <a:gd name="T52" fmla="*/ 19 w 21"/>
                  <a:gd name="T53" fmla="*/ 7 h 11"/>
                  <a:gd name="T54" fmla="*/ 18 w 21"/>
                  <a:gd name="T55" fmla="*/ 5 h 11"/>
                  <a:gd name="T56" fmla="*/ 18 w 21"/>
                  <a:gd name="T57" fmla="*/ 5 h 11"/>
                  <a:gd name="T58" fmla="*/ 18 w 21"/>
                  <a:gd name="T59" fmla="*/ 3 h 11"/>
                  <a:gd name="T60" fmla="*/ 16 w 21"/>
                  <a:gd name="T61" fmla="*/ 3 h 11"/>
                  <a:gd name="T62" fmla="*/ 16 w 21"/>
                  <a:gd name="T63" fmla="*/ 3 h 11"/>
                  <a:gd name="T64" fmla="*/ 14 w 21"/>
                  <a:gd name="T65" fmla="*/ 3 h 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11"/>
                  <a:gd name="T101" fmla="*/ 21 w 21"/>
                  <a:gd name="T102" fmla="*/ 11 h 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11">
                    <a:moveTo>
                      <a:pt x="14" y="3"/>
                    </a:moveTo>
                    <a:lnTo>
                      <a:pt x="13" y="0"/>
                    </a:lnTo>
                    <a:lnTo>
                      <a:pt x="10" y="0"/>
                    </a:lnTo>
                    <a:lnTo>
                      <a:pt x="8" y="0"/>
                    </a:lnTo>
                    <a:lnTo>
                      <a:pt x="7" y="3"/>
                    </a:lnTo>
                    <a:lnTo>
                      <a:pt x="5" y="3"/>
                    </a:lnTo>
                    <a:lnTo>
                      <a:pt x="2" y="5"/>
                    </a:lnTo>
                    <a:lnTo>
                      <a:pt x="2" y="9"/>
                    </a:lnTo>
                    <a:lnTo>
                      <a:pt x="0" y="11"/>
                    </a:lnTo>
                    <a:lnTo>
                      <a:pt x="2" y="11"/>
                    </a:lnTo>
                    <a:lnTo>
                      <a:pt x="4" y="11"/>
                    </a:lnTo>
                    <a:lnTo>
                      <a:pt x="5" y="9"/>
                    </a:lnTo>
                    <a:lnTo>
                      <a:pt x="7" y="9"/>
                    </a:lnTo>
                    <a:lnTo>
                      <a:pt x="8" y="9"/>
                    </a:lnTo>
                    <a:lnTo>
                      <a:pt x="10" y="9"/>
                    </a:lnTo>
                    <a:lnTo>
                      <a:pt x="11" y="7"/>
                    </a:lnTo>
                    <a:lnTo>
                      <a:pt x="13" y="7"/>
                    </a:lnTo>
                    <a:lnTo>
                      <a:pt x="14" y="9"/>
                    </a:lnTo>
                    <a:lnTo>
                      <a:pt x="16" y="9"/>
                    </a:lnTo>
                    <a:lnTo>
                      <a:pt x="18" y="9"/>
                    </a:lnTo>
                    <a:lnTo>
                      <a:pt x="19" y="9"/>
                    </a:lnTo>
                    <a:lnTo>
                      <a:pt x="21" y="7"/>
                    </a:lnTo>
                    <a:lnTo>
                      <a:pt x="19" y="7"/>
                    </a:lnTo>
                    <a:lnTo>
                      <a:pt x="18" y="5"/>
                    </a:lnTo>
                    <a:lnTo>
                      <a:pt x="18" y="3"/>
                    </a:lnTo>
                    <a:lnTo>
                      <a:pt x="16" y="3"/>
                    </a:lnTo>
                    <a:lnTo>
                      <a:pt x="14" y="3"/>
                    </a:lnTo>
                    <a:close/>
                  </a:path>
                </a:pathLst>
              </a:custGeom>
              <a:solidFill>
                <a:srgbClr val="FFFFFF"/>
              </a:solidFill>
              <a:ln w="9525">
                <a:noFill/>
                <a:round/>
                <a:headEnd/>
                <a:tailEnd/>
              </a:ln>
            </p:spPr>
            <p:txBody>
              <a:bodyPr/>
              <a:lstStyle/>
              <a:p>
                <a:endParaRPr lang="it-IT">
                  <a:solidFill>
                    <a:srgbClr val="FFFFFF"/>
                  </a:solidFill>
                </a:endParaRPr>
              </a:p>
            </p:txBody>
          </p:sp>
          <p:sp>
            <p:nvSpPr>
              <p:cNvPr id="29152" name="Freeform 596"/>
              <p:cNvSpPr>
                <a:spLocks/>
              </p:cNvSpPr>
              <p:nvPr/>
            </p:nvSpPr>
            <p:spPr bwMode="auto">
              <a:xfrm>
                <a:off x="2693" y="1747"/>
                <a:ext cx="24" cy="11"/>
              </a:xfrm>
              <a:custGeom>
                <a:avLst/>
                <a:gdLst>
                  <a:gd name="T0" fmla="*/ 16 w 24"/>
                  <a:gd name="T1" fmla="*/ 0 h 11"/>
                  <a:gd name="T2" fmla="*/ 14 w 24"/>
                  <a:gd name="T3" fmla="*/ 2 h 11"/>
                  <a:gd name="T4" fmla="*/ 13 w 24"/>
                  <a:gd name="T5" fmla="*/ 0 h 11"/>
                  <a:gd name="T6" fmla="*/ 10 w 24"/>
                  <a:gd name="T7" fmla="*/ 0 h 11"/>
                  <a:gd name="T8" fmla="*/ 8 w 24"/>
                  <a:gd name="T9" fmla="*/ 0 h 11"/>
                  <a:gd name="T10" fmla="*/ 5 w 24"/>
                  <a:gd name="T11" fmla="*/ 0 h 11"/>
                  <a:gd name="T12" fmla="*/ 4 w 24"/>
                  <a:gd name="T13" fmla="*/ 0 h 11"/>
                  <a:gd name="T14" fmla="*/ 2 w 24"/>
                  <a:gd name="T15" fmla="*/ 2 h 11"/>
                  <a:gd name="T16" fmla="*/ 0 w 24"/>
                  <a:gd name="T17" fmla="*/ 4 h 11"/>
                  <a:gd name="T18" fmla="*/ 0 w 24"/>
                  <a:gd name="T19" fmla="*/ 4 h 11"/>
                  <a:gd name="T20" fmla="*/ 0 w 24"/>
                  <a:gd name="T21" fmla="*/ 4 h 11"/>
                  <a:gd name="T22" fmla="*/ 0 w 24"/>
                  <a:gd name="T23" fmla="*/ 6 h 11"/>
                  <a:gd name="T24" fmla="*/ 0 w 24"/>
                  <a:gd name="T25" fmla="*/ 6 h 11"/>
                  <a:gd name="T26" fmla="*/ 0 w 24"/>
                  <a:gd name="T27" fmla="*/ 6 h 11"/>
                  <a:gd name="T28" fmla="*/ 0 w 24"/>
                  <a:gd name="T29" fmla="*/ 6 h 11"/>
                  <a:gd name="T30" fmla="*/ 0 w 24"/>
                  <a:gd name="T31" fmla="*/ 6 h 11"/>
                  <a:gd name="T32" fmla="*/ 0 w 24"/>
                  <a:gd name="T33" fmla="*/ 6 h 11"/>
                  <a:gd name="T34" fmla="*/ 0 w 24"/>
                  <a:gd name="T35" fmla="*/ 8 h 11"/>
                  <a:gd name="T36" fmla="*/ 0 w 24"/>
                  <a:gd name="T37" fmla="*/ 8 h 11"/>
                  <a:gd name="T38" fmla="*/ 0 w 24"/>
                  <a:gd name="T39" fmla="*/ 8 h 11"/>
                  <a:gd name="T40" fmla="*/ 2 w 24"/>
                  <a:gd name="T41" fmla="*/ 8 h 11"/>
                  <a:gd name="T42" fmla="*/ 2 w 24"/>
                  <a:gd name="T43" fmla="*/ 8 h 11"/>
                  <a:gd name="T44" fmla="*/ 2 w 24"/>
                  <a:gd name="T45" fmla="*/ 8 h 11"/>
                  <a:gd name="T46" fmla="*/ 2 w 24"/>
                  <a:gd name="T47" fmla="*/ 8 h 11"/>
                  <a:gd name="T48" fmla="*/ 4 w 24"/>
                  <a:gd name="T49" fmla="*/ 8 h 11"/>
                  <a:gd name="T50" fmla="*/ 5 w 24"/>
                  <a:gd name="T51" fmla="*/ 11 h 11"/>
                  <a:gd name="T52" fmla="*/ 8 w 24"/>
                  <a:gd name="T53" fmla="*/ 11 h 11"/>
                  <a:gd name="T54" fmla="*/ 11 w 24"/>
                  <a:gd name="T55" fmla="*/ 11 h 11"/>
                  <a:gd name="T56" fmla="*/ 13 w 24"/>
                  <a:gd name="T57" fmla="*/ 8 h 11"/>
                  <a:gd name="T58" fmla="*/ 16 w 24"/>
                  <a:gd name="T59" fmla="*/ 8 h 11"/>
                  <a:gd name="T60" fmla="*/ 18 w 24"/>
                  <a:gd name="T61" fmla="*/ 8 h 11"/>
                  <a:gd name="T62" fmla="*/ 21 w 24"/>
                  <a:gd name="T63" fmla="*/ 8 h 11"/>
                  <a:gd name="T64" fmla="*/ 24 w 24"/>
                  <a:gd name="T65" fmla="*/ 11 h 11"/>
                  <a:gd name="T66" fmla="*/ 22 w 24"/>
                  <a:gd name="T67" fmla="*/ 8 h 11"/>
                  <a:gd name="T68" fmla="*/ 22 w 24"/>
                  <a:gd name="T69" fmla="*/ 8 h 11"/>
                  <a:gd name="T70" fmla="*/ 22 w 24"/>
                  <a:gd name="T71" fmla="*/ 8 h 11"/>
                  <a:gd name="T72" fmla="*/ 21 w 24"/>
                  <a:gd name="T73" fmla="*/ 6 h 11"/>
                  <a:gd name="T74" fmla="*/ 21 w 24"/>
                  <a:gd name="T75" fmla="*/ 6 h 11"/>
                  <a:gd name="T76" fmla="*/ 21 w 24"/>
                  <a:gd name="T77" fmla="*/ 6 h 11"/>
                  <a:gd name="T78" fmla="*/ 19 w 24"/>
                  <a:gd name="T79" fmla="*/ 6 h 11"/>
                  <a:gd name="T80" fmla="*/ 19 w 24"/>
                  <a:gd name="T81" fmla="*/ 6 h 11"/>
                  <a:gd name="T82" fmla="*/ 16 w 24"/>
                  <a:gd name="T83" fmla="*/ 0 h 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4"/>
                  <a:gd name="T127" fmla="*/ 0 h 11"/>
                  <a:gd name="T128" fmla="*/ 24 w 24"/>
                  <a:gd name="T129" fmla="*/ 11 h 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4" h="11">
                    <a:moveTo>
                      <a:pt x="16" y="0"/>
                    </a:moveTo>
                    <a:lnTo>
                      <a:pt x="14" y="2"/>
                    </a:lnTo>
                    <a:lnTo>
                      <a:pt x="13" y="0"/>
                    </a:lnTo>
                    <a:lnTo>
                      <a:pt x="10" y="0"/>
                    </a:lnTo>
                    <a:lnTo>
                      <a:pt x="8" y="0"/>
                    </a:lnTo>
                    <a:lnTo>
                      <a:pt x="5" y="0"/>
                    </a:lnTo>
                    <a:lnTo>
                      <a:pt x="4" y="0"/>
                    </a:lnTo>
                    <a:lnTo>
                      <a:pt x="2" y="2"/>
                    </a:lnTo>
                    <a:lnTo>
                      <a:pt x="0" y="4"/>
                    </a:lnTo>
                    <a:lnTo>
                      <a:pt x="0" y="6"/>
                    </a:lnTo>
                    <a:lnTo>
                      <a:pt x="0" y="8"/>
                    </a:lnTo>
                    <a:lnTo>
                      <a:pt x="2" y="8"/>
                    </a:lnTo>
                    <a:lnTo>
                      <a:pt x="4" y="8"/>
                    </a:lnTo>
                    <a:lnTo>
                      <a:pt x="5" y="11"/>
                    </a:lnTo>
                    <a:lnTo>
                      <a:pt x="8" y="11"/>
                    </a:lnTo>
                    <a:lnTo>
                      <a:pt x="11" y="11"/>
                    </a:lnTo>
                    <a:lnTo>
                      <a:pt x="13" y="8"/>
                    </a:lnTo>
                    <a:lnTo>
                      <a:pt x="16" y="8"/>
                    </a:lnTo>
                    <a:lnTo>
                      <a:pt x="18" y="8"/>
                    </a:lnTo>
                    <a:lnTo>
                      <a:pt x="21" y="8"/>
                    </a:lnTo>
                    <a:lnTo>
                      <a:pt x="24" y="11"/>
                    </a:lnTo>
                    <a:lnTo>
                      <a:pt x="22" y="8"/>
                    </a:lnTo>
                    <a:lnTo>
                      <a:pt x="21" y="6"/>
                    </a:lnTo>
                    <a:lnTo>
                      <a:pt x="19" y="6"/>
                    </a:lnTo>
                    <a:lnTo>
                      <a:pt x="16" y="0"/>
                    </a:lnTo>
                    <a:close/>
                  </a:path>
                </a:pathLst>
              </a:custGeom>
              <a:solidFill>
                <a:srgbClr val="FFFFFF"/>
              </a:solidFill>
              <a:ln w="9525">
                <a:noFill/>
                <a:round/>
                <a:headEnd/>
                <a:tailEnd/>
              </a:ln>
            </p:spPr>
            <p:txBody>
              <a:bodyPr/>
              <a:lstStyle/>
              <a:p>
                <a:endParaRPr lang="it-IT">
                  <a:solidFill>
                    <a:srgbClr val="FFFFFF"/>
                  </a:solidFill>
                </a:endParaRPr>
              </a:p>
            </p:txBody>
          </p:sp>
          <p:sp>
            <p:nvSpPr>
              <p:cNvPr id="29153" name="Freeform 597"/>
              <p:cNvSpPr>
                <a:spLocks/>
              </p:cNvSpPr>
              <p:nvPr/>
            </p:nvSpPr>
            <p:spPr bwMode="auto">
              <a:xfrm>
                <a:off x="2656" y="1684"/>
                <a:ext cx="19" cy="11"/>
              </a:xfrm>
              <a:custGeom>
                <a:avLst/>
                <a:gdLst>
                  <a:gd name="T0" fmla="*/ 11 w 19"/>
                  <a:gd name="T1" fmla="*/ 2 h 11"/>
                  <a:gd name="T2" fmla="*/ 9 w 19"/>
                  <a:gd name="T3" fmla="*/ 0 h 11"/>
                  <a:gd name="T4" fmla="*/ 8 w 19"/>
                  <a:gd name="T5" fmla="*/ 0 h 11"/>
                  <a:gd name="T6" fmla="*/ 6 w 19"/>
                  <a:gd name="T7" fmla="*/ 0 h 11"/>
                  <a:gd name="T8" fmla="*/ 6 w 19"/>
                  <a:gd name="T9" fmla="*/ 2 h 11"/>
                  <a:gd name="T10" fmla="*/ 5 w 19"/>
                  <a:gd name="T11" fmla="*/ 2 h 11"/>
                  <a:gd name="T12" fmla="*/ 3 w 19"/>
                  <a:gd name="T13" fmla="*/ 4 h 11"/>
                  <a:gd name="T14" fmla="*/ 1 w 19"/>
                  <a:gd name="T15" fmla="*/ 4 h 11"/>
                  <a:gd name="T16" fmla="*/ 1 w 19"/>
                  <a:gd name="T17" fmla="*/ 6 h 11"/>
                  <a:gd name="T18" fmla="*/ 0 w 19"/>
                  <a:gd name="T19" fmla="*/ 6 h 11"/>
                  <a:gd name="T20" fmla="*/ 0 w 19"/>
                  <a:gd name="T21" fmla="*/ 6 h 11"/>
                  <a:gd name="T22" fmla="*/ 0 w 19"/>
                  <a:gd name="T23" fmla="*/ 8 h 11"/>
                  <a:gd name="T24" fmla="*/ 1 w 19"/>
                  <a:gd name="T25" fmla="*/ 8 h 11"/>
                  <a:gd name="T26" fmla="*/ 1 w 19"/>
                  <a:gd name="T27" fmla="*/ 8 h 11"/>
                  <a:gd name="T28" fmla="*/ 1 w 19"/>
                  <a:gd name="T29" fmla="*/ 8 h 11"/>
                  <a:gd name="T30" fmla="*/ 3 w 19"/>
                  <a:gd name="T31" fmla="*/ 8 h 11"/>
                  <a:gd name="T32" fmla="*/ 3 w 19"/>
                  <a:gd name="T33" fmla="*/ 8 h 11"/>
                  <a:gd name="T34" fmla="*/ 5 w 19"/>
                  <a:gd name="T35" fmla="*/ 8 h 11"/>
                  <a:gd name="T36" fmla="*/ 6 w 19"/>
                  <a:gd name="T37" fmla="*/ 8 h 11"/>
                  <a:gd name="T38" fmla="*/ 9 w 19"/>
                  <a:gd name="T39" fmla="*/ 8 h 11"/>
                  <a:gd name="T40" fmla="*/ 11 w 19"/>
                  <a:gd name="T41" fmla="*/ 8 h 11"/>
                  <a:gd name="T42" fmla="*/ 12 w 19"/>
                  <a:gd name="T43" fmla="*/ 8 h 11"/>
                  <a:gd name="T44" fmla="*/ 16 w 19"/>
                  <a:gd name="T45" fmla="*/ 8 h 11"/>
                  <a:gd name="T46" fmla="*/ 17 w 19"/>
                  <a:gd name="T47" fmla="*/ 8 h 11"/>
                  <a:gd name="T48" fmla="*/ 19 w 19"/>
                  <a:gd name="T49" fmla="*/ 11 h 11"/>
                  <a:gd name="T50" fmla="*/ 17 w 19"/>
                  <a:gd name="T51" fmla="*/ 8 h 11"/>
                  <a:gd name="T52" fmla="*/ 17 w 19"/>
                  <a:gd name="T53" fmla="*/ 8 h 11"/>
                  <a:gd name="T54" fmla="*/ 17 w 19"/>
                  <a:gd name="T55" fmla="*/ 6 h 11"/>
                  <a:gd name="T56" fmla="*/ 16 w 19"/>
                  <a:gd name="T57" fmla="*/ 6 h 11"/>
                  <a:gd name="T58" fmla="*/ 16 w 19"/>
                  <a:gd name="T59" fmla="*/ 4 h 11"/>
                  <a:gd name="T60" fmla="*/ 14 w 19"/>
                  <a:gd name="T61" fmla="*/ 4 h 11"/>
                  <a:gd name="T62" fmla="*/ 14 w 19"/>
                  <a:gd name="T63" fmla="*/ 4 h 11"/>
                  <a:gd name="T64" fmla="*/ 12 w 19"/>
                  <a:gd name="T65" fmla="*/ 2 h 11"/>
                  <a:gd name="T66" fmla="*/ 11 w 19"/>
                  <a:gd name="T67" fmla="*/ 2 h 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9"/>
                  <a:gd name="T103" fmla="*/ 0 h 11"/>
                  <a:gd name="T104" fmla="*/ 19 w 19"/>
                  <a:gd name="T105" fmla="*/ 11 h 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9" h="11">
                    <a:moveTo>
                      <a:pt x="11" y="2"/>
                    </a:moveTo>
                    <a:lnTo>
                      <a:pt x="9" y="0"/>
                    </a:lnTo>
                    <a:lnTo>
                      <a:pt x="8" y="0"/>
                    </a:lnTo>
                    <a:lnTo>
                      <a:pt x="6" y="0"/>
                    </a:lnTo>
                    <a:lnTo>
                      <a:pt x="6" y="2"/>
                    </a:lnTo>
                    <a:lnTo>
                      <a:pt x="5" y="2"/>
                    </a:lnTo>
                    <a:lnTo>
                      <a:pt x="3" y="4"/>
                    </a:lnTo>
                    <a:lnTo>
                      <a:pt x="1" y="4"/>
                    </a:lnTo>
                    <a:lnTo>
                      <a:pt x="1" y="6"/>
                    </a:lnTo>
                    <a:lnTo>
                      <a:pt x="0" y="6"/>
                    </a:lnTo>
                    <a:lnTo>
                      <a:pt x="0" y="8"/>
                    </a:lnTo>
                    <a:lnTo>
                      <a:pt x="1" y="8"/>
                    </a:lnTo>
                    <a:lnTo>
                      <a:pt x="3" y="8"/>
                    </a:lnTo>
                    <a:lnTo>
                      <a:pt x="5" y="8"/>
                    </a:lnTo>
                    <a:lnTo>
                      <a:pt x="6" y="8"/>
                    </a:lnTo>
                    <a:lnTo>
                      <a:pt x="9" y="8"/>
                    </a:lnTo>
                    <a:lnTo>
                      <a:pt x="11" y="8"/>
                    </a:lnTo>
                    <a:lnTo>
                      <a:pt x="12" y="8"/>
                    </a:lnTo>
                    <a:lnTo>
                      <a:pt x="16" y="8"/>
                    </a:lnTo>
                    <a:lnTo>
                      <a:pt x="17" y="8"/>
                    </a:lnTo>
                    <a:lnTo>
                      <a:pt x="19" y="11"/>
                    </a:lnTo>
                    <a:lnTo>
                      <a:pt x="17" y="8"/>
                    </a:lnTo>
                    <a:lnTo>
                      <a:pt x="17" y="6"/>
                    </a:lnTo>
                    <a:lnTo>
                      <a:pt x="16" y="6"/>
                    </a:lnTo>
                    <a:lnTo>
                      <a:pt x="16" y="4"/>
                    </a:lnTo>
                    <a:lnTo>
                      <a:pt x="14" y="4"/>
                    </a:lnTo>
                    <a:lnTo>
                      <a:pt x="12" y="2"/>
                    </a:lnTo>
                    <a:lnTo>
                      <a:pt x="11" y="2"/>
                    </a:lnTo>
                    <a:close/>
                  </a:path>
                </a:pathLst>
              </a:custGeom>
              <a:solidFill>
                <a:srgbClr val="FFFFFF"/>
              </a:solidFill>
              <a:ln w="9525">
                <a:noFill/>
                <a:round/>
                <a:headEnd/>
                <a:tailEnd/>
              </a:ln>
            </p:spPr>
            <p:txBody>
              <a:bodyPr/>
              <a:lstStyle/>
              <a:p>
                <a:endParaRPr lang="it-IT">
                  <a:solidFill>
                    <a:srgbClr val="FFFFFF"/>
                  </a:solidFill>
                </a:endParaRPr>
              </a:p>
            </p:txBody>
          </p:sp>
          <p:sp>
            <p:nvSpPr>
              <p:cNvPr id="29154" name="Freeform 598"/>
              <p:cNvSpPr>
                <a:spLocks/>
              </p:cNvSpPr>
              <p:nvPr/>
            </p:nvSpPr>
            <p:spPr bwMode="auto">
              <a:xfrm>
                <a:off x="2604" y="1722"/>
                <a:ext cx="17" cy="21"/>
              </a:xfrm>
              <a:custGeom>
                <a:avLst/>
                <a:gdLst>
                  <a:gd name="T0" fmla="*/ 16 w 17"/>
                  <a:gd name="T1" fmla="*/ 0 h 21"/>
                  <a:gd name="T2" fmla="*/ 16 w 17"/>
                  <a:gd name="T3" fmla="*/ 0 h 21"/>
                  <a:gd name="T4" fmla="*/ 16 w 17"/>
                  <a:gd name="T5" fmla="*/ 2 h 21"/>
                  <a:gd name="T6" fmla="*/ 16 w 17"/>
                  <a:gd name="T7" fmla="*/ 2 h 21"/>
                  <a:gd name="T8" fmla="*/ 16 w 17"/>
                  <a:gd name="T9" fmla="*/ 2 h 21"/>
                  <a:gd name="T10" fmla="*/ 14 w 17"/>
                  <a:gd name="T11" fmla="*/ 4 h 21"/>
                  <a:gd name="T12" fmla="*/ 14 w 17"/>
                  <a:gd name="T13" fmla="*/ 4 h 21"/>
                  <a:gd name="T14" fmla="*/ 14 w 17"/>
                  <a:gd name="T15" fmla="*/ 4 h 21"/>
                  <a:gd name="T16" fmla="*/ 14 w 17"/>
                  <a:gd name="T17" fmla="*/ 6 h 21"/>
                  <a:gd name="T18" fmla="*/ 11 w 17"/>
                  <a:gd name="T19" fmla="*/ 6 h 21"/>
                  <a:gd name="T20" fmla="*/ 10 w 17"/>
                  <a:gd name="T21" fmla="*/ 8 h 21"/>
                  <a:gd name="T22" fmla="*/ 8 w 17"/>
                  <a:gd name="T23" fmla="*/ 10 h 21"/>
                  <a:gd name="T24" fmla="*/ 7 w 17"/>
                  <a:gd name="T25" fmla="*/ 12 h 21"/>
                  <a:gd name="T26" fmla="*/ 5 w 17"/>
                  <a:gd name="T27" fmla="*/ 15 h 21"/>
                  <a:gd name="T28" fmla="*/ 3 w 17"/>
                  <a:gd name="T29" fmla="*/ 17 h 21"/>
                  <a:gd name="T30" fmla="*/ 2 w 17"/>
                  <a:gd name="T31" fmla="*/ 19 h 21"/>
                  <a:gd name="T32" fmla="*/ 0 w 17"/>
                  <a:gd name="T33" fmla="*/ 21 h 21"/>
                  <a:gd name="T34" fmla="*/ 2 w 17"/>
                  <a:gd name="T35" fmla="*/ 21 h 21"/>
                  <a:gd name="T36" fmla="*/ 5 w 17"/>
                  <a:gd name="T37" fmla="*/ 19 h 21"/>
                  <a:gd name="T38" fmla="*/ 7 w 17"/>
                  <a:gd name="T39" fmla="*/ 17 h 21"/>
                  <a:gd name="T40" fmla="*/ 8 w 17"/>
                  <a:gd name="T41" fmla="*/ 15 h 21"/>
                  <a:gd name="T42" fmla="*/ 11 w 17"/>
                  <a:gd name="T43" fmla="*/ 10 h 21"/>
                  <a:gd name="T44" fmla="*/ 13 w 17"/>
                  <a:gd name="T45" fmla="*/ 8 h 21"/>
                  <a:gd name="T46" fmla="*/ 14 w 17"/>
                  <a:gd name="T47" fmla="*/ 6 h 21"/>
                  <a:gd name="T48" fmla="*/ 17 w 17"/>
                  <a:gd name="T49" fmla="*/ 4 h 21"/>
                  <a:gd name="T50" fmla="*/ 16 w 17"/>
                  <a:gd name="T51" fmla="*/ 0 h 21"/>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7"/>
                  <a:gd name="T79" fmla="*/ 0 h 21"/>
                  <a:gd name="T80" fmla="*/ 17 w 17"/>
                  <a:gd name="T81" fmla="*/ 21 h 21"/>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7" h="21">
                    <a:moveTo>
                      <a:pt x="16" y="0"/>
                    </a:moveTo>
                    <a:lnTo>
                      <a:pt x="16" y="0"/>
                    </a:lnTo>
                    <a:lnTo>
                      <a:pt x="16" y="2"/>
                    </a:lnTo>
                    <a:lnTo>
                      <a:pt x="14" y="4"/>
                    </a:lnTo>
                    <a:lnTo>
                      <a:pt x="14" y="6"/>
                    </a:lnTo>
                    <a:lnTo>
                      <a:pt x="11" y="6"/>
                    </a:lnTo>
                    <a:lnTo>
                      <a:pt x="10" y="8"/>
                    </a:lnTo>
                    <a:lnTo>
                      <a:pt x="8" y="10"/>
                    </a:lnTo>
                    <a:lnTo>
                      <a:pt x="7" y="12"/>
                    </a:lnTo>
                    <a:lnTo>
                      <a:pt x="5" y="15"/>
                    </a:lnTo>
                    <a:lnTo>
                      <a:pt x="3" y="17"/>
                    </a:lnTo>
                    <a:lnTo>
                      <a:pt x="2" y="19"/>
                    </a:lnTo>
                    <a:lnTo>
                      <a:pt x="0" y="21"/>
                    </a:lnTo>
                    <a:lnTo>
                      <a:pt x="2" y="21"/>
                    </a:lnTo>
                    <a:lnTo>
                      <a:pt x="5" y="19"/>
                    </a:lnTo>
                    <a:lnTo>
                      <a:pt x="7" y="17"/>
                    </a:lnTo>
                    <a:lnTo>
                      <a:pt x="8" y="15"/>
                    </a:lnTo>
                    <a:lnTo>
                      <a:pt x="11" y="10"/>
                    </a:lnTo>
                    <a:lnTo>
                      <a:pt x="13" y="8"/>
                    </a:lnTo>
                    <a:lnTo>
                      <a:pt x="14" y="6"/>
                    </a:lnTo>
                    <a:lnTo>
                      <a:pt x="17" y="4"/>
                    </a:lnTo>
                    <a:lnTo>
                      <a:pt x="16" y="0"/>
                    </a:lnTo>
                    <a:close/>
                  </a:path>
                </a:pathLst>
              </a:custGeom>
              <a:solidFill>
                <a:srgbClr val="FFFFFF"/>
              </a:solidFill>
              <a:ln w="9525">
                <a:noFill/>
                <a:round/>
                <a:headEnd/>
                <a:tailEnd/>
              </a:ln>
            </p:spPr>
            <p:txBody>
              <a:bodyPr/>
              <a:lstStyle/>
              <a:p>
                <a:endParaRPr lang="it-IT">
                  <a:solidFill>
                    <a:srgbClr val="FFFFFF"/>
                  </a:solidFill>
                </a:endParaRPr>
              </a:p>
            </p:txBody>
          </p:sp>
          <p:sp>
            <p:nvSpPr>
              <p:cNvPr id="29155" name="Freeform 599"/>
              <p:cNvSpPr>
                <a:spLocks/>
              </p:cNvSpPr>
              <p:nvPr/>
            </p:nvSpPr>
            <p:spPr bwMode="auto">
              <a:xfrm>
                <a:off x="2703" y="1669"/>
                <a:ext cx="28" cy="7"/>
              </a:xfrm>
              <a:custGeom>
                <a:avLst/>
                <a:gdLst>
                  <a:gd name="T0" fmla="*/ 28 w 28"/>
                  <a:gd name="T1" fmla="*/ 7 h 7"/>
                  <a:gd name="T2" fmla="*/ 25 w 28"/>
                  <a:gd name="T3" fmla="*/ 4 h 7"/>
                  <a:gd name="T4" fmla="*/ 20 w 28"/>
                  <a:gd name="T5" fmla="*/ 2 h 7"/>
                  <a:gd name="T6" fmla="*/ 17 w 28"/>
                  <a:gd name="T7" fmla="*/ 2 h 7"/>
                  <a:gd name="T8" fmla="*/ 14 w 28"/>
                  <a:gd name="T9" fmla="*/ 0 h 7"/>
                  <a:gd name="T10" fmla="*/ 9 w 28"/>
                  <a:gd name="T11" fmla="*/ 0 h 7"/>
                  <a:gd name="T12" fmla="*/ 6 w 28"/>
                  <a:gd name="T13" fmla="*/ 0 h 7"/>
                  <a:gd name="T14" fmla="*/ 3 w 28"/>
                  <a:gd name="T15" fmla="*/ 0 h 7"/>
                  <a:gd name="T16" fmla="*/ 0 w 28"/>
                  <a:gd name="T17" fmla="*/ 4 h 7"/>
                  <a:gd name="T18" fmla="*/ 3 w 28"/>
                  <a:gd name="T19" fmla="*/ 4 h 7"/>
                  <a:gd name="T20" fmla="*/ 8 w 28"/>
                  <a:gd name="T21" fmla="*/ 7 h 7"/>
                  <a:gd name="T22" fmla="*/ 11 w 28"/>
                  <a:gd name="T23" fmla="*/ 7 h 7"/>
                  <a:gd name="T24" fmla="*/ 14 w 28"/>
                  <a:gd name="T25" fmla="*/ 7 h 7"/>
                  <a:gd name="T26" fmla="*/ 17 w 28"/>
                  <a:gd name="T27" fmla="*/ 7 h 7"/>
                  <a:gd name="T28" fmla="*/ 20 w 28"/>
                  <a:gd name="T29" fmla="*/ 7 h 7"/>
                  <a:gd name="T30" fmla="*/ 25 w 28"/>
                  <a:gd name="T31" fmla="*/ 7 h 7"/>
                  <a:gd name="T32" fmla="*/ 28 w 28"/>
                  <a:gd name="T33" fmla="*/ 7 h 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8"/>
                  <a:gd name="T52" fmla="*/ 0 h 7"/>
                  <a:gd name="T53" fmla="*/ 28 w 28"/>
                  <a:gd name="T54" fmla="*/ 7 h 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8" h="7">
                    <a:moveTo>
                      <a:pt x="28" y="7"/>
                    </a:moveTo>
                    <a:lnTo>
                      <a:pt x="25" y="4"/>
                    </a:lnTo>
                    <a:lnTo>
                      <a:pt x="20" y="2"/>
                    </a:lnTo>
                    <a:lnTo>
                      <a:pt x="17" y="2"/>
                    </a:lnTo>
                    <a:lnTo>
                      <a:pt x="14" y="0"/>
                    </a:lnTo>
                    <a:lnTo>
                      <a:pt x="9" y="0"/>
                    </a:lnTo>
                    <a:lnTo>
                      <a:pt x="6" y="0"/>
                    </a:lnTo>
                    <a:lnTo>
                      <a:pt x="3" y="0"/>
                    </a:lnTo>
                    <a:lnTo>
                      <a:pt x="0" y="4"/>
                    </a:lnTo>
                    <a:lnTo>
                      <a:pt x="3" y="4"/>
                    </a:lnTo>
                    <a:lnTo>
                      <a:pt x="8" y="7"/>
                    </a:lnTo>
                    <a:lnTo>
                      <a:pt x="11" y="7"/>
                    </a:lnTo>
                    <a:lnTo>
                      <a:pt x="14" y="7"/>
                    </a:lnTo>
                    <a:lnTo>
                      <a:pt x="17" y="7"/>
                    </a:lnTo>
                    <a:lnTo>
                      <a:pt x="20" y="7"/>
                    </a:lnTo>
                    <a:lnTo>
                      <a:pt x="25" y="7"/>
                    </a:lnTo>
                    <a:lnTo>
                      <a:pt x="28" y="7"/>
                    </a:lnTo>
                    <a:close/>
                  </a:path>
                </a:pathLst>
              </a:custGeom>
              <a:solidFill>
                <a:srgbClr val="FFFFFF"/>
              </a:solidFill>
              <a:ln w="9525">
                <a:noFill/>
                <a:round/>
                <a:headEnd/>
                <a:tailEnd/>
              </a:ln>
            </p:spPr>
            <p:txBody>
              <a:bodyPr/>
              <a:lstStyle/>
              <a:p>
                <a:endParaRPr lang="it-IT">
                  <a:solidFill>
                    <a:srgbClr val="FFFFFF"/>
                  </a:solidFill>
                </a:endParaRPr>
              </a:p>
            </p:txBody>
          </p:sp>
          <p:sp>
            <p:nvSpPr>
              <p:cNvPr id="29156" name="Freeform 600"/>
              <p:cNvSpPr>
                <a:spLocks/>
              </p:cNvSpPr>
              <p:nvPr/>
            </p:nvSpPr>
            <p:spPr bwMode="auto">
              <a:xfrm>
                <a:off x="2762" y="1638"/>
                <a:ext cx="22" cy="8"/>
              </a:xfrm>
              <a:custGeom>
                <a:avLst/>
                <a:gdLst>
                  <a:gd name="T0" fmla="*/ 22 w 22"/>
                  <a:gd name="T1" fmla="*/ 0 h 8"/>
                  <a:gd name="T2" fmla="*/ 19 w 22"/>
                  <a:gd name="T3" fmla="*/ 0 h 8"/>
                  <a:gd name="T4" fmla="*/ 16 w 22"/>
                  <a:gd name="T5" fmla="*/ 0 h 8"/>
                  <a:gd name="T6" fmla="*/ 13 w 22"/>
                  <a:gd name="T7" fmla="*/ 2 h 8"/>
                  <a:gd name="T8" fmla="*/ 11 w 22"/>
                  <a:gd name="T9" fmla="*/ 2 h 8"/>
                  <a:gd name="T10" fmla="*/ 8 w 22"/>
                  <a:gd name="T11" fmla="*/ 4 h 8"/>
                  <a:gd name="T12" fmla="*/ 5 w 22"/>
                  <a:gd name="T13" fmla="*/ 6 h 8"/>
                  <a:gd name="T14" fmla="*/ 2 w 22"/>
                  <a:gd name="T15" fmla="*/ 6 h 8"/>
                  <a:gd name="T16" fmla="*/ 0 w 22"/>
                  <a:gd name="T17" fmla="*/ 8 h 8"/>
                  <a:gd name="T18" fmla="*/ 3 w 22"/>
                  <a:gd name="T19" fmla="*/ 8 h 8"/>
                  <a:gd name="T20" fmla="*/ 5 w 22"/>
                  <a:gd name="T21" fmla="*/ 6 h 8"/>
                  <a:gd name="T22" fmla="*/ 8 w 22"/>
                  <a:gd name="T23" fmla="*/ 6 h 8"/>
                  <a:gd name="T24" fmla="*/ 11 w 22"/>
                  <a:gd name="T25" fmla="*/ 6 h 8"/>
                  <a:gd name="T26" fmla="*/ 14 w 22"/>
                  <a:gd name="T27" fmla="*/ 4 h 8"/>
                  <a:gd name="T28" fmla="*/ 17 w 22"/>
                  <a:gd name="T29" fmla="*/ 4 h 8"/>
                  <a:gd name="T30" fmla="*/ 19 w 22"/>
                  <a:gd name="T31" fmla="*/ 2 h 8"/>
                  <a:gd name="T32" fmla="*/ 22 w 22"/>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2"/>
                  <a:gd name="T52" fmla="*/ 0 h 8"/>
                  <a:gd name="T53" fmla="*/ 22 w 22"/>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2" h="8">
                    <a:moveTo>
                      <a:pt x="22" y="0"/>
                    </a:moveTo>
                    <a:lnTo>
                      <a:pt x="19" y="0"/>
                    </a:lnTo>
                    <a:lnTo>
                      <a:pt x="16" y="0"/>
                    </a:lnTo>
                    <a:lnTo>
                      <a:pt x="13" y="2"/>
                    </a:lnTo>
                    <a:lnTo>
                      <a:pt x="11" y="2"/>
                    </a:lnTo>
                    <a:lnTo>
                      <a:pt x="8" y="4"/>
                    </a:lnTo>
                    <a:lnTo>
                      <a:pt x="5" y="6"/>
                    </a:lnTo>
                    <a:lnTo>
                      <a:pt x="2" y="6"/>
                    </a:lnTo>
                    <a:lnTo>
                      <a:pt x="0" y="8"/>
                    </a:lnTo>
                    <a:lnTo>
                      <a:pt x="3" y="8"/>
                    </a:lnTo>
                    <a:lnTo>
                      <a:pt x="5" y="6"/>
                    </a:lnTo>
                    <a:lnTo>
                      <a:pt x="8" y="6"/>
                    </a:lnTo>
                    <a:lnTo>
                      <a:pt x="11" y="6"/>
                    </a:lnTo>
                    <a:lnTo>
                      <a:pt x="14" y="4"/>
                    </a:lnTo>
                    <a:lnTo>
                      <a:pt x="17" y="4"/>
                    </a:lnTo>
                    <a:lnTo>
                      <a:pt x="19" y="2"/>
                    </a:lnTo>
                    <a:lnTo>
                      <a:pt x="22" y="0"/>
                    </a:lnTo>
                    <a:close/>
                  </a:path>
                </a:pathLst>
              </a:custGeom>
              <a:solidFill>
                <a:srgbClr val="FFFFFF"/>
              </a:solidFill>
              <a:ln w="9525">
                <a:noFill/>
                <a:round/>
                <a:headEnd/>
                <a:tailEnd/>
              </a:ln>
            </p:spPr>
            <p:txBody>
              <a:bodyPr/>
              <a:lstStyle/>
              <a:p>
                <a:endParaRPr lang="it-IT">
                  <a:solidFill>
                    <a:srgbClr val="FFFFFF"/>
                  </a:solidFill>
                </a:endParaRPr>
              </a:p>
            </p:txBody>
          </p:sp>
          <p:sp>
            <p:nvSpPr>
              <p:cNvPr id="29157" name="Freeform 601"/>
              <p:cNvSpPr>
                <a:spLocks/>
              </p:cNvSpPr>
              <p:nvPr/>
            </p:nvSpPr>
            <p:spPr bwMode="auto">
              <a:xfrm>
                <a:off x="2811" y="1711"/>
                <a:ext cx="9" cy="5"/>
              </a:xfrm>
              <a:custGeom>
                <a:avLst/>
                <a:gdLst>
                  <a:gd name="T0" fmla="*/ 9 w 9"/>
                  <a:gd name="T1" fmla="*/ 2 h 5"/>
                  <a:gd name="T2" fmla="*/ 9 w 9"/>
                  <a:gd name="T3" fmla="*/ 2 h 5"/>
                  <a:gd name="T4" fmla="*/ 8 w 9"/>
                  <a:gd name="T5" fmla="*/ 2 h 5"/>
                  <a:gd name="T6" fmla="*/ 6 w 9"/>
                  <a:gd name="T7" fmla="*/ 2 h 5"/>
                  <a:gd name="T8" fmla="*/ 4 w 9"/>
                  <a:gd name="T9" fmla="*/ 2 h 5"/>
                  <a:gd name="T10" fmla="*/ 3 w 9"/>
                  <a:gd name="T11" fmla="*/ 0 h 5"/>
                  <a:gd name="T12" fmla="*/ 1 w 9"/>
                  <a:gd name="T13" fmla="*/ 2 h 5"/>
                  <a:gd name="T14" fmla="*/ 0 w 9"/>
                  <a:gd name="T15" fmla="*/ 2 h 5"/>
                  <a:gd name="T16" fmla="*/ 0 w 9"/>
                  <a:gd name="T17" fmla="*/ 2 h 5"/>
                  <a:gd name="T18" fmla="*/ 0 w 9"/>
                  <a:gd name="T19" fmla="*/ 5 h 5"/>
                  <a:gd name="T20" fmla="*/ 1 w 9"/>
                  <a:gd name="T21" fmla="*/ 5 h 5"/>
                  <a:gd name="T22" fmla="*/ 3 w 9"/>
                  <a:gd name="T23" fmla="*/ 5 h 5"/>
                  <a:gd name="T24" fmla="*/ 4 w 9"/>
                  <a:gd name="T25" fmla="*/ 2 h 5"/>
                  <a:gd name="T26" fmla="*/ 6 w 9"/>
                  <a:gd name="T27" fmla="*/ 2 h 5"/>
                  <a:gd name="T28" fmla="*/ 8 w 9"/>
                  <a:gd name="T29" fmla="*/ 2 h 5"/>
                  <a:gd name="T30" fmla="*/ 9 w 9"/>
                  <a:gd name="T31" fmla="*/ 2 h 5"/>
                  <a:gd name="T32" fmla="*/ 9 w 9"/>
                  <a:gd name="T33" fmla="*/ 2 h 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
                  <a:gd name="T52" fmla="*/ 0 h 5"/>
                  <a:gd name="T53" fmla="*/ 9 w 9"/>
                  <a:gd name="T54" fmla="*/ 5 h 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 h="5">
                    <a:moveTo>
                      <a:pt x="9" y="2"/>
                    </a:moveTo>
                    <a:lnTo>
                      <a:pt x="9" y="2"/>
                    </a:lnTo>
                    <a:lnTo>
                      <a:pt x="8" y="2"/>
                    </a:lnTo>
                    <a:lnTo>
                      <a:pt x="6" y="2"/>
                    </a:lnTo>
                    <a:lnTo>
                      <a:pt x="4" y="2"/>
                    </a:lnTo>
                    <a:lnTo>
                      <a:pt x="3" y="0"/>
                    </a:lnTo>
                    <a:lnTo>
                      <a:pt x="1" y="2"/>
                    </a:lnTo>
                    <a:lnTo>
                      <a:pt x="0" y="2"/>
                    </a:lnTo>
                    <a:lnTo>
                      <a:pt x="0" y="5"/>
                    </a:lnTo>
                    <a:lnTo>
                      <a:pt x="1" y="5"/>
                    </a:lnTo>
                    <a:lnTo>
                      <a:pt x="3" y="5"/>
                    </a:lnTo>
                    <a:lnTo>
                      <a:pt x="4" y="2"/>
                    </a:lnTo>
                    <a:lnTo>
                      <a:pt x="6" y="2"/>
                    </a:lnTo>
                    <a:lnTo>
                      <a:pt x="8" y="2"/>
                    </a:lnTo>
                    <a:lnTo>
                      <a:pt x="9" y="2"/>
                    </a:lnTo>
                    <a:close/>
                  </a:path>
                </a:pathLst>
              </a:custGeom>
              <a:solidFill>
                <a:srgbClr val="FFFFFF"/>
              </a:solidFill>
              <a:ln w="9525">
                <a:noFill/>
                <a:round/>
                <a:headEnd/>
                <a:tailEnd/>
              </a:ln>
            </p:spPr>
            <p:txBody>
              <a:bodyPr/>
              <a:lstStyle/>
              <a:p>
                <a:endParaRPr lang="it-IT">
                  <a:solidFill>
                    <a:srgbClr val="FFFFFF"/>
                  </a:solidFill>
                </a:endParaRPr>
              </a:p>
            </p:txBody>
          </p:sp>
          <p:sp>
            <p:nvSpPr>
              <p:cNvPr id="29158" name="Freeform 602"/>
              <p:cNvSpPr>
                <a:spLocks/>
              </p:cNvSpPr>
              <p:nvPr/>
            </p:nvSpPr>
            <p:spPr bwMode="auto">
              <a:xfrm>
                <a:off x="2808" y="1856"/>
                <a:ext cx="7" cy="21"/>
              </a:xfrm>
              <a:custGeom>
                <a:avLst/>
                <a:gdLst>
                  <a:gd name="T0" fmla="*/ 7 w 7"/>
                  <a:gd name="T1" fmla="*/ 0 h 21"/>
                  <a:gd name="T2" fmla="*/ 6 w 7"/>
                  <a:gd name="T3" fmla="*/ 0 h 21"/>
                  <a:gd name="T4" fmla="*/ 4 w 7"/>
                  <a:gd name="T5" fmla="*/ 3 h 21"/>
                  <a:gd name="T6" fmla="*/ 3 w 7"/>
                  <a:gd name="T7" fmla="*/ 3 h 21"/>
                  <a:gd name="T8" fmla="*/ 3 w 7"/>
                  <a:gd name="T9" fmla="*/ 5 h 21"/>
                  <a:gd name="T10" fmla="*/ 1 w 7"/>
                  <a:gd name="T11" fmla="*/ 5 h 21"/>
                  <a:gd name="T12" fmla="*/ 1 w 7"/>
                  <a:gd name="T13" fmla="*/ 7 h 21"/>
                  <a:gd name="T14" fmla="*/ 0 w 7"/>
                  <a:gd name="T15" fmla="*/ 9 h 21"/>
                  <a:gd name="T16" fmla="*/ 0 w 7"/>
                  <a:gd name="T17" fmla="*/ 9 h 21"/>
                  <a:gd name="T18" fmla="*/ 0 w 7"/>
                  <a:gd name="T19" fmla="*/ 11 h 21"/>
                  <a:gd name="T20" fmla="*/ 0 w 7"/>
                  <a:gd name="T21" fmla="*/ 13 h 21"/>
                  <a:gd name="T22" fmla="*/ 0 w 7"/>
                  <a:gd name="T23" fmla="*/ 15 h 21"/>
                  <a:gd name="T24" fmla="*/ 0 w 7"/>
                  <a:gd name="T25" fmla="*/ 15 h 21"/>
                  <a:gd name="T26" fmla="*/ 1 w 7"/>
                  <a:gd name="T27" fmla="*/ 17 h 21"/>
                  <a:gd name="T28" fmla="*/ 1 w 7"/>
                  <a:gd name="T29" fmla="*/ 19 h 21"/>
                  <a:gd name="T30" fmla="*/ 1 w 7"/>
                  <a:gd name="T31" fmla="*/ 19 h 21"/>
                  <a:gd name="T32" fmla="*/ 1 w 7"/>
                  <a:gd name="T33" fmla="*/ 21 h 21"/>
                  <a:gd name="T34" fmla="*/ 3 w 7"/>
                  <a:gd name="T35" fmla="*/ 19 h 21"/>
                  <a:gd name="T36" fmla="*/ 3 w 7"/>
                  <a:gd name="T37" fmla="*/ 17 h 21"/>
                  <a:gd name="T38" fmla="*/ 4 w 7"/>
                  <a:gd name="T39" fmla="*/ 13 h 21"/>
                  <a:gd name="T40" fmla="*/ 4 w 7"/>
                  <a:gd name="T41" fmla="*/ 11 h 21"/>
                  <a:gd name="T42" fmla="*/ 4 w 7"/>
                  <a:gd name="T43" fmla="*/ 7 h 21"/>
                  <a:gd name="T44" fmla="*/ 4 w 7"/>
                  <a:gd name="T45" fmla="*/ 5 h 21"/>
                  <a:gd name="T46" fmla="*/ 6 w 7"/>
                  <a:gd name="T47" fmla="*/ 3 h 21"/>
                  <a:gd name="T48" fmla="*/ 7 w 7"/>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
                  <a:gd name="T76" fmla="*/ 0 h 21"/>
                  <a:gd name="T77" fmla="*/ 7 w 7"/>
                  <a:gd name="T78" fmla="*/ 21 h 2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 h="21">
                    <a:moveTo>
                      <a:pt x="7" y="0"/>
                    </a:moveTo>
                    <a:lnTo>
                      <a:pt x="6" y="0"/>
                    </a:lnTo>
                    <a:lnTo>
                      <a:pt x="4" y="3"/>
                    </a:lnTo>
                    <a:lnTo>
                      <a:pt x="3" y="3"/>
                    </a:lnTo>
                    <a:lnTo>
                      <a:pt x="3" y="5"/>
                    </a:lnTo>
                    <a:lnTo>
                      <a:pt x="1" y="5"/>
                    </a:lnTo>
                    <a:lnTo>
                      <a:pt x="1" y="7"/>
                    </a:lnTo>
                    <a:lnTo>
                      <a:pt x="0" y="9"/>
                    </a:lnTo>
                    <a:lnTo>
                      <a:pt x="0" y="11"/>
                    </a:lnTo>
                    <a:lnTo>
                      <a:pt x="0" y="13"/>
                    </a:lnTo>
                    <a:lnTo>
                      <a:pt x="0" y="15"/>
                    </a:lnTo>
                    <a:lnTo>
                      <a:pt x="1" y="17"/>
                    </a:lnTo>
                    <a:lnTo>
                      <a:pt x="1" y="19"/>
                    </a:lnTo>
                    <a:lnTo>
                      <a:pt x="1" y="21"/>
                    </a:lnTo>
                    <a:lnTo>
                      <a:pt x="3" y="19"/>
                    </a:lnTo>
                    <a:lnTo>
                      <a:pt x="3" y="17"/>
                    </a:lnTo>
                    <a:lnTo>
                      <a:pt x="4" y="13"/>
                    </a:lnTo>
                    <a:lnTo>
                      <a:pt x="4" y="11"/>
                    </a:lnTo>
                    <a:lnTo>
                      <a:pt x="4" y="7"/>
                    </a:lnTo>
                    <a:lnTo>
                      <a:pt x="4" y="5"/>
                    </a:lnTo>
                    <a:lnTo>
                      <a:pt x="6" y="3"/>
                    </a:lnTo>
                    <a:lnTo>
                      <a:pt x="7" y="0"/>
                    </a:lnTo>
                    <a:close/>
                  </a:path>
                </a:pathLst>
              </a:custGeom>
              <a:solidFill>
                <a:srgbClr val="FFFFFF"/>
              </a:solidFill>
              <a:ln w="9525">
                <a:noFill/>
                <a:round/>
                <a:headEnd/>
                <a:tailEnd/>
              </a:ln>
            </p:spPr>
            <p:txBody>
              <a:bodyPr/>
              <a:lstStyle/>
              <a:p>
                <a:endParaRPr lang="it-IT">
                  <a:solidFill>
                    <a:srgbClr val="FFFFFF"/>
                  </a:solidFill>
                </a:endParaRPr>
              </a:p>
            </p:txBody>
          </p:sp>
          <p:sp>
            <p:nvSpPr>
              <p:cNvPr id="29159" name="Freeform 603"/>
              <p:cNvSpPr>
                <a:spLocks/>
              </p:cNvSpPr>
              <p:nvPr/>
            </p:nvSpPr>
            <p:spPr bwMode="auto">
              <a:xfrm>
                <a:off x="2844" y="1631"/>
                <a:ext cx="14" cy="5"/>
              </a:xfrm>
              <a:custGeom>
                <a:avLst/>
                <a:gdLst>
                  <a:gd name="T0" fmla="*/ 7 w 14"/>
                  <a:gd name="T1" fmla="*/ 3 h 5"/>
                  <a:gd name="T2" fmla="*/ 6 w 14"/>
                  <a:gd name="T3" fmla="*/ 3 h 5"/>
                  <a:gd name="T4" fmla="*/ 6 w 14"/>
                  <a:gd name="T5" fmla="*/ 0 h 5"/>
                  <a:gd name="T6" fmla="*/ 4 w 14"/>
                  <a:gd name="T7" fmla="*/ 0 h 5"/>
                  <a:gd name="T8" fmla="*/ 3 w 14"/>
                  <a:gd name="T9" fmla="*/ 3 h 5"/>
                  <a:gd name="T10" fmla="*/ 3 w 14"/>
                  <a:gd name="T11" fmla="*/ 3 h 5"/>
                  <a:gd name="T12" fmla="*/ 1 w 14"/>
                  <a:gd name="T13" fmla="*/ 3 h 5"/>
                  <a:gd name="T14" fmla="*/ 0 w 14"/>
                  <a:gd name="T15" fmla="*/ 3 h 5"/>
                  <a:gd name="T16" fmla="*/ 0 w 14"/>
                  <a:gd name="T17" fmla="*/ 5 h 5"/>
                  <a:gd name="T18" fmla="*/ 1 w 14"/>
                  <a:gd name="T19" fmla="*/ 5 h 5"/>
                  <a:gd name="T20" fmla="*/ 3 w 14"/>
                  <a:gd name="T21" fmla="*/ 5 h 5"/>
                  <a:gd name="T22" fmla="*/ 4 w 14"/>
                  <a:gd name="T23" fmla="*/ 5 h 5"/>
                  <a:gd name="T24" fmla="*/ 7 w 14"/>
                  <a:gd name="T25" fmla="*/ 5 h 5"/>
                  <a:gd name="T26" fmla="*/ 9 w 14"/>
                  <a:gd name="T27" fmla="*/ 5 h 5"/>
                  <a:gd name="T28" fmla="*/ 10 w 14"/>
                  <a:gd name="T29" fmla="*/ 5 h 5"/>
                  <a:gd name="T30" fmla="*/ 12 w 14"/>
                  <a:gd name="T31" fmla="*/ 5 h 5"/>
                  <a:gd name="T32" fmla="*/ 14 w 14"/>
                  <a:gd name="T33" fmla="*/ 5 h 5"/>
                  <a:gd name="T34" fmla="*/ 14 w 14"/>
                  <a:gd name="T35" fmla="*/ 5 h 5"/>
                  <a:gd name="T36" fmla="*/ 14 w 14"/>
                  <a:gd name="T37" fmla="*/ 5 h 5"/>
                  <a:gd name="T38" fmla="*/ 14 w 14"/>
                  <a:gd name="T39" fmla="*/ 5 h 5"/>
                  <a:gd name="T40" fmla="*/ 14 w 14"/>
                  <a:gd name="T41" fmla="*/ 5 h 5"/>
                  <a:gd name="T42" fmla="*/ 14 w 14"/>
                  <a:gd name="T43" fmla="*/ 5 h 5"/>
                  <a:gd name="T44" fmla="*/ 14 w 14"/>
                  <a:gd name="T45" fmla="*/ 5 h 5"/>
                  <a:gd name="T46" fmla="*/ 14 w 14"/>
                  <a:gd name="T47" fmla="*/ 5 h 5"/>
                  <a:gd name="T48" fmla="*/ 14 w 14"/>
                  <a:gd name="T49" fmla="*/ 5 h 5"/>
                  <a:gd name="T50" fmla="*/ 7 w 14"/>
                  <a:gd name="T51" fmla="*/ 3 h 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4"/>
                  <a:gd name="T79" fmla="*/ 0 h 5"/>
                  <a:gd name="T80" fmla="*/ 14 w 14"/>
                  <a:gd name="T81" fmla="*/ 5 h 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4" h="5">
                    <a:moveTo>
                      <a:pt x="7" y="3"/>
                    </a:moveTo>
                    <a:lnTo>
                      <a:pt x="6" y="3"/>
                    </a:lnTo>
                    <a:lnTo>
                      <a:pt x="6" y="0"/>
                    </a:lnTo>
                    <a:lnTo>
                      <a:pt x="4" y="0"/>
                    </a:lnTo>
                    <a:lnTo>
                      <a:pt x="3" y="3"/>
                    </a:lnTo>
                    <a:lnTo>
                      <a:pt x="1" y="3"/>
                    </a:lnTo>
                    <a:lnTo>
                      <a:pt x="0" y="3"/>
                    </a:lnTo>
                    <a:lnTo>
                      <a:pt x="0" y="5"/>
                    </a:lnTo>
                    <a:lnTo>
                      <a:pt x="1" y="5"/>
                    </a:lnTo>
                    <a:lnTo>
                      <a:pt x="3" y="5"/>
                    </a:lnTo>
                    <a:lnTo>
                      <a:pt x="4" y="5"/>
                    </a:lnTo>
                    <a:lnTo>
                      <a:pt x="7" y="5"/>
                    </a:lnTo>
                    <a:lnTo>
                      <a:pt x="9" y="5"/>
                    </a:lnTo>
                    <a:lnTo>
                      <a:pt x="10" y="5"/>
                    </a:lnTo>
                    <a:lnTo>
                      <a:pt x="12" y="5"/>
                    </a:lnTo>
                    <a:lnTo>
                      <a:pt x="14" y="5"/>
                    </a:lnTo>
                    <a:lnTo>
                      <a:pt x="7" y="3"/>
                    </a:lnTo>
                    <a:close/>
                  </a:path>
                </a:pathLst>
              </a:custGeom>
              <a:solidFill>
                <a:srgbClr val="FFFFFF"/>
              </a:solidFill>
              <a:ln w="9525">
                <a:noFill/>
                <a:round/>
                <a:headEnd/>
                <a:tailEnd/>
              </a:ln>
            </p:spPr>
            <p:txBody>
              <a:bodyPr/>
              <a:lstStyle/>
              <a:p>
                <a:endParaRPr lang="it-IT">
                  <a:solidFill>
                    <a:srgbClr val="FFFFFF"/>
                  </a:solidFill>
                </a:endParaRPr>
              </a:p>
            </p:txBody>
          </p:sp>
          <p:sp>
            <p:nvSpPr>
              <p:cNvPr id="29160" name="Freeform 604"/>
              <p:cNvSpPr>
                <a:spLocks/>
              </p:cNvSpPr>
              <p:nvPr/>
            </p:nvSpPr>
            <p:spPr bwMode="auto">
              <a:xfrm>
                <a:off x="2862" y="1716"/>
                <a:ext cx="14" cy="6"/>
              </a:xfrm>
              <a:custGeom>
                <a:avLst/>
                <a:gdLst>
                  <a:gd name="T0" fmla="*/ 14 w 14"/>
                  <a:gd name="T1" fmla="*/ 0 h 6"/>
                  <a:gd name="T2" fmla="*/ 13 w 14"/>
                  <a:gd name="T3" fmla="*/ 0 h 6"/>
                  <a:gd name="T4" fmla="*/ 10 w 14"/>
                  <a:gd name="T5" fmla="*/ 0 h 6"/>
                  <a:gd name="T6" fmla="*/ 8 w 14"/>
                  <a:gd name="T7" fmla="*/ 0 h 6"/>
                  <a:gd name="T8" fmla="*/ 7 w 14"/>
                  <a:gd name="T9" fmla="*/ 0 h 6"/>
                  <a:gd name="T10" fmla="*/ 5 w 14"/>
                  <a:gd name="T11" fmla="*/ 2 h 6"/>
                  <a:gd name="T12" fmla="*/ 3 w 14"/>
                  <a:gd name="T13" fmla="*/ 2 h 6"/>
                  <a:gd name="T14" fmla="*/ 2 w 14"/>
                  <a:gd name="T15" fmla="*/ 4 h 6"/>
                  <a:gd name="T16" fmla="*/ 0 w 14"/>
                  <a:gd name="T17" fmla="*/ 6 h 6"/>
                  <a:gd name="T18" fmla="*/ 2 w 14"/>
                  <a:gd name="T19" fmla="*/ 6 h 6"/>
                  <a:gd name="T20" fmla="*/ 3 w 14"/>
                  <a:gd name="T21" fmla="*/ 4 h 6"/>
                  <a:gd name="T22" fmla="*/ 5 w 14"/>
                  <a:gd name="T23" fmla="*/ 4 h 6"/>
                  <a:gd name="T24" fmla="*/ 7 w 14"/>
                  <a:gd name="T25" fmla="*/ 2 h 6"/>
                  <a:gd name="T26" fmla="*/ 8 w 14"/>
                  <a:gd name="T27" fmla="*/ 2 h 6"/>
                  <a:gd name="T28" fmla="*/ 11 w 14"/>
                  <a:gd name="T29" fmla="*/ 2 h 6"/>
                  <a:gd name="T30" fmla="*/ 13 w 14"/>
                  <a:gd name="T31" fmla="*/ 0 h 6"/>
                  <a:gd name="T32" fmla="*/ 14 w 14"/>
                  <a:gd name="T33" fmla="*/ 0 h 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6"/>
                  <a:gd name="T53" fmla="*/ 14 w 14"/>
                  <a:gd name="T54" fmla="*/ 6 h 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6">
                    <a:moveTo>
                      <a:pt x="14" y="0"/>
                    </a:moveTo>
                    <a:lnTo>
                      <a:pt x="13" y="0"/>
                    </a:lnTo>
                    <a:lnTo>
                      <a:pt x="10" y="0"/>
                    </a:lnTo>
                    <a:lnTo>
                      <a:pt x="8" y="0"/>
                    </a:lnTo>
                    <a:lnTo>
                      <a:pt x="7" y="0"/>
                    </a:lnTo>
                    <a:lnTo>
                      <a:pt x="5" y="2"/>
                    </a:lnTo>
                    <a:lnTo>
                      <a:pt x="3" y="2"/>
                    </a:lnTo>
                    <a:lnTo>
                      <a:pt x="2" y="4"/>
                    </a:lnTo>
                    <a:lnTo>
                      <a:pt x="0" y="6"/>
                    </a:lnTo>
                    <a:lnTo>
                      <a:pt x="2" y="6"/>
                    </a:lnTo>
                    <a:lnTo>
                      <a:pt x="3" y="4"/>
                    </a:lnTo>
                    <a:lnTo>
                      <a:pt x="5" y="4"/>
                    </a:lnTo>
                    <a:lnTo>
                      <a:pt x="7" y="2"/>
                    </a:lnTo>
                    <a:lnTo>
                      <a:pt x="8" y="2"/>
                    </a:lnTo>
                    <a:lnTo>
                      <a:pt x="11" y="2"/>
                    </a:lnTo>
                    <a:lnTo>
                      <a:pt x="13" y="0"/>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61" name="Freeform 605"/>
              <p:cNvSpPr>
                <a:spLocks/>
              </p:cNvSpPr>
              <p:nvPr/>
            </p:nvSpPr>
            <p:spPr bwMode="auto">
              <a:xfrm>
                <a:off x="2853" y="1795"/>
                <a:ext cx="8" cy="17"/>
              </a:xfrm>
              <a:custGeom>
                <a:avLst/>
                <a:gdLst>
                  <a:gd name="T0" fmla="*/ 0 w 8"/>
                  <a:gd name="T1" fmla="*/ 0 h 17"/>
                  <a:gd name="T2" fmla="*/ 0 w 8"/>
                  <a:gd name="T3" fmla="*/ 3 h 17"/>
                  <a:gd name="T4" fmla="*/ 1 w 8"/>
                  <a:gd name="T5" fmla="*/ 5 h 17"/>
                  <a:gd name="T6" fmla="*/ 3 w 8"/>
                  <a:gd name="T7" fmla="*/ 7 h 17"/>
                  <a:gd name="T8" fmla="*/ 3 w 8"/>
                  <a:gd name="T9" fmla="*/ 9 h 17"/>
                  <a:gd name="T10" fmla="*/ 5 w 8"/>
                  <a:gd name="T11" fmla="*/ 11 h 17"/>
                  <a:gd name="T12" fmla="*/ 5 w 8"/>
                  <a:gd name="T13" fmla="*/ 13 h 17"/>
                  <a:gd name="T14" fmla="*/ 6 w 8"/>
                  <a:gd name="T15" fmla="*/ 15 h 17"/>
                  <a:gd name="T16" fmla="*/ 6 w 8"/>
                  <a:gd name="T17" fmla="*/ 17 h 17"/>
                  <a:gd name="T18" fmla="*/ 6 w 8"/>
                  <a:gd name="T19" fmla="*/ 17 h 17"/>
                  <a:gd name="T20" fmla="*/ 6 w 8"/>
                  <a:gd name="T21" fmla="*/ 17 h 17"/>
                  <a:gd name="T22" fmla="*/ 6 w 8"/>
                  <a:gd name="T23" fmla="*/ 15 h 17"/>
                  <a:gd name="T24" fmla="*/ 6 w 8"/>
                  <a:gd name="T25" fmla="*/ 15 h 17"/>
                  <a:gd name="T26" fmla="*/ 8 w 8"/>
                  <a:gd name="T27" fmla="*/ 15 h 17"/>
                  <a:gd name="T28" fmla="*/ 8 w 8"/>
                  <a:gd name="T29" fmla="*/ 15 h 17"/>
                  <a:gd name="T30" fmla="*/ 8 w 8"/>
                  <a:gd name="T31" fmla="*/ 15 h 17"/>
                  <a:gd name="T32" fmla="*/ 8 w 8"/>
                  <a:gd name="T33" fmla="*/ 15 h 17"/>
                  <a:gd name="T34" fmla="*/ 8 w 8"/>
                  <a:gd name="T35" fmla="*/ 13 h 17"/>
                  <a:gd name="T36" fmla="*/ 8 w 8"/>
                  <a:gd name="T37" fmla="*/ 11 h 17"/>
                  <a:gd name="T38" fmla="*/ 8 w 8"/>
                  <a:gd name="T39" fmla="*/ 9 h 17"/>
                  <a:gd name="T40" fmla="*/ 6 w 8"/>
                  <a:gd name="T41" fmla="*/ 7 h 17"/>
                  <a:gd name="T42" fmla="*/ 6 w 8"/>
                  <a:gd name="T43" fmla="*/ 5 h 17"/>
                  <a:gd name="T44" fmla="*/ 5 w 8"/>
                  <a:gd name="T45" fmla="*/ 5 h 17"/>
                  <a:gd name="T46" fmla="*/ 3 w 8"/>
                  <a:gd name="T47" fmla="*/ 3 h 17"/>
                  <a:gd name="T48" fmla="*/ 3 w 8"/>
                  <a:gd name="T49" fmla="*/ 0 h 17"/>
                  <a:gd name="T50" fmla="*/ 0 w 8"/>
                  <a:gd name="T51" fmla="*/ 0 h 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
                  <a:gd name="T79" fmla="*/ 0 h 17"/>
                  <a:gd name="T80" fmla="*/ 8 w 8"/>
                  <a:gd name="T81" fmla="*/ 17 h 1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 h="17">
                    <a:moveTo>
                      <a:pt x="0" y="0"/>
                    </a:moveTo>
                    <a:lnTo>
                      <a:pt x="0" y="3"/>
                    </a:lnTo>
                    <a:lnTo>
                      <a:pt x="1" y="5"/>
                    </a:lnTo>
                    <a:lnTo>
                      <a:pt x="3" y="7"/>
                    </a:lnTo>
                    <a:lnTo>
                      <a:pt x="3" y="9"/>
                    </a:lnTo>
                    <a:lnTo>
                      <a:pt x="5" y="11"/>
                    </a:lnTo>
                    <a:lnTo>
                      <a:pt x="5" y="13"/>
                    </a:lnTo>
                    <a:lnTo>
                      <a:pt x="6" y="15"/>
                    </a:lnTo>
                    <a:lnTo>
                      <a:pt x="6" y="17"/>
                    </a:lnTo>
                    <a:lnTo>
                      <a:pt x="6" y="15"/>
                    </a:lnTo>
                    <a:lnTo>
                      <a:pt x="8" y="15"/>
                    </a:lnTo>
                    <a:lnTo>
                      <a:pt x="8" y="13"/>
                    </a:lnTo>
                    <a:lnTo>
                      <a:pt x="8" y="11"/>
                    </a:lnTo>
                    <a:lnTo>
                      <a:pt x="8" y="9"/>
                    </a:lnTo>
                    <a:lnTo>
                      <a:pt x="6" y="7"/>
                    </a:lnTo>
                    <a:lnTo>
                      <a:pt x="6" y="5"/>
                    </a:lnTo>
                    <a:lnTo>
                      <a:pt x="5" y="5"/>
                    </a:lnTo>
                    <a:lnTo>
                      <a:pt x="3" y="3"/>
                    </a:lnTo>
                    <a:lnTo>
                      <a:pt x="3" y="0"/>
                    </a:lnTo>
                    <a:lnTo>
                      <a:pt x="0" y="0"/>
                    </a:lnTo>
                    <a:close/>
                  </a:path>
                </a:pathLst>
              </a:custGeom>
              <a:solidFill>
                <a:srgbClr val="FFFFFF"/>
              </a:solidFill>
              <a:ln w="9525">
                <a:noFill/>
                <a:round/>
                <a:headEnd/>
                <a:tailEnd/>
              </a:ln>
            </p:spPr>
            <p:txBody>
              <a:bodyPr/>
              <a:lstStyle/>
              <a:p>
                <a:endParaRPr lang="it-IT">
                  <a:solidFill>
                    <a:srgbClr val="FFFFFF"/>
                  </a:solidFill>
                </a:endParaRPr>
              </a:p>
            </p:txBody>
          </p:sp>
          <p:sp>
            <p:nvSpPr>
              <p:cNvPr id="29162" name="Freeform 606"/>
              <p:cNvSpPr>
                <a:spLocks/>
              </p:cNvSpPr>
              <p:nvPr/>
            </p:nvSpPr>
            <p:spPr bwMode="auto">
              <a:xfrm>
                <a:off x="2898" y="1869"/>
                <a:ext cx="16" cy="15"/>
              </a:xfrm>
              <a:custGeom>
                <a:avLst/>
                <a:gdLst>
                  <a:gd name="T0" fmla="*/ 16 w 16"/>
                  <a:gd name="T1" fmla="*/ 0 h 15"/>
                  <a:gd name="T2" fmla="*/ 14 w 16"/>
                  <a:gd name="T3" fmla="*/ 2 h 15"/>
                  <a:gd name="T4" fmla="*/ 11 w 16"/>
                  <a:gd name="T5" fmla="*/ 2 h 15"/>
                  <a:gd name="T6" fmla="*/ 10 w 16"/>
                  <a:gd name="T7" fmla="*/ 4 h 15"/>
                  <a:gd name="T8" fmla="*/ 7 w 16"/>
                  <a:gd name="T9" fmla="*/ 4 h 15"/>
                  <a:gd name="T10" fmla="*/ 5 w 16"/>
                  <a:gd name="T11" fmla="*/ 6 h 15"/>
                  <a:gd name="T12" fmla="*/ 3 w 16"/>
                  <a:gd name="T13" fmla="*/ 8 h 15"/>
                  <a:gd name="T14" fmla="*/ 2 w 16"/>
                  <a:gd name="T15" fmla="*/ 11 h 15"/>
                  <a:gd name="T16" fmla="*/ 0 w 16"/>
                  <a:gd name="T17" fmla="*/ 15 h 15"/>
                  <a:gd name="T18" fmla="*/ 2 w 16"/>
                  <a:gd name="T19" fmla="*/ 15 h 15"/>
                  <a:gd name="T20" fmla="*/ 3 w 16"/>
                  <a:gd name="T21" fmla="*/ 13 h 15"/>
                  <a:gd name="T22" fmla="*/ 5 w 16"/>
                  <a:gd name="T23" fmla="*/ 13 h 15"/>
                  <a:gd name="T24" fmla="*/ 5 w 16"/>
                  <a:gd name="T25" fmla="*/ 11 h 15"/>
                  <a:gd name="T26" fmla="*/ 7 w 16"/>
                  <a:gd name="T27" fmla="*/ 11 h 15"/>
                  <a:gd name="T28" fmla="*/ 8 w 16"/>
                  <a:gd name="T29" fmla="*/ 8 h 15"/>
                  <a:gd name="T30" fmla="*/ 8 w 16"/>
                  <a:gd name="T31" fmla="*/ 6 h 15"/>
                  <a:gd name="T32" fmla="*/ 10 w 16"/>
                  <a:gd name="T33" fmla="*/ 4 h 15"/>
                  <a:gd name="T34" fmla="*/ 10 w 16"/>
                  <a:gd name="T35" fmla="*/ 4 h 15"/>
                  <a:gd name="T36" fmla="*/ 10 w 16"/>
                  <a:gd name="T37" fmla="*/ 2 h 15"/>
                  <a:gd name="T38" fmla="*/ 11 w 16"/>
                  <a:gd name="T39" fmla="*/ 2 h 15"/>
                  <a:gd name="T40" fmla="*/ 13 w 16"/>
                  <a:gd name="T41" fmla="*/ 2 h 15"/>
                  <a:gd name="T42" fmla="*/ 13 w 16"/>
                  <a:gd name="T43" fmla="*/ 2 h 15"/>
                  <a:gd name="T44" fmla="*/ 14 w 16"/>
                  <a:gd name="T45" fmla="*/ 2 h 15"/>
                  <a:gd name="T46" fmla="*/ 16 w 16"/>
                  <a:gd name="T47" fmla="*/ 2 h 15"/>
                  <a:gd name="T48" fmla="*/ 16 w 16"/>
                  <a:gd name="T49" fmla="*/ 0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6"/>
                  <a:gd name="T76" fmla="*/ 0 h 15"/>
                  <a:gd name="T77" fmla="*/ 16 w 16"/>
                  <a:gd name="T78" fmla="*/ 15 h 1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6" h="15">
                    <a:moveTo>
                      <a:pt x="16" y="0"/>
                    </a:moveTo>
                    <a:lnTo>
                      <a:pt x="14" y="2"/>
                    </a:lnTo>
                    <a:lnTo>
                      <a:pt x="11" y="2"/>
                    </a:lnTo>
                    <a:lnTo>
                      <a:pt x="10" y="4"/>
                    </a:lnTo>
                    <a:lnTo>
                      <a:pt x="7" y="4"/>
                    </a:lnTo>
                    <a:lnTo>
                      <a:pt x="5" y="6"/>
                    </a:lnTo>
                    <a:lnTo>
                      <a:pt x="3" y="8"/>
                    </a:lnTo>
                    <a:lnTo>
                      <a:pt x="2" y="11"/>
                    </a:lnTo>
                    <a:lnTo>
                      <a:pt x="0" y="15"/>
                    </a:lnTo>
                    <a:lnTo>
                      <a:pt x="2" y="15"/>
                    </a:lnTo>
                    <a:lnTo>
                      <a:pt x="3" y="13"/>
                    </a:lnTo>
                    <a:lnTo>
                      <a:pt x="5" y="13"/>
                    </a:lnTo>
                    <a:lnTo>
                      <a:pt x="5" y="11"/>
                    </a:lnTo>
                    <a:lnTo>
                      <a:pt x="7" y="11"/>
                    </a:lnTo>
                    <a:lnTo>
                      <a:pt x="8" y="8"/>
                    </a:lnTo>
                    <a:lnTo>
                      <a:pt x="8" y="6"/>
                    </a:lnTo>
                    <a:lnTo>
                      <a:pt x="10" y="4"/>
                    </a:lnTo>
                    <a:lnTo>
                      <a:pt x="10" y="2"/>
                    </a:lnTo>
                    <a:lnTo>
                      <a:pt x="11" y="2"/>
                    </a:lnTo>
                    <a:lnTo>
                      <a:pt x="13" y="2"/>
                    </a:lnTo>
                    <a:lnTo>
                      <a:pt x="14" y="2"/>
                    </a:lnTo>
                    <a:lnTo>
                      <a:pt x="16" y="2"/>
                    </a:lnTo>
                    <a:lnTo>
                      <a:pt x="16" y="0"/>
                    </a:lnTo>
                    <a:close/>
                  </a:path>
                </a:pathLst>
              </a:custGeom>
              <a:solidFill>
                <a:srgbClr val="FFFFFF"/>
              </a:solidFill>
              <a:ln w="9525">
                <a:noFill/>
                <a:round/>
                <a:headEnd/>
                <a:tailEnd/>
              </a:ln>
            </p:spPr>
            <p:txBody>
              <a:bodyPr/>
              <a:lstStyle/>
              <a:p>
                <a:endParaRPr lang="it-IT">
                  <a:solidFill>
                    <a:srgbClr val="FFFFFF"/>
                  </a:solidFill>
                </a:endParaRPr>
              </a:p>
            </p:txBody>
          </p:sp>
          <p:sp>
            <p:nvSpPr>
              <p:cNvPr id="29163" name="Freeform 607"/>
              <p:cNvSpPr>
                <a:spLocks/>
              </p:cNvSpPr>
              <p:nvPr/>
            </p:nvSpPr>
            <p:spPr bwMode="auto">
              <a:xfrm>
                <a:off x="2886" y="1966"/>
                <a:ext cx="8" cy="12"/>
              </a:xfrm>
              <a:custGeom>
                <a:avLst/>
                <a:gdLst>
                  <a:gd name="T0" fmla="*/ 8 w 8"/>
                  <a:gd name="T1" fmla="*/ 0 h 12"/>
                  <a:gd name="T2" fmla="*/ 8 w 8"/>
                  <a:gd name="T3" fmla="*/ 2 h 12"/>
                  <a:gd name="T4" fmla="*/ 6 w 8"/>
                  <a:gd name="T5" fmla="*/ 4 h 12"/>
                  <a:gd name="T6" fmla="*/ 4 w 8"/>
                  <a:gd name="T7" fmla="*/ 4 h 12"/>
                  <a:gd name="T8" fmla="*/ 3 w 8"/>
                  <a:gd name="T9" fmla="*/ 6 h 12"/>
                  <a:gd name="T10" fmla="*/ 1 w 8"/>
                  <a:gd name="T11" fmla="*/ 6 h 12"/>
                  <a:gd name="T12" fmla="*/ 1 w 8"/>
                  <a:gd name="T13" fmla="*/ 8 h 12"/>
                  <a:gd name="T14" fmla="*/ 0 w 8"/>
                  <a:gd name="T15" fmla="*/ 10 h 12"/>
                  <a:gd name="T16" fmla="*/ 0 w 8"/>
                  <a:gd name="T17" fmla="*/ 12 h 12"/>
                  <a:gd name="T18" fmla="*/ 1 w 8"/>
                  <a:gd name="T19" fmla="*/ 12 h 12"/>
                  <a:gd name="T20" fmla="*/ 1 w 8"/>
                  <a:gd name="T21" fmla="*/ 10 h 12"/>
                  <a:gd name="T22" fmla="*/ 3 w 8"/>
                  <a:gd name="T23" fmla="*/ 8 h 12"/>
                  <a:gd name="T24" fmla="*/ 4 w 8"/>
                  <a:gd name="T25" fmla="*/ 6 h 12"/>
                  <a:gd name="T26" fmla="*/ 4 w 8"/>
                  <a:gd name="T27" fmla="*/ 4 h 12"/>
                  <a:gd name="T28" fmla="*/ 6 w 8"/>
                  <a:gd name="T29" fmla="*/ 4 h 12"/>
                  <a:gd name="T30" fmla="*/ 8 w 8"/>
                  <a:gd name="T31" fmla="*/ 2 h 12"/>
                  <a:gd name="T32" fmla="*/ 8 w 8"/>
                  <a:gd name="T33" fmla="*/ 0 h 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2"/>
                  <a:gd name="T53" fmla="*/ 8 w 8"/>
                  <a:gd name="T54" fmla="*/ 12 h 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2">
                    <a:moveTo>
                      <a:pt x="8" y="0"/>
                    </a:moveTo>
                    <a:lnTo>
                      <a:pt x="8" y="2"/>
                    </a:lnTo>
                    <a:lnTo>
                      <a:pt x="6" y="4"/>
                    </a:lnTo>
                    <a:lnTo>
                      <a:pt x="4" y="4"/>
                    </a:lnTo>
                    <a:lnTo>
                      <a:pt x="3" y="6"/>
                    </a:lnTo>
                    <a:lnTo>
                      <a:pt x="1" y="6"/>
                    </a:lnTo>
                    <a:lnTo>
                      <a:pt x="1" y="8"/>
                    </a:lnTo>
                    <a:lnTo>
                      <a:pt x="0" y="10"/>
                    </a:lnTo>
                    <a:lnTo>
                      <a:pt x="0" y="12"/>
                    </a:lnTo>
                    <a:lnTo>
                      <a:pt x="1" y="12"/>
                    </a:lnTo>
                    <a:lnTo>
                      <a:pt x="1" y="10"/>
                    </a:lnTo>
                    <a:lnTo>
                      <a:pt x="3" y="8"/>
                    </a:lnTo>
                    <a:lnTo>
                      <a:pt x="4" y="6"/>
                    </a:lnTo>
                    <a:lnTo>
                      <a:pt x="4" y="4"/>
                    </a:lnTo>
                    <a:lnTo>
                      <a:pt x="6" y="4"/>
                    </a:lnTo>
                    <a:lnTo>
                      <a:pt x="8" y="2"/>
                    </a:lnTo>
                    <a:lnTo>
                      <a:pt x="8" y="0"/>
                    </a:lnTo>
                    <a:close/>
                  </a:path>
                </a:pathLst>
              </a:custGeom>
              <a:solidFill>
                <a:srgbClr val="FFFFFF"/>
              </a:solidFill>
              <a:ln w="9525">
                <a:noFill/>
                <a:round/>
                <a:headEnd/>
                <a:tailEnd/>
              </a:ln>
            </p:spPr>
            <p:txBody>
              <a:bodyPr/>
              <a:lstStyle/>
              <a:p>
                <a:endParaRPr lang="it-IT">
                  <a:solidFill>
                    <a:srgbClr val="FFFFFF"/>
                  </a:solidFill>
                </a:endParaRPr>
              </a:p>
            </p:txBody>
          </p:sp>
          <p:sp>
            <p:nvSpPr>
              <p:cNvPr id="29164" name="Freeform 608"/>
              <p:cNvSpPr>
                <a:spLocks/>
              </p:cNvSpPr>
              <p:nvPr/>
            </p:nvSpPr>
            <p:spPr bwMode="auto">
              <a:xfrm>
                <a:off x="2908" y="2020"/>
                <a:ext cx="15" cy="15"/>
              </a:xfrm>
              <a:custGeom>
                <a:avLst/>
                <a:gdLst>
                  <a:gd name="T0" fmla="*/ 3 w 15"/>
                  <a:gd name="T1" fmla="*/ 3 h 15"/>
                  <a:gd name="T2" fmla="*/ 4 w 15"/>
                  <a:gd name="T3" fmla="*/ 5 h 15"/>
                  <a:gd name="T4" fmla="*/ 6 w 15"/>
                  <a:gd name="T5" fmla="*/ 5 h 15"/>
                  <a:gd name="T6" fmla="*/ 7 w 15"/>
                  <a:gd name="T7" fmla="*/ 7 h 15"/>
                  <a:gd name="T8" fmla="*/ 9 w 15"/>
                  <a:gd name="T9" fmla="*/ 7 h 15"/>
                  <a:gd name="T10" fmla="*/ 11 w 15"/>
                  <a:gd name="T11" fmla="*/ 9 h 15"/>
                  <a:gd name="T12" fmla="*/ 12 w 15"/>
                  <a:gd name="T13" fmla="*/ 9 h 15"/>
                  <a:gd name="T14" fmla="*/ 14 w 15"/>
                  <a:gd name="T15" fmla="*/ 9 h 15"/>
                  <a:gd name="T16" fmla="*/ 15 w 15"/>
                  <a:gd name="T17" fmla="*/ 11 h 15"/>
                  <a:gd name="T18" fmla="*/ 15 w 15"/>
                  <a:gd name="T19" fmla="*/ 11 h 15"/>
                  <a:gd name="T20" fmla="*/ 15 w 15"/>
                  <a:gd name="T21" fmla="*/ 11 h 15"/>
                  <a:gd name="T22" fmla="*/ 15 w 15"/>
                  <a:gd name="T23" fmla="*/ 13 h 15"/>
                  <a:gd name="T24" fmla="*/ 15 w 15"/>
                  <a:gd name="T25" fmla="*/ 13 h 15"/>
                  <a:gd name="T26" fmla="*/ 15 w 15"/>
                  <a:gd name="T27" fmla="*/ 13 h 15"/>
                  <a:gd name="T28" fmla="*/ 15 w 15"/>
                  <a:gd name="T29" fmla="*/ 13 h 15"/>
                  <a:gd name="T30" fmla="*/ 15 w 15"/>
                  <a:gd name="T31" fmla="*/ 13 h 15"/>
                  <a:gd name="T32" fmla="*/ 14 w 15"/>
                  <a:gd name="T33" fmla="*/ 13 h 15"/>
                  <a:gd name="T34" fmla="*/ 12 w 15"/>
                  <a:gd name="T35" fmla="*/ 15 h 15"/>
                  <a:gd name="T36" fmla="*/ 11 w 15"/>
                  <a:gd name="T37" fmla="*/ 15 h 15"/>
                  <a:gd name="T38" fmla="*/ 9 w 15"/>
                  <a:gd name="T39" fmla="*/ 13 h 15"/>
                  <a:gd name="T40" fmla="*/ 6 w 15"/>
                  <a:gd name="T41" fmla="*/ 13 h 15"/>
                  <a:gd name="T42" fmla="*/ 4 w 15"/>
                  <a:gd name="T43" fmla="*/ 11 h 15"/>
                  <a:gd name="T44" fmla="*/ 3 w 15"/>
                  <a:gd name="T45" fmla="*/ 9 h 15"/>
                  <a:gd name="T46" fmla="*/ 1 w 15"/>
                  <a:gd name="T47" fmla="*/ 9 h 15"/>
                  <a:gd name="T48" fmla="*/ 0 w 15"/>
                  <a:gd name="T49" fmla="*/ 7 h 15"/>
                  <a:gd name="T50" fmla="*/ 0 w 15"/>
                  <a:gd name="T51" fmla="*/ 7 h 15"/>
                  <a:gd name="T52" fmla="*/ 0 w 15"/>
                  <a:gd name="T53" fmla="*/ 5 h 15"/>
                  <a:gd name="T54" fmla="*/ 0 w 15"/>
                  <a:gd name="T55" fmla="*/ 5 h 15"/>
                  <a:gd name="T56" fmla="*/ 0 w 15"/>
                  <a:gd name="T57" fmla="*/ 3 h 15"/>
                  <a:gd name="T58" fmla="*/ 0 w 15"/>
                  <a:gd name="T59" fmla="*/ 3 h 15"/>
                  <a:gd name="T60" fmla="*/ 0 w 15"/>
                  <a:gd name="T61" fmla="*/ 3 h 15"/>
                  <a:gd name="T62" fmla="*/ 0 w 15"/>
                  <a:gd name="T63" fmla="*/ 0 h 15"/>
                  <a:gd name="T64" fmla="*/ 0 w 15"/>
                  <a:gd name="T65" fmla="*/ 0 h 15"/>
                  <a:gd name="T66" fmla="*/ 1 w 15"/>
                  <a:gd name="T67" fmla="*/ 0 h 15"/>
                  <a:gd name="T68" fmla="*/ 1 w 15"/>
                  <a:gd name="T69" fmla="*/ 0 h 15"/>
                  <a:gd name="T70" fmla="*/ 1 w 15"/>
                  <a:gd name="T71" fmla="*/ 0 h 15"/>
                  <a:gd name="T72" fmla="*/ 1 w 15"/>
                  <a:gd name="T73" fmla="*/ 0 h 15"/>
                  <a:gd name="T74" fmla="*/ 1 w 15"/>
                  <a:gd name="T75" fmla="*/ 0 h 15"/>
                  <a:gd name="T76" fmla="*/ 3 w 15"/>
                  <a:gd name="T77" fmla="*/ 0 h 15"/>
                  <a:gd name="T78" fmla="*/ 3 w 15"/>
                  <a:gd name="T79" fmla="*/ 3 h 15"/>
                  <a:gd name="T80" fmla="*/ 3 w 15"/>
                  <a:gd name="T81" fmla="*/ 3 h 1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
                  <a:gd name="T124" fmla="*/ 0 h 15"/>
                  <a:gd name="T125" fmla="*/ 15 w 15"/>
                  <a:gd name="T126" fmla="*/ 15 h 1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 h="15">
                    <a:moveTo>
                      <a:pt x="3" y="3"/>
                    </a:moveTo>
                    <a:lnTo>
                      <a:pt x="4" y="5"/>
                    </a:lnTo>
                    <a:lnTo>
                      <a:pt x="6" y="5"/>
                    </a:lnTo>
                    <a:lnTo>
                      <a:pt x="7" y="7"/>
                    </a:lnTo>
                    <a:lnTo>
                      <a:pt x="9" y="7"/>
                    </a:lnTo>
                    <a:lnTo>
                      <a:pt x="11" y="9"/>
                    </a:lnTo>
                    <a:lnTo>
                      <a:pt x="12" y="9"/>
                    </a:lnTo>
                    <a:lnTo>
                      <a:pt x="14" y="9"/>
                    </a:lnTo>
                    <a:lnTo>
                      <a:pt x="15" y="11"/>
                    </a:lnTo>
                    <a:lnTo>
                      <a:pt x="15" y="13"/>
                    </a:lnTo>
                    <a:lnTo>
                      <a:pt x="14" y="13"/>
                    </a:lnTo>
                    <a:lnTo>
                      <a:pt x="12" y="15"/>
                    </a:lnTo>
                    <a:lnTo>
                      <a:pt x="11" y="15"/>
                    </a:lnTo>
                    <a:lnTo>
                      <a:pt x="9" y="13"/>
                    </a:lnTo>
                    <a:lnTo>
                      <a:pt x="6" y="13"/>
                    </a:lnTo>
                    <a:lnTo>
                      <a:pt x="4" y="11"/>
                    </a:lnTo>
                    <a:lnTo>
                      <a:pt x="3" y="9"/>
                    </a:lnTo>
                    <a:lnTo>
                      <a:pt x="1" y="9"/>
                    </a:lnTo>
                    <a:lnTo>
                      <a:pt x="0" y="7"/>
                    </a:lnTo>
                    <a:lnTo>
                      <a:pt x="0" y="5"/>
                    </a:lnTo>
                    <a:lnTo>
                      <a:pt x="0" y="3"/>
                    </a:lnTo>
                    <a:lnTo>
                      <a:pt x="0" y="0"/>
                    </a:lnTo>
                    <a:lnTo>
                      <a:pt x="1" y="0"/>
                    </a:lnTo>
                    <a:lnTo>
                      <a:pt x="3" y="0"/>
                    </a:lnTo>
                    <a:lnTo>
                      <a:pt x="3" y="3"/>
                    </a:lnTo>
                    <a:close/>
                  </a:path>
                </a:pathLst>
              </a:custGeom>
              <a:solidFill>
                <a:srgbClr val="FFFFFF"/>
              </a:solidFill>
              <a:ln w="9525">
                <a:noFill/>
                <a:round/>
                <a:headEnd/>
                <a:tailEnd/>
              </a:ln>
            </p:spPr>
            <p:txBody>
              <a:bodyPr/>
              <a:lstStyle/>
              <a:p>
                <a:endParaRPr lang="it-IT">
                  <a:solidFill>
                    <a:srgbClr val="FFFFFF"/>
                  </a:solidFill>
                </a:endParaRPr>
              </a:p>
            </p:txBody>
          </p:sp>
          <p:sp>
            <p:nvSpPr>
              <p:cNvPr id="29165" name="Freeform 609"/>
              <p:cNvSpPr>
                <a:spLocks/>
              </p:cNvSpPr>
              <p:nvPr/>
            </p:nvSpPr>
            <p:spPr bwMode="auto">
              <a:xfrm>
                <a:off x="2886" y="2020"/>
                <a:ext cx="1" cy="9"/>
              </a:xfrm>
              <a:custGeom>
                <a:avLst/>
                <a:gdLst>
                  <a:gd name="T0" fmla="*/ 1 w 1"/>
                  <a:gd name="T1" fmla="*/ 0 h 9"/>
                  <a:gd name="T2" fmla="*/ 1 w 1"/>
                  <a:gd name="T3" fmla="*/ 3 h 9"/>
                  <a:gd name="T4" fmla="*/ 1 w 1"/>
                  <a:gd name="T5" fmla="*/ 3 h 9"/>
                  <a:gd name="T6" fmla="*/ 1 w 1"/>
                  <a:gd name="T7" fmla="*/ 5 h 9"/>
                  <a:gd name="T8" fmla="*/ 1 w 1"/>
                  <a:gd name="T9" fmla="*/ 5 h 9"/>
                  <a:gd name="T10" fmla="*/ 1 w 1"/>
                  <a:gd name="T11" fmla="*/ 7 h 9"/>
                  <a:gd name="T12" fmla="*/ 1 w 1"/>
                  <a:gd name="T13" fmla="*/ 7 h 9"/>
                  <a:gd name="T14" fmla="*/ 1 w 1"/>
                  <a:gd name="T15" fmla="*/ 7 h 9"/>
                  <a:gd name="T16" fmla="*/ 0 w 1"/>
                  <a:gd name="T17" fmla="*/ 9 h 9"/>
                  <a:gd name="T18" fmla="*/ 0 w 1"/>
                  <a:gd name="T19" fmla="*/ 7 h 9"/>
                  <a:gd name="T20" fmla="*/ 0 w 1"/>
                  <a:gd name="T21" fmla="*/ 7 h 9"/>
                  <a:gd name="T22" fmla="*/ 0 w 1"/>
                  <a:gd name="T23" fmla="*/ 5 h 9"/>
                  <a:gd name="T24" fmla="*/ 0 w 1"/>
                  <a:gd name="T25" fmla="*/ 5 h 9"/>
                  <a:gd name="T26" fmla="*/ 0 w 1"/>
                  <a:gd name="T27" fmla="*/ 3 h 9"/>
                  <a:gd name="T28" fmla="*/ 0 w 1"/>
                  <a:gd name="T29" fmla="*/ 3 h 9"/>
                  <a:gd name="T30" fmla="*/ 1 w 1"/>
                  <a:gd name="T31" fmla="*/ 0 h 9"/>
                  <a:gd name="T32" fmla="*/ 1 w 1"/>
                  <a:gd name="T33" fmla="*/ 0 h 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
                  <a:gd name="T52" fmla="*/ 0 h 9"/>
                  <a:gd name="T53" fmla="*/ 1 w 1"/>
                  <a:gd name="T54" fmla="*/ 9 h 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 h="9">
                    <a:moveTo>
                      <a:pt x="1" y="0"/>
                    </a:moveTo>
                    <a:lnTo>
                      <a:pt x="1" y="3"/>
                    </a:lnTo>
                    <a:lnTo>
                      <a:pt x="1" y="5"/>
                    </a:lnTo>
                    <a:lnTo>
                      <a:pt x="1" y="7"/>
                    </a:lnTo>
                    <a:lnTo>
                      <a:pt x="0" y="9"/>
                    </a:lnTo>
                    <a:lnTo>
                      <a:pt x="0" y="7"/>
                    </a:lnTo>
                    <a:lnTo>
                      <a:pt x="0" y="5"/>
                    </a:lnTo>
                    <a:lnTo>
                      <a:pt x="0" y="3"/>
                    </a:lnTo>
                    <a:lnTo>
                      <a:pt x="1" y="0"/>
                    </a:lnTo>
                    <a:close/>
                  </a:path>
                </a:pathLst>
              </a:custGeom>
              <a:solidFill>
                <a:srgbClr val="FFFFFF"/>
              </a:solidFill>
              <a:ln w="9525">
                <a:noFill/>
                <a:round/>
                <a:headEnd/>
                <a:tailEnd/>
              </a:ln>
            </p:spPr>
            <p:txBody>
              <a:bodyPr/>
              <a:lstStyle/>
              <a:p>
                <a:endParaRPr lang="it-IT">
                  <a:solidFill>
                    <a:srgbClr val="FFFFFF"/>
                  </a:solidFill>
                </a:endParaRPr>
              </a:p>
            </p:txBody>
          </p:sp>
          <p:sp>
            <p:nvSpPr>
              <p:cNvPr id="29166" name="Freeform 610"/>
              <p:cNvSpPr>
                <a:spLocks/>
              </p:cNvSpPr>
              <p:nvPr/>
            </p:nvSpPr>
            <p:spPr bwMode="auto">
              <a:xfrm>
                <a:off x="3000" y="2008"/>
                <a:ext cx="17" cy="23"/>
              </a:xfrm>
              <a:custGeom>
                <a:avLst/>
                <a:gdLst>
                  <a:gd name="T0" fmla="*/ 14 w 17"/>
                  <a:gd name="T1" fmla="*/ 0 h 23"/>
                  <a:gd name="T2" fmla="*/ 11 w 17"/>
                  <a:gd name="T3" fmla="*/ 0 h 23"/>
                  <a:gd name="T4" fmla="*/ 8 w 17"/>
                  <a:gd name="T5" fmla="*/ 2 h 23"/>
                  <a:gd name="T6" fmla="*/ 5 w 17"/>
                  <a:gd name="T7" fmla="*/ 4 h 23"/>
                  <a:gd name="T8" fmla="*/ 3 w 17"/>
                  <a:gd name="T9" fmla="*/ 6 h 23"/>
                  <a:gd name="T10" fmla="*/ 1 w 17"/>
                  <a:gd name="T11" fmla="*/ 10 h 23"/>
                  <a:gd name="T12" fmla="*/ 1 w 17"/>
                  <a:gd name="T13" fmla="*/ 15 h 23"/>
                  <a:gd name="T14" fmla="*/ 0 w 17"/>
                  <a:gd name="T15" fmla="*/ 17 h 23"/>
                  <a:gd name="T16" fmla="*/ 1 w 17"/>
                  <a:gd name="T17" fmla="*/ 21 h 23"/>
                  <a:gd name="T18" fmla="*/ 1 w 17"/>
                  <a:gd name="T19" fmla="*/ 23 h 23"/>
                  <a:gd name="T20" fmla="*/ 1 w 17"/>
                  <a:gd name="T21" fmla="*/ 23 h 23"/>
                  <a:gd name="T22" fmla="*/ 1 w 17"/>
                  <a:gd name="T23" fmla="*/ 23 h 23"/>
                  <a:gd name="T24" fmla="*/ 3 w 17"/>
                  <a:gd name="T25" fmla="*/ 23 h 23"/>
                  <a:gd name="T26" fmla="*/ 3 w 17"/>
                  <a:gd name="T27" fmla="*/ 23 h 23"/>
                  <a:gd name="T28" fmla="*/ 3 w 17"/>
                  <a:gd name="T29" fmla="*/ 23 h 23"/>
                  <a:gd name="T30" fmla="*/ 3 w 17"/>
                  <a:gd name="T31" fmla="*/ 23 h 23"/>
                  <a:gd name="T32" fmla="*/ 5 w 17"/>
                  <a:gd name="T33" fmla="*/ 23 h 23"/>
                  <a:gd name="T34" fmla="*/ 6 w 17"/>
                  <a:gd name="T35" fmla="*/ 21 h 23"/>
                  <a:gd name="T36" fmla="*/ 8 w 17"/>
                  <a:gd name="T37" fmla="*/ 19 h 23"/>
                  <a:gd name="T38" fmla="*/ 9 w 17"/>
                  <a:gd name="T39" fmla="*/ 15 h 23"/>
                  <a:gd name="T40" fmla="*/ 9 w 17"/>
                  <a:gd name="T41" fmla="*/ 12 h 23"/>
                  <a:gd name="T42" fmla="*/ 11 w 17"/>
                  <a:gd name="T43" fmla="*/ 10 h 23"/>
                  <a:gd name="T44" fmla="*/ 12 w 17"/>
                  <a:gd name="T45" fmla="*/ 8 h 23"/>
                  <a:gd name="T46" fmla="*/ 14 w 17"/>
                  <a:gd name="T47" fmla="*/ 6 h 23"/>
                  <a:gd name="T48" fmla="*/ 17 w 17"/>
                  <a:gd name="T49" fmla="*/ 4 h 23"/>
                  <a:gd name="T50" fmla="*/ 16 w 17"/>
                  <a:gd name="T51" fmla="*/ 4 h 23"/>
                  <a:gd name="T52" fmla="*/ 16 w 17"/>
                  <a:gd name="T53" fmla="*/ 2 h 23"/>
                  <a:gd name="T54" fmla="*/ 16 w 17"/>
                  <a:gd name="T55" fmla="*/ 2 h 23"/>
                  <a:gd name="T56" fmla="*/ 16 w 17"/>
                  <a:gd name="T57" fmla="*/ 2 h 23"/>
                  <a:gd name="T58" fmla="*/ 16 w 17"/>
                  <a:gd name="T59" fmla="*/ 2 h 23"/>
                  <a:gd name="T60" fmla="*/ 16 w 17"/>
                  <a:gd name="T61" fmla="*/ 0 h 23"/>
                  <a:gd name="T62" fmla="*/ 14 w 17"/>
                  <a:gd name="T63" fmla="*/ 0 h 23"/>
                  <a:gd name="T64" fmla="*/ 14 w 17"/>
                  <a:gd name="T65" fmla="*/ 0 h 2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7"/>
                  <a:gd name="T100" fmla="*/ 0 h 23"/>
                  <a:gd name="T101" fmla="*/ 17 w 17"/>
                  <a:gd name="T102" fmla="*/ 23 h 2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7" h="23">
                    <a:moveTo>
                      <a:pt x="14" y="0"/>
                    </a:moveTo>
                    <a:lnTo>
                      <a:pt x="11" y="0"/>
                    </a:lnTo>
                    <a:lnTo>
                      <a:pt x="8" y="2"/>
                    </a:lnTo>
                    <a:lnTo>
                      <a:pt x="5" y="4"/>
                    </a:lnTo>
                    <a:lnTo>
                      <a:pt x="3" y="6"/>
                    </a:lnTo>
                    <a:lnTo>
                      <a:pt x="1" y="10"/>
                    </a:lnTo>
                    <a:lnTo>
                      <a:pt x="1" y="15"/>
                    </a:lnTo>
                    <a:lnTo>
                      <a:pt x="0" y="17"/>
                    </a:lnTo>
                    <a:lnTo>
                      <a:pt x="1" y="21"/>
                    </a:lnTo>
                    <a:lnTo>
                      <a:pt x="1" y="23"/>
                    </a:lnTo>
                    <a:lnTo>
                      <a:pt x="3" y="23"/>
                    </a:lnTo>
                    <a:lnTo>
                      <a:pt x="5" y="23"/>
                    </a:lnTo>
                    <a:lnTo>
                      <a:pt x="6" y="21"/>
                    </a:lnTo>
                    <a:lnTo>
                      <a:pt x="8" y="19"/>
                    </a:lnTo>
                    <a:lnTo>
                      <a:pt x="9" y="15"/>
                    </a:lnTo>
                    <a:lnTo>
                      <a:pt x="9" y="12"/>
                    </a:lnTo>
                    <a:lnTo>
                      <a:pt x="11" y="10"/>
                    </a:lnTo>
                    <a:lnTo>
                      <a:pt x="12" y="8"/>
                    </a:lnTo>
                    <a:lnTo>
                      <a:pt x="14" y="6"/>
                    </a:lnTo>
                    <a:lnTo>
                      <a:pt x="17" y="4"/>
                    </a:lnTo>
                    <a:lnTo>
                      <a:pt x="16" y="4"/>
                    </a:lnTo>
                    <a:lnTo>
                      <a:pt x="16" y="2"/>
                    </a:lnTo>
                    <a:lnTo>
                      <a:pt x="16" y="0"/>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67" name="Freeform 611"/>
              <p:cNvSpPr>
                <a:spLocks/>
              </p:cNvSpPr>
              <p:nvPr/>
            </p:nvSpPr>
            <p:spPr bwMode="auto">
              <a:xfrm>
                <a:off x="2953" y="1949"/>
                <a:ext cx="11" cy="6"/>
              </a:xfrm>
              <a:custGeom>
                <a:avLst/>
                <a:gdLst>
                  <a:gd name="T0" fmla="*/ 6 w 11"/>
                  <a:gd name="T1" fmla="*/ 0 h 6"/>
                  <a:gd name="T2" fmla="*/ 5 w 11"/>
                  <a:gd name="T3" fmla="*/ 2 h 6"/>
                  <a:gd name="T4" fmla="*/ 5 w 11"/>
                  <a:gd name="T5" fmla="*/ 2 h 6"/>
                  <a:gd name="T6" fmla="*/ 3 w 11"/>
                  <a:gd name="T7" fmla="*/ 2 h 6"/>
                  <a:gd name="T8" fmla="*/ 3 w 11"/>
                  <a:gd name="T9" fmla="*/ 2 h 6"/>
                  <a:gd name="T10" fmla="*/ 2 w 11"/>
                  <a:gd name="T11" fmla="*/ 4 h 6"/>
                  <a:gd name="T12" fmla="*/ 2 w 11"/>
                  <a:gd name="T13" fmla="*/ 4 h 6"/>
                  <a:gd name="T14" fmla="*/ 0 w 11"/>
                  <a:gd name="T15" fmla="*/ 6 h 6"/>
                  <a:gd name="T16" fmla="*/ 0 w 11"/>
                  <a:gd name="T17" fmla="*/ 6 h 6"/>
                  <a:gd name="T18" fmla="*/ 2 w 11"/>
                  <a:gd name="T19" fmla="*/ 6 h 6"/>
                  <a:gd name="T20" fmla="*/ 3 w 11"/>
                  <a:gd name="T21" fmla="*/ 6 h 6"/>
                  <a:gd name="T22" fmla="*/ 5 w 11"/>
                  <a:gd name="T23" fmla="*/ 6 h 6"/>
                  <a:gd name="T24" fmla="*/ 5 w 11"/>
                  <a:gd name="T25" fmla="*/ 4 h 6"/>
                  <a:gd name="T26" fmla="*/ 6 w 11"/>
                  <a:gd name="T27" fmla="*/ 4 h 6"/>
                  <a:gd name="T28" fmla="*/ 8 w 11"/>
                  <a:gd name="T29" fmla="*/ 4 h 6"/>
                  <a:gd name="T30" fmla="*/ 9 w 11"/>
                  <a:gd name="T31" fmla="*/ 2 h 6"/>
                  <a:gd name="T32" fmla="*/ 11 w 11"/>
                  <a:gd name="T33" fmla="*/ 2 h 6"/>
                  <a:gd name="T34" fmla="*/ 6 w 11"/>
                  <a:gd name="T35" fmla="*/ 0 h 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
                  <a:gd name="T55" fmla="*/ 0 h 6"/>
                  <a:gd name="T56" fmla="*/ 11 w 11"/>
                  <a:gd name="T57" fmla="*/ 6 h 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 h="6">
                    <a:moveTo>
                      <a:pt x="6" y="0"/>
                    </a:moveTo>
                    <a:lnTo>
                      <a:pt x="5" y="2"/>
                    </a:lnTo>
                    <a:lnTo>
                      <a:pt x="3" y="2"/>
                    </a:lnTo>
                    <a:lnTo>
                      <a:pt x="2" y="4"/>
                    </a:lnTo>
                    <a:lnTo>
                      <a:pt x="0" y="6"/>
                    </a:lnTo>
                    <a:lnTo>
                      <a:pt x="2" y="6"/>
                    </a:lnTo>
                    <a:lnTo>
                      <a:pt x="3" y="6"/>
                    </a:lnTo>
                    <a:lnTo>
                      <a:pt x="5" y="6"/>
                    </a:lnTo>
                    <a:lnTo>
                      <a:pt x="5" y="4"/>
                    </a:lnTo>
                    <a:lnTo>
                      <a:pt x="6" y="4"/>
                    </a:lnTo>
                    <a:lnTo>
                      <a:pt x="8" y="4"/>
                    </a:lnTo>
                    <a:lnTo>
                      <a:pt x="9" y="2"/>
                    </a:lnTo>
                    <a:lnTo>
                      <a:pt x="11" y="2"/>
                    </a:lnTo>
                    <a:lnTo>
                      <a:pt x="6" y="0"/>
                    </a:lnTo>
                    <a:close/>
                  </a:path>
                </a:pathLst>
              </a:custGeom>
              <a:solidFill>
                <a:srgbClr val="FFFFFF"/>
              </a:solidFill>
              <a:ln w="9525">
                <a:noFill/>
                <a:round/>
                <a:headEnd/>
                <a:tailEnd/>
              </a:ln>
            </p:spPr>
            <p:txBody>
              <a:bodyPr/>
              <a:lstStyle/>
              <a:p>
                <a:endParaRPr lang="it-IT">
                  <a:solidFill>
                    <a:srgbClr val="FFFFFF"/>
                  </a:solidFill>
                </a:endParaRPr>
              </a:p>
            </p:txBody>
          </p:sp>
          <p:sp>
            <p:nvSpPr>
              <p:cNvPr id="29168" name="Freeform 612"/>
              <p:cNvSpPr>
                <a:spLocks/>
              </p:cNvSpPr>
              <p:nvPr/>
            </p:nvSpPr>
            <p:spPr bwMode="auto">
              <a:xfrm>
                <a:off x="2987" y="1903"/>
                <a:ext cx="16" cy="8"/>
              </a:xfrm>
              <a:custGeom>
                <a:avLst/>
                <a:gdLst>
                  <a:gd name="T0" fmla="*/ 11 w 16"/>
                  <a:gd name="T1" fmla="*/ 2 h 8"/>
                  <a:gd name="T2" fmla="*/ 10 w 16"/>
                  <a:gd name="T3" fmla="*/ 2 h 8"/>
                  <a:gd name="T4" fmla="*/ 8 w 16"/>
                  <a:gd name="T5" fmla="*/ 2 h 8"/>
                  <a:gd name="T6" fmla="*/ 7 w 16"/>
                  <a:gd name="T7" fmla="*/ 0 h 8"/>
                  <a:gd name="T8" fmla="*/ 7 w 16"/>
                  <a:gd name="T9" fmla="*/ 0 h 8"/>
                  <a:gd name="T10" fmla="*/ 5 w 16"/>
                  <a:gd name="T11" fmla="*/ 0 h 8"/>
                  <a:gd name="T12" fmla="*/ 4 w 16"/>
                  <a:gd name="T13" fmla="*/ 0 h 8"/>
                  <a:gd name="T14" fmla="*/ 4 w 16"/>
                  <a:gd name="T15" fmla="*/ 0 h 8"/>
                  <a:gd name="T16" fmla="*/ 2 w 16"/>
                  <a:gd name="T17" fmla="*/ 0 h 8"/>
                  <a:gd name="T18" fmla="*/ 2 w 16"/>
                  <a:gd name="T19" fmla="*/ 0 h 8"/>
                  <a:gd name="T20" fmla="*/ 0 w 16"/>
                  <a:gd name="T21" fmla="*/ 2 h 8"/>
                  <a:gd name="T22" fmla="*/ 0 w 16"/>
                  <a:gd name="T23" fmla="*/ 4 h 8"/>
                  <a:gd name="T24" fmla="*/ 0 w 16"/>
                  <a:gd name="T25" fmla="*/ 4 h 8"/>
                  <a:gd name="T26" fmla="*/ 0 w 16"/>
                  <a:gd name="T27" fmla="*/ 6 h 8"/>
                  <a:gd name="T28" fmla="*/ 0 w 16"/>
                  <a:gd name="T29" fmla="*/ 6 h 8"/>
                  <a:gd name="T30" fmla="*/ 0 w 16"/>
                  <a:gd name="T31" fmla="*/ 8 h 8"/>
                  <a:gd name="T32" fmla="*/ 2 w 16"/>
                  <a:gd name="T33" fmla="*/ 8 h 8"/>
                  <a:gd name="T34" fmla="*/ 4 w 16"/>
                  <a:gd name="T35" fmla="*/ 8 h 8"/>
                  <a:gd name="T36" fmla="*/ 5 w 16"/>
                  <a:gd name="T37" fmla="*/ 8 h 8"/>
                  <a:gd name="T38" fmla="*/ 7 w 16"/>
                  <a:gd name="T39" fmla="*/ 8 h 8"/>
                  <a:gd name="T40" fmla="*/ 8 w 16"/>
                  <a:gd name="T41" fmla="*/ 8 h 8"/>
                  <a:gd name="T42" fmla="*/ 11 w 16"/>
                  <a:gd name="T43" fmla="*/ 8 h 8"/>
                  <a:gd name="T44" fmla="*/ 13 w 16"/>
                  <a:gd name="T45" fmla="*/ 8 h 8"/>
                  <a:gd name="T46" fmla="*/ 14 w 16"/>
                  <a:gd name="T47" fmla="*/ 8 h 8"/>
                  <a:gd name="T48" fmla="*/ 16 w 16"/>
                  <a:gd name="T49" fmla="*/ 8 h 8"/>
                  <a:gd name="T50" fmla="*/ 16 w 16"/>
                  <a:gd name="T51" fmla="*/ 6 h 8"/>
                  <a:gd name="T52" fmla="*/ 16 w 16"/>
                  <a:gd name="T53" fmla="*/ 6 h 8"/>
                  <a:gd name="T54" fmla="*/ 16 w 16"/>
                  <a:gd name="T55" fmla="*/ 4 h 8"/>
                  <a:gd name="T56" fmla="*/ 14 w 16"/>
                  <a:gd name="T57" fmla="*/ 4 h 8"/>
                  <a:gd name="T58" fmla="*/ 14 w 16"/>
                  <a:gd name="T59" fmla="*/ 4 h 8"/>
                  <a:gd name="T60" fmla="*/ 13 w 16"/>
                  <a:gd name="T61" fmla="*/ 4 h 8"/>
                  <a:gd name="T62" fmla="*/ 11 w 16"/>
                  <a:gd name="T63" fmla="*/ 2 h 8"/>
                  <a:gd name="T64" fmla="*/ 11 w 16"/>
                  <a:gd name="T65" fmla="*/ 2 h 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
                  <a:gd name="T100" fmla="*/ 0 h 8"/>
                  <a:gd name="T101" fmla="*/ 16 w 16"/>
                  <a:gd name="T102" fmla="*/ 8 h 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 h="8">
                    <a:moveTo>
                      <a:pt x="11" y="2"/>
                    </a:moveTo>
                    <a:lnTo>
                      <a:pt x="10" y="2"/>
                    </a:lnTo>
                    <a:lnTo>
                      <a:pt x="8" y="2"/>
                    </a:lnTo>
                    <a:lnTo>
                      <a:pt x="7" y="0"/>
                    </a:lnTo>
                    <a:lnTo>
                      <a:pt x="5" y="0"/>
                    </a:lnTo>
                    <a:lnTo>
                      <a:pt x="4" y="0"/>
                    </a:lnTo>
                    <a:lnTo>
                      <a:pt x="2" y="0"/>
                    </a:lnTo>
                    <a:lnTo>
                      <a:pt x="0" y="2"/>
                    </a:lnTo>
                    <a:lnTo>
                      <a:pt x="0" y="4"/>
                    </a:lnTo>
                    <a:lnTo>
                      <a:pt x="0" y="6"/>
                    </a:lnTo>
                    <a:lnTo>
                      <a:pt x="0" y="8"/>
                    </a:lnTo>
                    <a:lnTo>
                      <a:pt x="2" y="8"/>
                    </a:lnTo>
                    <a:lnTo>
                      <a:pt x="4" y="8"/>
                    </a:lnTo>
                    <a:lnTo>
                      <a:pt x="5" y="8"/>
                    </a:lnTo>
                    <a:lnTo>
                      <a:pt x="7" y="8"/>
                    </a:lnTo>
                    <a:lnTo>
                      <a:pt x="8" y="8"/>
                    </a:lnTo>
                    <a:lnTo>
                      <a:pt x="11" y="8"/>
                    </a:lnTo>
                    <a:lnTo>
                      <a:pt x="13" y="8"/>
                    </a:lnTo>
                    <a:lnTo>
                      <a:pt x="14" y="8"/>
                    </a:lnTo>
                    <a:lnTo>
                      <a:pt x="16" y="8"/>
                    </a:lnTo>
                    <a:lnTo>
                      <a:pt x="16" y="6"/>
                    </a:lnTo>
                    <a:lnTo>
                      <a:pt x="16" y="4"/>
                    </a:lnTo>
                    <a:lnTo>
                      <a:pt x="14" y="4"/>
                    </a:lnTo>
                    <a:lnTo>
                      <a:pt x="13" y="4"/>
                    </a:lnTo>
                    <a:lnTo>
                      <a:pt x="11" y="2"/>
                    </a:lnTo>
                    <a:close/>
                  </a:path>
                </a:pathLst>
              </a:custGeom>
              <a:solidFill>
                <a:srgbClr val="FFFFFF"/>
              </a:solidFill>
              <a:ln w="9525">
                <a:noFill/>
                <a:round/>
                <a:headEnd/>
                <a:tailEnd/>
              </a:ln>
            </p:spPr>
            <p:txBody>
              <a:bodyPr/>
              <a:lstStyle/>
              <a:p>
                <a:endParaRPr lang="it-IT">
                  <a:solidFill>
                    <a:srgbClr val="FFFFFF"/>
                  </a:solidFill>
                </a:endParaRPr>
              </a:p>
            </p:txBody>
          </p:sp>
          <p:sp>
            <p:nvSpPr>
              <p:cNvPr id="29169" name="Freeform 613"/>
              <p:cNvSpPr>
                <a:spLocks/>
              </p:cNvSpPr>
              <p:nvPr/>
            </p:nvSpPr>
            <p:spPr bwMode="auto">
              <a:xfrm>
                <a:off x="2950" y="1829"/>
                <a:ext cx="15" cy="11"/>
              </a:xfrm>
              <a:custGeom>
                <a:avLst/>
                <a:gdLst>
                  <a:gd name="T0" fmla="*/ 15 w 15"/>
                  <a:gd name="T1" fmla="*/ 0 h 11"/>
                  <a:gd name="T2" fmla="*/ 14 w 15"/>
                  <a:gd name="T3" fmla="*/ 0 h 11"/>
                  <a:gd name="T4" fmla="*/ 11 w 15"/>
                  <a:gd name="T5" fmla="*/ 0 h 11"/>
                  <a:gd name="T6" fmla="*/ 9 w 15"/>
                  <a:gd name="T7" fmla="*/ 2 h 11"/>
                  <a:gd name="T8" fmla="*/ 6 w 15"/>
                  <a:gd name="T9" fmla="*/ 2 h 11"/>
                  <a:gd name="T10" fmla="*/ 5 w 15"/>
                  <a:gd name="T11" fmla="*/ 4 h 11"/>
                  <a:gd name="T12" fmla="*/ 3 w 15"/>
                  <a:gd name="T13" fmla="*/ 6 h 11"/>
                  <a:gd name="T14" fmla="*/ 1 w 15"/>
                  <a:gd name="T15" fmla="*/ 8 h 11"/>
                  <a:gd name="T16" fmla="*/ 0 w 15"/>
                  <a:gd name="T17" fmla="*/ 11 h 11"/>
                  <a:gd name="T18" fmla="*/ 1 w 15"/>
                  <a:gd name="T19" fmla="*/ 11 h 11"/>
                  <a:gd name="T20" fmla="*/ 3 w 15"/>
                  <a:gd name="T21" fmla="*/ 11 h 11"/>
                  <a:gd name="T22" fmla="*/ 5 w 15"/>
                  <a:gd name="T23" fmla="*/ 8 h 11"/>
                  <a:gd name="T24" fmla="*/ 6 w 15"/>
                  <a:gd name="T25" fmla="*/ 6 h 11"/>
                  <a:gd name="T26" fmla="*/ 8 w 15"/>
                  <a:gd name="T27" fmla="*/ 6 h 11"/>
                  <a:gd name="T28" fmla="*/ 8 w 15"/>
                  <a:gd name="T29" fmla="*/ 4 h 11"/>
                  <a:gd name="T30" fmla="*/ 9 w 15"/>
                  <a:gd name="T31" fmla="*/ 4 h 11"/>
                  <a:gd name="T32" fmla="*/ 11 w 15"/>
                  <a:gd name="T33" fmla="*/ 2 h 11"/>
                  <a:gd name="T34" fmla="*/ 11 w 15"/>
                  <a:gd name="T35" fmla="*/ 2 h 11"/>
                  <a:gd name="T36" fmla="*/ 11 w 15"/>
                  <a:gd name="T37" fmla="*/ 2 h 11"/>
                  <a:gd name="T38" fmla="*/ 12 w 15"/>
                  <a:gd name="T39" fmla="*/ 2 h 11"/>
                  <a:gd name="T40" fmla="*/ 12 w 15"/>
                  <a:gd name="T41" fmla="*/ 2 h 11"/>
                  <a:gd name="T42" fmla="*/ 12 w 15"/>
                  <a:gd name="T43" fmla="*/ 2 h 11"/>
                  <a:gd name="T44" fmla="*/ 14 w 15"/>
                  <a:gd name="T45" fmla="*/ 2 h 11"/>
                  <a:gd name="T46" fmla="*/ 14 w 15"/>
                  <a:gd name="T47" fmla="*/ 2 h 11"/>
                  <a:gd name="T48" fmla="*/ 14 w 15"/>
                  <a:gd name="T49" fmla="*/ 2 h 11"/>
                  <a:gd name="T50" fmla="*/ 14 w 15"/>
                  <a:gd name="T51" fmla="*/ 2 h 11"/>
                  <a:gd name="T52" fmla="*/ 15 w 15"/>
                  <a:gd name="T53" fmla="*/ 2 h 11"/>
                  <a:gd name="T54" fmla="*/ 15 w 15"/>
                  <a:gd name="T55" fmla="*/ 2 h 11"/>
                  <a:gd name="T56" fmla="*/ 15 w 15"/>
                  <a:gd name="T57" fmla="*/ 2 h 11"/>
                  <a:gd name="T58" fmla="*/ 15 w 15"/>
                  <a:gd name="T59" fmla="*/ 2 h 11"/>
                  <a:gd name="T60" fmla="*/ 15 w 15"/>
                  <a:gd name="T61" fmla="*/ 0 h 11"/>
                  <a:gd name="T62" fmla="*/ 15 w 15"/>
                  <a:gd name="T63" fmla="*/ 0 h 11"/>
                  <a:gd name="T64" fmla="*/ 15 w 15"/>
                  <a:gd name="T65" fmla="*/ 0 h 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5"/>
                  <a:gd name="T100" fmla="*/ 0 h 11"/>
                  <a:gd name="T101" fmla="*/ 15 w 15"/>
                  <a:gd name="T102" fmla="*/ 11 h 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5" h="11">
                    <a:moveTo>
                      <a:pt x="15" y="0"/>
                    </a:moveTo>
                    <a:lnTo>
                      <a:pt x="14" y="0"/>
                    </a:lnTo>
                    <a:lnTo>
                      <a:pt x="11" y="0"/>
                    </a:lnTo>
                    <a:lnTo>
                      <a:pt x="9" y="2"/>
                    </a:lnTo>
                    <a:lnTo>
                      <a:pt x="6" y="2"/>
                    </a:lnTo>
                    <a:lnTo>
                      <a:pt x="5" y="4"/>
                    </a:lnTo>
                    <a:lnTo>
                      <a:pt x="3" y="6"/>
                    </a:lnTo>
                    <a:lnTo>
                      <a:pt x="1" y="8"/>
                    </a:lnTo>
                    <a:lnTo>
                      <a:pt x="0" y="11"/>
                    </a:lnTo>
                    <a:lnTo>
                      <a:pt x="1" y="11"/>
                    </a:lnTo>
                    <a:lnTo>
                      <a:pt x="3" y="11"/>
                    </a:lnTo>
                    <a:lnTo>
                      <a:pt x="5" y="8"/>
                    </a:lnTo>
                    <a:lnTo>
                      <a:pt x="6" y="6"/>
                    </a:lnTo>
                    <a:lnTo>
                      <a:pt x="8" y="6"/>
                    </a:lnTo>
                    <a:lnTo>
                      <a:pt x="8" y="4"/>
                    </a:lnTo>
                    <a:lnTo>
                      <a:pt x="9" y="4"/>
                    </a:lnTo>
                    <a:lnTo>
                      <a:pt x="11" y="2"/>
                    </a:lnTo>
                    <a:lnTo>
                      <a:pt x="12" y="2"/>
                    </a:lnTo>
                    <a:lnTo>
                      <a:pt x="14" y="2"/>
                    </a:lnTo>
                    <a:lnTo>
                      <a:pt x="15" y="2"/>
                    </a:lnTo>
                    <a:lnTo>
                      <a:pt x="15" y="0"/>
                    </a:lnTo>
                    <a:close/>
                  </a:path>
                </a:pathLst>
              </a:custGeom>
              <a:solidFill>
                <a:srgbClr val="FFFFFF"/>
              </a:solidFill>
              <a:ln w="9525">
                <a:noFill/>
                <a:round/>
                <a:headEnd/>
                <a:tailEnd/>
              </a:ln>
            </p:spPr>
            <p:txBody>
              <a:bodyPr/>
              <a:lstStyle/>
              <a:p>
                <a:endParaRPr lang="it-IT">
                  <a:solidFill>
                    <a:srgbClr val="FFFFFF"/>
                  </a:solidFill>
                </a:endParaRPr>
              </a:p>
            </p:txBody>
          </p:sp>
          <p:sp>
            <p:nvSpPr>
              <p:cNvPr id="29170" name="Freeform 614"/>
              <p:cNvSpPr>
                <a:spLocks/>
              </p:cNvSpPr>
              <p:nvPr/>
            </p:nvSpPr>
            <p:spPr bwMode="auto">
              <a:xfrm>
                <a:off x="2895" y="1787"/>
                <a:ext cx="14" cy="8"/>
              </a:xfrm>
              <a:custGeom>
                <a:avLst/>
                <a:gdLst>
                  <a:gd name="T0" fmla="*/ 14 w 14"/>
                  <a:gd name="T1" fmla="*/ 0 h 8"/>
                  <a:gd name="T2" fmla="*/ 13 w 14"/>
                  <a:gd name="T3" fmla="*/ 0 h 8"/>
                  <a:gd name="T4" fmla="*/ 10 w 14"/>
                  <a:gd name="T5" fmla="*/ 0 h 8"/>
                  <a:gd name="T6" fmla="*/ 8 w 14"/>
                  <a:gd name="T7" fmla="*/ 0 h 8"/>
                  <a:gd name="T8" fmla="*/ 6 w 14"/>
                  <a:gd name="T9" fmla="*/ 0 h 8"/>
                  <a:gd name="T10" fmla="*/ 5 w 14"/>
                  <a:gd name="T11" fmla="*/ 2 h 8"/>
                  <a:gd name="T12" fmla="*/ 3 w 14"/>
                  <a:gd name="T13" fmla="*/ 4 h 8"/>
                  <a:gd name="T14" fmla="*/ 2 w 14"/>
                  <a:gd name="T15" fmla="*/ 6 h 8"/>
                  <a:gd name="T16" fmla="*/ 0 w 14"/>
                  <a:gd name="T17" fmla="*/ 8 h 8"/>
                  <a:gd name="T18" fmla="*/ 2 w 14"/>
                  <a:gd name="T19" fmla="*/ 6 h 8"/>
                  <a:gd name="T20" fmla="*/ 3 w 14"/>
                  <a:gd name="T21" fmla="*/ 4 h 8"/>
                  <a:gd name="T22" fmla="*/ 5 w 14"/>
                  <a:gd name="T23" fmla="*/ 4 h 8"/>
                  <a:gd name="T24" fmla="*/ 6 w 14"/>
                  <a:gd name="T25" fmla="*/ 2 h 8"/>
                  <a:gd name="T26" fmla="*/ 8 w 14"/>
                  <a:gd name="T27" fmla="*/ 0 h 8"/>
                  <a:gd name="T28" fmla="*/ 10 w 14"/>
                  <a:gd name="T29" fmla="*/ 0 h 8"/>
                  <a:gd name="T30" fmla="*/ 13 w 14"/>
                  <a:gd name="T31" fmla="*/ 0 h 8"/>
                  <a:gd name="T32" fmla="*/ 14 w 14"/>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4"/>
                  <a:gd name="T52" fmla="*/ 0 h 8"/>
                  <a:gd name="T53" fmla="*/ 14 w 14"/>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4" h="8">
                    <a:moveTo>
                      <a:pt x="14" y="0"/>
                    </a:moveTo>
                    <a:lnTo>
                      <a:pt x="13" y="0"/>
                    </a:lnTo>
                    <a:lnTo>
                      <a:pt x="10" y="0"/>
                    </a:lnTo>
                    <a:lnTo>
                      <a:pt x="8" y="0"/>
                    </a:lnTo>
                    <a:lnTo>
                      <a:pt x="6" y="0"/>
                    </a:lnTo>
                    <a:lnTo>
                      <a:pt x="5" y="2"/>
                    </a:lnTo>
                    <a:lnTo>
                      <a:pt x="3" y="4"/>
                    </a:lnTo>
                    <a:lnTo>
                      <a:pt x="2" y="6"/>
                    </a:lnTo>
                    <a:lnTo>
                      <a:pt x="0" y="8"/>
                    </a:lnTo>
                    <a:lnTo>
                      <a:pt x="2" y="6"/>
                    </a:lnTo>
                    <a:lnTo>
                      <a:pt x="3" y="4"/>
                    </a:lnTo>
                    <a:lnTo>
                      <a:pt x="5" y="4"/>
                    </a:lnTo>
                    <a:lnTo>
                      <a:pt x="6" y="2"/>
                    </a:lnTo>
                    <a:lnTo>
                      <a:pt x="8" y="0"/>
                    </a:lnTo>
                    <a:lnTo>
                      <a:pt x="10" y="0"/>
                    </a:lnTo>
                    <a:lnTo>
                      <a:pt x="13" y="0"/>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71" name="Freeform 615"/>
              <p:cNvSpPr>
                <a:spLocks/>
              </p:cNvSpPr>
              <p:nvPr/>
            </p:nvSpPr>
            <p:spPr bwMode="auto">
              <a:xfrm>
                <a:off x="3044" y="1955"/>
                <a:ext cx="11" cy="28"/>
              </a:xfrm>
              <a:custGeom>
                <a:avLst/>
                <a:gdLst>
                  <a:gd name="T0" fmla="*/ 9 w 11"/>
                  <a:gd name="T1" fmla="*/ 0 h 28"/>
                  <a:gd name="T2" fmla="*/ 9 w 11"/>
                  <a:gd name="T3" fmla="*/ 4 h 28"/>
                  <a:gd name="T4" fmla="*/ 9 w 11"/>
                  <a:gd name="T5" fmla="*/ 9 h 28"/>
                  <a:gd name="T6" fmla="*/ 7 w 11"/>
                  <a:gd name="T7" fmla="*/ 13 h 28"/>
                  <a:gd name="T8" fmla="*/ 6 w 11"/>
                  <a:gd name="T9" fmla="*/ 15 h 28"/>
                  <a:gd name="T10" fmla="*/ 4 w 11"/>
                  <a:gd name="T11" fmla="*/ 19 h 28"/>
                  <a:gd name="T12" fmla="*/ 3 w 11"/>
                  <a:gd name="T13" fmla="*/ 21 h 28"/>
                  <a:gd name="T14" fmla="*/ 1 w 11"/>
                  <a:gd name="T15" fmla="*/ 25 h 28"/>
                  <a:gd name="T16" fmla="*/ 0 w 11"/>
                  <a:gd name="T17" fmla="*/ 28 h 28"/>
                  <a:gd name="T18" fmla="*/ 3 w 11"/>
                  <a:gd name="T19" fmla="*/ 25 h 28"/>
                  <a:gd name="T20" fmla="*/ 4 w 11"/>
                  <a:gd name="T21" fmla="*/ 23 h 28"/>
                  <a:gd name="T22" fmla="*/ 6 w 11"/>
                  <a:gd name="T23" fmla="*/ 19 h 28"/>
                  <a:gd name="T24" fmla="*/ 7 w 11"/>
                  <a:gd name="T25" fmla="*/ 17 h 28"/>
                  <a:gd name="T26" fmla="*/ 9 w 11"/>
                  <a:gd name="T27" fmla="*/ 13 h 28"/>
                  <a:gd name="T28" fmla="*/ 11 w 11"/>
                  <a:gd name="T29" fmla="*/ 9 h 28"/>
                  <a:gd name="T30" fmla="*/ 11 w 11"/>
                  <a:gd name="T31" fmla="*/ 4 h 28"/>
                  <a:gd name="T32" fmla="*/ 9 w 11"/>
                  <a:gd name="T33" fmla="*/ 0 h 2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8"/>
                  <a:gd name="T53" fmla="*/ 11 w 11"/>
                  <a:gd name="T54" fmla="*/ 28 h 2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8">
                    <a:moveTo>
                      <a:pt x="9" y="0"/>
                    </a:moveTo>
                    <a:lnTo>
                      <a:pt x="9" y="4"/>
                    </a:lnTo>
                    <a:lnTo>
                      <a:pt x="9" y="9"/>
                    </a:lnTo>
                    <a:lnTo>
                      <a:pt x="7" y="13"/>
                    </a:lnTo>
                    <a:lnTo>
                      <a:pt x="6" y="15"/>
                    </a:lnTo>
                    <a:lnTo>
                      <a:pt x="4" y="19"/>
                    </a:lnTo>
                    <a:lnTo>
                      <a:pt x="3" y="21"/>
                    </a:lnTo>
                    <a:lnTo>
                      <a:pt x="1" y="25"/>
                    </a:lnTo>
                    <a:lnTo>
                      <a:pt x="0" y="28"/>
                    </a:lnTo>
                    <a:lnTo>
                      <a:pt x="3" y="25"/>
                    </a:lnTo>
                    <a:lnTo>
                      <a:pt x="4" y="23"/>
                    </a:lnTo>
                    <a:lnTo>
                      <a:pt x="6" y="19"/>
                    </a:lnTo>
                    <a:lnTo>
                      <a:pt x="7" y="17"/>
                    </a:lnTo>
                    <a:lnTo>
                      <a:pt x="9" y="13"/>
                    </a:lnTo>
                    <a:lnTo>
                      <a:pt x="11" y="9"/>
                    </a:lnTo>
                    <a:lnTo>
                      <a:pt x="11" y="4"/>
                    </a:lnTo>
                    <a:lnTo>
                      <a:pt x="9" y="0"/>
                    </a:lnTo>
                    <a:close/>
                  </a:path>
                </a:pathLst>
              </a:custGeom>
              <a:solidFill>
                <a:srgbClr val="FFFFFF"/>
              </a:solidFill>
              <a:ln w="9525">
                <a:noFill/>
                <a:round/>
                <a:headEnd/>
                <a:tailEnd/>
              </a:ln>
            </p:spPr>
            <p:txBody>
              <a:bodyPr/>
              <a:lstStyle/>
              <a:p>
                <a:endParaRPr lang="it-IT">
                  <a:solidFill>
                    <a:srgbClr val="FFFFFF"/>
                  </a:solidFill>
                </a:endParaRPr>
              </a:p>
            </p:txBody>
          </p:sp>
          <p:sp>
            <p:nvSpPr>
              <p:cNvPr id="29172" name="Freeform 616"/>
              <p:cNvSpPr>
                <a:spLocks/>
              </p:cNvSpPr>
              <p:nvPr/>
            </p:nvSpPr>
            <p:spPr bwMode="auto">
              <a:xfrm>
                <a:off x="3089" y="1991"/>
                <a:ext cx="19" cy="15"/>
              </a:xfrm>
              <a:custGeom>
                <a:avLst/>
                <a:gdLst>
                  <a:gd name="T0" fmla="*/ 19 w 19"/>
                  <a:gd name="T1" fmla="*/ 0 h 15"/>
                  <a:gd name="T2" fmla="*/ 17 w 19"/>
                  <a:gd name="T3" fmla="*/ 0 h 15"/>
                  <a:gd name="T4" fmla="*/ 14 w 19"/>
                  <a:gd name="T5" fmla="*/ 2 h 15"/>
                  <a:gd name="T6" fmla="*/ 11 w 19"/>
                  <a:gd name="T7" fmla="*/ 2 h 15"/>
                  <a:gd name="T8" fmla="*/ 9 w 19"/>
                  <a:gd name="T9" fmla="*/ 4 h 15"/>
                  <a:gd name="T10" fmla="*/ 6 w 19"/>
                  <a:gd name="T11" fmla="*/ 6 h 15"/>
                  <a:gd name="T12" fmla="*/ 5 w 19"/>
                  <a:gd name="T13" fmla="*/ 8 h 15"/>
                  <a:gd name="T14" fmla="*/ 3 w 19"/>
                  <a:gd name="T15" fmla="*/ 10 h 15"/>
                  <a:gd name="T16" fmla="*/ 0 w 19"/>
                  <a:gd name="T17" fmla="*/ 13 h 15"/>
                  <a:gd name="T18" fmla="*/ 2 w 19"/>
                  <a:gd name="T19" fmla="*/ 15 h 15"/>
                  <a:gd name="T20" fmla="*/ 2 w 19"/>
                  <a:gd name="T21" fmla="*/ 15 h 15"/>
                  <a:gd name="T22" fmla="*/ 3 w 19"/>
                  <a:gd name="T23" fmla="*/ 13 h 15"/>
                  <a:gd name="T24" fmla="*/ 3 w 19"/>
                  <a:gd name="T25" fmla="*/ 13 h 15"/>
                  <a:gd name="T26" fmla="*/ 3 w 19"/>
                  <a:gd name="T27" fmla="*/ 13 h 15"/>
                  <a:gd name="T28" fmla="*/ 3 w 19"/>
                  <a:gd name="T29" fmla="*/ 10 h 15"/>
                  <a:gd name="T30" fmla="*/ 3 w 19"/>
                  <a:gd name="T31" fmla="*/ 10 h 15"/>
                  <a:gd name="T32" fmla="*/ 5 w 19"/>
                  <a:gd name="T33" fmla="*/ 10 h 15"/>
                  <a:gd name="T34" fmla="*/ 6 w 19"/>
                  <a:gd name="T35" fmla="*/ 8 h 15"/>
                  <a:gd name="T36" fmla="*/ 8 w 19"/>
                  <a:gd name="T37" fmla="*/ 6 h 15"/>
                  <a:gd name="T38" fmla="*/ 9 w 19"/>
                  <a:gd name="T39" fmla="*/ 4 h 15"/>
                  <a:gd name="T40" fmla="*/ 11 w 19"/>
                  <a:gd name="T41" fmla="*/ 2 h 15"/>
                  <a:gd name="T42" fmla="*/ 13 w 19"/>
                  <a:gd name="T43" fmla="*/ 2 h 15"/>
                  <a:gd name="T44" fmla="*/ 16 w 19"/>
                  <a:gd name="T45" fmla="*/ 0 h 15"/>
                  <a:gd name="T46" fmla="*/ 17 w 19"/>
                  <a:gd name="T47" fmla="*/ 0 h 15"/>
                  <a:gd name="T48" fmla="*/ 19 w 19"/>
                  <a:gd name="T49" fmla="*/ 0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9"/>
                  <a:gd name="T76" fmla="*/ 0 h 15"/>
                  <a:gd name="T77" fmla="*/ 19 w 19"/>
                  <a:gd name="T78" fmla="*/ 15 h 1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9" h="15">
                    <a:moveTo>
                      <a:pt x="19" y="0"/>
                    </a:moveTo>
                    <a:lnTo>
                      <a:pt x="17" y="0"/>
                    </a:lnTo>
                    <a:lnTo>
                      <a:pt x="14" y="2"/>
                    </a:lnTo>
                    <a:lnTo>
                      <a:pt x="11" y="2"/>
                    </a:lnTo>
                    <a:lnTo>
                      <a:pt x="9" y="4"/>
                    </a:lnTo>
                    <a:lnTo>
                      <a:pt x="6" y="6"/>
                    </a:lnTo>
                    <a:lnTo>
                      <a:pt x="5" y="8"/>
                    </a:lnTo>
                    <a:lnTo>
                      <a:pt x="3" y="10"/>
                    </a:lnTo>
                    <a:lnTo>
                      <a:pt x="0" y="13"/>
                    </a:lnTo>
                    <a:lnTo>
                      <a:pt x="2" y="15"/>
                    </a:lnTo>
                    <a:lnTo>
                      <a:pt x="3" y="13"/>
                    </a:lnTo>
                    <a:lnTo>
                      <a:pt x="3" y="10"/>
                    </a:lnTo>
                    <a:lnTo>
                      <a:pt x="5" y="10"/>
                    </a:lnTo>
                    <a:lnTo>
                      <a:pt x="6" y="8"/>
                    </a:lnTo>
                    <a:lnTo>
                      <a:pt x="8" y="6"/>
                    </a:lnTo>
                    <a:lnTo>
                      <a:pt x="9" y="4"/>
                    </a:lnTo>
                    <a:lnTo>
                      <a:pt x="11" y="2"/>
                    </a:lnTo>
                    <a:lnTo>
                      <a:pt x="13" y="2"/>
                    </a:lnTo>
                    <a:lnTo>
                      <a:pt x="16" y="0"/>
                    </a:lnTo>
                    <a:lnTo>
                      <a:pt x="17" y="0"/>
                    </a:lnTo>
                    <a:lnTo>
                      <a:pt x="19" y="0"/>
                    </a:lnTo>
                    <a:close/>
                  </a:path>
                </a:pathLst>
              </a:custGeom>
              <a:solidFill>
                <a:srgbClr val="FFFFFF"/>
              </a:solidFill>
              <a:ln w="9525">
                <a:noFill/>
                <a:round/>
                <a:headEnd/>
                <a:tailEnd/>
              </a:ln>
            </p:spPr>
            <p:txBody>
              <a:bodyPr/>
              <a:lstStyle/>
              <a:p>
                <a:endParaRPr lang="it-IT">
                  <a:solidFill>
                    <a:srgbClr val="FFFFFF"/>
                  </a:solidFill>
                </a:endParaRPr>
              </a:p>
            </p:txBody>
          </p:sp>
          <p:sp>
            <p:nvSpPr>
              <p:cNvPr id="29173" name="Freeform 617"/>
              <p:cNvSpPr>
                <a:spLocks/>
              </p:cNvSpPr>
              <p:nvPr/>
            </p:nvSpPr>
            <p:spPr bwMode="auto">
              <a:xfrm>
                <a:off x="3163" y="1995"/>
                <a:ext cx="7" cy="9"/>
              </a:xfrm>
              <a:custGeom>
                <a:avLst/>
                <a:gdLst>
                  <a:gd name="T0" fmla="*/ 7 w 7"/>
                  <a:gd name="T1" fmla="*/ 0 h 9"/>
                  <a:gd name="T2" fmla="*/ 6 w 7"/>
                  <a:gd name="T3" fmla="*/ 0 h 9"/>
                  <a:gd name="T4" fmla="*/ 4 w 7"/>
                  <a:gd name="T5" fmla="*/ 2 h 9"/>
                  <a:gd name="T6" fmla="*/ 3 w 7"/>
                  <a:gd name="T7" fmla="*/ 2 h 9"/>
                  <a:gd name="T8" fmla="*/ 3 w 7"/>
                  <a:gd name="T9" fmla="*/ 2 h 9"/>
                  <a:gd name="T10" fmla="*/ 1 w 7"/>
                  <a:gd name="T11" fmla="*/ 4 h 9"/>
                  <a:gd name="T12" fmla="*/ 0 w 7"/>
                  <a:gd name="T13" fmla="*/ 4 h 9"/>
                  <a:gd name="T14" fmla="*/ 0 w 7"/>
                  <a:gd name="T15" fmla="*/ 6 h 9"/>
                  <a:gd name="T16" fmla="*/ 0 w 7"/>
                  <a:gd name="T17" fmla="*/ 9 h 9"/>
                  <a:gd name="T18" fmla="*/ 0 w 7"/>
                  <a:gd name="T19" fmla="*/ 6 h 9"/>
                  <a:gd name="T20" fmla="*/ 1 w 7"/>
                  <a:gd name="T21" fmla="*/ 6 h 9"/>
                  <a:gd name="T22" fmla="*/ 3 w 7"/>
                  <a:gd name="T23" fmla="*/ 6 h 9"/>
                  <a:gd name="T24" fmla="*/ 4 w 7"/>
                  <a:gd name="T25" fmla="*/ 6 h 9"/>
                  <a:gd name="T26" fmla="*/ 4 w 7"/>
                  <a:gd name="T27" fmla="*/ 4 h 9"/>
                  <a:gd name="T28" fmla="*/ 6 w 7"/>
                  <a:gd name="T29" fmla="*/ 4 h 9"/>
                  <a:gd name="T30" fmla="*/ 6 w 7"/>
                  <a:gd name="T31" fmla="*/ 2 h 9"/>
                  <a:gd name="T32" fmla="*/ 7 w 7"/>
                  <a:gd name="T33" fmla="*/ 0 h 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
                  <a:gd name="T52" fmla="*/ 0 h 9"/>
                  <a:gd name="T53" fmla="*/ 7 w 7"/>
                  <a:gd name="T54" fmla="*/ 9 h 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 h="9">
                    <a:moveTo>
                      <a:pt x="7" y="0"/>
                    </a:moveTo>
                    <a:lnTo>
                      <a:pt x="6" y="0"/>
                    </a:lnTo>
                    <a:lnTo>
                      <a:pt x="4" y="2"/>
                    </a:lnTo>
                    <a:lnTo>
                      <a:pt x="3" y="2"/>
                    </a:lnTo>
                    <a:lnTo>
                      <a:pt x="1" y="4"/>
                    </a:lnTo>
                    <a:lnTo>
                      <a:pt x="0" y="4"/>
                    </a:lnTo>
                    <a:lnTo>
                      <a:pt x="0" y="6"/>
                    </a:lnTo>
                    <a:lnTo>
                      <a:pt x="0" y="9"/>
                    </a:lnTo>
                    <a:lnTo>
                      <a:pt x="0" y="6"/>
                    </a:lnTo>
                    <a:lnTo>
                      <a:pt x="1" y="6"/>
                    </a:lnTo>
                    <a:lnTo>
                      <a:pt x="3" y="6"/>
                    </a:lnTo>
                    <a:lnTo>
                      <a:pt x="4" y="6"/>
                    </a:lnTo>
                    <a:lnTo>
                      <a:pt x="4" y="4"/>
                    </a:lnTo>
                    <a:lnTo>
                      <a:pt x="6" y="4"/>
                    </a:lnTo>
                    <a:lnTo>
                      <a:pt x="6" y="2"/>
                    </a:lnTo>
                    <a:lnTo>
                      <a:pt x="7" y="0"/>
                    </a:lnTo>
                    <a:close/>
                  </a:path>
                </a:pathLst>
              </a:custGeom>
              <a:solidFill>
                <a:srgbClr val="FFFFFF"/>
              </a:solidFill>
              <a:ln w="9525">
                <a:noFill/>
                <a:round/>
                <a:headEnd/>
                <a:tailEnd/>
              </a:ln>
            </p:spPr>
            <p:txBody>
              <a:bodyPr/>
              <a:lstStyle/>
              <a:p>
                <a:endParaRPr lang="it-IT">
                  <a:solidFill>
                    <a:srgbClr val="FFFFFF"/>
                  </a:solidFill>
                </a:endParaRPr>
              </a:p>
            </p:txBody>
          </p:sp>
          <p:sp>
            <p:nvSpPr>
              <p:cNvPr id="29174" name="Freeform 618"/>
              <p:cNvSpPr>
                <a:spLocks/>
              </p:cNvSpPr>
              <p:nvPr/>
            </p:nvSpPr>
            <p:spPr bwMode="auto">
              <a:xfrm>
                <a:off x="3045" y="1884"/>
                <a:ext cx="33" cy="4"/>
              </a:xfrm>
              <a:custGeom>
                <a:avLst/>
                <a:gdLst>
                  <a:gd name="T0" fmla="*/ 33 w 33"/>
                  <a:gd name="T1" fmla="*/ 0 h 4"/>
                  <a:gd name="T2" fmla="*/ 33 w 33"/>
                  <a:gd name="T3" fmla="*/ 2 h 4"/>
                  <a:gd name="T4" fmla="*/ 32 w 33"/>
                  <a:gd name="T5" fmla="*/ 2 h 4"/>
                  <a:gd name="T6" fmla="*/ 32 w 33"/>
                  <a:gd name="T7" fmla="*/ 2 h 4"/>
                  <a:gd name="T8" fmla="*/ 30 w 33"/>
                  <a:gd name="T9" fmla="*/ 2 h 4"/>
                  <a:gd name="T10" fmla="*/ 30 w 33"/>
                  <a:gd name="T11" fmla="*/ 2 h 4"/>
                  <a:gd name="T12" fmla="*/ 28 w 33"/>
                  <a:gd name="T13" fmla="*/ 2 h 4"/>
                  <a:gd name="T14" fmla="*/ 28 w 33"/>
                  <a:gd name="T15" fmla="*/ 4 h 4"/>
                  <a:gd name="T16" fmla="*/ 27 w 33"/>
                  <a:gd name="T17" fmla="*/ 4 h 4"/>
                  <a:gd name="T18" fmla="*/ 24 w 33"/>
                  <a:gd name="T19" fmla="*/ 2 h 4"/>
                  <a:gd name="T20" fmla="*/ 21 w 33"/>
                  <a:gd name="T21" fmla="*/ 2 h 4"/>
                  <a:gd name="T22" fmla="*/ 17 w 33"/>
                  <a:gd name="T23" fmla="*/ 2 h 4"/>
                  <a:gd name="T24" fmla="*/ 14 w 33"/>
                  <a:gd name="T25" fmla="*/ 0 h 4"/>
                  <a:gd name="T26" fmla="*/ 10 w 33"/>
                  <a:gd name="T27" fmla="*/ 0 h 4"/>
                  <a:gd name="T28" fmla="*/ 6 w 33"/>
                  <a:gd name="T29" fmla="*/ 0 h 4"/>
                  <a:gd name="T30" fmla="*/ 3 w 33"/>
                  <a:gd name="T31" fmla="*/ 2 h 4"/>
                  <a:gd name="T32" fmla="*/ 0 w 33"/>
                  <a:gd name="T33" fmla="*/ 2 h 4"/>
                  <a:gd name="T34" fmla="*/ 3 w 33"/>
                  <a:gd name="T35" fmla="*/ 4 h 4"/>
                  <a:gd name="T36" fmla="*/ 6 w 33"/>
                  <a:gd name="T37" fmla="*/ 4 h 4"/>
                  <a:gd name="T38" fmla="*/ 11 w 33"/>
                  <a:gd name="T39" fmla="*/ 4 h 4"/>
                  <a:gd name="T40" fmla="*/ 14 w 33"/>
                  <a:gd name="T41" fmla="*/ 4 h 4"/>
                  <a:gd name="T42" fmla="*/ 19 w 33"/>
                  <a:gd name="T43" fmla="*/ 4 h 4"/>
                  <a:gd name="T44" fmla="*/ 22 w 33"/>
                  <a:gd name="T45" fmla="*/ 4 h 4"/>
                  <a:gd name="T46" fmla="*/ 25 w 33"/>
                  <a:gd name="T47" fmla="*/ 4 h 4"/>
                  <a:gd name="T48" fmla="*/ 30 w 33"/>
                  <a:gd name="T49" fmla="*/ 4 h 4"/>
                  <a:gd name="T50" fmla="*/ 33 w 33"/>
                  <a:gd name="T51" fmla="*/ 0 h 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3"/>
                  <a:gd name="T79" fmla="*/ 0 h 4"/>
                  <a:gd name="T80" fmla="*/ 33 w 33"/>
                  <a:gd name="T81" fmla="*/ 4 h 4"/>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3" h="4">
                    <a:moveTo>
                      <a:pt x="33" y="0"/>
                    </a:moveTo>
                    <a:lnTo>
                      <a:pt x="33" y="2"/>
                    </a:lnTo>
                    <a:lnTo>
                      <a:pt x="32" y="2"/>
                    </a:lnTo>
                    <a:lnTo>
                      <a:pt x="30" y="2"/>
                    </a:lnTo>
                    <a:lnTo>
                      <a:pt x="28" y="2"/>
                    </a:lnTo>
                    <a:lnTo>
                      <a:pt x="28" y="4"/>
                    </a:lnTo>
                    <a:lnTo>
                      <a:pt x="27" y="4"/>
                    </a:lnTo>
                    <a:lnTo>
                      <a:pt x="24" y="2"/>
                    </a:lnTo>
                    <a:lnTo>
                      <a:pt x="21" y="2"/>
                    </a:lnTo>
                    <a:lnTo>
                      <a:pt x="17" y="2"/>
                    </a:lnTo>
                    <a:lnTo>
                      <a:pt x="14" y="0"/>
                    </a:lnTo>
                    <a:lnTo>
                      <a:pt x="10" y="0"/>
                    </a:lnTo>
                    <a:lnTo>
                      <a:pt x="6" y="0"/>
                    </a:lnTo>
                    <a:lnTo>
                      <a:pt x="3" y="2"/>
                    </a:lnTo>
                    <a:lnTo>
                      <a:pt x="0" y="2"/>
                    </a:lnTo>
                    <a:lnTo>
                      <a:pt x="3" y="4"/>
                    </a:lnTo>
                    <a:lnTo>
                      <a:pt x="6" y="4"/>
                    </a:lnTo>
                    <a:lnTo>
                      <a:pt x="11" y="4"/>
                    </a:lnTo>
                    <a:lnTo>
                      <a:pt x="14" y="4"/>
                    </a:lnTo>
                    <a:lnTo>
                      <a:pt x="19" y="4"/>
                    </a:lnTo>
                    <a:lnTo>
                      <a:pt x="22" y="4"/>
                    </a:lnTo>
                    <a:lnTo>
                      <a:pt x="25" y="4"/>
                    </a:lnTo>
                    <a:lnTo>
                      <a:pt x="30" y="4"/>
                    </a:lnTo>
                    <a:lnTo>
                      <a:pt x="33" y="0"/>
                    </a:lnTo>
                    <a:close/>
                  </a:path>
                </a:pathLst>
              </a:custGeom>
              <a:solidFill>
                <a:srgbClr val="FFFFFF"/>
              </a:solidFill>
              <a:ln w="9525">
                <a:noFill/>
                <a:round/>
                <a:headEnd/>
                <a:tailEnd/>
              </a:ln>
            </p:spPr>
            <p:txBody>
              <a:bodyPr/>
              <a:lstStyle/>
              <a:p>
                <a:endParaRPr lang="it-IT">
                  <a:solidFill>
                    <a:srgbClr val="FFFFFF"/>
                  </a:solidFill>
                </a:endParaRPr>
              </a:p>
            </p:txBody>
          </p:sp>
          <p:sp>
            <p:nvSpPr>
              <p:cNvPr id="29175" name="Freeform 619"/>
              <p:cNvSpPr>
                <a:spLocks/>
              </p:cNvSpPr>
              <p:nvPr/>
            </p:nvSpPr>
            <p:spPr bwMode="auto">
              <a:xfrm>
                <a:off x="3020" y="1758"/>
                <a:ext cx="21" cy="4"/>
              </a:xfrm>
              <a:custGeom>
                <a:avLst/>
                <a:gdLst>
                  <a:gd name="T0" fmla="*/ 19 w 21"/>
                  <a:gd name="T1" fmla="*/ 4 h 4"/>
                  <a:gd name="T2" fmla="*/ 17 w 21"/>
                  <a:gd name="T3" fmla="*/ 2 h 4"/>
                  <a:gd name="T4" fmla="*/ 14 w 21"/>
                  <a:gd name="T5" fmla="*/ 2 h 4"/>
                  <a:gd name="T6" fmla="*/ 13 w 21"/>
                  <a:gd name="T7" fmla="*/ 2 h 4"/>
                  <a:gd name="T8" fmla="*/ 10 w 21"/>
                  <a:gd name="T9" fmla="*/ 0 h 4"/>
                  <a:gd name="T10" fmla="*/ 8 w 21"/>
                  <a:gd name="T11" fmla="*/ 0 h 4"/>
                  <a:gd name="T12" fmla="*/ 5 w 21"/>
                  <a:gd name="T13" fmla="*/ 0 h 4"/>
                  <a:gd name="T14" fmla="*/ 3 w 21"/>
                  <a:gd name="T15" fmla="*/ 0 h 4"/>
                  <a:gd name="T16" fmla="*/ 0 w 21"/>
                  <a:gd name="T17" fmla="*/ 0 h 4"/>
                  <a:gd name="T18" fmla="*/ 2 w 21"/>
                  <a:gd name="T19" fmla="*/ 2 h 4"/>
                  <a:gd name="T20" fmla="*/ 5 w 21"/>
                  <a:gd name="T21" fmla="*/ 4 h 4"/>
                  <a:gd name="T22" fmla="*/ 8 w 21"/>
                  <a:gd name="T23" fmla="*/ 4 h 4"/>
                  <a:gd name="T24" fmla="*/ 10 w 21"/>
                  <a:gd name="T25" fmla="*/ 4 h 4"/>
                  <a:gd name="T26" fmla="*/ 13 w 21"/>
                  <a:gd name="T27" fmla="*/ 4 h 4"/>
                  <a:gd name="T28" fmla="*/ 16 w 21"/>
                  <a:gd name="T29" fmla="*/ 2 h 4"/>
                  <a:gd name="T30" fmla="*/ 17 w 21"/>
                  <a:gd name="T31" fmla="*/ 2 h 4"/>
                  <a:gd name="T32" fmla="*/ 21 w 21"/>
                  <a:gd name="T33" fmla="*/ 4 h 4"/>
                  <a:gd name="T34" fmla="*/ 21 w 21"/>
                  <a:gd name="T35" fmla="*/ 4 h 4"/>
                  <a:gd name="T36" fmla="*/ 21 w 21"/>
                  <a:gd name="T37" fmla="*/ 4 h 4"/>
                  <a:gd name="T38" fmla="*/ 21 w 21"/>
                  <a:gd name="T39" fmla="*/ 4 h 4"/>
                  <a:gd name="T40" fmla="*/ 21 w 21"/>
                  <a:gd name="T41" fmla="*/ 4 h 4"/>
                  <a:gd name="T42" fmla="*/ 21 w 21"/>
                  <a:gd name="T43" fmla="*/ 4 h 4"/>
                  <a:gd name="T44" fmla="*/ 21 w 21"/>
                  <a:gd name="T45" fmla="*/ 4 h 4"/>
                  <a:gd name="T46" fmla="*/ 21 w 21"/>
                  <a:gd name="T47" fmla="*/ 4 h 4"/>
                  <a:gd name="T48" fmla="*/ 19 w 21"/>
                  <a:gd name="T49" fmla="*/ 4 h 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1"/>
                  <a:gd name="T76" fmla="*/ 0 h 4"/>
                  <a:gd name="T77" fmla="*/ 21 w 21"/>
                  <a:gd name="T78" fmla="*/ 4 h 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1" h="4">
                    <a:moveTo>
                      <a:pt x="19" y="4"/>
                    </a:moveTo>
                    <a:lnTo>
                      <a:pt x="17" y="2"/>
                    </a:lnTo>
                    <a:lnTo>
                      <a:pt x="14" y="2"/>
                    </a:lnTo>
                    <a:lnTo>
                      <a:pt x="13" y="2"/>
                    </a:lnTo>
                    <a:lnTo>
                      <a:pt x="10" y="0"/>
                    </a:lnTo>
                    <a:lnTo>
                      <a:pt x="8" y="0"/>
                    </a:lnTo>
                    <a:lnTo>
                      <a:pt x="5" y="0"/>
                    </a:lnTo>
                    <a:lnTo>
                      <a:pt x="3" y="0"/>
                    </a:lnTo>
                    <a:lnTo>
                      <a:pt x="0" y="0"/>
                    </a:lnTo>
                    <a:lnTo>
                      <a:pt x="2" y="2"/>
                    </a:lnTo>
                    <a:lnTo>
                      <a:pt x="5" y="4"/>
                    </a:lnTo>
                    <a:lnTo>
                      <a:pt x="8" y="4"/>
                    </a:lnTo>
                    <a:lnTo>
                      <a:pt x="10" y="4"/>
                    </a:lnTo>
                    <a:lnTo>
                      <a:pt x="13" y="4"/>
                    </a:lnTo>
                    <a:lnTo>
                      <a:pt x="16" y="2"/>
                    </a:lnTo>
                    <a:lnTo>
                      <a:pt x="17" y="2"/>
                    </a:lnTo>
                    <a:lnTo>
                      <a:pt x="21" y="4"/>
                    </a:lnTo>
                    <a:lnTo>
                      <a:pt x="19" y="4"/>
                    </a:lnTo>
                    <a:close/>
                  </a:path>
                </a:pathLst>
              </a:custGeom>
              <a:solidFill>
                <a:srgbClr val="FFFFFF"/>
              </a:solidFill>
              <a:ln w="9525">
                <a:noFill/>
                <a:round/>
                <a:headEnd/>
                <a:tailEnd/>
              </a:ln>
            </p:spPr>
            <p:txBody>
              <a:bodyPr/>
              <a:lstStyle/>
              <a:p>
                <a:endParaRPr lang="it-IT">
                  <a:solidFill>
                    <a:srgbClr val="FFFFFF"/>
                  </a:solidFill>
                </a:endParaRPr>
              </a:p>
            </p:txBody>
          </p:sp>
          <p:sp>
            <p:nvSpPr>
              <p:cNvPr id="29176" name="Freeform 620"/>
              <p:cNvSpPr>
                <a:spLocks/>
              </p:cNvSpPr>
              <p:nvPr/>
            </p:nvSpPr>
            <p:spPr bwMode="auto">
              <a:xfrm>
                <a:off x="2934" y="1745"/>
                <a:ext cx="10" cy="23"/>
              </a:xfrm>
              <a:custGeom>
                <a:avLst/>
                <a:gdLst>
                  <a:gd name="T0" fmla="*/ 10 w 10"/>
                  <a:gd name="T1" fmla="*/ 0 h 23"/>
                  <a:gd name="T2" fmla="*/ 8 w 10"/>
                  <a:gd name="T3" fmla="*/ 2 h 23"/>
                  <a:gd name="T4" fmla="*/ 6 w 10"/>
                  <a:gd name="T5" fmla="*/ 4 h 23"/>
                  <a:gd name="T6" fmla="*/ 5 w 10"/>
                  <a:gd name="T7" fmla="*/ 6 h 23"/>
                  <a:gd name="T8" fmla="*/ 3 w 10"/>
                  <a:gd name="T9" fmla="*/ 10 h 23"/>
                  <a:gd name="T10" fmla="*/ 3 w 10"/>
                  <a:gd name="T11" fmla="*/ 13 h 23"/>
                  <a:gd name="T12" fmla="*/ 3 w 10"/>
                  <a:gd name="T13" fmla="*/ 17 h 23"/>
                  <a:gd name="T14" fmla="*/ 3 w 10"/>
                  <a:gd name="T15" fmla="*/ 19 h 23"/>
                  <a:gd name="T16" fmla="*/ 5 w 10"/>
                  <a:gd name="T17" fmla="*/ 23 h 23"/>
                  <a:gd name="T18" fmla="*/ 2 w 10"/>
                  <a:gd name="T19" fmla="*/ 21 h 23"/>
                  <a:gd name="T20" fmla="*/ 2 w 10"/>
                  <a:gd name="T21" fmla="*/ 19 h 23"/>
                  <a:gd name="T22" fmla="*/ 0 w 10"/>
                  <a:gd name="T23" fmla="*/ 17 h 23"/>
                  <a:gd name="T24" fmla="*/ 0 w 10"/>
                  <a:gd name="T25" fmla="*/ 15 h 23"/>
                  <a:gd name="T26" fmla="*/ 0 w 10"/>
                  <a:gd name="T27" fmla="*/ 13 h 23"/>
                  <a:gd name="T28" fmla="*/ 0 w 10"/>
                  <a:gd name="T29" fmla="*/ 8 h 23"/>
                  <a:gd name="T30" fmla="*/ 0 w 10"/>
                  <a:gd name="T31" fmla="*/ 6 h 23"/>
                  <a:gd name="T32" fmla="*/ 2 w 10"/>
                  <a:gd name="T33" fmla="*/ 4 h 23"/>
                  <a:gd name="T34" fmla="*/ 3 w 10"/>
                  <a:gd name="T35" fmla="*/ 4 h 23"/>
                  <a:gd name="T36" fmla="*/ 3 w 10"/>
                  <a:gd name="T37" fmla="*/ 2 h 23"/>
                  <a:gd name="T38" fmla="*/ 5 w 10"/>
                  <a:gd name="T39" fmla="*/ 2 h 23"/>
                  <a:gd name="T40" fmla="*/ 5 w 10"/>
                  <a:gd name="T41" fmla="*/ 2 h 23"/>
                  <a:gd name="T42" fmla="*/ 6 w 10"/>
                  <a:gd name="T43" fmla="*/ 0 h 23"/>
                  <a:gd name="T44" fmla="*/ 6 w 10"/>
                  <a:gd name="T45" fmla="*/ 0 h 23"/>
                  <a:gd name="T46" fmla="*/ 8 w 10"/>
                  <a:gd name="T47" fmla="*/ 0 h 23"/>
                  <a:gd name="T48" fmla="*/ 10 w 10"/>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
                  <a:gd name="T76" fmla="*/ 0 h 23"/>
                  <a:gd name="T77" fmla="*/ 10 w 10"/>
                  <a:gd name="T78" fmla="*/ 23 h 2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 h="23">
                    <a:moveTo>
                      <a:pt x="10" y="0"/>
                    </a:moveTo>
                    <a:lnTo>
                      <a:pt x="8" y="2"/>
                    </a:lnTo>
                    <a:lnTo>
                      <a:pt x="6" y="4"/>
                    </a:lnTo>
                    <a:lnTo>
                      <a:pt x="5" y="6"/>
                    </a:lnTo>
                    <a:lnTo>
                      <a:pt x="3" y="10"/>
                    </a:lnTo>
                    <a:lnTo>
                      <a:pt x="3" y="13"/>
                    </a:lnTo>
                    <a:lnTo>
                      <a:pt x="3" y="17"/>
                    </a:lnTo>
                    <a:lnTo>
                      <a:pt x="3" y="19"/>
                    </a:lnTo>
                    <a:lnTo>
                      <a:pt x="5" y="23"/>
                    </a:lnTo>
                    <a:lnTo>
                      <a:pt x="2" y="21"/>
                    </a:lnTo>
                    <a:lnTo>
                      <a:pt x="2" y="19"/>
                    </a:lnTo>
                    <a:lnTo>
                      <a:pt x="0" y="17"/>
                    </a:lnTo>
                    <a:lnTo>
                      <a:pt x="0" y="15"/>
                    </a:lnTo>
                    <a:lnTo>
                      <a:pt x="0" y="13"/>
                    </a:lnTo>
                    <a:lnTo>
                      <a:pt x="0" y="8"/>
                    </a:lnTo>
                    <a:lnTo>
                      <a:pt x="0" y="6"/>
                    </a:lnTo>
                    <a:lnTo>
                      <a:pt x="2" y="4"/>
                    </a:lnTo>
                    <a:lnTo>
                      <a:pt x="3" y="4"/>
                    </a:lnTo>
                    <a:lnTo>
                      <a:pt x="3" y="2"/>
                    </a:lnTo>
                    <a:lnTo>
                      <a:pt x="5" y="2"/>
                    </a:lnTo>
                    <a:lnTo>
                      <a:pt x="6" y="0"/>
                    </a:lnTo>
                    <a:lnTo>
                      <a:pt x="8" y="0"/>
                    </a:lnTo>
                    <a:lnTo>
                      <a:pt x="10" y="0"/>
                    </a:lnTo>
                    <a:close/>
                  </a:path>
                </a:pathLst>
              </a:custGeom>
              <a:solidFill>
                <a:srgbClr val="FFFFFF"/>
              </a:solidFill>
              <a:ln w="9525">
                <a:noFill/>
                <a:round/>
                <a:headEnd/>
                <a:tailEnd/>
              </a:ln>
            </p:spPr>
            <p:txBody>
              <a:bodyPr/>
              <a:lstStyle/>
              <a:p>
                <a:endParaRPr lang="it-IT">
                  <a:solidFill>
                    <a:srgbClr val="FFFFFF"/>
                  </a:solidFill>
                </a:endParaRPr>
              </a:p>
            </p:txBody>
          </p:sp>
          <p:sp>
            <p:nvSpPr>
              <p:cNvPr id="29177" name="Freeform 621"/>
              <p:cNvSpPr>
                <a:spLocks/>
              </p:cNvSpPr>
              <p:nvPr/>
            </p:nvSpPr>
            <p:spPr bwMode="auto">
              <a:xfrm>
                <a:off x="2922" y="1671"/>
                <a:ext cx="20" cy="9"/>
              </a:xfrm>
              <a:custGeom>
                <a:avLst/>
                <a:gdLst>
                  <a:gd name="T0" fmla="*/ 20 w 20"/>
                  <a:gd name="T1" fmla="*/ 0 h 9"/>
                  <a:gd name="T2" fmla="*/ 18 w 20"/>
                  <a:gd name="T3" fmla="*/ 2 h 9"/>
                  <a:gd name="T4" fmla="*/ 15 w 20"/>
                  <a:gd name="T5" fmla="*/ 5 h 9"/>
                  <a:gd name="T6" fmla="*/ 12 w 20"/>
                  <a:gd name="T7" fmla="*/ 5 h 9"/>
                  <a:gd name="T8" fmla="*/ 11 w 20"/>
                  <a:gd name="T9" fmla="*/ 5 h 9"/>
                  <a:gd name="T10" fmla="*/ 8 w 20"/>
                  <a:gd name="T11" fmla="*/ 5 h 9"/>
                  <a:gd name="T12" fmla="*/ 4 w 20"/>
                  <a:gd name="T13" fmla="*/ 5 h 9"/>
                  <a:gd name="T14" fmla="*/ 1 w 20"/>
                  <a:gd name="T15" fmla="*/ 7 h 9"/>
                  <a:gd name="T16" fmla="*/ 0 w 20"/>
                  <a:gd name="T17" fmla="*/ 7 h 9"/>
                  <a:gd name="T18" fmla="*/ 1 w 20"/>
                  <a:gd name="T19" fmla="*/ 9 h 9"/>
                  <a:gd name="T20" fmla="*/ 3 w 20"/>
                  <a:gd name="T21" fmla="*/ 9 h 9"/>
                  <a:gd name="T22" fmla="*/ 4 w 20"/>
                  <a:gd name="T23" fmla="*/ 9 h 9"/>
                  <a:gd name="T24" fmla="*/ 6 w 20"/>
                  <a:gd name="T25" fmla="*/ 9 h 9"/>
                  <a:gd name="T26" fmla="*/ 8 w 20"/>
                  <a:gd name="T27" fmla="*/ 7 h 9"/>
                  <a:gd name="T28" fmla="*/ 9 w 20"/>
                  <a:gd name="T29" fmla="*/ 5 h 9"/>
                  <a:gd name="T30" fmla="*/ 12 w 20"/>
                  <a:gd name="T31" fmla="*/ 5 h 9"/>
                  <a:gd name="T32" fmla="*/ 14 w 20"/>
                  <a:gd name="T33" fmla="*/ 2 h 9"/>
                  <a:gd name="T34" fmla="*/ 20 w 20"/>
                  <a:gd name="T35" fmla="*/ 0 h 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0"/>
                  <a:gd name="T55" fmla="*/ 0 h 9"/>
                  <a:gd name="T56" fmla="*/ 20 w 20"/>
                  <a:gd name="T57" fmla="*/ 9 h 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0" h="9">
                    <a:moveTo>
                      <a:pt x="20" y="0"/>
                    </a:moveTo>
                    <a:lnTo>
                      <a:pt x="18" y="2"/>
                    </a:lnTo>
                    <a:lnTo>
                      <a:pt x="15" y="5"/>
                    </a:lnTo>
                    <a:lnTo>
                      <a:pt x="12" y="5"/>
                    </a:lnTo>
                    <a:lnTo>
                      <a:pt x="11" y="5"/>
                    </a:lnTo>
                    <a:lnTo>
                      <a:pt x="8" y="5"/>
                    </a:lnTo>
                    <a:lnTo>
                      <a:pt x="4" y="5"/>
                    </a:lnTo>
                    <a:lnTo>
                      <a:pt x="1" y="7"/>
                    </a:lnTo>
                    <a:lnTo>
                      <a:pt x="0" y="7"/>
                    </a:lnTo>
                    <a:lnTo>
                      <a:pt x="1" y="9"/>
                    </a:lnTo>
                    <a:lnTo>
                      <a:pt x="3" y="9"/>
                    </a:lnTo>
                    <a:lnTo>
                      <a:pt x="4" y="9"/>
                    </a:lnTo>
                    <a:lnTo>
                      <a:pt x="6" y="9"/>
                    </a:lnTo>
                    <a:lnTo>
                      <a:pt x="8" y="7"/>
                    </a:lnTo>
                    <a:lnTo>
                      <a:pt x="9" y="5"/>
                    </a:lnTo>
                    <a:lnTo>
                      <a:pt x="12" y="5"/>
                    </a:lnTo>
                    <a:lnTo>
                      <a:pt x="14" y="2"/>
                    </a:lnTo>
                    <a:lnTo>
                      <a:pt x="20" y="0"/>
                    </a:lnTo>
                    <a:close/>
                  </a:path>
                </a:pathLst>
              </a:custGeom>
              <a:solidFill>
                <a:srgbClr val="FFFFFF"/>
              </a:solidFill>
              <a:ln w="9525">
                <a:noFill/>
                <a:round/>
                <a:headEnd/>
                <a:tailEnd/>
              </a:ln>
            </p:spPr>
            <p:txBody>
              <a:bodyPr/>
              <a:lstStyle/>
              <a:p>
                <a:endParaRPr lang="it-IT">
                  <a:solidFill>
                    <a:srgbClr val="FFFFFF"/>
                  </a:solidFill>
                </a:endParaRPr>
              </a:p>
            </p:txBody>
          </p:sp>
          <p:sp>
            <p:nvSpPr>
              <p:cNvPr id="29178" name="Freeform 622"/>
              <p:cNvSpPr>
                <a:spLocks/>
              </p:cNvSpPr>
              <p:nvPr/>
            </p:nvSpPr>
            <p:spPr bwMode="auto">
              <a:xfrm>
                <a:off x="3020" y="1688"/>
                <a:ext cx="14" cy="23"/>
              </a:xfrm>
              <a:custGeom>
                <a:avLst/>
                <a:gdLst>
                  <a:gd name="T0" fmla="*/ 14 w 14"/>
                  <a:gd name="T1" fmla="*/ 0 h 23"/>
                  <a:gd name="T2" fmla="*/ 13 w 14"/>
                  <a:gd name="T3" fmla="*/ 2 h 23"/>
                  <a:gd name="T4" fmla="*/ 10 w 14"/>
                  <a:gd name="T5" fmla="*/ 4 h 23"/>
                  <a:gd name="T6" fmla="*/ 8 w 14"/>
                  <a:gd name="T7" fmla="*/ 4 h 23"/>
                  <a:gd name="T8" fmla="*/ 6 w 14"/>
                  <a:gd name="T9" fmla="*/ 7 h 23"/>
                  <a:gd name="T10" fmla="*/ 5 w 14"/>
                  <a:gd name="T11" fmla="*/ 9 h 23"/>
                  <a:gd name="T12" fmla="*/ 3 w 14"/>
                  <a:gd name="T13" fmla="*/ 11 h 23"/>
                  <a:gd name="T14" fmla="*/ 2 w 14"/>
                  <a:gd name="T15" fmla="*/ 15 h 23"/>
                  <a:gd name="T16" fmla="*/ 2 w 14"/>
                  <a:gd name="T17" fmla="*/ 17 h 23"/>
                  <a:gd name="T18" fmla="*/ 2 w 14"/>
                  <a:gd name="T19" fmla="*/ 19 h 23"/>
                  <a:gd name="T20" fmla="*/ 2 w 14"/>
                  <a:gd name="T21" fmla="*/ 19 h 23"/>
                  <a:gd name="T22" fmla="*/ 0 w 14"/>
                  <a:gd name="T23" fmla="*/ 21 h 23"/>
                  <a:gd name="T24" fmla="*/ 0 w 14"/>
                  <a:gd name="T25" fmla="*/ 21 h 23"/>
                  <a:gd name="T26" fmla="*/ 0 w 14"/>
                  <a:gd name="T27" fmla="*/ 23 h 23"/>
                  <a:gd name="T28" fmla="*/ 2 w 14"/>
                  <a:gd name="T29" fmla="*/ 23 h 23"/>
                  <a:gd name="T30" fmla="*/ 2 w 14"/>
                  <a:gd name="T31" fmla="*/ 23 h 23"/>
                  <a:gd name="T32" fmla="*/ 3 w 14"/>
                  <a:gd name="T33" fmla="*/ 23 h 23"/>
                  <a:gd name="T34" fmla="*/ 5 w 14"/>
                  <a:gd name="T35" fmla="*/ 21 h 23"/>
                  <a:gd name="T36" fmla="*/ 5 w 14"/>
                  <a:gd name="T37" fmla="*/ 21 h 23"/>
                  <a:gd name="T38" fmla="*/ 6 w 14"/>
                  <a:gd name="T39" fmla="*/ 19 h 23"/>
                  <a:gd name="T40" fmla="*/ 8 w 14"/>
                  <a:gd name="T41" fmla="*/ 15 h 23"/>
                  <a:gd name="T42" fmla="*/ 8 w 14"/>
                  <a:gd name="T43" fmla="*/ 13 h 23"/>
                  <a:gd name="T44" fmla="*/ 10 w 14"/>
                  <a:gd name="T45" fmla="*/ 11 h 23"/>
                  <a:gd name="T46" fmla="*/ 10 w 14"/>
                  <a:gd name="T47" fmla="*/ 7 h 23"/>
                  <a:gd name="T48" fmla="*/ 11 w 14"/>
                  <a:gd name="T49" fmla="*/ 4 h 23"/>
                  <a:gd name="T50" fmla="*/ 14 w 14"/>
                  <a:gd name="T51" fmla="*/ 0 h 2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4"/>
                  <a:gd name="T79" fmla="*/ 0 h 23"/>
                  <a:gd name="T80" fmla="*/ 14 w 14"/>
                  <a:gd name="T81" fmla="*/ 23 h 23"/>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4" h="23">
                    <a:moveTo>
                      <a:pt x="14" y="0"/>
                    </a:moveTo>
                    <a:lnTo>
                      <a:pt x="13" y="2"/>
                    </a:lnTo>
                    <a:lnTo>
                      <a:pt x="10" y="4"/>
                    </a:lnTo>
                    <a:lnTo>
                      <a:pt x="8" y="4"/>
                    </a:lnTo>
                    <a:lnTo>
                      <a:pt x="6" y="7"/>
                    </a:lnTo>
                    <a:lnTo>
                      <a:pt x="5" y="9"/>
                    </a:lnTo>
                    <a:lnTo>
                      <a:pt x="3" y="11"/>
                    </a:lnTo>
                    <a:lnTo>
                      <a:pt x="2" y="15"/>
                    </a:lnTo>
                    <a:lnTo>
                      <a:pt x="2" y="17"/>
                    </a:lnTo>
                    <a:lnTo>
                      <a:pt x="2" y="19"/>
                    </a:lnTo>
                    <a:lnTo>
                      <a:pt x="0" y="21"/>
                    </a:lnTo>
                    <a:lnTo>
                      <a:pt x="0" y="23"/>
                    </a:lnTo>
                    <a:lnTo>
                      <a:pt x="2" y="23"/>
                    </a:lnTo>
                    <a:lnTo>
                      <a:pt x="3" y="23"/>
                    </a:lnTo>
                    <a:lnTo>
                      <a:pt x="5" y="21"/>
                    </a:lnTo>
                    <a:lnTo>
                      <a:pt x="6" y="19"/>
                    </a:lnTo>
                    <a:lnTo>
                      <a:pt x="8" y="15"/>
                    </a:lnTo>
                    <a:lnTo>
                      <a:pt x="8" y="13"/>
                    </a:lnTo>
                    <a:lnTo>
                      <a:pt x="10" y="11"/>
                    </a:lnTo>
                    <a:lnTo>
                      <a:pt x="10" y="7"/>
                    </a:lnTo>
                    <a:lnTo>
                      <a:pt x="11" y="4"/>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9179" name="Freeform 623"/>
              <p:cNvSpPr>
                <a:spLocks/>
              </p:cNvSpPr>
              <p:nvPr/>
            </p:nvSpPr>
            <p:spPr bwMode="auto">
              <a:xfrm>
                <a:off x="3070" y="1734"/>
                <a:ext cx="8" cy="26"/>
              </a:xfrm>
              <a:custGeom>
                <a:avLst/>
                <a:gdLst>
                  <a:gd name="T0" fmla="*/ 8 w 8"/>
                  <a:gd name="T1" fmla="*/ 0 h 26"/>
                  <a:gd name="T2" fmla="*/ 5 w 8"/>
                  <a:gd name="T3" fmla="*/ 3 h 26"/>
                  <a:gd name="T4" fmla="*/ 3 w 8"/>
                  <a:gd name="T5" fmla="*/ 5 h 26"/>
                  <a:gd name="T6" fmla="*/ 2 w 8"/>
                  <a:gd name="T7" fmla="*/ 9 h 26"/>
                  <a:gd name="T8" fmla="*/ 0 w 8"/>
                  <a:gd name="T9" fmla="*/ 11 h 26"/>
                  <a:gd name="T10" fmla="*/ 0 w 8"/>
                  <a:gd name="T11" fmla="*/ 15 h 26"/>
                  <a:gd name="T12" fmla="*/ 2 w 8"/>
                  <a:gd name="T13" fmla="*/ 19 h 26"/>
                  <a:gd name="T14" fmla="*/ 2 w 8"/>
                  <a:gd name="T15" fmla="*/ 24 h 26"/>
                  <a:gd name="T16" fmla="*/ 5 w 8"/>
                  <a:gd name="T17" fmla="*/ 26 h 26"/>
                  <a:gd name="T18" fmla="*/ 5 w 8"/>
                  <a:gd name="T19" fmla="*/ 26 h 26"/>
                  <a:gd name="T20" fmla="*/ 5 w 8"/>
                  <a:gd name="T21" fmla="*/ 26 h 26"/>
                  <a:gd name="T22" fmla="*/ 5 w 8"/>
                  <a:gd name="T23" fmla="*/ 24 h 26"/>
                  <a:gd name="T24" fmla="*/ 5 w 8"/>
                  <a:gd name="T25" fmla="*/ 24 h 26"/>
                  <a:gd name="T26" fmla="*/ 5 w 8"/>
                  <a:gd name="T27" fmla="*/ 24 h 26"/>
                  <a:gd name="T28" fmla="*/ 7 w 8"/>
                  <a:gd name="T29" fmla="*/ 21 h 26"/>
                  <a:gd name="T30" fmla="*/ 5 w 8"/>
                  <a:gd name="T31" fmla="*/ 21 h 26"/>
                  <a:gd name="T32" fmla="*/ 5 w 8"/>
                  <a:gd name="T33" fmla="*/ 21 h 26"/>
                  <a:gd name="T34" fmla="*/ 5 w 8"/>
                  <a:gd name="T35" fmla="*/ 19 h 26"/>
                  <a:gd name="T36" fmla="*/ 5 w 8"/>
                  <a:gd name="T37" fmla="*/ 15 h 26"/>
                  <a:gd name="T38" fmla="*/ 5 w 8"/>
                  <a:gd name="T39" fmla="*/ 13 h 26"/>
                  <a:gd name="T40" fmla="*/ 5 w 8"/>
                  <a:gd name="T41" fmla="*/ 11 h 26"/>
                  <a:gd name="T42" fmla="*/ 5 w 8"/>
                  <a:gd name="T43" fmla="*/ 7 h 26"/>
                  <a:gd name="T44" fmla="*/ 7 w 8"/>
                  <a:gd name="T45" fmla="*/ 5 h 26"/>
                  <a:gd name="T46" fmla="*/ 7 w 8"/>
                  <a:gd name="T47" fmla="*/ 3 h 26"/>
                  <a:gd name="T48" fmla="*/ 8 w 8"/>
                  <a:gd name="T49" fmla="*/ 0 h 2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
                  <a:gd name="T76" fmla="*/ 0 h 26"/>
                  <a:gd name="T77" fmla="*/ 8 w 8"/>
                  <a:gd name="T78" fmla="*/ 26 h 2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 h="26">
                    <a:moveTo>
                      <a:pt x="8" y="0"/>
                    </a:moveTo>
                    <a:lnTo>
                      <a:pt x="5" y="3"/>
                    </a:lnTo>
                    <a:lnTo>
                      <a:pt x="3" y="5"/>
                    </a:lnTo>
                    <a:lnTo>
                      <a:pt x="2" y="9"/>
                    </a:lnTo>
                    <a:lnTo>
                      <a:pt x="0" y="11"/>
                    </a:lnTo>
                    <a:lnTo>
                      <a:pt x="0" y="15"/>
                    </a:lnTo>
                    <a:lnTo>
                      <a:pt x="2" y="19"/>
                    </a:lnTo>
                    <a:lnTo>
                      <a:pt x="2" y="24"/>
                    </a:lnTo>
                    <a:lnTo>
                      <a:pt x="5" y="26"/>
                    </a:lnTo>
                    <a:lnTo>
                      <a:pt x="5" y="24"/>
                    </a:lnTo>
                    <a:lnTo>
                      <a:pt x="7" y="21"/>
                    </a:lnTo>
                    <a:lnTo>
                      <a:pt x="5" y="21"/>
                    </a:lnTo>
                    <a:lnTo>
                      <a:pt x="5" y="19"/>
                    </a:lnTo>
                    <a:lnTo>
                      <a:pt x="5" y="15"/>
                    </a:lnTo>
                    <a:lnTo>
                      <a:pt x="5" y="13"/>
                    </a:lnTo>
                    <a:lnTo>
                      <a:pt x="5" y="11"/>
                    </a:lnTo>
                    <a:lnTo>
                      <a:pt x="5" y="7"/>
                    </a:lnTo>
                    <a:lnTo>
                      <a:pt x="7" y="5"/>
                    </a:lnTo>
                    <a:lnTo>
                      <a:pt x="7" y="3"/>
                    </a:lnTo>
                    <a:lnTo>
                      <a:pt x="8" y="0"/>
                    </a:lnTo>
                    <a:close/>
                  </a:path>
                </a:pathLst>
              </a:custGeom>
              <a:solidFill>
                <a:srgbClr val="FFFFFF"/>
              </a:solidFill>
              <a:ln w="9525">
                <a:noFill/>
                <a:round/>
                <a:headEnd/>
                <a:tailEnd/>
              </a:ln>
            </p:spPr>
            <p:txBody>
              <a:bodyPr/>
              <a:lstStyle/>
              <a:p>
                <a:endParaRPr lang="it-IT">
                  <a:solidFill>
                    <a:srgbClr val="FFFFFF"/>
                  </a:solidFill>
                </a:endParaRPr>
              </a:p>
            </p:txBody>
          </p:sp>
          <p:sp>
            <p:nvSpPr>
              <p:cNvPr id="29180" name="Freeform 624"/>
              <p:cNvSpPr>
                <a:spLocks/>
              </p:cNvSpPr>
              <p:nvPr/>
            </p:nvSpPr>
            <p:spPr bwMode="auto">
              <a:xfrm>
                <a:off x="3097" y="1770"/>
                <a:ext cx="6" cy="36"/>
              </a:xfrm>
              <a:custGeom>
                <a:avLst/>
                <a:gdLst>
                  <a:gd name="T0" fmla="*/ 5 w 6"/>
                  <a:gd name="T1" fmla="*/ 0 h 36"/>
                  <a:gd name="T2" fmla="*/ 1 w 6"/>
                  <a:gd name="T3" fmla="*/ 4 h 36"/>
                  <a:gd name="T4" fmla="*/ 0 w 6"/>
                  <a:gd name="T5" fmla="*/ 9 h 36"/>
                  <a:gd name="T6" fmla="*/ 0 w 6"/>
                  <a:gd name="T7" fmla="*/ 13 h 36"/>
                  <a:gd name="T8" fmla="*/ 0 w 6"/>
                  <a:gd name="T9" fmla="*/ 17 h 36"/>
                  <a:gd name="T10" fmla="*/ 0 w 6"/>
                  <a:gd name="T11" fmla="*/ 21 h 36"/>
                  <a:gd name="T12" fmla="*/ 1 w 6"/>
                  <a:gd name="T13" fmla="*/ 28 h 36"/>
                  <a:gd name="T14" fmla="*/ 1 w 6"/>
                  <a:gd name="T15" fmla="*/ 32 h 36"/>
                  <a:gd name="T16" fmla="*/ 1 w 6"/>
                  <a:gd name="T17" fmla="*/ 36 h 36"/>
                  <a:gd name="T18" fmla="*/ 1 w 6"/>
                  <a:gd name="T19" fmla="*/ 32 h 36"/>
                  <a:gd name="T20" fmla="*/ 3 w 6"/>
                  <a:gd name="T21" fmla="*/ 28 h 36"/>
                  <a:gd name="T22" fmla="*/ 3 w 6"/>
                  <a:gd name="T23" fmla="*/ 23 h 36"/>
                  <a:gd name="T24" fmla="*/ 5 w 6"/>
                  <a:gd name="T25" fmla="*/ 19 h 36"/>
                  <a:gd name="T26" fmla="*/ 5 w 6"/>
                  <a:gd name="T27" fmla="*/ 15 h 36"/>
                  <a:gd name="T28" fmla="*/ 5 w 6"/>
                  <a:gd name="T29" fmla="*/ 11 h 36"/>
                  <a:gd name="T30" fmla="*/ 6 w 6"/>
                  <a:gd name="T31" fmla="*/ 7 h 36"/>
                  <a:gd name="T32" fmla="*/ 6 w 6"/>
                  <a:gd name="T33" fmla="*/ 2 h 36"/>
                  <a:gd name="T34" fmla="*/ 5 w 6"/>
                  <a:gd name="T35" fmla="*/ 0 h 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
                  <a:gd name="T55" fmla="*/ 0 h 36"/>
                  <a:gd name="T56" fmla="*/ 6 w 6"/>
                  <a:gd name="T57" fmla="*/ 36 h 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 h="36">
                    <a:moveTo>
                      <a:pt x="5" y="0"/>
                    </a:moveTo>
                    <a:lnTo>
                      <a:pt x="1" y="4"/>
                    </a:lnTo>
                    <a:lnTo>
                      <a:pt x="0" y="9"/>
                    </a:lnTo>
                    <a:lnTo>
                      <a:pt x="0" y="13"/>
                    </a:lnTo>
                    <a:lnTo>
                      <a:pt x="0" y="17"/>
                    </a:lnTo>
                    <a:lnTo>
                      <a:pt x="0" y="21"/>
                    </a:lnTo>
                    <a:lnTo>
                      <a:pt x="1" y="28"/>
                    </a:lnTo>
                    <a:lnTo>
                      <a:pt x="1" y="32"/>
                    </a:lnTo>
                    <a:lnTo>
                      <a:pt x="1" y="36"/>
                    </a:lnTo>
                    <a:lnTo>
                      <a:pt x="1" y="32"/>
                    </a:lnTo>
                    <a:lnTo>
                      <a:pt x="3" y="28"/>
                    </a:lnTo>
                    <a:lnTo>
                      <a:pt x="3" y="23"/>
                    </a:lnTo>
                    <a:lnTo>
                      <a:pt x="5" y="19"/>
                    </a:lnTo>
                    <a:lnTo>
                      <a:pt x="5" y="15"/>
                    </a:lnTo>
                    <a:lnTo>
                      <a:pt x="5" y="11"/>
                    </a:lnTo>
                    <a:lnTo>
                      <a:pt x="6" y="7"/>
                    </a:lnTo>
                    <a:lnTo>
                      <a:pt x="6" y="2"/>
                    </a:lnTo>
                    <a:lnTo>
                      <a:pt x="5" y="0"/>
                    </a:lnTo>
                    <a:close/>
                  </a:path>
                </a:pathLst>
              </a:custGeom>
              <a:solidFill>
                <a:srgbClr val="FFFFFF"/>
              </a:solidFill>
              <a:ln w="9525">
                <a:noFill/>
                <a:round/>
                <a:headEnd/>
                <a:tailEnd/>
              </a:ln>
            </p:spPr>
            <p:txBody>
              <a:bodyPr/>
              <a:lstStyle/>
              <a:p>
                <a:endParaRPr lang="it-IT">
                  <a:solidFill>
                    <a:srgbClr val="FFFFFF"/>
                  </a:solidFill>
                </a:endParaRPr>
              </a:p>
            </p:txBody>
          </p:sp>
          <p:sp>
            <p:nvSpPr>
              <p:cNvPr id="29181" name="Freeform 625"/>
              <p:cNvSpPr>
                <a:spLocks/>
              </p:cNvSpPr>
              <p:nvPr/>
            </p:nvSpPr>
            <p:spPr bwMode="auto">
              <a:xfrm>
                <a:off x="3138" y="1806"/>
                <a:ext cx="12" cy="34"/>
              </a:xfrm>
              <a:custGeom>
                <a:avLst/>
                <a:gdLst>
                  <a:gd name="T0" fmla="*/ 10 w 12"/>
                  <a:gd name="T1" fmla="*/ 0 h 34"/>
                  <a:gd name="T2" fmla="*/ 9 w 12"/>
                  <a:gd name="T3" fmla="*/ 2 h 34"/>
                  <a:gd name="T4" fmla="*/ 9 w 12"/>
                  <a:gd name="T5" fmla="*/ 4 h 34"/>
                  <a:gd name="T6" fmla="*/ 7 w 12"/>
                  <a:gd name="T7" fmla="*/ 6 h 34"/>
                  <a:gd name="T8" fmla="*/ 6 w 12"/>
                  <a:gd name="T9" fmla="*/ 6 h 34"/>
                  <a:gd name="T10" fmla="*/ 4 w 12"/>
                  <a:gd name="T11" fmla="*/ 8 h 34"/>
                  <a:gd name="T12" fmla="*/ 4 w 12"/>
                  <a:gd name="T13" fmla="*/ 10 h 34"/>
                  <a:gd name="T14" fmla="*/ 3 w 12"/>
                  <a:gd name="T15" fmla="*/ 13 h 34"/>
                  <a:gd name="T16" fmla="*/ 3 w 12"/>
                  <a:gd name="T17" fmla="*/ 15 h 34"/>
                  <a:gd name="T18" fmla="*/ 3 w 12"/>
                  <a:gd name="T19" fmla="*/ 17 h 34"/>
                  <a:gd name="T20" fmla="*/ 3 w 12"/>
                  <a:gd name="T21" fmla="*/ 19 h 34"/>
                  <a:gd name="T22" fmla="*/ 1 w 12"/>
                  <a:gd name="T23" fmla="*/ 21 h 34"/>
                  <a:gd name="T24" fmla="*/ 1 w 12"/>
                  <a:gd name="T25" fmla="*/ 25 h 34"/>
                  <a:gd name="T26" fmla="*/ 0 w 12"/>
                  <a:gd name="T27" fmla="*/ 27 h 34"/>
                  <a:gd name="T28" fmla="*/ 0 w 12"/>
                  <a:gd name="T29" fmla="*/ 29 h 34"/>
                  <a:gd name="T30" fmla="*/ 0 w 12"/>
                  <a:gd name="T31" fmla="*/ 31 h 34"/>
                  <a:gd name="T32" fmla="*/ 0 w 12"/>
                  <a:gd name="T33" fmla="*/ 34 h 34"/>
                  <a:gd name="T34" fmla="*/ 1 w 12"/>
                  <a:gd name="T35" fmla="*/ 29 h 34"/>
                  <a:gd name="T36" fmla="*/ 3 w 12"/>
                  <a:gd name="T37" fmla="*/ 25 h 34"/>
                  <a:gd name="T38" fmla="*/ 6 w 12"/>
                  <a:gd name="T39" fmla="*/ 21 h 34"/>
                  <a:gd name="T40" fmla="*/ 7 w 12"/>
                  <a:gd name="T41" fmla="*/ 19 h 34"/>
                  <a:gd name="T42" fmla="*/ 10 w 12"/>
                  <a:gd name="T43" fmla="*/ 15 h 34"/>
                  <a:gd name="T44" fmla="*/ 10 w 12"/>
                  <a:gd name="T45" fmla="*/ 10 h 34"/>
                  <a:gd name="T46" fmla="*/ 12 w 12"/>
                  <a:gd name="T47" fmla="*/ 6 h 34"/>
                  <a:gd name="T48" fmla="*/ 10 w 12"/>
                  <a:gd name="T49" fmla="*/ 0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
                  <a:gd name="T76" fmla="*/ 0 h 34"/>
                  <a:gd name="T77" fmla="*/ 12 w 12"/>
                  <a:gd name="T78" fmla="*/ 34 h 3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 h="34">
                    <a:moveTo>
                      <a:pt x="10" y="0"/>
                    </a:moveTo>
                    <a:lnTo>
                      <a:pt x="9" y="2"/>
                    </a:lnTo>
                    <a:lnTo>
                      <a:pt x="9" y="4"/>
                    </a:lnTo>
                    <a:lnTo>
                      <a:pt x="7" y="6"/>
                    </a:lnTo>
                    <a:lnTo>
                      <a:pt x="6" y="6"/>
                    </a:lnTo>
                    <a:lnTo>
                      <a:pt x="4" y="8"/>
                    </a:lnTo>
                    <a:lnTo>
                      <a:pt x="4" y="10"/>
                    </a:lnTo>
                    <a:lnTo>
                      <a:pt x="3" y="13"/>
                    </a:lnTo>
                    <a:lnTo>
                      <a:pt x="3" y="15"/>
                    </a:lnTo>
                    <a:lnTo>
                      <a:pt x="3" y="17"/>
                    </a:lnTo>
                    <a:lnTo>
                      <a:pt x="3" y="19"/>
                    </a:lnTo>
                    <a:lnTo>
                      <a:pt x="1" y="21"/>
                    </a:lnTo>
                    <a:lnTo>
                      <a:pt x="1" y="25"/>
                    </a:lnTo>
                    <a:lnTo>
                      <a:pt x="0" y="27"/>
                    </a:lnTo>
                    <a:lnTo>
                      <a:pt x="0" y="29"/>
                    </a:lnTo>
                    <a:lnTo>
                      <a:pt x="0" y="31"/>
                    </a:lnTo>
                    <a:lnTo>
                      <a:pt x="0" y="34"/>
                    </a:lnTo>
                    <a:lnTo>
                      <a:pt x="1" y="29"/>
                    </a:lnTo>
                    <a:lnTo>
                      <a:pt x="3" y="25"/>
                    </a:lnTo>
                    <a:lnTo>
                      <a:pt x="6" y="21"/>
                    </a:lnTo>
                    <a:lnTo>
                      <a:pt x="7" y="19"/>
                    </a:lnTo>
                    <a:lnTo>
                      <a:pt x="10" y="15"/>
                    </a:lnTo>
                    <a:lnTo>
                      <a:pt x="10" y="10"/>
                    </a:lnTo>
                    <a:lnTo>
                      <a:pt x="12" y="6"/>
                    </a:lnTo>
                    <a:lnTo>
                      <a:pt x="10" y="0"/>
                    </a:lnTo>
                    <a:close/>
                  </a:path>
                </a:pathLst>
              </a:custGeom>
              <a:solidFill>
                <a:srgbClr val="FFFFFF"/>
              </a:solidFill>
              <a:ln w="9525">
                <a:noFill/>
                <a:round/>
                <a:headEnd/>
                <a:tailEnd/>
              </a:ln>
            </p:spPr>
            <p:txBody>
              <a:bodyPr/>
              <a:lstStyle/>
              <a:p>
                <a:endParaRPr lang="it-IT">
                  <a:solidFill>
                    <a:srgbClr val="FFFFFF"/>
                  </a:solidFill>
                </a:endParaRPr>
              </a:p>
            </p:txBody>
          </p:sp>
          <p:sp>
            <p:nvSpPr>
              <p:cNvPr id="29182" name="Freeform 626"/>
              <p:cNvSpPr>
                <a:spLocks/>
              </p:cNvSpPr>
              <p:nvPr/>
            </p:nvSpPr>
            <p:spPr bwMode="auto">
              <a:xfrm>
                <a:off x="3184" y="1882"/>
                <a:ext cx="14" cy="42"/>
              </a:xfrm>
              <a:custGeom>
                <a:avLst/>
                <a:gdLst>
                  <a:gd name="T0" fmla="*/ 5 w 14"/>
                  <a:gd name="T1" fmla="*/ 2 h 42"/>
                  <a:gd name="T2" fmla="*/ 2 w 14"/>
                  <a:gd name="T3" fmla="*/ 2 h 42"/>
                  <a:gd name="T4" fmla="*/ 0 w 14"/>
                  <a:gd name="T5" fmla="*/ 6 h 42"/>
                  <a:gd name="T6" fmla="*/ 0 w 14"/>
                  <a:gd name="T7" fmla="*/ 8 h 42"/>
                  <a:gd name="T8" fmla="*/ 0 w 14"/>
                  <a:gd name="T9" fmla="*/ 12 h 42"/>
                  <a:gd name="T10" fmla="*/ 0 w 14"/>
                  <a:gd name="T11" fmla="*/ 14 h 42"/>
                  <a:gd name="T12" fmla="*/ 0 w 14"/>
                  <a:gd name="T13" fmla="*/ 19 h 42"/>
                  <a:gd name="T14" fmla="*/ 2 w 14"/>
                  <a:gd name="T15" fmla="*/ 21 h 42"/>
                  <a:gd name="T16" fmla="*/ 2 w 14"/>
                  <a:gd name="T17" fmla="*/ 25 h 42"/>
                  <a:gd name="T18" fmla="*/ 4 w 14"/>
                  <a:gd name="T19" fmla="*/ 27 h 42"/>
                  <a:gd name="T20" fmla="*/ 4 w 14"/>
                  <a:gd name="T21" fmla="*/ 29 h 42"/>
                  <a:gd name="T22" fmla="*/ 5 w 14"/>
                  <a:gd name="T23" fmla="*/ 31 h 42"/>
                  <a:gd name="T24" fmla="*/ 7 w 14"/>
                  <a:gd name="T25" fmla="*/ 33 h 42"/>
                  <a:gd name="T26" fmla="*/ 8 w 14"/>
                  <a:gd name="T27" fmla="*/ 35 h 42"/>
                  <a:gd name="T28" fmla="*/ 10 w 14"/>
                  <a:gd name="T29" fmla="*/ 37 h 42"/>
                  <a:gd name="T30" fmla="*/ 13 w 14"/>
                  <a:gd name="T31" fmla="*/ 40 h 42"/>
                  <a:gd name="T32" fmla="*/ 14 w 14"/>
                  <a:gd name="T33" fmla="*/ 42 h 42"/>
                  <a:gd name="T34" fmla="*/ 11 w 14"/>
                  <a:gd name="T35" fmla="*/ 37 h 42"/>
                  <a:gd name="T36" fmla="*/ 10 w 14"/>
                  <a:gd name="T37" fmla="*/ 33 h 42"/>
                  <a:gd name="T38" fmla="*/ 8 w 14"/>
                  <a:gd name="T39" fmla="*/ 27 h 42"/>
                  <a:gd name="T40" fmla="*/ 8 w 14"/>
                  <a:gd name="T41" fmla="*/ 23 h 42"/>
                  <a:gd name="T42" fmla="*/ 7 w 14"/>
                  <a:gd name="T43" fmla="*/ 16 h 42"/>
                  <a:gd name="T44" fmla="*/ 7 w 14"/>
                  <a:gd name="T45" fmla="*/ 12 h 42"/>
                  <a:gd name="T46" fmla="*/ 8 w 14"/>
                  <a:gd name="T47" fmla="*/ 6 h 42"/>
                  <a:gd name="T48" fmla="*/ 10 w 14"/>
                  <a:gd name="T49" fmla="*/ 2 h 42"/>
                  <a:gd name="T50" fmla="*/ 10 w 14"/>
                  <a:gd name="T51" fmla="*/ 2 h 42"/>
                  <a:gd name="T52" fmla="*/ 8 w 14"/>
                  <a:gd name="T53" fmla="*/ 2 h 42"/>
                  <a:gd name="T54" fmla="*/ 8 w 14"/>
                  <a:gd name="T55" fmla="*/ 2 h 42"/>
                  <a:gd name="T56" fmla="*/ 8 w 14"/>
                  <a:gd name="T57" fmla="*/ 0 h 42"/>
                  <a:gd name="T58" fmla="*/ 7 w 14"/>
                  <a:gd name="T59" fmla="*/ 0 h 42"/>
                  <a:gd name="T60" fmla="*/ 5 w 14"/>
                  <a:gd name="T61" fmla="*/ 0 h 42"/>
                  <a:gd name="T62" fmla="*/ 5 w 14"/>
                  <a:gd name="T63" fmla="*/ 0 h 42"/>
                  <a:gd name="T64" fmla="*/ 5 w 14"/>
                  <a:gd name="T65" fmla="*/ 2 h 4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
                  <a:gd name="T100" fmla="*/ 0 h 42"/>
                  <a:gd name="T101" fmla="*/ 14 w 14"/>
                  <a:gd name="T102" fmla="*/ 42 h 42"/>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 h="42">
                    <a:moveTo>
                      <a:pt x="5" y="2"/>
                    </a:moveTo>
                    <a:lnTo>
                      <a:pt x="2" y="2"/>
                    </a:lnTo>
                    <a:lnTo>
                      <a:pt x="0" y="6"/>
                    </a:lnTo>
                    <a:lnTo>
                      <a:pt x="0" y="8"/>
                    </a:lnTo>
                    <a:lnTo>
                      <a:pt x="0" y="12"/>
                    </a:lnTo>
                    <a:lnTo>
                      <a:pt x="0" y="14"/>
                    </a:lnTo>
                    <a:lnTo>
                      <a:pt x="0" y="19"/>
                    </a:lnTo>
                    <a:lnTo>
                      <a:pt x="2" y="21"/>
                    </a:lnTo>
                    <a:lnTo>
                      <a:pt x="2" y="25"/>
                    </a:lnTo>
                    <a:lnTo>
                      <a:pt x="4" y="27"/>
                    </a:lnTo>
                    <a:lnTo>
                      <a:pt x="4" y="29"/>
                    </a:lnTo>
                    <a:lnTo>
                      <a:pt x="5" y="31"/>
                    </a:lnTo>
                    <a:lnTo>
                      <a:pt x="7" y="33"/>
                    </a:lnTo>
                    <a:lnTo>
                      <a:pt x="8" y="35"/>
                    </a:lnTo>
                    <a:lnTo>
                      <a:pt x="10" y="37"/>
                    </a:lnTo>
                    <a:lnTo>
                      <a:pt x="13" y="40"/>
                    </a:lnTo>
                    <a:lnTo>
                      <a:pt x="14" y="42"/>
                    </a:lnTo>
                    <a:lnTo>
                      <a:pt x="11" y="37"/>
                    </a:lnTo>
                    <a:lnTo>
                      <a:pt x="10" y="33"/>
                    </a:lnTo>
                    <a:lnTo>
                      <a:pt x="8" y="27"/>
                    </a:lnTo>
                    <a:lnTo>
                      <a:pt x="8" y="23"/>
                    </a:lnTo>
                    <a:lnTo>
                      <a:pt x="7" y="16"/>
                    </a:lnTo>
                    <a:lnTo>
                      <a:pt x="7" y="12"/>
                    </a:lnTo>
                    <a:lnTo>
                      <a:pt x="8" y="6"/>
                    </a:lnTo>
                    <a:lnTo>
                      <a:pt x="10" y="2"/>
                    </a:lnTo>
                    <a:lnTo>
                      <a:pt x="8" y="2"/>
                    </a:lnTo>
                    <a:lnTo>
                      <a:pt x="8" y="0"/>
                    </a:lnTo>
                    <a:lnTo>
                      <a:pt x="7" y="0"/>
                    </a:lnTo>
                    <a:lnTo>
                      <a:pt x="5" y="0"/>
                    </a:lnTo>
                    <a:lnTo>
                      <a:pt x="5" y="2"/>
                    </a:lnTo>
                    <a:close/>
                  </a:path>
                </a:pathLst>
              </a:custGeom>
              <a:solidFill>
                <a:srgbClr val="FFFFFF"/>
              </a:solidFill>
              <a:ln w="9525">
                <a:noFill/>
                <a:round/>
                <a:headEnd/>
                <a:tailEnd/>
              </a:ln>
            </p:spPr>
            <p:txBody>
              <a:bodyPr/>
              <a:lstStyle/>
              <a:p>
                <a:endParaRPr lang="it-IT">
                  <a:solidFill>
                    <a:srgbClr val="FFFFFF"/>
                  </a:solidFill>
                </a:endParaRPr>
              </a:p>
            </p:txBody>
          </p:sp>
        </p:grpSp>
        <p:sp>
          <p:nvSpPr>
            <p:cNvPr id="28901" name="Freeform 627"/>
            <p:cNvSpPr>
              <a:spLocks/>
            </p:cNvSpPr>
            <p:nvPr/>
          </p:nvSpPr>
          <p:spPr bwMode="auto">
            <a:xfrm>
              <a:off x="3134" y="1926"/>
              <a:ext cx="19" cy="8"/>
            </a:xfrm>
            <a:custGeom>
              <a:avLst/>
              <a:gdLst>
                <a:gd name="T0" fmla="*/ 18 w 19"/>
                <a:gd name="T1" fmla="*/ 2 h 8"/>
                <a:gd name="T2" fmla="*/ 14 w 19"/>
                <a:gd name="T3" fmla="*/ 2 h 8"/>
                <a:gd name="T4" fmla="*/ 13 w 19"/>
                <a:gd name="T5" fmla="*/ 0 h 8"/>
                <a:gd name="T6" fmla="*/ 10 w 19"/>
                <a:gd name="T7" fmla="*/ 0 h 8"/>
                <a:gd name="T8" fmla="*/ 7 w 19"/>
                <a:gd name="T9" fmla="*/ 0 h 8"/>
                <a:gd name="T10" fmla="*/ 5 w 19"/>
                <a:gd name="T11" fmla="*/ 0 h 8"/>
                <a:gd name="T12" fmla="*/ 2 w 19"/>
                <a:gd name="T13" fmla="*/ 2 h 8"/>
                <a:gd name="T14" fmla="*/ 0 w 19"/>
                <a:gd name="T15" fmla="*/ 4 h 8"/>
                <a:gd name="T16" fmla="*/ 0 w 19"/>
                <a:gd name="T17" fmla="*/ 8 h 8"/>
                <a:gd name="T18" fmla="*/ 0 w 19"/>
                <a:gd name="T19" fmla="*/ 8 h 8"/>
                <a:gd name="T20" fmla="*/ 0 w 19"/>
                <a:gd name="T21" fmla="*/ 8 h 8"/>
                <a:gd name="T22" fmla="*/ 0 w 19"/>
                <a:gd name="T23" fmla="*/ 8 h 8"/>
                <a:gd name="T24" fmla="*/ 0 w 19"/>
                <a:gd name="T25" fmla="*/ 8 h 8"/>
                <a:gd name="T26" fmla="*/ 0 w 19"/>
                <a:gd name="T27" fmla="*/ 8 h 8"/>
                <a:gd name="T28" fmla="*/ 0 w 19"/>
                <a:gd name="T29" fmla="*/ 8 h 8"/>
                <a:gd name="T30" fmla="*/ 0 w 19"/>
                <a:gd name="T31" fmla="*/ 8 h 8"/>
                <a:gd name="T32" fmla="*/ 0 w 19"/>
                <a:gd name="T33" fmla="*/ 8 h 8"/>
                <a:gd name="T34" fmla="*/ 4 w 19"/>
                <a:gd name="T35" fmla="*/ 8 h 8"/>
                <a:gd name="T36" fmla="*/ 5 w 19"/>
                <a:gd name="T37" fmla="*/ 6 h 8"/>
                <a:gd name="T38" fmla="*/ 8 w 19"/>
                <a:gd name="T39" fmla="*/ 6 h 8"/>
                <a:gd name="T40" fmla="*/ 10 w 19"/>
                <a:gd name="T41" fmla="*/ 6 h 8"/>
                <a:gd name="T42" fmla="*/ 13 w 19"/>
                <a:gd name="T43" fmla="*/ 4 h 8"/>
                <a:gd name="T44" fmla="*/ 14 w 19"/>
                <a:gd name="T45" fmla="*/ 4 h 8"/>
                <a:gd name="T46" fmla="*/ 18 w 19"/>
                <a:gd name="T47" fmla="*/ 4 h 8"/>
                <a:gd name="T48" fmla="*/ 19 w 19"/>
                <a:gd name="T49" fmla="*/ 4 h 8"/>
                <a:gd name="T50" fmla="*/ 18 w 19"/>
                <a:gd name="T51" fmla="*/ 2 h 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9"/>
                <a:gd name="T79" fmla="*/ 0 h 8"/>
                <a:gd name="T80" fmla="*/ 19 w 19"/>
                <a:gd name="T81" fmla="*/ 8 h 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9" h="8">
                  <a:moveTo>
                    <a:pt x="18" y="2"/>
                  </a:moveTo>
                  <a:lnTo>
                    <a:pt x="14" y="2"/>
                  </a:lnTo>
                  <a:lnTo>
                    <a:pt x="13" y="0"/>
                  </a:lnTo>
                  <a:lnTo>
                    <a:pt x="10" y="0"/>
                  </a:lnTo>
                  <a:lnTo>
                    <a:pt x="7" y="0"/>
                  </a:lnTo>
                  <a:lnTo>
                    <a:pt x="5" y="0"/>
                  </a:lnTo>
                  <a:lnTo>
                    <a:pt x="2" y="2"/>
                  </a:lnTo>
                  <a:lnTo>
                    <a:pt x="0" y="4"/>
                  </a:lnTo>
                  <a:lnTo>
                    <a:pt x="0" y="8"/>
                  </a:lnTo>
                  <a:lnTo>
                    <a:pt x="4" y="8"/>
                  </a:lnTo>
                  <a:lnTo>
                    <a:pt x="5" y="6"/>
                  </a:lnTo>
                  <a:lnTo>
                    <a:pt x="8" y="6"/>
                  </a:lnTo>
                  <a:lnTo>
                    <a:pt x="10" y="6"/>
                  </a:lnTo>
                  <a:lnTo>
                    <a:pt x="13" y="4"/>
                  </a:lnTo>
                  <a:lnTo>
                    <a:pt x="14" y="4"/>
                  </a:lnTo>
                  <a:lnTo>
                    <a:pt x="18" y="4"/>
                  </a:lnTo>
                  <a:lnTo>
                    <a:pt x="19" y="4"/>
                  </a:lnTo>
                  <a:lnTo>
                    <a:pt x="18" y="2"/>
                  </a:lnTo>
                  <a:close/>
                </a:path>
              </a:pathLst>
            </a:custGeom>
            <a:solidFill>
              <a:srgbClr val="FFFFFF"/>
            </a:solidFill>
            <a:ln w="9525">
              <a:noFill/>
              <a:round/>
              <a:headEnd/>
              <a:tailEnd/>
            </a:ln>
          </p:spPr>
          <p:txBody>
            <a:bodyPr/>
            <a:lstStyle/>
            <a:p>
              <a:endParaRPr lang="it-IT">
                <a:solidFill>
                  <a:srgbClr val="FFFFFF"/>
                </a:solidFill>
              </a:endParaRPr>
            </a:p>
          </p:txBody>
        </p:sp>
        <p:sp>
          <p:nvSpPr>
            <p:cNvPr id="28902" name="Freeform 628"/>
            <p:cNvSpPr>
              <a:spLocks/>
            </p:cNvSpPr>
            <p:nvPr/>
          </p:nvSpPr>
          <p:spPr bwMode="auto">
            <a:xfrm>
              <a:off x="3195" y="1962"/>
              <a:ext cx="14" cy="16"/>
            </a:xfrm>
            <a:custGeom>
              <a:avLst/>
              <a:gdLst>
                <a:gd name="T0" fmla="*/ 14 w 14"/>
                <a:gd name="T1" fmla="*/ 0 h 16"/>
                <a:gd name="T2" fmla="*/ 13 w 14"/>
                <a:gd name="T3" fmla="*/ 0 h 16"/>
                <a:gd name="T4" fmla="*/ 11 w 14"/>
                <a:gd name="T5" fmla="*/ 0 h 16"/>
                <a:gd name="T6" fmla="*/ 10 w 14"/>
                <a:gd name="T7" fmla="*/ 0 h 16"/>
                <a:gd name="T8" fmla="*/ 8 w 14"/>
                <a:gd name="T9" fmla="*/ 0 h 16"/>
                <a:gd name="T10" fmla="*/ 8 w 14"/>
                <a:gd name="T11" fmla="*/ 2 h 16"/>
                <a:gd name="T12" fmla="*/ 7 w 14"/>
                <a:gd name="T13" fmla="*/ 2 h 16"/>
                <a:gd name="T14" fmla="*/ 5 w 14"/>
                <a:gd name="T15" fmla="*/ 2 h 16"/>
                <a:gd name="T16" fmla="*/ 5 w 14"/>
                <a:gd name="T17" fmla="*/ 2 h 16"/>
                <a:gd name="T18" fmla="*/ 3 w 14"/>
                <a:gd name="T19" fmla="*/ 4 h 16"/>
                <a:gd name="T20" fmla="*/ 2 w 14"/>
                <a:gd name="T21" fmla="*/ 6 h 16"/>
                <a:gd name="T22" fmla="*/ 2 w 14"/>
                <a:gd name="T23" fmla="*/ 6 h 16"/>
                <a:gd name="T24" fmla="*/ 0 w 14"/>
                <a:gd name="T25" fmla="*/ 8 h 16"/>
                <a:gd name="T26" fmla="*/ 0 w 14"/>
                <a:gd name="T27" fmla="*/ 10 h 16"/>
                <a:gd name="T28" fmla="*/ 0 w 14"/>
                <a:gd name="T29" fmla="*/ 12 h 16"/>
                <a:gd name="T30" fmla="*/ 0 w 14"/>
                <a:gd name="T31" fmla="*/ 14 h 16"/>
                <a:gd name="T32" fmla="*/ 0 w 14"/>
                <a:gd name="T33" fmla="*/ 16 h 16"/>
                <a:gd name="T34" fmla="*/ 2 w 14"/>
                <a:gd name="T35" fmla="*/ 14 h 16"/>
                <a:gd name="T36" fmla="*/ 3 w 14"/>
                <a:gd name="T37" fmla="*/ 12 h 16"/>
                <a:gd name="T38" fmla="*/ 5 w 14"/>
                <a:gd name="T39" fmla="*/ 10 h 16"/>
                <a:gd name="T40" fmla="*/ 7 w 14"/>
                <a:gd name="T41" fmla="*/ 6 h 16"/>
                <a:gd name="T42" fmla="*/ 8 w 14"/>
                <a:gd name="T43" fmla="*/ 4 h 16"/>
                <a:gd name="T44" fmla="*/ 10 w 14"/>
                <a:gd name="T45" fmla="*/ 2 h 16"/>
                <a:gd name="T46" fmla="*/ 11 w 14"/>
                <a:gd name="T47" fmla="*/ 0 h 16"/>
                <a:gd name="T48" fmla="*/ 14 w 14"/>
                <a:gd name="T49" fmla="*/ 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
                <a:gd name="T76" fmla="*/ 0 h 16"/>
                <a:gd name="T77" fmla="*/ 14 w 14"/>
                <a:gd name="T78" fmla="*/ 16 h 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 h="16">
                  <a:moveTo>
                    <a:pt x="14" y="0"/>
                  </a:moveTo>
                  <a:lnTo>
                    <a:pt x="13" y="0"/>
                  </a:lnTo>
                  <a:lnTo>
                    <a:pt x="11" y="0"/>
                  </a:lnTo>
                  <a:lnTo>
                    <a:pt x="10" y="0"/>
                  </a:lnTo>
                  <a:lnTo>
                    <a:pt x="8" y="0"/>
                  </a:lnTo>
                  <a:lnTo>
                    <a:pt x="8" y="2"/>
                  </a:lnTo>
                  <a:lnTo>
                    <a:pt x="7" y="2"/>
                  </a:lnTo>
                  <a:lnTo>
                    <a:pt x="5" y="2"/>
                  </a:lnTo>
                  <a:lnTo>
                    <a:pt x="3" y="4"/>
                  </a:lnTo>
                  <a:lnTo>
                    <a:pt x="2" y="6"/>
                  </a:lnTo>
                  <a:lnTo>
                    <a:pt x="0" y="8"/>
                  </a:lnTo>
                  <a:lnTo>
                    <a:pt x="0" y="10"/>
                  </a:lnTo>
                  <a:lnTo>
                    <a:pt x="0" y="12"/>
                  </a:lnTo>
                  <a:lnTo>
                    <a:pt x="0" y="14"/>
                  </a:lnTo>
                  <a:lnTo>
                    <a:pt x="0" y="16"/>
                  </a:lnTo>
                  <a:lnTo>
                    <a:pt x="2" y="14"/>
                  </a:lnTo>
                  <a:lnTo>
                    <a:pt x="3" y="12"/>
                  </a:lnTo>
                  <a:lnTo>
                    <a:pt x="5" y="10"/>
                  </a:lnTo>
                  <a:lnTo>
                    <a:pt x="7" y="6"/>
                  </a:lnTo>
                  <a:lnTo>
                    <a:pt x="8" y="4"/>
                  </a:lnTo>
                  <a:lnTo>
                    <a:pt x="10" y="2"/>
                  </a:lnTo>
                  <a:lnTo>
                    <a:pt x="11" y="0"/>
                  </a:lnTo>
                  <a:lnTo>
                    <a:pt x="14" y="0"/>
                  </a:lnTo>
                  <a:close/>
                </a:path>
              </a:pathLst>
            </a:custGeom>
            <a:solidFill>
              <a:srgbClr val="FFFFFF"/>
            </a:solidFill>
            <a:ln w="9525">
              <a:noFill/>
              <a:round/>
              <a:headEnd/>
              <a:tailEnd/>
            </a:ln>
          </p:spPr>
          <p:txBody>
            <a:bodyPr/>
            <a:lstStyle/>
            <a:p>
              <a:endParaRPr lang="it-IT">
                <a:solidFill>
                  <a:srgbClr val="FFFFFF"/>
                </a:solidFill>
              </a:endParaRPr>
            </a:p>
          </p:txBody>
        </p:sp>
        <p:sp>
          <p:nvSpPr>
            <p:cNvPr id="28903" name="Freeform 629"/>
            <p:cNvSpPr>
              <a:spLocks/>
            </p:cNvSpPr>
            <p:nvPr/>
          </p:nvSpPr>
          <p:spPr bwMode="auto">
            <a:xfrm>
              <a:off x="3202" y="1814"/>
              <a:ext cx="12" cy="30"/>
            </a:xfrm>
            <a:custGeom>
              <a:avLst/>
              <a:gdLst>
                <a:gd name="T0" fmla="*/ 12 w 12"/>
                <a:gd name="T1" fmla="*/ 0 h 30"/>
                <a:gd name="T2" fmla="*/ 11 w 12"/>
                <a:gd name="T3" fmla="*/ 5 h 30"/>
                <a:gd name="T4" fmla="*/ 7 w 12"/>
                <a:gd name="T5" fmla="*/ 7 h 30"/>
                <a:gd name="T6" fmla="*/ 4 w 12"/>
                <a:gd name="T7" fmla="*/ 11 h 30"/>
                <a:gd name="T8" fmla="*/ 3 w 12"/>
                <a:gd name="T9" fmla="*/ 13 h 30"/>
                <a:gd name="T10" fmla="*/ 1 w 12"/>
                <a:gd name="T11" fmla="*/ 17 h 30"/>
                <a:gd name="T12" fmla="*/ 0 w 12"/>
                <a:gd name="T13" fmla="*/ 21 h 30"/>
                <a:gd name="T14" fmla="*/ 0 w 12"/>
                <a:gd name="T15" fmla="*/ 26 h 30"/>
                <a:gd name="T16" fmla="*/ 3 w 12"/>
                <a:gd name="T17" fmla="*/ 30 h 30"/>
                <a:gd name="T18" fmla="*/ 3 w 12"/>
                <a:gd name="T19" fmla="*/ 26 h 30"/>
                <a:gd name="T20" fmla="*/ 4 w 12"/>
                <a:gd name="T21" fmla="*/ 23 h 30"/>
                <a:gd name="T22" fmla="*/ 4 w 12"/>
                <a:gd name="T23" fmla="*/ 19 h 30"/>
                <a:gd name="T24" fmla="*/ 6 w 12"/>
                <a:gd name="T25" fmla="*/ 15 h 30"/>
                <a:gd name="T26" fmla="*/ 6 w 12"/>
                <a:gd name="T27" fmla="*/ 13 h 30"/>
                <a:gd name="T28" fmla="*/ 7 w 12"/>
                <a:gd name="T29" fmla="*/ 9 h 30"/>
                <a:gd name="T30" fmla="*/ 9 w 12"/>
                <a:gd name="T31" fmla="*/ 7 h 30"/>
                <a:gd name="T32" fmla="*/ 9 w 12"/>
                <a:gd name="T33" fmla="*/ 2 h 30"/>
                <a:gd name="T34" fmla="*/ 12 w 12"/>
                <a:gd name="T35" fmla="*/ 0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
                <a:gd name="T55" fmla="*/ 0 h 30"/>
                <a:gd name="T56" fmla="*/ 12 w 12"/>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 h="30">
                  <a:moveTo>
                    <a:pt x="12" y="0"/>
                  </a:moveTo>
                  <a:lnTo>
                    <a:pt x="11" y="5"/>
                  </a:lnTo>
                  <a:lnTo>
                    <a:pt x="7" y="7"/>
                  </a:lnTo>
                  <a:lnTo>
                    <a:pt x="4" y="11"/>
                  </a:lnTo>
                  <a:lnTo>
                    <a:pt x="3" y="13"/>
                  </a:lnTo>
                  <a:lnTo>
                    <a:pt x="1" y="17"/>
                  </a:lnTo>
                  <a:lnTo>
                    <a:pt x="0" y="21"/>
                  </a:lnTo>
                  <a:lnTo>
                    <a:pt x="0" y="26"/>
                  </a:lnTo>
                  <a:lnTo>
                    <a:pt x="3" y="30"/>
                  </a:lnTo>
                  <a:lnTo>
                    <a:pt x="3" y="26"/>
                  </a:lnTo>
                  <a:lnTo>
                    <a:pt x="4" y="23"/>
                  </a:lnTo>
                  <a:lnTo>
                    <a:pt x="4" y="19"/>
                  </a:lnTo>
                  <a:lnTo>
                    <a:pt x="6" y="15"/>
                  </a:lnTo>
                  <a:lnTo>
                    <a:pt x="6" y="13"/>
                  </a:lnTo>
                  <a:lnTo>
                    <a:pt x="7" y="9"/>
                  </a:lnTo>
                  <a:lnTo>
                    <a:pt x="9" y="7"/>
                  </a:lnTo>
                  <a:lnTo>
                    <a:pt x="9" y="2"/>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8904" name="Freeform 630"/>
            <p:cNvSpPr>
              <a:spLocks/>
            </p:cNvSpPr>
            <p:nvPr/>
          </p:nvSpPr>
          <p:spPr bwMode="auto">
            <a:xfrm>
              <a:off x="3148" y="1737"/>
              <a:ext cx="22" cy="14"/>
            </a:xfrm>
            <a:custGeom>
              <a:avLst/>
              <a:gdLst>
                <a:gd name="T0" fmla="*/ 21 w 22"/>
                <a:gd name="T1" fmla="*/ 0 h 14"/>
                <a:gd name="T2" fmla="*/ 19 w 22"/>
                <a:gd name="T3" fmla="*/ 2 h 14"/>
                <a:gd name="T4" fmla="*/ 19 w 22"/>
                <a:gd name="T5" fmla="*/ 2 h 14"/>
                <a:gd name="T6" fmla="*/ 18 w 22"/>
                <a:gd name="T7" fmla="*/ 2 h 14"/>
                <a:gd name="T8" fmla="*/ 16 w 22"/>
                <a:gd name="T9" fmla="*/ 4 h 14"/>
                <a:gd name="T10" fmla="*/ 15 w 22"/>
                <a:gd name="T11" fmla="*/ 4 h 14"/>
                <a:gd name="T12" fmla="*/ 15 w 22"/>
                <a:gd name="T13" fmla="*/ 4 h 14"/>
                <a:gd name="T14" fmla="*/ 13 w 22"/>
                <a:gd name="T15" fmla="*/ 4 h 14"/>
                <a:gd name="T16" fmla="*/ 11 w 22"/>
                <a:gd name="T17" fmla="*/ 6 h 14"/>
                <a:gd name="T18" fmla="*/ 11 w 22"/>
                <a:gd name="T19" fmla="*/ 6 h 14"/>
                <a:gd name="T20" fmla="*/ 10 w 22"/>
                <a:gd name="T21" fmla="*/ 6 h 14"/>
                <a:gd name="T22" fmla="*/ 10 w 22"/>
                <a:gd name="T23" fmla="*/ 6 h 14"/>
                <a:gd name="T24" fmla="*/ 8 w 22"/>
                <a:gd name="T25" fmla="*/ 6 h 14"/>
                <a:gd name="T26" fmla="*/ 7 w 22"/>
                <a:gd name="T27" fmla="*/ 6 h 14"/>
                <a:gd name="T28" fmla="*/ 7 w 22"/>
                <a:gd name="T29" fmla="*/ 8 h 14"/>
                <a:gd name="T30" fmla="*/ 5 w 22"/>
                <a:gd name="T31" fmla="*/ 8 h 14"/>
                <a:gd name="T32" fmla="*/ 5 w 22"/>
                <a:gd name="T33" fmla="*/ 8 h 14"/>
                <a:gd name="T34" fmla="*/ 4 w 22"/>
                <a:gd name="T35" fmla="*/ 8 h 14"/>
                <a:gd name="T36" fmla="*/ 4 w 22"/>
                <a:gd name="T37" fmla="*/ 10 h 14"/>
                <a:gd name="T38" fmla="*/ 4 w 22"/>
                <a:gd name="T39" fmla="*/ 10 h 14"/>
                <a:gd name="T40" fmla="*/ 2 w 22"/>
                <a:gd name="T41" fmla="*/ 10 h 14"/>
                <a:gd name="T42" fmla="*/ 2 w 22"/>
                <a:gd name="T43" fmla="*/ 12 h 14"/>
                <a:gd name="T44" fmla="*/ 2 w 22"/>
                <a:gd name="T45" fmla="*/ 12 h 14"/>
                <a:gd name="T46" fmla="*/ 2 w 22"/>
                <a:gd name="T47" fmla="*/ 12 h 14"/>
                <a:gd name="T48" fmla="*/ 0 w 22"/>
                <a:gd name="T49" fmla="*/ 14 h 14"/>
                <a:gd name="T50" fmla="*/ 4 w 22"/>
                <a:gd name="T51" fmla="*/ 12 h 14"/>
                <a:gd name="T52" fmla="*/ 7 w 22"/>
                <a:gd name="T53" fmla="*/ 12 h 14"/>
                <a:gd name="T54" fmla="*/ 10 w 22"/>
                <a:gd name="T55" fmla="*/ 10 h 14"/>
                <a:gd name="T56" fmla="*/ 13 w 22"/>
                <a:gd name="T57" fmla="*/ 10 h 14"/>
                <a:gd name="T58" fmla="*/ 15 w 22"/>
                <a:gd name="T59" fmla="*/ 8 h 14"/>
                <a:gd name="T60" fmla="*/ 18 w 22"/>
                <a:gd name="T61" fmla="*/ 6 h 14"/>
                <a:gd name="T62" fmla="*/ 19 w 22"/>
                <a:gd name="T63" fmla="*/ 4 h 14"/>
                <a:gd name="T64" fmla="*/ 22 w 22"/>
                <a:gd name="T65" fmla="*/ 2 h 14"/>
                <a:gd name="T66" fmla="*/ 22 w 22"/>
                <a:gd name="T67" fmla="*/ 2 h 14"/>
                <a:gd name="T68" fmla="*/ 22 w 22"/>
                <a:gd name="T69" fmla="*/ 2 h 14"/>
                <a:gd name="T70" fmla="*/ 22 w 22"/>
                <a:gd name="T71" fmla="*/ 2 h 14"/>
                <a:gd name="T72" fmla="*/ 21 w 22"/>
                <a:gd name="T73" fmla="*/ 2 h 14"/>
                <a:gd name="T74" fmla="*/ 21 w 22"/>
                <a:gd name="T75" fmla="*/ 0 h 14"/>
                <a:gd name="T76" fmla="*/ 21 w 22"/>
                <a:gd name="T77" fmla="*/ 0 h 14"/>
                <a:gd name="T78" fmla="*/ 21 w 22"/>
                <a:gd name="T79" fmla="*/ 0 h 14"/>
                <a:gd name="T80" fmla="*/ 21 w 22"/>
                <a:gd name="T81" fmla="*/ 0 h 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2"/>
                <a:gd name="T124" fmla="*/ 0 h 14"/>
                <a:gd name="T125" fmla="*/ 22 w 22"/>
                <a:gd name="T126" fmla="*/ 14 h 1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2" h="14">
                  <a:moveTo>
                    <a:pt x="21" y="0"/>
                  </a:moveTo>
                  <a:lnTo>
                    <a:pt x="19" y="2"/>
                  </a:lnTo>
                  <a:lnTo>
                    <a:pt x="18" y="2"/>
                  </a:lnTo>
                  <a:lnTo>
                    <a:pt x="16" y="4"/>
                  </a:lnTo>
                  <a:lnTo>
                    <a:pt x="15" y="4"/>
                  </a:lnTo>
                  <a:lnTo>
                    <a:pt x="13" y="4"/>
                  </a:lnTo>
                  <a:lnTo>
                    <a:pt x="11" y="6"/>
                  </a:lnTo>
                  <a:lnTo>
                    <a:pt x="10" y="6"/>
                  </a:lnTo>
                  <a:lnTo>
                    <a:pt x="8" y="6"/>
                  </a:lnTo>
                  <a:lnTo>
                    <a:pt x="7" y="6"/>
                  </a:lnTo>
                  <a:lnTo>
                    <a:pt x="7" y="8"/>
                  </a:lnTo>
                  <a:lnTo>
                    <a:pt x="5" y="8"/>
                  </a:lnTo>
                  <a:lnTo>
                    <a:pt x="4" y="8"/>
                  </a:lnTo>
                  <a:lnTo>
                    <a:pt x="4" y="10"/>
                  </a:lnTo>
                  <a:lnTo>
                    <a:pt x="2" y="10"/>
                  </a:lnTo>
                  <a:lnTo>
                    <a:pt x="2" y="12"/>
                  </a:lnTo>
                  <a:lnTo>
                    <a:pt x="0" y="14"/>
                  </a:lnTo>
                  <a:lnTo>
                    <a:pt x="4" y="12"/>
                  </a:lnTo>
                  <a:lnTo>
                    <a:pt x="7" y="12"/>
                  </a:lnTo>
                  <a:lnTo>
                    <a:pt x="10" y="10"/>
                  </a:lnTo>
                  <a:lnTo>
                    <a:pt x="13" y="10"/>
                  </a:lnTo>
                  <a:lnTo>
                    <a:pt x="15" y="8"/>
                  </a:lnTo>
                  <a:lnTo>
                    <a:pt x="18" y="6"/>
                  </a:lnTo>
                  <a:lnTo>
                    <a:pt x="19" y="4"/>
                  </a:lnTo>
                  <a:lnTo>
                    <a:pt x="22" y="2"/>
                  </a:lnTo>
                  <a:lnTo>
                    <a:pt x="21" y="2"/>
                  </a:lnTo>
                  <a:lnTo>
                    <a:pt x="21" y="0"/>
                  </a:lnTo>
                  <a:close/>
                </a:path>
              </a:pathLst>
            </a:custGeom>
            <a:solidFill>
              <a:srgbClr val="FFFFFF"/>
            </a:solidFill>
            <a:ln w="9525">
              <a:noFill/>
              <a:round/>
              <a:headEnd/>
              <a:tailEnd/>
            </a:ln>
          </p:spPr>
          <p:txBody>
            <a:bodyPr/>
            <a:lstStyle/>
            <a:p>
              <a:endParaRPr lang="it-IT">
                <a:solidFill>
                  <a:srgbClr val="FFFFFF"/>
                </a:solidFill>
              </a:endParaRPr>
            </a:p>
          </p:txBody>
        </p:sp>
        <p:sp>
          <p:nvSpPr>
            <p:cNvPr id="28905" name="Freeform 631"/>
            <p:cNvSpPr>
              <a:spLocks/>
            </p:cNvSpPr>
            <p:nvPr/>
          </p:nvSpPr>
          <p:spPr bwMode="auto">
            <a:xfrm>
              <a:off x="3236" y="1768"/>
              <a:ext cx="9" cy="11"/>
            </a:xfrm>
            <a:custGeom>
              <a:avLst/>
              <a:gdLst>
                <a:gd name="T0" fmla="*/ 9 w 9"/>
                <a:gd name="T1" fmla="*/ 0 h 11"/>
                <a:gd name="T2" fmla="*/ 8 w 9"/>
                <a:gd name="T3" fmla="*/ 2 h 11"/>
                <a:gd name="T4" fmla="*/ 8 w 9"/>
                <a:gd name="T5" fmla="*/ 4 h 11"/>
                <a:gd name="T6" fmla="*/ 6 w 9"/>
                <a:gd name="T7" fmla="*/ 4 h 11"/>
                <a:gd name="T8" fmla="*/ 5 w 9"/>
                <a:gd name="T9" fmla="*/ 6 h 11"/>
                <a:gd name="T10" fmla="*/ 3 w 9"/>
                <a:gd name="T11" fmla="*/ 6 h 11"/>
                <a:gd name="T12" fmla="*/ 3 w 9"/>
                <a:gd name="T13" fmla="*/ 9 h 11"/>
                <a:gd name="T14" fmla="*/ 2 w 9"/>
                <a:gd name="T15" fmla="*/ 11 h 11"/>
                <a:gd name="T16" fmla="*/ 0 w 9"/>
                <a:gd name="T17" fmla="*/ 11 h 11"/>
                <a:gd name="T18" fmla="*/ 2 w 9"/>
                <a:gd name="T19" fmla="*/ 11 h 11"/>
                <a:gd name="T20" fmla="*/ 3 w 9"/>
                <a:gd name="T21" fmla="*/ 11 h 11"/>
                <a:gd name="T22" fmla="*/ 5 w 9"/>
                <a:gd name="T23" fmla="*/ 11 h 11"/>
                <a:gd name="T24" fmla="*/ 6 w 9"/>
                <a:gd name="T25" fmla="*/ 9 h 11"/>
                <a:gd name="T26" fmla="*/ 8 w 9"/>
                <a:gd name="T27" fmla="*/ 6 h 11"/>
                <a:gd name="T28" fmla="*/ 8 w 9"/>
                <a:gd name="T29" fmla="*/ 4 h 11"/>
                <a:gd name="T30" fmla="*/ 9 w 9"/>
                <a:gd name="T31" fmla="*/ 2 h 11"/>
                <a:gd name="T32" fmla="*/ 9 w 9"/>
                <a:gd name="T33" fmla="*/ 0 h 1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
                <a:gd name="T52" fmla="*/ 0 h 11"/>
                <a:gd name="T53" fmla="*/ 9 w 9"/>
                <a:gd name="T54" fmla="*/ 11 h 1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 h="11">
                  <a:moveTo>
                    <a:pt x="9" y="0"/>
                  </a:moveTo>
                  <a:lnTo>
                    <a:pt x="8" y="2"/>
                  </a:lnTo>
                  <a:lnTo>
                    <a:pt x="8" y="4"/>
                  </a:lnTo>
                  <a:lnTo>
                    <a:pt x="6" y="4"/>
                  </a:lnTo>
                  <a:lnTo>
                    <a:pt x="5" y="6"/>
                  </a:lnTo>
                  <a:lnTo>
                    <a:pt x="3" y="6"/>
                  </a:lnTo>
                  <a:lnTo>
                    <a:pt x="3" y="9"/>
                  </a:lnTo>
                  <a:lnTo>
                    <a:pt x="2" y="11"/>
                  </a:lnTo>
                  <a:lnTo>
                    <a:pt x="0" y="11"/>
                  </a:lnTo>
                  <a:lnTo>
                    <a:pt x="2" y="11"/>
                  </a:lnTo>
                  <a:lnTo>
                    <a:pt x="3" y="11"/>
                  </a:lnTo>
                  <a:lnTo>
                    <a:pt x="5" y="11"/>
                  </a:lnTo>
                  <a:lnTo>
                    <a:pt x="6" y="9"/>
                  </a:lnTo>
                  <a:lnTo>
                    <a:pt x="8" y="6"/>
                  </a:lnTo>
                  <a:lnTo>
                    <a:pt x="8" y="4"/>
                  </a:lnTo>
                  <a:lnTo>
                    <a:pt x="9" y="2"/>
                  </a:lnTo>
                  <a:lnTo>
                    <a:pt x="9" y="0"/>
                  </a:lnTo>
                  <a:close/>
                </a:path>
              </a:pathLst>
            </a:custGeom>
            <a:solidFill>
              <a:srgbClr val="FFFFFF"/>
            </a:solidFill>
            <a:ln w="9525">
              <a:noFill/>
              <a:round/>
              <a:headEnd/>
              <a:tailEnd/>
            </a:ln>
          </p:spPr>
          <p:txBody>
            <a:bodyPr/>
            <a:lstStyle/>
            <a:p>
              <a:endParaRPr lang="it-IT">
                <a:solidFill>
                  <a:srgbClr val="FFFFFF"/>
                </a:solidFill>
              </a:endParaRPr>
            </a:p>
          </p:txBody>
        </p:sp>
        <p:sp>
          <p:nvSpPr>
            <p:cNvPr id="28906" name="Freeform 632"/>
            <p:cNvSpPr>
              <a:spLocks/>
            </p:cNvSpPr>
            <p:nvPr/>
          </p:nvSpPr>
          <p:spPr bwMode="auto">
            <a:xfrm>
              <a:off x="3274" y="1812"/>
              <a:ext cx="10" cy="9"/>
            </a:xfrm>
            <a:custGeom>
              <a:avLst/>
              <a:gdLst>
                <a:gd name="T0" fmla="*/ 10 w 10"/>
                <a:gd name="T1" fmla="*/ 0 h 9"/>
                <a:gd name="T2" fmla="*/ 9 w 10"/>
                <a:gd name="T3" fmla="*/ 0 h 9"/>
                <a:gd name="T4" fmla="*/ 7 w 10"/>
                <a:gd name="T5" fmla="*/ 0 h 9"/>
                <a:gd name="T6" fmla="*/ 4 w 10"/>
                <a:gd name="T7" fmla="*/ 2 h 9"/>
                <a:gd name="T8" fmla="*/ 3 w 10"/>
                <a:gd name="T9" fmla="*/ 2 h 9"/>
                <a:gd name="T10" fmla="*/ 3 w 10"/>
                <a:gd name="T11" fmla="*/ 2 h 9"/>
                <a:gd name="T12" fmla="*/ 1 w 10"/>
                <a:gd name="T13" fmla="*/ 4 h 9"/>
                <a:gd name="T14" fmla="*/ 0 w 10"/>
                <a:gd name="T15" fmla="*/ 7 h 9"/>
                <a:gd name="T16" fmla="*/ 0 w 10"/>
                <a:gd name="T17" fmla="*/ 9 h 9"/>
                <a:gd name="T18" fmla="*/ 1 w 10"/>
                <a:gd name="T19" fmla="*/ 9 h 9"/>
                <a:gd name="T20" fmla="*/ 3 w 10"/>
                <a:gd name="T21" fmla="*/ 7 h 9"/>
                <a:gd name="T22" fmla="*/ 4 w 10"/>
                <a:gd name="T23" fmla="*/ 7 h 9"/>
                <a:gd name="T24" fmla="*/ 6 w 10"/>
                <a:gd name="T25" fmla="*/ 4 h 9"/>
                <a:gd name="T26" fmla="*/ 6 w 10"/>
                <a:gd name="T27" fmla="*/ 4 h 9"/>
                <a:gd name="T28" fmla="*/ 7 w 10"/>
                <a:gd name="T29" fmla="*/ 2 h 9"/>
                <a:gd name="T30" fmla="*/ 9 w 10"/>
                <a:gd name="T31" fmla="*/ 0 h 9"/>
                <a:gd name="T32" fmla="*/ 10 w 10"/>
                <a:gd name="T33" fmla="*/ 0 h 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
                <a:gd name="T52" fmla="*/ 0 h 9"/>
                <a:gd name="T53" fmla="*/ 10 w 10"/>
                <a:gd name="T54" fmla="*/ 9 h 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 h="9">
                  <a:moveTo>
                    <a:pt x="10" y="0"/>
                  </a:moveTo>
                  <a:lnTo>
                    <a:pt x="9" y="0"/>
                  </a:lnTo>
                  <a:lnTo>
                    <a:pt x="7" y="0"/>
                  </a:lnTo>
                  <a:lnTo>
                    <a:pt x="4" y="2"/>
                  </a:lnTo>
                  <a:lnTo>
                    <a:pt x="3" y="2"/>
                  </a:lnTo>
                  <a:lnTo>
                    <a:pt x="1" y="4"/>
                  </a:lnTo>
                  <a:lnTo>
                    <a:pt x="0" y="7"/>
                  </a:lnTo>
                  <a:lnTo>
                    <a:pt x="0" y="9"/>
                  </a:lnTo>
                  <a:lnTo>
                    <a:pt x="1" y="9"/>
                  </a:lnTo>
                  <a:lnTo>
                    <a:pt x="3" y="7"/>
                  </a:lnTo>
                  <a:lnTo>
                    <a:pt x="4" y="7"/>
                  </a:lnTo>
                  <a:lnTo>
                    <a:pt x="6" y="4"/>
                  </a:lnTo>
                  <a:lnTo>
                    <a:pt x="7" y="2"/>
                  </a:lnTo>
                  <a:lnTo>
                    <a:pt x="9" y="0"/>
                  </a:lnTo>
                  <a:lnTo>
                    <a:pt x="10" y="0"/>
                  </a:lnTo>
                  <a:close/>
                </a:path>
              </a:pathLst>
            </a:custGeom>
            <a:solidFill>
              <a:srgbClr val="FFFFFF"/>
            </a:solidFill>
            <a:ln w="9525">
              <a:noFill/>
              <a:round/>
              <a:headEnd/>
              <a:tailEnd/>
            </a:ln>
          </p:spPr>
          <p:txBody>
            <a:bodyPr/>
            <a:lstStyle/>
            <a:p>
              <a:endParaRPr lang="it-IT">
                <a:solidFill>
                  <a:srgbClr val="FFFFFF"/>
                </a:solidFill>
              </a:endParaRPr>
            </a:p>
          </p:txBody>
        </p:sp>
        <p:sp>
          <p:nvSpPr>
            <p:cNvPr id="28907" name="Freeform 633"/>
            <p:cNvSpPr>
              <a:spLocks/>
            </p:cNvSpPr>
            <p:nvPr/>
          </p:nvSpPr>
          <p:spPr bwMode="auto">
            <a:xfrm>
              <a:off x="3310" y="1755"/>
              <a:ext cx="10" cy="26"/>
            </a:xfrm>
            <a:custGeom>
              <a:avLst/>
              <a:gdLst>
                <a:gd name="T0" fmla="*/ 0 w 10"/>
                <a:gd name="T1" fmla="*/ 7 h 26"/>
                <a:gd name="T2" fmla="*/ 0 w 10"/>
                <a:gd name="T3" fmla="*/ 9 h 26"/>
                <a:gd name="T4" fmla="*/ 0 w 10"/>
                <a:gd name="T5" fmla="*/ 13 h 26"/>
                <a:gd name="T6" fmla="*/ 1 w 10"/>
                <a:gd name="T7" fmla="*/ 15 h 26"/>
                <a:gd name="T8" fmla="*/ 1 w 10"/>
                <a:gd name="T9" fmla="*/ 17 h 26"/>
                <a:gd name="T10" fmla="*/ 3 w 10"/>
                <a:gd name="T11" fmla="*/ 19 h 26"/>
                <a:gd name="T12" fmla="*/ 4 w 10"/>
                <a:gd name="T13" fmla="*/ 22 h 26"/>
                <a:gd name="T14" fmla="*/ 6 w 10"/>
                <a:gd name="T15" fmla="*/ 24 h 26"/>
                <a:gd name="T16" fmla="*/ 9 w 10"/>
                <a:gd name="T17" fmla="*/ 26 h 26"/>
                <a:gd name="T18" fmla="*/ 9 w 10"/>
                <a:gd name="T19" fmla="*/ 26 h 26"/>
                <a:gd name="T20" fmla="*/ 9 w 10"/>
                <a:gd name="T21" fmla="*/ 26 h 26"/>
                <a:gd name="T22" fmla="*/ 9 w 10"/>
                <a:gd name="T23" fmla="*/ 26 h 26"/>
                <a:gd name="T24" fmla="*/ 9 w 10"/>
                <a:gd name="T25" fmla="*/ 26 h 26"/>
                <a:gd name="T26" fmla="*/ 9 w 10"/>
                <a:gd name="T27" fmla="*/ 24 h 26"/>
                <a:gd name="T28" fmla="*/ 10 w 10"/>
                <a:gd name="T29" fmla="*/ 24 h 26"/>
                <a:gd name="T30" fmla="*/ 10 w 10"/>
                <a:gd name="T31" fmla="*/ 24 h 26"/>
                <a:gd name="T32" fmla="*/ 10 w 10"/>
                <a:gd name="T33" fmla="*/ 24 h 26"/>
                <a:gd name="T34" fmla="*/ 9 w 10"/>
                <a:gd name="T35" fmla="*/ 22 h 26"/>
                <a:gd name="T36" fmla="*/ 7 w 10"/>
                <a:gd name="T37" fmla="*/ 17 h 26"/>
                <a:gd name="T38" fmla="*/ 6 w 10"/>
                <a:gd name="T39" fmla="*/ 15 h 26"/>
                <a:gd name="T40" fmla="*/ 6 w 10"/>
                <a:gd name="T41" fmla="*/ 13 h 26"/>
                <a:gd name="T42" fmla="*/ 6 w 10"/>
                <a:gd name="T43" fmla="*/ 9 h 26"/>
                <a:gd name="T44" fmla="*/ 4 w 10"/>
                <a:gd name="T45" fmla="*/ 7 h 26"/>
                <a:gd name="T46" fmla="*/ 6 w 10"/>
                <a:gd name="T47" fmla="*/ 3 h 26"/>
                <a:gd name="T48" fmla="*/ 6 w 10"/>
                <a:gd name="T49" fmla="*/ 0 h 26"/>
                <a:gd name="T50" fmla="*/ 4 w 10"/>
                <a:gd name="T51" fmla="*/ 0 h 26"/>
                <a:gd name="T52" fmla="*/ 4 w 10"/>
                <a:gd name="T53" fmla="*/ 0 h 26"/>
                <a:gd name="T54" fmla="*/ 3 w 10"/>
                <a:gd name="T55" fmla="*/ 3 h 26"/>
                <a:gd name="T56" fmla="*/ 3 w 10"/>
                <a:gd name="T57" fmla="*/ 3 h 26"/>
                <a:gd name="T58" fmla="*/ 3 w 10"/>
                <a:gd name="T59" fmla="*/ 5 h 26"/>
                <a:gd name="T60" fmla="*/ 1 w 10"/>
                <a:gd name="T61" fmla="*/ 5 h 26"/>
                <a:gd name="T62" fmla="*/ 1 w 10"/>
                <a:gd name="T63" fmla="*/ 7 h 26"/>
                <a:gd name="T64" fmla="*/ 0 w 10"/>
                <a:gd name="T65" fmla="*/ 7 h 2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
                <a:gd name="T100" fmla="*/ 0 h 26"/>
                <a:gd name="T101" fmla="*/ 10 w 10"/>
                <a:gd name="T102" fmla="*/ 26 h 2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 h="26">
                  <a:moveTo>
                    <a:pt x="0" y="7"/>
                  </a:moveTo>
                  <a:lnTo>
                    <a:pt x="0" y="9"/>
                  </a:lnTo>
                  <a:lnTo>
                    <a:pt x="0" y="13"/>
                  </a:lnTo>
                  <a:lnTo>
                    <a:pt x="1" y="15"/>
                  </a:lnTo>
                  <a:lnTo>
                    <a:pt x="1" y="17"/>
                  </a:lnTo>
                  <a:lnTo>
                    <a:pt x="3" y="19"/>
                  </a:lnTo>
                  <a:lnTo>
                    <a:pt x="4" y="22"/>
                  </a:lnTo>
                  <a:lnTo>
                    <a:pt x="6" y="24"/>
                  </a:lnTo>
                  <a:lnTo>
                    <a:pt x="9" y="26"/>
                  </a:lnTo>
                  <a:lnTo>
                    <a:pt x="9" y="24"/>
                  </a:lnTo>
                  <a:lnTo>
                    <a:pt x="10" y="24"/>
                  </a:lnTo>
                  <a:lnTo>
                    <a:pt x="9" y="22"/>
                  </a:lnTo>
                  <a:lnTo>
                    <a:pt x="7" y="17"/>
                  </a:lnTo>
                  <a:lnTo>
                    <a:pt x="6" y="15"/>
                  </a:lnTo>
                  <a:lnTo>
                    <a:pt x="6" y="13"/>
                  </a:lnTo>
                  <a:lnTo>
                    <a:pt x="6" y="9"/>
                  </a:lnTo>
                  <a:lnTo>
                    <a:pt x="4" y="7"/>
                  </a:lnTo>
                  <a:lnTo>
                    <a:pt x="6" y="3"/>
                  </a:lnTo>
                  <a:lnTo>
                    <a:pt x="6" y="0"/>
                  </a:lnTo>
                  <a:lnTo>
                    <a:pt x="4" y="0"/>
                  </a:lnTo>
                  <a:lnTo>
                    <a:pt x="3" y="3"/>
                  </a:lnTo>
                  <a:lnTo>
                    <a:pt x="3" y="5"/>
                  </a:lnTo>
                  <a:lnTo>
                    <a:pt x="1" y="5"/>
                  </a:lnTo>
                  <a:lnTo>
                    <a:pt x="1" y="7"/>
                  </a:lnTo>
                  <a:lnTo>
                    <a:pt x="0" y="7"/>
                  </a:lnTo>
                  <a:close/>
                </a:path>
              </a:pathLst>
            </a:custGeom>
            <a:solidFill>
              <a:srgbClr val="FFFFFF"/>
            </a:solidFill>
            <a:ln w="9525">
              <a:noFill/>
              <a:round/>
              <a:headEnd/>
              <a:tailEnd/>
            </a:ln>
          </p:spPr>
          <p:txBody>
            <a:bodyPr/>
            <a:lstStyle/>
            <a:p>
              <a:endParaRPr lang="it-IT">
                <a:solidFill>
                  <a:srgbClr val="FFFFFF"/>
                </a:solidFill>
              </a:endParaRPr>
            </a:p>
          </p:txBody>
        </p:sp>
        <p:sp>
          <p:nvSpPr>
            <p:cNvPr id="28908" name="Freeform 634"/>
            <p:cNvSpPr>
              <a:spLocks/>
            </p:cNvSpPr>
            <p:nvPr/>
          </p:nvSpPr>
          <p:spPr bwMode="auto">
            <a:xfrm>
              <a:off x="3338" y="1833"/>
              <a:ext cx="11" cy="15"/>
            </a:xfrm>
            <a:custGeom>
              <a:avLst/>
              <a:gdLst>
                <a:gd name="T0" fmla="*/ 4 w 11"/>
                <a:gd name="T1" fmla="*/ 2 h 15"/>
                <a:gd name="T2" fmla="*/ 4 w 11"/>
                <a:gd name="T3" fmla="*/ 4 h 15"/>
                <a:gd name="T4" fmla="*/ 3 w 11"/>
                <a:gd name="T5" fmla="*/ 4 h 15"/>
                <a:gd name="T6" fmla="*/ 3 w 11"/>
                <a:gd name="T7" fmla="*/ 7 h 15"/>
                <a:gd name="T8" fmla="*/ 3 w 11"/>
                <a:gd name="T9" fmla="*/ 9 h 15"/>
                <a:gd name="T10" fmla="*/ 1 w 11"/>
                <a:gd name="T11" fmla="*/ 9 h 15"/>
                <a:gd name="T12" fmla="*/ 1 w 11"/>
                <a:gd name="T13" fmla="*/ 11 h 15"/>
                <a:gd name="T14" fmla="*/ 0 w 11"/>
                <a:gd name="T15" fmla="*/ 11 h 15"/>
                <a:gd name="T16" fmla="*/ 0 w 11"/>
                <a:gd name="T17" fmla="*/ 13 h 15"/>
                <a:gd name="T18" fmla="*/ 0 w 11"/>
                <a:gd name="T19" fmla="*/ 13 h 15"/>
                <a:gd name="T20" fmla="*/ 0 w 11"/>
                <a:gd name="T21" fmla="*/ 13 h 15"/>
                <a:gd name="T22" fmla="*/ 0 w 11"/>
                <a:gd name="T23" fmla="*/ 13 h 15"/>
                <a:gd name="T24" fmla="*/ 0 w 11"/>
                <a:gd name="T25" fmla="*/ 15 h 15"/>
                <a:gd name="T26" fmla="*/ 1 w 11"/>
                <a:gd name="T27" fmla="*/ 15 h 15"/>
                <a:gd name="T28" fmla="*/ 1 w 11"/>
                <a:gd name="T29" fmla="*/ 15 h 15"/>
                <a:gd name="T30" fmla="*/ 1 w 11"/>
                <a:gd name="T31" fmla="*/ 15 h 15"/>
                <a:gd name="T32" fmla="*/ 1 w 11"/>
                <a:gd name="T33" fmla="*/ 15 h 15"/>
                <a:gd name="T34" fmla="*/ 3 w 11"/>
                <a:gd name="T35" fmla="*/ 15 h 15"/>
                <a:gd name="T36" fmla="*/ 4 w 11"/>
                <a:gd name="T37" fmla="*/ 15 h 15"/>
                <a:gd name="T38" fmla="*/ 4 w 11"/>
                <a:gd name="T39" fmla="*/ 15 h 15"/>
                <a:gd name="T40" fmla="*/ 6 w 11"/>
                <a:gd name="T41" fmla="*/ 15 h 15"/>
                <a:gd name="T42" fmla="*/ 7 w 11"/>
                <a:gd name="T43" fmla="*/ 13 h 15"/>
                <a:gd name="T44" fmla="*/ 7 w 11"/>
                <a:gd name="T45" fmla="*/ 13 h 15"/>
                <a:gd name="T46" fmla="*/ 9 w 11"/>
                <a:gd name="T47" fmla="*/ 13 h 15"/>
                <a:gd name="T48" fmla="*/ 11 w 11"/>
                <a:gd name="T49" fmla="*/ 13 h 15"/>
                <a:gd name="T50" fmla="*/ 11 w 11"/>
                <a:gd name="T51" fmla="*/ 13 h 15"/>
                <a:gd name="T52" fmla="*/ 11 w 11"/>
                <a:gd name="T53" fmla="*/ 13 h 15"/>
                <a:gd name="T54" fmla="*/ 9 w 11"/>
                <a:gd name="T55" fmla="*/ 13 h 15"/>
                <a:gd name="T56" fmla="*/ 9 w 11"/>
                <a:gd name="T57" fmla="*/ 11 h 15"/>
                <a:gd name="T58" fmla="*/ 9 w 11"/>
                <a:gd name="T59" fmla="*/ 11 h 15"/>
                <a:gd name="T60" fmla="*/ 9 w 11"/>
                <a:gd name="T61" fmla="*/ 11 h 15"/>
                <a:gd name="T62" fmla="*/ 9 w 11"/>
                <a:gd name="T63" fmla="*/ 11 h 15"/>
                <a:gd name="T64" fmla="*/ 9 w 11"/>
                <a:gd name="T65" fmla="*/ 11 h 15"/>
                <a:gd name="T66" fmla="*/ 9 w 11"/>
                <a:gd name="T67" fmla="*/ 9 h 15"/>
                <a:gd name="T68" fmla="*/ 7 w 11"/>
                <a:gd name="T69" fmla="*/ 9 h 15"/>
                <a:gd name="T70" fmla="*/ 6 w 11"/>
                <a:gd name="T71" fmla="*/ 7 h 15"/>
                <a:gd name="T72" fmla="*/ 6 w 11"/>
                <a:gd name="T73" fmla="*/ 7 h 15"/>
                <a:gd name="T74" fmla="*/ 6 w 11"/>
                <a:gd name="T75" fmla="*/ 4 h 15"/>
                <a:gd name="T76" fmla="*/ 6 w 11"/>
                <a:gd name="T77" fmla="*/ 4 h 15"/>
                <a:gd name="T78" fmla="*/ 6 w 11"/>
                <a:gd name="T79" fmla="*/ 2 h 15"/>
                <a:gd name="T80" fmla="*/ 6 w 11"/>
                <a:gd name="T81" fmla="*/ 0 h 15"/>
                <a:gd name="T82" fmla="*/ 6 w 11"/>
                <a:gd name="T83" fmla="*/ 0 h 15"/>
                <a:gd name="T84" fmla="*/ 6 w 11"/>
                <a:gd name="T85" fmla="*/ 2 h 15"/>
                <a:gd name="T86" fmla="*/ 6 w 11"/>
                <a:gd name="T87" fmla="*/ 2 h 15"/>
                <a:gd name="T88" fmla="*/ 6 w 11"/>
                <a:gd name="T89" fmla="*/ 2 h 15"/>
                <a:gd name="T90" fmla="*/ 6 w 11"/>
                <a:gd name="T91" fmla="*/ 2 h 15"/>
                <a:gd name="T92" fmla="*/ 4 w 11"/>
                <a:gd name="T93" fmla="*/ 2 h 15"/>
                <a:gd name="T94" fmla="*/ 4 w 11"/>
                <a:gd name="T95" fmla="*/ 2 h 15"/>
                <a:gd name="T96" fmla="*/ 4 w 11"/>
                <a:gd name="T97" fmla="*/ 2 h 1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
                <a:gd name="T148" fmla="*/ 0 h 15"/>
                <a:gd name="T149" fmla="*/ 11 w 11"/>
                <a:gd name="T150" fmla="*/ 15 h 15"/>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 h="15">
                  <a:moveTo>
                    <a:pt x="4" y="2"/>
                  </a:moveTo>
                  <a:lnTo>
                    <a:pt x="4" y="4"/>
                  </a:lnTo>
                  <a:lnTo>
                    <a:pt x="3" y="4"/>
                  </a:lnTo>
                  <a:lnTo>
                    <a:pt x="3" y="7"/>
                  </a:lnTo>
                  <a:lnTo>
                    <a:pt x="3" y="9"/>
                  </a:lnTo>
                  <a:lnTo>
                    <a:pt x="1" y="9"/>
                  </a:lnTo>
                  <a:lnTo>
                    <a:pt x="1" y="11"/>
                  </a:lnTo>
                  <a:lnTo>
                    <a:pt x="0" y="11"/>
                  </a:lnTo>
                  <a:lnTo>
                    <a:pt x="0" y="13"/>
                  </a:lnTo>
                  <a:lnTo>
                    <a:pt x="0" y="15"/>
                  </a:lnTo>
                  <a:lnTo>
                    <a:pt x="1" y="15"/>
                  </a:lnTo>
                  <a:lnTo>
                    <a:pt x="3" y="15"/>
                  </a:lnTo>
                  <a:lnTo>
                    <a:pt x="4" y="15"/>
                  </a:lnTo>
                  <a:lnTo>
                    <a:pt x="6" y="15"/>
                  </a:lnTo>
                  <a:lnTo>
                    <a:pt x="7" y="13"/>
                  </a:lnTo>
                  <a:lnTo>
                    <a:pt x="9" y="13"/>
                  </a:lnTo>
                  <a:lnTo>
                    <a:pt x="11" y="13"/>
                  </a:lnTo>
                  <a:lnTo>
                    <a:pt x="9" y="13"/>
                  </a:lnTo>
                  <a:lnTo>
                    <a:pt x="9" y="11"/>
                  </a:lnTo>
                  <a:lnTo>
                    <a:pt x="9" y="9"/>
                  </a:lnTo>
                  <a:lnTo>
                    <a:pt x="7" y="9"/>
                  </a:lnTo>
                  <a:lnTo>
                    <a:pt x="6" y="7"/>
                  </a:lnTo>
                  <a:lnTo>
                    <a:pt x="6" y="4"/>
                  </a:lnTo>
                  <a:lnTo>
                    <a:pt x="6" y="2"/>
                  </a:lnTo>
                  <a:lnTo>
                    <a:pt x="6" y="0"/>
                  </a:lnTo>
                  <a:lnTo>
                    <a:pt x="6" y="2"/>
                  </a:lnTo>
                  <a:lnTo>
                    <a:pt x="4" y="2"/>
                  </a:lnTo>
                  <a:close/>
                </a:path>
              </a:pathLst>
            </a:custGeom>
            <a:solidFill>
              <a:srgbClr val="FFFFFF"/>
            </a:solidFill>
            <a:ln w="9525">
              <a:noFill/>
              <a:round/>
              <a:headEnd/>
              <a:tailEnd/>
            </a:ln>
          </p:spPr>
          <p:txBody>
            <a:bodyPr/>
            <a:lstStyle/>
            <a:p>
              <a:endParaRPr lang="it-IT">
                <a:solidFill>
                  <a:srgbClr val="FFFFFF"/>
                </a:solidFill>
              </a:endParaRPr>
            </a:p>
          </p:txBody>
        </p:sp>
        <p:sp>
          <p:nvSpPr>
            <p:cNvPr id="28909" name="Freeform 635"/>
            <p:cNvSpPr>
              <a:spLocks/>
            </p:cNvSpPr>
            <p:nvPr/>
          </p:nvSpPr>
          <p:spPr bwMode="auto">
            <a:xfrm>
              <a:off x="3317" y="1875"/>
              <a:ext cx="8" cy="15"/>
            </a:xfrm>
            <a:custGeom>
              <a:avLst/>
              <a:gdLst>
                <a:gd name="T0" fmla="*/ 7 w 8"/>
                <a:gd name="T1" fmla="*/ 0 h 15"/>
                <a:gd name="T2" fmla="*/ 7 w 8"/>
                <a:gd name="T3" fmla="*/ 2 h 15"/>
                <a:gd name="T4" fmla="*/ 5 w 8"/>
                <a:gd name="T5" fmla="*/ 5 h 15"/>
                <a:gd name="T6" fmla="*/ 3 w 8"/>
                <a:gd name="T7" fmla="*/ 5 h 15"/>
                <a:gd name="T8" fmla="*/ 2 w 8"/>
                <a:gd name="T9" fmla="*/ 5 h 15"/>
                <a:gd name="T10" fmla="*/ 2 w 8"/>
                <a:gd name="T11" fmla="*/ 7 h 15"/>
                <a:gd name="T12" fmla="*/ 0 w 8"/>
                <a:gd name="T13" fmla="*/ 9 h 15"/>
                <a:gd name="T14" fmla="*/ 0 w 8"/>
                <a:gd name="T15" fmla="*/ 9 h 15"/>
                <a:gd name="T16" fmla="*/ 0 w 8"/>
                <a:gd name="T17" fmla="*/ 11 h 15"/>
                <a:gd name="T18" fmla="*/ 0 w 8"/>
                <a:gd name="T19" fmla="*/ 13 h 15"/>
                <a:gd name="T20" fmla="*/ 2 w 8"/>
                <a:gd name="T21" fmla="*/ 13 h 15"/>
                <a:gd name="T22" fmla="*/ 2 w 8"/>
                <a:gd name="T23" fmla="*/ 15 h 15"/>
                <a:gd name="T24" fmla="*/ 3 w 8"/>
                <a:gd name="T25" fmla="*/ 15 h 15"/>
                <a:gd name="T26" fmla="*/ 3 w 8"/>
                <a:gd name="T27" fmla="*/ 15 h 15"/>
                <a:gd name="T28" fmla="*/ 5 w 8"/>
                <a:gd name="T29" fmla="*/ 15 h 15"/>
                <a:gd name="T30" fmla="*/ 5 w 8"/>
                <a:gd name="T31" fmla="*/ 15 h 15"/>
                <a:gd name="T32" fmla="*/ 5 w 8"/>
                <a:gd name="T33" fmla="*/ 13 h 15"/>
                <a:gd name="T34" fmla="*/ 5 w 8"/>
                <a:gd name="T35" fmla="*/ 13 h 15"/>
                <a:gd name="T36" fmla="*/ 7 w 8"/>
                <a:gd name="T37" fmla="*/ 11 h 15"/>
                <a:gd name="T38" fmla="*/ 7 w 8"/>
                <a:gd name="T39" fmla="*/ 9 h 15"/>
                <a:gd name="T40" fmla="*/ 7 w 8"/>
                <a:gd name="T41" fmla="*/ 9 h 15"/>
                <a:gd name="T42" fmla="*/ 7 w 8"/>
                <a:gd name="T43" fmla="*/ 7 h 15"/>
                <a:gd name="T44" fmla="*/ 7 w 8"/>
                <a:gd name="T45" fmla="*/ 7 h 15"/>
                <a:gd name="T46" fmla="*/ 7 w 8"/>
                <a:gd name="T47" fmla="*/ 5 h 15"/>
                <a:gd name="T48" fmla="*/ 8 w 8"/>
                <a:gd name="T49" fmla="*/ 5 h 15"/>
                <a:gd name="T50" fmla="*/ 8 w 8"/>
                <a:gd name="T51" fmla="*/ 2 h 15"/>
                <a:gd name="T52" fmla="*/ 8 w 8"/>
                <a:gd name="T53" fmla="*/ 2 h 15"/>
                <a:gd name="T54" fmla="*/ 8 w 8"/>
                <a:gd name="T55" fmla="*/ 2 h 15"/>
                <a:gd name="T56" fmla="*/ 8 w 8"/>
                <a:gd name="T57" fmla="*/ 2 h 15"/>
                <a:gd name="T58" fmla="*/ 7 w 8"/>
                <a:gd name="T59" fmla="*/ 2 h 15"/>
                <a:gd name="T60" fmla="*/ 7 w 8"/>
                <a:gd name="T61" fmla="*/ 2 h 15"/>
                <a:gd name="T62" fmla="*/ 7 w 8"/>
                <a:gd name="T63" fmla="*/ 2 h 15"/>
                <a:gd name="T64" fmla="*/ 7 w 8"/>
                <a:gd name="T65" fmla="*/ 0 h 1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8"/>
                <a:gd name="T100" fmla="*/ 0 h 15"/>
                <a:gd name="T101" fmla="*/ 8 w 8"/>
                <a:gd name="T102" fmla="*/ 15 h 1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8" h="15">
                  <a:moveTo>
                    <a:pt x="7" y="0"/>
                  </a:moveTo>
                  <a:lnTo>
                    <a:pt x="7" y="2"/>
                  </a:lnTo>
                  <a:lnTo>
                    <a:pt x="5" y="5"/>
                  </a:lnTo>
                  <a:lnTo>
                    <a:pt x="3" y="5"/>
                  </a:lnTo>
                  <a:lnTo>
                    <a:pt x="2" y="5"/>
                  </a:lnTo>
                  <a:lnTo>
                    <a:pt x="2" y="7"/>
                  </a:lnTo>
                  <a:lnTo>
                    <a:pt x="0" y="9"/>
                  </a:lnTo>
                  <a:lnTo>
                    <a:pt x="0" y="11"/>
                  </a:lnTo>
                  <a:lnTo>
                    <a:pt x="0" y="13"/>
                  </a:lnTo>
                  <a:lnTo>
                    <a:pt x="2" y="13"/>
                  </a:lnTo>
                  <a:lnTo>
                    <a:pt x="2" y="15"/>
                  </a:lnTo>
                  <a:lnTo>
                    <a:pt x="3" y="15"/>
                  </a:lnTo>
                  <a:lnTo>
                    <a:pt x="5" y="15"/>
                  </a:lnTo>
                  <a:lnTo>
                    <a:pt x="5" y="13"/>
                  </a:lnTo>
                  <a:lnTo>
                    <a:pt x="7" y="11"/>
                  </a:lnTo>
                  <a:lnTo>
                    <a:pt x="7" y="9"/>
                  </a:lnTo>
                  <a:lnTo>
                    <a:pt x="7" y="7"/>
                  </a:lnTo>
                  <a:lnTo>
                    <a:pt x="7" y="5"/>
                  </a:lnTo>
                  <a:lnTo>
                    <a:pt x="8" y="5"/>
                  </a:lnTo>
                  <a:lnTo>
                    <a:pt x="8" y="2"/>
                  </a:lnTo>
                  <a:lnTo>
                    <a:pt x="7" y="2"/>
                  </a:lnTo>
                  <a:lnTo>
                    <a:pt x="7" y="0"/>
                  </a:lnTo>
                  <a:close/>
                </a:path>
              </a:pathLst>
            </a:custGeom>
            <a:solidFill>
              <a:srgbClr val="FFFFFF"/>
            </a:solidFill>
            <a:ln w="9525">
              <a:noFill/>
              <a:round/>
              <a:headEnd/>
              <a:tailEnd/>
            </a:ln>
          </p:spPr>
          <p:txBody>
            <a:bodyPr/>
            <a:lstStyle/>
            <a:p>
              <a:endParaRPr lang="it-IT">
                <a:solidFill>
                  <a:srgbClr val="FFFFFF"/>
                </a:solidFill>
              </a:endParaRPr>
            </a:p>
          </p:txBody>
        </p:sp>
        <p:sp>
          <p:nvSpPr>
            <p:cNvPr id="28910" name="Freeform 636"/>
            <p:cNvSpPr>
              <a:spLocks/>
            </p:cNvSpPr>
            <p:nvPr/>
          </p:nvSpPr>
          <p:spPr bwMode="auto">
            <a:xfrm>
              <a:off x="3280" y="1924"/>
              <a:ext cx="11" cy="27"/>
            </a:xfrm>
            <a:custGeom>
              <a:avLst/>
              <a:gdLst>
                <a:gd name="T0" fmla="*/ 8 w 11"/>
                <a:gd name="T1" fmla="*/ 6 h 27"/>
                <a:gd name="T2" fmla="*/ 6 w 11"/>
                <a:gd name="T3" fmla="*/ 6 h 27"/>
                <a:gd name="T4" fmla="*/ 4 w 11"/>
                <a:gd name="T5" fmla="*/ 8 h 27"/>
                <a:gd name="T6" fmla="*/ 3 w 11"/>
                <a:gd name="T7" fmla="*/ 10 h 27"/>
                <a:gd name="T8" fmla="*/ 1 w 11"/>
                <a:gd name="T9" fmla="*/ 10 h 27"/>
                <a:gd name="T10" fmla="*/ 0 w 11"/>
                <a:gd name="T11" fmla="*/ 12 h 27"/>
                <a:gd name="T12" fmla="*/ 0 w 11"/>
                <a:gd name="T13" fmla="*/ 14 h 27"/>
                <a:gd name="T14" fmla="*/ 0 w 11"/>
                <a:gd name="T15" fmla="*/ 17 h 27"/>
                <a:gd name="T16" fmla="*/ 0 w 11"/>
                <a:gd name="T17" fmla="*/ 19 h 27"/>
                <a:gd name="T18" fmla="*/ 0 w 11"/>
                <a:gd name="T19" fmla="*/ 21 h 27"/>
                <a:gd name="T20" fmla="*/ 1 w 11"/>
                <a:gd name="T21" fmla="*/ 21 h 27"/>
                <a:gd name="T22" fmla="*/ 3 w 11"/>
                <a:gd name="T23" fmla="*/ 23 h 27"/>
                <a:gd name="T24" fmla="*/ 4 w 11"/>
                <a:gd name="T25" fmla="*/ 23 h 27"/>
                <a:gd name="T26" fmla="*/ 6 w 11"/>
                <a:gd name="T27" fmla="*/ 25 h 27"/>
                <a:gd name="T28" fmla="*/ 8 w 11"/>
                <a:gd name="T29" fmla="*/ 25 h 27"/>
                <a:gd name="T30" fmla="*/ 9 w 11"/>
                <a:gd name="T31" fmla="*/ 25 h 27"/>
                <a:gd name="T32" fmla="*/ 11 w 11"/>
                <a:gd name="T33" fmla="*/ 27 h 27"/>
                <a:gd name="T34" fmla="*/ 9 w 11"/>
                <a:gd name="T35" fmla="*/ 23 h 27"/>
                <a:gd name="T36" fmla="*/ 9 w 11"/>
                <a:gd name="T37" fmla="*/ 21 h 27"/>
                <a:gd name="T38" fmla="*/ 8 w 11"/>
                <a:gd name="T39" fmla="*/ 17 h 27"/>
                <a:gd name="T40" fmla="*/ 9 w 11"/>
                <a:gd name="T41" fmla="*/ 14 h 27"/>
                <a:gd name="T42" fmla="*/ 9 w 11"/>
                <a:gd name="T43" fmla="*/ 10 h 27"/>
                <a:gd name="T44" fmla="*/ 9 w 11"/>
                <a:gd name="T45" fmla="*/ 6 h 27"/>
                <a:gd name="T46" fmla="*/ 11 w 11"/>
                <a:gd name="T47" fmla="*/ 4 h 27"/>
                <a:gd name="T48" fmla="*/ 11 w 11"/>
                <a:gd name="T49" fmla="*/ 0 h 27"/>
                <a:gd name="T50" fmla="*/ 11 w 11"/>
                <a:gd name="T51" fmla="*/ 2 h 27"/>
                <a:gd name="T52" fmla="*/ 11 w 11"/>
                <a:gd name="T53" fmla="*/ 2 h 27"/>
                <a:gd name="T54" fmla="*/ 11 w 11"/>
                <a:gd name="T55" fmla="*/ 2 h 27"/>
                <a:gd name="T56" fmla="*/ 9 w 11"/>
                <a:gd name="T57" fmla="*/ 4 h 27"/>
                <a:gd name="T58" fmla="*/ 9 w 11"/>
                <a:gd name="T59" fmla="*/ 4 h 27"/>
                <a:gd name="T60" fmla="*/ 9 w 11"/>
                <a:gd name="T61" fmla="*/ 4 h 27"/>
                <a:gd name="T62" fmla="*/ 8 w 11"/>
                <a:gd name="T63" fmla="*/ 4 h 27"/>
                <a:gd name="T64" fmla="*/ 8 w 11"/>
                <a:gd name="T65" fmla="*/ 6 h 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
                <a:gd name="T100" fmla="*/ 0 h 27"/>
                <a:gd name="T101" fmla="*/ 11 w 11"/>
                <a:gd name="T102" fmla="*/ 27 h 2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 h="27">
                  <a:moveTo>
                    <a:pt x="8" y="6"/>
                  </a:moveTo>
                  <a:lnTo>
                    <a:pt x="6" y="6"/>
                  </a:lnTo>
                  <a:lnTo>
                    <a:pt x="4" y="8"/>
                  </a:lnTo>
                  <a:lnTo>
                    <a:pt x="3" y="10"/>
                  </a:lnTo>
                  <a:lnTo>
                    <a:pt x="1" y="10"/>
                  </a:lnTo>
                  <a:lnTo>
                    <a:pt x="0" y="12"/>
                  </a:lnTo>
                  <a:lnTo>
                    <a:pt x="0" y="14"/>
                  </a:lnTo>
                  <a:lnTo>
                    <a:pt x="0" y="17"/>
                  </a:lnTo>
                  <a:lnTo>
                    <a:pt x="0" y="19"/>
                  </a:lnTo>
                  <a:lnTo>
                    <a:pt x="0" y="21"/>
                  </a:lnTo>
                  <a:lnTo>
                    <a:pt x="1" y="21"/>
                  </a:lnTo>
                  <a:lnTo>
                    <a:pt x="3" y="23"/>
                  </a:lnTo>
                  <a:lnTo>
                    <a:pt x="4" y="23"/>
                  </a:lnTo>
                  <a:lnTo>
                    <a:pt x="6" y="25"/>
                  </a:lnTo>
                  <a:lnTo>
                    <a:pt x="8" y="25"/>
                  </a:lnTo>
                  <a:lnTo>
                    <a:pt x="9" y="25"/>
                  </a:lnTo>
                  <a:lnTo>
                    <a:pt x="11" y="27"/>
                  </a:lnTo>
                  <a:lnTo>
                    <a:pt x="9" y="23"/>
                  </a:lnTo>
                  <a:lnTo>
                    <a:pt x="9" y="21"/>
                  </a:lnTo>
                  <a:lnTo>
                    <a:pt x="8" y="17"/>
                  </a:lnTo>
                  <a:lnTo>
                    <a:pt x="9" y="14"/>
                  </a:lnTo>
                  <a:lnTo>
                    <a:pt x="9" y="10"/>
                  </a:lnTo>
                  <a:lnTo>
                    <a:pt x="9" y="6"/>
                  </a:lnTo>
                  <a:lnTo>
                    <a:pt x="11" y="4"/>
                  </a:lnTo>
                  <a:lnTo>
                    <a:pt x="11" y="0"/>
                  </a:lnTo>
                  <a:lnTo>
                    <a:pt x="11" y="2"/>
                  </a:lnTo>
                  <a:lnTo>
                    <a:pt x="9" y="4"/>
                  </a:lnTo>
                  <a:lnTo>
                    <a:pt x="8" y="4"/>
                  </a:lnTo>
                  <a:lnTo>
                    <a:pt x="8" y="6"/>
                  </a:lnTo>
                  <a:close/>
                </a:path>
              </a:pathLst>
            </a:custGeom>
            <a:solidFill>
              <a:srgbClr val="FFFFFF"/>
            </a:solidFill>
            <a:ln w="9525">
              <a:noFill/>
              <a:round/>
              <a:headEnd/>
              <a:tailEnd/>
            </a:ln>
          </p:spPr>
          <p:txBody>
            <a:bodyPr/>
            <a:lstStyle/>
            <a:p>
              <a:endParaRPr lang="it-IT">
                <a:solidFill>
                  <a:srgbClr val="FFFFFF"/>
                </a:solidFill>
              </a:endParaRPr>
            </a:p>
          </p:txBody>
        </p:sp>
        <p:sp>
          <p:nvSpPr>
            <p:cNvPr id="28911" name="Freeform 637"/>
            <p:cNvSpPr>
              <a:spLocks/>
            </p:cNvSpPr>
            <p:nvPr/>
          </p:nvSpPr>
          <p:spPr bwMode="auto">
            <a:xfrm>
              <a:off x="3241" y="1991"/>
              <a:ext cx="9" cy="10"/>
            </a:xfrm>
            <a:custGeom>
              <a:avLst/>
              <a:gdLst>
                <a:gd name="T0" fmla="*/ 4 w 9"/>
                <a:gd name="T1" fmla="*/ 0 h 10"/>
                <a:gd name="T2" fmla="*/ 4 w 9"/>
                <a:gd name="T3" fmla="*/ 0 h 10"/>
                <a:gd name="T4" fmla="*/ 3 w 9"/>
                <a:gd name="T5" fmla="*/ 0 h 10"/>
                <a:gd name="T6" fmla="*/ 1 w 9"/>
                <a:gd name="T7" fmla="*/ 2 h 10"/>
                <a:gd name="T8" fmla="*/ 1 w 9"/>
                <a:gd name="T9" fmla="*/ 2 h 10"/>
                <a:gd name="T10" fmla="*/ 0 w 9"/>
                <a:gd name="T11" fmla="*/ 4 h 10"/>
                <a:gd name="T12" fmla="*/ 0 w 9"/>
                <a:gd name="T13" fmla="*/ 6 h 10"/>
                <a:gd name="T14" fmla="*/ 0 w 9"/>
                <a:gd name="T15" fmla="*/ 6 h 10"/>
                <a:gd name="T16" fmla="*/ 0 w 9"/>
                <a:gd name="T17" fmla="*/ 8 h 10"/>
                <a:gd name="T18" fmla="*/ 0 w 9"/>
                <a:gd name="T19" fmla="*/ 8 h 10"/>
                <a:gd name="T20" fmla="*/ 1 w 9"/>
                <a:gd name="T21" fmla="*/ 10 h 10"/>
                <a:gd name="T22" fmla="*/ 1 w 9"/>
                <a:gd name="T23" fmla="*/ 10 h 10"/>
                <a:gd name="T24" fmla="*/ 3 w 9"/>
                <a:gd name="T25" fmla="*/ 10 h 10"/>
                <a:gd name="T26" fmla="*/ 4 w 9"/>
                <a:gd name="T27" fmla="*/ 10 h 10"/>
                <a:gd name="T28" fmla="*/ 6 w 9"/>
                <a:gd name="T29" fmla="*/ 10 h 10"/>
                <a:gd name="T30" fmla="*/ 8 w 9"/>
                <a:gd name="T31" fmla="*/ 10 h 10"/>
                <a:gd name="T32" fmla="*/ 9 w 9"/>
                <a:gd name="T33" fmla="*/ 10 h 10"/>
                <a:gd name="T34" fmla="*/ 9 w 9"/>
                <a:gd name="T35" fmla="*/ 10 h 10"/>
                <a:gd name="T36" fmla="*/ 8 w 9"/>
                <a:gd name="T37" fmla="*/ 8 h 10"/>
                <a:gd name="T38" fmla="*/ 8 w 9"/>
                <a:gd name="T39" fmla="*/ 8 h 10"/>
                <a:gd name="T40" fmla="*/ 6 w 9"/>
                <a:gd name="T41" fmla="*/ 6 h 10"/>
                <a:gd name="T42" fmla="*/ 6 w 9"/>
                <a:gd name="T43" fmla="*/ 6 h 10"/>
                <a:gd name="T44" fmla="*/ 6 w 9"/>
                <a:gd name="T45" fmla="*/ 4 h 10"/>
                <a:gd name="T46" fmla="*/ 4 w 9"/>
                <a:gd name="T47" fmla="*/ 4 h 10"/>
                <a:gd name="T48" fmla="*/ 4 w 9"/>
                <a:gd name="T49" fmla="*/ 2 h 10"/>
                <a:gd name="T50" fmla="*/ 4 w 9"/>
                <a:gd name="T51" fmla="*/ 2 h 10"/>
                <a:gd name="T52" fmla="*/ 4 w 9"/>
                <a:gd name="T53" fmla="*/ 2 h 10"/>
                <a:gd name="T54" fmla="*/ 4 w 9"/>
                <a:gd name="T55" fmla="*/ 2 h 10"/>
                <a:gd name="T56" fmla="*/ 6 w 9"/>
                <a:gd name="T57" fmla="*/ 0 h 10"/>
                <a:gd name="T58" fmla="*/ 6 w 9"/>
                <a:gd name="T59" fmla="*/ 0 h 10"/>
                <a:gd name="T60" fmla="*/ 6 w 9"/>
                <a:gd name="T61" fmla="*/ 0 h 10"/>
                <a:gd name="T62" fmla="*/ 6 w 9"/>
                <a:gd name="T63" fmla="*/ 0 h 10"/>
                <a:gd name="T64" fmla="*/ 4 w 9"/>
                <a:gd name="T65" fmla="*/ 0 h 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
                <a:gd name="T100" fmla="*/ 0 h 10"/>
                <a:gd name="T101" fmla="*/ 9 w 9"/>
                <a:gd name="T102" fmla="*/ 10 h 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 h="10">
                  <a:moveTo>
                    <a:pt x="4" y="0"/>
                  </a:moveTo>
                  <a:lnTo>
                    <a:pt x="4" y="0"/>
                  </a:lnTo>
                  <a:lnTo>
                    <a:pt x="3" y="0"/>
                  </a:lnTo>
                  <a:lnTo>
                    <a:pt x="1" y="2"/>
                  </a:lnTo>
                  <a:lnTo>
                    <a:pt x="0" y="4"/>
                  </a:lnTo>
                  <a:lnTo>
                    <a:pt x="0" y="6"/>
                  </a:lnTo>
                  <a:lnTo>
                    <a:pt x="0" y="8"/>
                  </a:lnTo>
                  <a:lnTo>
                    <a:pt x="1" y="10"/>
                  </a:lnTo>
                  <a:lnTo>
                    <a:pt x="3" y="10"/>
                  </a:lnTo>
                  <a:lnTo>
                    <a:pt x="4" y="10"/>
                  </a:lnTo>
                  <a:lnTo>
                    <a:pt x="6" y="10"/>
                  </a:lnTo>
                  <a:lnTo>
                    <a:pt x="8" y="10"/>
                  </a:lnTo>
                  <a:lnTo>
                    <a:pt x="9" y="10"/>
                  </a:lnTo>
                  <a:lnTo>
                    <a:pt x="8" y="8"/>
                  </a:lnTo>
                  <a:lnTo>
                    <a:pt x="6" y="6"/>
                  </a:lnTo>
                  <a:lnTo>
                    <a:pt x="6" y="4"/>
                  </a:lnTo>
                  <a:lnTo>
                    <a:pt x="4" y="4"/>
                  </a:lnTo>
                  <a:lnTo>
                    <a:pt x="4" y="2"/>
                  </a:lnTo>
                  <a:lnTo>
                    <a:pt x="6" y="0"/>
                  </a:lnTo>
                  <a:lnTo>
                    <a:pt x="4" y="0"/>
                  </a:lnTo>
                  <a:close/>
                </a:path>
              </a:pathLst>
            </a:custGeom>
            <a:solidFill>
              <a:srgbClr val="FFFFFF"/>
            </a:solidFill>
            <a:ln w="9525">
              <a:noFill/>
              <a:round/>
              <a:headEnd/>
              <a:tailEnd/>
            </a:ln>
          </p:spPr>
          <p:txBody>
            <a:bodyPr/>
            <a:lstStyle/>
            <a:p>
              <a:endParaRPr lang="it-IT">
                <a:solidFill>
                  <a:srgbClr val="FFFFFF"/>
                </a:solidFill>
              </a:endParaRPr>
            </a:p>
          </p:txBody>
        </p:sp>
        <p:sp>
          <p:nvSpPr>
            <p:cNvPr id="28912" name="Freeform 638"/>
            <p:cNvSpPr>
              <a:spLocks/>
            </p:cNvSpPr>
            <p:nvPr/>
          </p:nvSpPr>
          <p:spPr bwMode="auto">
            <a:xfrm>
              <a:off x="3316" y="1997"/>
              <a:ext cx="12" cy="7"/>
            </a:xfrm>
            <a:custGeom>
              <a:avLst/>
              <a:gdLst>
                <a:gd name="T0" fmla="*/ 12 w 12"/>
                <a:gd name="T1" fmla="*/ 0 h 7"/>
                <a:gd name="T2" fmla="*/ 11 w 12"/>
                <a:gd name="T3" fmla="*/ 0 h 7"/>
                <a:gd name="T4" fmla="*/ 9 w 12"/>
                <a:gd name="T5" fmla="*/ 0 h 7"/>
                <a:gd name="T6" fmla="*/ 8 w 12"/>
                <a:gd name="T7" fmla="*/ 0 h 7"/>
                <a:gd name="T8" fmla="*/ 6 w 12"/>
                <a:gd name="T9" fmla="*/ 0 h 7"/>
                <a:gd name="T10" fmla="*/ 4 w 12"/>
                <a:gd name="T11" fmla="*/ 0 h 7"/>
                <a:gd name="T12" fmla="*/ 3 w 12"/>
                <a:gd name="T13" fmla="*/ 0 h 7"/>
                <a:gd name="T14" fmla="*/ 1 w 12"/>
                <a:gd name="T15" fmla="*/ 0 h 7"/>
                <a:gd name="T16" fmla="*/ 0 w 12"/>
                <a:gd name="T17" fmla="*/ 2 h 7"/>
                <a:gd name="T18" fmla="*/ 0 w 12"/>
                <a:gd name="T19" fmla="*/ 2 h 7"/>
                <a:gd name="T20" fmla="*/ 1 w 12"/>
                <a:gd name="T21" fmla="*/ 4 h 7"/>
                <a:gd name="T22" fmla="*/ 1 w 12"/>
                <a:gd name="T23" fmla="*/ 4 h 7"/>
                <a:gd name="T24" fmla="*/ 3 w 12"/>
                <a:gd name="T25" fmla="*/ 4 h 7"/>
                <a:gd name="T26" fmla="*/ 3 w 12"/>
                <a:gd name="T27" fmla="*/ 7 h 7"/>
                <a:gd name="T28" fmla="*/ 4 w 12"/>
                <a:gd name="T29" fmla="*/ 7 h 7"/>
                <a:gd name="T30" fmla="*/ 4 w 12"/>
                <a:gd name="T31" fmla="*/ 7 h 7"/>
                <a:gd name="T32" fmla="*/ 6 w 12"/>
                <a:gd name="T33" fmla="*/ 7 h 7"/>
                <a:gd name="T34" fmla="*/ 6 w 12"/>
                <a:gd name="T35" fmla="*/ 4 h 7"/>
                <a:gd name="T36" fmla="*/ 8 w 12"/>
                <a:gd name="T37" fmla="*/ 4 h 7"/>
                <a:gd name="T38" fmla="*/ 8 w 12"/>
                <a:gd name="T39" fmla="*/ 4 h 7"/>
                <a:gd name="T40" fmla="*/ 9 w 12"/>
                <a:gd name="T41" fmla="*/ 4 h 7"/>
                <a:gd name="T42" fmla="*/ 11 w 12"/>
                <a:gd name="T43" fmla="*/ 4 h 7"/>
                <a:gd name="T44" fmla="*/ 11 w 12"/>
                <a:gd name="T45" fmla="*/ 4 h 7"/>
                <a:gd name="T46" fmla="*/ 12 w 12"/>
                <a:gd name="T47" fmla="*/ 4 h 7"/>
                <a:gd name="T48" fmla="*/ 12 w 12"/>
                <a:gd name="T49" fmla="*/ 2 h 7"/>
                <a:gd name="T50" fmla="*/ 12 w 12"/>
                <a:gd name="T51" fmla="*/ 2 h 7"/>
                <a:gd name="T52" fmla="*/ 12 w 12"/>
                <a:gd name="T53" fmla="*/ 2 h 7"/>
                <a:gd name="T54" fmla="*/ 12 w 12"/>
                <a:gd name="T55" fmla="*/ 2 h 7"/>
                <a:gd name="T56" fmla="*/ 12 w 12"/>
                <a:gd name="T57" fmla="*/ 2 h 7"/>
                <a:gd name="T58" fmla="*/ 12 w 12"/>
                <a:gd name="T59" fmla="*/ 2 h 7"/>
                <a:gd name="T60" fmla="*/ 12 w 12"/>
                <a:gd name="T61" fmla="*/ 0 h 7"/>
                <a:gd name="T62" fmla="*/ 12 w 12"/>
                <a:gd name="T63" fmla="*/ 0 h 7"/>
                <a:gd name="T64" fmla="*/ 12 w 12"/>
                <a:gd name="T65" fmla="*/ 0 h 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
                <a:gd name="T100" fmla="*/ 0 h 7"/>
                <a:gd name="T101" fmla="*/ 12 w 12"/>
                <a:gd name="T102" fmla="*/ 7 h 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 h="7">
                  <a:moveTo>
                    <a:pt x="12" y="0"/>
                  </a:moveTo>
                  <a:lnTo>
                    <a:pt x="11" y="0"/>
                  </a:lnTo>
                  <a:lnTo>
                    <a:pt x="9" y="0"/>
                  </a:lnTo>
                  <a:lnTo>
                    <a:pt x="8" y="0"/>
                  </a:lnTo>
                  <a:lnTo>
                    <a:pt x="6" y="0"/>
                  </a:lnTo>
                  <a:lnTo>
                    <a:pt x="4" y="0"/>
                  </a:lnTo>
                  <a:lnTo>
                    <a:pt x="3" y="0"/>
                  </a:lnTo>
                  <a:lnTo>
                    <a:pt x="1" y="0"/>
                  </a:lnTo>
                  <a:lnTo>
                    <a:pt x="0" y="2"/>
                  </a:lnTo>
                  <a:lnTo>
                    <a:pt x="1" y="4"/>
                  </a:lnTo>
                  <a:lnTo>
                    <a:pt x="3" y="4"/>
                  </a:lnTo>
                  <a:lnTo>
                    <a:pt x="3" y="7"/>
                  </a:lnTo>
                  <a:lnTo>
                    <a:pt x="4" y="7"/>
                  </a:lnTo>
                  <a:lnTo>
                    <a:pt x="6" y="7"/>
                  </a:lnTo>
                  <a:lnTo>
                    <a:pt x="6" y="4"/>
                  </a:lnTo>
                  <a:lnTo>
                    <a:pt x="8" y="4"/>
                  </a:lnTo>
                  <a:lnTo>
                    <a:pt x="9" y="4"/>
                  </a:lnTo>
                  <a:lnTo>
                    <a:pt x="11" y="4"/>
                  </a:lnTo>
                  <a:lnTo>
                    <a:pt x="12" y="4"/>
                  </a:lnTo>
                  <a:lnTo>
                    <a:pt x="12" y="2"/>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8913" name="Freeform 639"/>
            <p:cNvSpPr>
              <a:spLocks/>
            </p:cNvSpPr>
            <p:nvPr/>
          </p:nvSpPr>
          <p:spPr bwMode="auto">
            <a:xfrm>
              <a:off x="3361" y="1951"/>
              <a:ext cx="11" cy="17"/>
            </a:xfrm>
            <a:custGeom>
              <a:avLst/>
              <a:gdLst>
                <a:gd name="T0" fmla="*/ 9 w 11"/>
                <a:gd name="T1" fmla="*/ 2 h 17"/>
                <a:gd name="T2" fmla="*/ 8 w 11"/>
                <a:gd name="T3" fmla="*/ 2 h 17"/>
                <a:gd name="T4" fmla="*/ 6 w 11"/>
                <a:gd name="T5" fmla="*/ 2 h 17"/>
                <a:gd name="T6" fmla="*/ 5 w 11"/>
                <a:gd name="T7" fmla="*/ 2 h 17"/>
                <a:gd name="T8" fmla="*/ 3 w 11"/>
                <a:gd name="T9" fmla="*/ 0 h 17"/>
                <a:gd name="T10" fmla="*/ 3 w 11"/>
                <a:gd name="T11" fmla="*/ 0 h 17"/>
                <a:gd name="T12" fmla="*/ 2 w 11"/>
                <a:gd name="T13" fmla="*/ 0 h 17"/>
                <a:gd name="T14" fmla="*/ 0 w 11"/>
                <a:gd name="T15" fmla="*/ 2 h 17"/>
                <a:gd name="T16" fmla="*/ 0 w 11"/>
                <a:gd name="T17" fmla="*/ 2 h 17"/>
                <a:gd name="T18" fmla="*/ 0 w 11"/>
                <a:gd name="T19" fmla="*/ 4 h 17"/>
                <a:gd name="T20" fmla="*/ 0 w 11"/>
                <a:gd name="T21" fmla="*/ 6 h 17"/>
                <a:gd name="T22" fmla="*/ 0 w 11"/>
                <a:gd name="T23" fmla="*/ 6 h 17"/>
                <a:gd name="T24" fmla="*/ 0 w 11"/>
                <a:gd name="T25" fmla="*/ 8 h 17"/>
                <a:gd name="T26" fmla="*/ 0 w 11"/>
                <a:gd name="T27" fmla="*/ 11 h 17"/>
                <a:gd name="T28" fmla="*/ 0 w 11"/>
                <a:gd name="T29" fmla="*/ 13 h 17"/>
                <a:gd name="T30" fmla="*/ 0 w 11"/>
                <a:gd name="T31" fmla="*/ 15 h 17"/>
                <a:gd name="T32" fmla="*/ 0 w 11"/>
                <a:gd name="T33" fmla="*/ 17 h 17"/>
                <a:gd name="T34" fmla="*/ 0 w 11"/>
                <a:gd name="T35" fmla="*/ 13 h 17"/>
                <a:gd name="T36" fmla="*/ 2 w 11"/>
                <a:gd name="T37" fmla="*/ 11 h 17"/>
                <a:gd name="T38" fmla="*/ 3 w 11"/>
                <a:gd name="T39" fmla="*/ 11 h 17"/>
                <a:gd name="T40" fmla="*/ 5 w 11"/>
                <a:gd name="T41" fmla="*/ 8 h 17"/>
                <a:gd name="T42" fmla="*/ 6 w 11"/>
                <a:gd name="T43" fmla="*/ 6 h 17"/>
                <a:gd name="T44" fmla="*/ 8 w 11"/>
                <a:gd name="T45" fmla="*/ 6 h 17"/>
                <a:gd name="T46" fmla="*/ 9 w 11"/>
                <a:gd name="T47" fmla="*/ 4 h 17"/>
                <a:gd name="T48" fmla="*/ 11 w 11"/>
                <a:gd name="T49" fmla="*/ 2 h 17"/>
                <a:gd name="T50" fmla="*/ 11 w 11"/>
                <a:gd name="T51" fmla="*/ 2 h 17"/>
                <a:gd name="T52" fmla="*/ 11 w 11"/>
                <a:gd name="T53" fmla="*/ 2 h 17"/>
                <a:gd name="T54" fmla="*/ 11 w 11"/>
                <a:gd name="T55" fmla="*/ 2 h 17"/>
                <a:gd name="T56" fmla="*/ 11 w 11"/>
                <a:gd name="T57" fmla="*/ 2 h 17"/>
                <a:gd name="T58" fmla="*/ 9 w 11"/>
                <a:gd name="T59" fmla="*/ 2 h 17"/>
                <a:gd name="T60" fmla="*/ 9 w 11"/>
                <a:gd name="T61" fmla="*/ 2 h 17"/>
                <a:gd name="T62" fmla="*/ 9 w 11"/>
                <a:gd name="T63" fmla="*/ 2 h 17"/>
                <a:gd name="T64" fmla="*/ 9 w 11"/>
                <a:gd name="T65" fmla="*/ 2 h 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
                <a:gd name="T100" fmla="*/ 0 h 17"/>
                <a:gd name="T101" fmla="*/ 11 w 11"/>
                <a:gd name="T102" fmla="*/ 17 h 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 h="17">
                  <a:moveTo>
                    <a:pt x="9" y="2"/>
                  </a:moveTo>
                  <a:lnTo>
                    <a:pt x="8" y="2"/>
                  </a:lnTo>
                  <a:lnTo>
                    <a:pt x="6" y="2"/>
                  </a:lnTo>
                  <a:lnTo>
                    <a:pt x="5" y="2"/>
                  </a:lnTo>
                  <a:lnTo>
                    <a:pt x="3" y="0"/>
                  </a:lnTo>
                  <a:lnTo>
                    <a:pt x="2" y="0"/>
                  </a:lnTo>
                  <a:lnTo>
                    <a:pt x="0" y="2"/>
                  </a:lnTo>
                  <a:lnTo>
                    <a:pt x="0" y="4"/>
                  </a:lnTo>
                  <a:lnTo>
                    <a:pt x="0" y="6"/>
                  </a:lnTo>
                  <a:lnTo>
                    <a:pt x="0" y="8"/>
                  </a:lnTo>
                  <a:lnTo>
                    <a:pt x="0" y="11"/>
                  </a:lnTo>
                  <a:lnTo>
                    <a:pt x="0" y="13"/>
                  </a:lnTo>
                  <a:lnTo>
                    <a:pt x="0" y="15"/>
                  </a:lnTo>
                  <a:lnTo>
                    <a:pt x="0" y="17"/>
                  </a:lnTo>
                  <a:lnTo>
                    <a:pt x="0" y="13"/>
                  </a:lnTo>
                  <a:lnTo>
                    <a:pt x="2" y="11"/>
                  </a:lnTo>
                  <a:lnTo>
                    <a:pt x="3" y="11"/>
                  </a:lnTo>
                  <a:lnTo>
                    <a:pt x="5" y="8"/>
                  </a:lnTo>
                  <a:lnTo>
                    <a:pt x="6" y="6"/>
                  </a:lnTo>
                  <a:lnTo>
                    <a:pt x="8" y="6"/>
                  </a:lnTo>
                  <a:lnTo>
                    <a:pt x="9" y="4"/>
                  </a:lnTo>
                  <a:lnTo>
                    <a:pt x="11" y="2"/>
                  </a:lnTo>
                  <a:lnTo>
                    <a:pt x="9" y="2"/>
                  </a:lnTo>
                  <a:close/>
                </a:path>
              </a:pathLst>
            </a:custGeom>
            <a:solidFill>
              <a:srgbClr val="FFFFFF"/>
            </a:solidFill>
            <a:ln w="9525">
              <a:noFill/>
              <a:round/>
              <a:headEnd/>
              <a:tailEnd/>
            </a:ln>
          </p:spPr>
          <p:txBody>
            <a:bodyPr/>
            <a:lstStyle/>
            <a:p>
              <a:endParaRPr lang="it-IT">
                <a:solidFill>
                  <a:srgbClr val="FFFFFF"/>
                </a:solidFill>
              </a:endParaRPr>
            </a:p>
          </p:txBody>
        </p:sp>
        <p:sp>
          <p:nvSpPr>
            <p:cNvPr id="28914" name="Freeform 640"/>
            <p:cNvSpPr>
              <a:spLocks/>
            </p:cNvSpPr>
            <p:nvPr/>
          </p:nvSpPr>
          <p:spPr bwMode="auto">
            <a:xfrm>
              <a:off x="3385" y="1873"/>
              <a:ext cx="11" cy="17"/>
            </a:xfrm>
            <a:custGeom>
              <a:avLst/>
              <a:gdLst>
                <a:gd name="T0" fmla="*/ 11 w 11"/>
                <a:gd name="T1" fmla="*/ 0 h 17"/>
                <a:gd name="T2" fmla="*/ 9 w 11"/>
                <a:gd name="T3" fmla="*/ 2 h 17"/>
                <a:gd name="T4" fmla="*/ 7 w 11"/>
                <a:gd name="T5" fmla="*/ 2 h 17"/>
                <a:gd name="T6" fmla="*/ 7 w 11"/>
                <a:gd name="T7" fmla="*/ 2 h 17"/>
                <a:gd name="T8" fmla="*/ 6 w 11"/>
                <a:gd name="T9" fmla="*/ 2 h 17"/>
                <a:gd name="T10" fmla="*/ 4 w 11"/>
                <a:gd name="T11" fmla="*/ 2 h 17"/>
                <a:gd name="T12" fmla="*/ 4 w 11"/>
                <a:gd name="T13" fmla="*/ 4 h 17"/>
                <a:gd name="T14" fmla="*/ 3 w 11"/>
                <a:gd name="T15" fmla="*/ 4 h 17"/>
                <a:gd name="T16" fmla="*/ 3 w 11"/>
                <a:gd name="T17" fmla="*/ 4 h 17"/>
                <a:gd name="T18" fmla="*/ 1 w 11"/>
                <a:gd name="T19" fmla="*/ 4 h 17"/>
                <a:gd name="T20" fmla="*/ 1 w 11"/>
                <a:gd name="T21" fmla="*/ 7 h 17"/>
                <a:gd name="T22" fmla="*/ 1 w 11"/>
                <a:gd name="T23" fmla="*/ 7 h 17"/>
                <a:gd name="T24" fmla="*/ 1 w 11"/>
                <a:gd name="T25" fmla="*/ 7 h 17"/>
                <a:gd name="T26" fmla="*/ 0 w 11"/>
                <a:gd name="T27" fmla="*/ 9 h 17"/>
                <a:gd name="T28" fmla="*/ 0 w 11"/>
                <a:gd name="T29" fmla="*/ 9 h 17"/>
                <a:gd name="T30" fmla="*/ 0 w 11"/>
                <a:gd name="T31" fmla="*/ 9 h 17"/>
                <a:gd name="T32" fmla="*/ 0 w 11"/>
                <a:gd name="T33" fmla="*/ 11 h 17"/>
                <a:gd name="T34" fmla="*/ 0 w 11"/>
                <a:gd name="T35" fmla="*/ 11 h 17"/>
                <a:gd name="T36" fmla="*/ 0 w 11"/>
                <a:gd name="T37" fmla="*/ 13 h 17"/>
                <a:gd name="T38" fmla="*/ 0 w 11"/>
                <a:gd name="T39" fmla="*/ 13 h 17"/>
                <a:gd name="T40" fmla="*/ 0 w 11"/>
                <a:gd name="T41" fmla="*/ 15 h 17"/>
                <a:gd name="T42" fmla="*/ 1 w 11"/>
                <a:gd name="T43" fmla="*/ 15 h 17"/>
                <a:gd name="T44" fmla="*/ 1 w 11"/>
                <a:gd name="T45" fmla="*/ 15 h 17"/>
                <a:gd name="T46" fmla="*/ 1 w 11"/>
                <a:gd name="T47" fmla="*/ 17 h 17"/>
                <a:gd name="T48" fmla="*/ 3 w 11"/>
                <a:gd name="T49" fmla="*/ 17 h 17"/>
                <a:gd name="T50" fmla="*/ 3 w 11"/>
                <a:gd name="T51" fmla="*/ 15 h 17"/>
                <a:gd name="T52" fmla="*/ 4 w 11"/>
                <a:gd name="T53" fmla="*/ 13 h 17"/>
                <a:gd name="T54" fmla="*/ 4 w 11"/>
                <a:gd name="T55" fmla="*/ 11 h 17"/>
                <a:gd name="T56" fmla="*/ 6 w 11"/>
                <a:gd name="T57" fmla="*/ 9 h 17"/>
                <a:gd name="T58" fmla="*/ 7 w 11"/>
                <a:gd name="T59" fmla="*/ 7 h 17"/>
                <a:gd name="T60" fmla="*/ 9 w 11"/>
                <a:gd name="T61" fmla="*/ 4 h 17"/>
                <a:gd name="T62" fmla="*/ 9 w 11"/>
                <a:gd name="T63" fmla="*/ 2 h 17"/>
                <a:gd name="T64" fmla="*/ 11 w 11"/>
                <a:gd name="T65" fmla="*/ 0 h 1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1"/>
                <a:gd name="T100" fmla="*/ 0 h 17"/>
                <a:gd name="T101" fmla="*/ 11 w 11"/>
                <a:gd name="T102" fmla="*/ 17 h 1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1" h="17">
                  <a:moveTo>
                    <a:pt x="11" y="0"/>
                  </a:moveTo>
                  <a:lnTo>
                    <a:pt x="9" y="2"/>
                  </a:lnTo>
                  <a:lnTo>
                    <a:pt x="7" y="2"/>
                  </a:lnTo>
                  <a:lnTo>
                    <a:pt x="6" y="2"/>
                  </a:lnTo>
                  <a:lnTo>
                    <a:pt x="4" y="2"/>
                  </a:lnTo>
                  <a:lnTo>
                    <a:pt x="4" y="4"/>
                  </a:lnTo>
                  <a:lnTo>
                    <a:pt x="3" y="4"/>
                  </a:lnTo>
                  <a:lnTo>
                    <a:pt x="1" y="4"/>
                  </a:lnTo>
                  <a:lnTo>
                    <a:pt x="1" y="7"/>
                  </a:lnTo>
                  <a:lnTo>
                    <a:pt x="0" y="9"/>
                  </a:lnTo>
                  <a:lnTo>
                    <a:pt x="0" y="11"/>
                  </a:lnTo>
                  <a:lnTo>
                    <a:pt x="0" y="13"/>
                  </a:lnTo>
                  <a:lnTo>
                    <a:pt x="0" y="15"/>
                  </a:lnTo>
                  <a:lnTo>
                    <a:pt x="1" y="15"/>
                  </a:lnTo>
                  <a:lnTo>
                    <a:pt x="1" y="17"/>
                  </a:lnTo>
                  <a:lnTo>
                    <a:pt x="3" y="17"/>
                  </a:lnTo>
                  <a:lnTo>
                    <a:pt x="3" y="15"/>
                  </a:lnTo>
                  <a:lnTo>
                    <a:pt x="4" y="13"/>
                  </a:lnTo>
                  <a:lnTo>
                    <a:pt x="4" y="11"/>
                  </a:lnTo>
                  <a:lnTo>
                    <a:pt x="6" y="9"/>
                  </a:lnTo>
                  <a:lnTo>
                    <a:pt x="7" y="7"/>
                  </a:lnTo>
                  <a:lnTo>
                    <a:pt x="9" y="4"/>
                  </a:lnTo>
                  <a:lnTo>
                    <a:pt x="9" y="2"/>
                  </a:lnTo>
                  <a:lnTo>
                    <a:pt x="11" y="0"/>
                  </a:lnTo>
                  <a:close/>
                </a:path>
              </a:pathLst>
            </a:custGeom>
            <a:solidFill>
              <a:srgbClr val="FFFFFF"/>
            </a:solidFill>
            <a:ln w="9525">
              <a:noFill/>
              <a:round/>
              <a:headEnd/>
              <a:tailEnd/>
            </a:ln>
          </p:spPr>
          <p:txBody>
            <a:bodyPr/>
            <a:lstStyle/>
            <a:p>
              <a:endParaRPr lang="it-IT">
                <a:solidFill>
                  <a:srgbClr val="FFFFFF"/>
                </a:solidFill>
              </a:endParaRPr>
            </a:p>
          </p:txBody>
        </p:sp>
        <p:sp>
          <p:nvSpPr>
            <p:cNvPr id="28915" name="Freeform 641"/>
            <p:cNvSpPr>
              <a:spLocks/>
            </p:cNvSpPr>
            <p:nvPr/>
          </p:nvSpPr>
          <p:spPr bwMode="auto">
            <a:xfrm>
              <a:off x="3386" y="1787"/>
              <a:ext cx="11" cy="2"/>
            </a:xfrm>
            <a:custGeom>
              <a:avLst/>
              <a:gdLst>
                <a:gd name="T0" fmla="*/ 5 w 11"/>
                <a:gd name="T1" fmla="*/ 0 h 2"/>
                <a:gd name="T2" fmla="*/ 5 w 11"/>
                <a:gd name="T3" fmla="*/ 0 h 2"/>
                <a:gd name="T4" fmla="*/ 3 w 11"/>
                <a:gd name="T5" fmla="*/ 0 h 2"/>
                <a:gd name="T6" fmla="*/ 3 w 11"/>
                <a:gd name="T7" fmla="*/ 0 h 2"/>
                <a:gd name="T8" fmla="*/ 2 w 11"/>
                <a:gd name="T9" fmla="*/ 0 h 2"/>
                <a:gd name="T10" fmla="*/ 2 w 11"/>
                <a:gd name="T11" fmla="*/ 0 h 2"/>
                <a:gd name="T12" fmla="*/ 2 w 11"/>
                <a:gd name="T13" fmla="*/ 0 h 2"/>
                <a:gd name="T14" fmla="*/ 2 w 11"/>
                <a:gd name="T15" fmla="*/ 0 h 2"/>
                <a:gd name="T16" fmla="*/ 0 w 11"/>
                <a:gd name="T17" fmla="*/ 2 h 2"/>
                <a:gd name="T18" fmla="*/ 2 w 11"/>
                <a:gd name="T19" fmla="*/ 2 h 2"/>
                <a:gd name="T20" fmla="*/ 3 w 11"/>
                <a:gd name="T21" fmla="*/ 2 h 2"/>
                <a:gd name="T22" fmla="*/ 5 w 11"/>
                <a:gd name="T23" fmla="*/ 2 h 2"/>
                <a:gd name="T24" fmla="*/ 6 w 11"/>
                <a:gd name="T25" fmla="*/ 2 h 2"/>
                <a:gd name="T26" fmla="*/ 6 w 11"/>
                <a:gd name="T27" fmla="*/ 0 h 2"/>
                <a:gd name="T28" fmla="*/ 8 w 11"/>
                <a:gd name="T29" fmla="*/ 0 h 2"/>
                <a:gd name="T30" fmla="*/ 10 w 11"/>
                <a:gd name="T31" fmla="*/ 0 h 2"/>
                <a:gd name="T32" fmla="*/ 11 w 11"/>
                <a:gd name="T33" fmla="*/ 0 h 2"/>
                <a:gd name="T34" fmla="*/ 11 w 11"/>
                <a:gd name="T35" fmla="*/ 0 h 2"/>
                <a:gd name="T36" fmla="*/ 10 w 11"/>
                <a:gd name="T37" fmla="*/ 0 h 2"/>
                <a:gd name="T38" fmla="*/ 10 w 11"/>
                <a:gd name="T39" fmla="*/ 0 h 2"/>
                <a:gd name="T40" fmla="*/ 10 w 11"/>
                <a:gd name="T41" fmla="*/ 0 h 2"/>
                <a:gd name="T42" fmla="*/ 10 w 11"/>
                <a:gd name="T43" fmla="*/ 0 h 2"/>
                <a:gd name="T44" fmla="*/ 8 w 11"/>
                <a:gd name="T45" fmla="*/ 0 h 2"/>
                <a:gd name="T46" fmla="*/ 8 w 11"/>
                <a:gd name="T47" fmla="*/ 0 h 2"/>
                <a:gd name="T48" fmla="*/ 8 w 11"/>
                <a:gd name="T49" fmla="*/ 0 h 2"/>
                <a:gd name="T50" fmla="*/ 5 w 11"/>
                <a:gd name="T51" fmla="*/ 0 h 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
                <a:gd name="T79" fmla="*/ 0 h 2"/>
                <a:gd name="T80" fmla="*/ 11 w 11"/>
                <a:gd name="T81" fmla="*/ 2 h 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 h="2">
                  <a:moveTo>
                    <a:pt x="5" y="0"/>
                  </a:moveTo>
                  <a:lnTo>
                    <a:pt x="5" y="0"/>
                  </a:lnTo>
                  <a:lnTo>
                    <a:pt x="3" y="0"/>
                  </a:lnTo>
                  <a:lnTo>
                    <a:pt x="2" y="0"/>
                  </a:lnTo>
                  <a:lnTo>
                    <a:pt x="0" y="2"/>
                  </a:lnTo>
                  <a:lnTo>
                    <a:pt x="2" y="2"/>
                  </a:lnTo>
                  <a:lnTo>
                    <a:pt x="3" y="2"/>
                  </a:lnTo>
                  <a:lnTo>
                    <a:pt x="5" y="2"/>
                  </a:lnTo>
                  <a:lnTo>
                    <a:pt x="6" y="2"/>
                  </a:lnTo>
                  <a:lnTo>
                    <a:pt x="6" y="0"/>
                  </a:lnTo>
                  <a:lnTo>
                    <a:pt x="8" y="0"/>
                  </a:lnTo>
                  <a:lnTo>
                    <a:pt x="10" y="0"/>
                  </a:lnTo>
                  <a:lnTo>
                    <a:pt x="11" y="0"/>
                  </a:lnTo>
                  <a:lnTo>
                    <a:pt x="10" y="0"/>
                  </a:lnTo>
                  <a:lnTo>
                    <a:pt x="8" y="0"/>
                  </a:lnTo>
                  <a:lnTo>
                    <a:pt x="5" y="0"/>
                  </a:lnTo>
                  <a:close/>
                </a:path>
              </a:pathLst>
            </a:custGeom>
            <a:solidFill>
              <a:srgbClr val="FFFFFF"/>
            </a:solidFill>
            <a:ln w="9525">
              <a:noFill/>
              <a:round/>
              <a:headEnd/>
              <a:tailEnd/>
            </a:ln>
          </p:spPr>
          <p:txBody>
            <a:bodyPr/>
            <a:lstStyle/>
            <a:p>
              <a:endParaRPr lang="it-IT">
                <a:solidFill>
                  <a:srgbClr val="FFFFFF"/>
                </a:solidFill>
              </a:endParaRPr>
            </a:p>
          </p:txBody>
        </p:sp>
        <p:sp>
          <p:nvSpPr>
            <p:cNvPr id="28916" name="Freeform 642"/>
            <p:cNvSpPr>
              <a:spLocks/>
            </p:cNvSpPr>
            <p:nvPr/>
          </p:nvSpPr>
          <p:spPr bwMode="auto">
            <a:xfrm>
              <a:off x="3389" y="2012"/>
              <a:ext cx="13" cy="6"/>
            </a:xfrm>
            <a:custGeom>
              <a:avLst/>
              <a:gdLst>
                <a:gd name="T0" fmla="*/ 5 w 13"/>
                <a:gd name="T1" fmla="*/ 0 h 6"/>
                <a:gd name="T2" fmla="*/ 5 w 13"/>
                <a:gd name="T3" fmla="*/ 0 h 6"/>
                <a:gd name="T4" fmla="*/ 5 w 13"/>
                <a:gd name="T5" fmla="*/ 0 h 6"/>
                <a:gd name="T6" fmla="*/ 3 w 13"/>
                <a:gd name="T7" fmla="*/ 0 h 6"/>
                <a:gd name="T8" fmla="*/ 3 w 13"/>
                <a:gd name="T9" fmla="*/ 0 h 6"/>
                <a:gd name="T10" fmla="*/ 3 w 13"/>
                <a:gd name="T11" fmla="*/ 2 h 6"/>
                <a:gd name="T12" fmla="*/ 2 w 13"/>
                <a:gd name="T13" fmla="*/ 2 h 6"/>
                <a:gd name="T14" fmla="*/ 2 w 13"/>
                <a:gd name="T15" fmla="*/ 2 h 6"/>
                <a:gd name="T16" fmla="*/ 0 w 13"/>
                <a:gd name="T17" fmla="*/ 2 h 6"/>
                <a:gd name="T18" fmla="*/ 2 w 13"/>
                <a:gd name="T19" fmla="*/ 4 h 6"/>
                <a:gd name="T20" fmla="*/ 2 w 13"/>
                <a:gd name="T21" fmla="*/ 4 h 6"/>
                <a:gd name="T22" fmla="*/ 2 w 13"/>
                <a:gd name="T23" fmla="*/ 4 h 6"/>
                <a:gd name="T24" fmla="*/ 3 w 13"/>
                <a:gd name="T25" fmla="*/ 6 h 6"/>
                <a:gd name="T26" fmla="*/ 3 w 13"/>
                <a:gd name="T27" fmla="*/ 6 h 6"/>
                <a:gd name="T28" fmla="*/ 3 w 13"/>
                <a:gd name="T29" fmla="*/ 6 h 6"/>
                <a:gd name="T30" fmla="*/ 3 w 13"/>
                <a:gd name="T31" fmla="*/ 6 h 6"/>
                <a:gd name="T32" fmla="*/ 5 w 13"/>
                <a:gd name="T33" fmla="*/ 6 h 6"/>
                <a:gd name="T34" fmla="*/ 5 w 13"/>
                <a:gd name="T35" fmla="*/ 4 h 6"/>
                <a:gd name="T36" fmla="*/ 7 w 13"/>
                <a:gd name="T37" fmla="*/ 4 h 6"/>
                <a:gd name="T38" fmla="*/ 8 w 13"/>
                <a:gd name="T39" fmla="*/ 2 h 6"/>
                <a:gd name="T40" fmla="*/ 8 w 13"/>
                <a:gd name="T41" fmla="*/ 2 h 6"/>
                <a:gd name="T42" fmla="*/ 10 w 13"/>
                <a:gd name="T43" fmla="*/ 2 h 6"/>
                <a:gd name="T44" fmla="*/ 11 w 13"/>
                <a:gd name="T45" fmla="*/ 2 h 6"/>
                <a:gd name="T46" fmla="*/ 11 w 13"/>
                <a:gd name="T47" fmla="*/ 2 h 6"/>
                <a:gd name="T48" fmla="*/ 13 w 13"/>
                <a:gd name="T49" fmla="*/ 2 h 6"/>
                <a:gd name="T50" fmla="*/ 13 w 13"/>
                <a:gd name="T51" fmla="*/ 2 h 6"/>
                <a:gd name="T52" fmla="*/ 11 w 13"/>
                <a:gd name="T53" fmla="*/ 2 h 6"/>
                <a:gd name="T54" fmla="*/ 10 w 13"/>
                <a:gd name="T55" fmla="*/ 2 h 6"/>
                <a:gd name="T56" fmla="*/ 10 w 13"/>
                <a:gd name="T57" fmla="*/ 2 h 6"/>
                <a:gd name="T58" fmla="*/ 8 w 13"/>
                <a:gd name="T59" fmla="*/ 2 h 6"/>
                <a:gd name="T60" fmla="*/ 8 w 13"/>
                <a:gd name="T61" fmla="*/ 2 h 6"/>
                <a:gd name="T62" fmla="*/ 7 w 13"/>
                <a:gd name="T63" fmla="*/ 0 h 6"/>
                <a:gd name="T64" fmla="*/ 5 w 13"/>
                <a:gd name="T65" fmla="*/ 0 h 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
                <a:gd name="T100" fmla="*/ 0 h 6"/>
                <a:gd name="T101" fmla="*/ 13 w 13"/>
                <a:gd name="T102" fmla="*/ 6 h 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 h="6">
                  <a:moveTo>
                    <a:pt x="5" y="0"/>
                  </a:moveTo>
                  <a:lnTo>
                    <a:pt x="5" y="0"/>
                  </a:lnTo>
                  <a:lnTo>
                    <a:pt x="3" y="0"/>
                  </a:lnTo>
                  <a:lnTo>
                    <a:pt x="3" y="2"/>
                  </a:lnTo>
                  <a:lnTo>
                    <a:pt x="2" y="2"/>
                  </a:lnTo>
                  <a:lnTo>
                    <a:pt x="0" y="2"/>
                  </a:lnTo>
                  <a:lnTo>
                    <a:pt x="2" y="4"/>
                  </a:lnTo>
                  <a:lnTo>
                    <a:pt x="3" y="6"/>
                  </a:lnTo>
                  <a:lnTo>
                    <a:pt x="5" y="6"/>
                  </a:lnTo>
                  <a:lnTo>
                    <a:pt x="5" y="4"/>
                  </a:lnTo>
                  <a:lnTo>
                    <a:pt x="7" y="4"/>
                  </a:lnTo>
                  <a:lnTo>
                    <a:pt x="8" y="2"/>
                  </a:lnTo>
                  <a:lnTo>
                    <a:pt x="10" y="2"/>
                  </a:lnTo>
                  <a:lnTo>
                    <a:pt x="11" y="2"/>
                  </a:lnTo>
                  <a:lnTo>
                    <a:pt x="13" y="2"/>
                  </a:lnTo>
                  <a:lnTo>
                    <a:pt x="11" y="2"/>
                  </a:lnTo>
                  <a:lnTo>
                    <a:pt x="10" y="2"/>
                  </a:lnTo>
                  <a:lnTo>
                    <a:pt x="8" y="2"/>
                  </a:lnTo>
                  <a:lnTo>
                    <a:pt x="7" y="0"/>
                  </a:lnTo>
                  <a:lnTo>
                    <a:pt x="5" y="0"/>
                  </a:lnTo>
                  <a:close/>
                </a:path>
              </a:pathLst>
            </a:custGeom>
            <a:solidFill>
              <a:srgbClr val="FFFFFF"/>
            </a:solidFill>
            <a:ln w="9525">
              <a:noFill/>
              <a:round/>
              <a:headEnd/>
              <a:tailEnd/>
            </a:ln>
          </p:spPr>
          <p:txBody>
            <a:bodyPr/>
            <a:lstStyle/>
            <a:p>
              <a:endParaRPr lang="it-IT">
                <a:solidFill>
                  <a:srgbClr val="FFFFFF"/>
                </a:solidFill>
              </a:endParaRPr>
            </a:p>
          </p:txBody>
        </p:sp>
        <p:sp>
          <p:nvSpPr>
            <p:cNvPr id="28917" name="Freeform 643"/>
            <p:cNvSpPr>
              <a:spLocks/>
            </p:cNvSpPr>
            <p:nvPr/>
          </p:nvSpPr>
          <p:spPr bwMode="auto">
            <a:xfrm>
              <a:off x="3413" y="1924"/>
              <a:ext cx="6" cy="8"/>
            </a:xfrm>
            <a:custGeom>
              <a:avLst/>
              <a:gdLst>
                <a:gd name="T0" fmla="*/ 6 w 6"/>
                <a:gd name="T1" fmla="*/ 0 h 8"/>
                <a:gd name="T2" fmla="*/ 6 w 6"/>
                <a:gd name="T3" fmla="*/ 2 h 8"/>
                <a:gd name="T4" fmla="*/ 4 w 6"/>
                <a:gd name="T5" fmla="*/ 2 h 8"/>
                <a:gd name="T6" fmla="*/ 4 w 6"/>
                <a:gd name="T7" fmla="*/ 2 h 8"/>
                <a:gd name="T8" fmla="*/ 3 w 6"/>
                <a:gd name="T9" fmla="*/ 2 h 8"/>
                <a:gd name="T10" fmla="*/ 3 w 6"/>
                <a:gd name="T11" fmla="*/ 4 h 8"/>
                <a:gd name="T12" fmla="*/ 1 w 6"/>
                <a:gd name="T13" fmla="*/ 4 h 8"/>
                <a:gd name="T14" fmla="*/ 1 w 6"/>
                <a:gd name="T15" fmla="*/ 4 h 8"/>
                <a:gd name="T16" fmla="*/ 0 w 6"/>
                <a:gd name="T17" fmla="*/ 6 h 8"/>
                <a:gd name="T18" fmla="*/ 0 w 6"/>
                <a:gd name="T19" fmla="*/ 6 h 8"/>
                <a:gd name="T20" fmla="*/ 0 w 6"/>
                <a:gd name="T21" fmla="*/ 6 h 8"/>
                <a:gd name="T22" fmla="*/ 0 w 6"/>
                <a:gd name="T23" fmla="*/ 6 h 8"/>
                <a:gd name="T24" fmla="*/ 0 w 6"/>
                <a:gd name="T25" fmla="*/ 6 h 8"/>
                <a:gd name="T26" fmla="*/ 1 w 6"/>
                <a:gd name="T27" fmla="*/ 8 h 8"/>
                <a:gd name="T28" fmla="*/ 1 w 6"/>
                <a:gd name="T29" fmla="*/ 8 h 8"/>
                <a:gd name="T30" fmla="*/ 1 w 6"/>
                <a:gd name="T31" fmla="*/ 8 h 8"/>
                <a:gd name="T32" fmla="*/ 1 w 6"/>
                <a:gd name="T33" fmla="*/ 8 h 8"/>
                <a:gd name="T34" fmla="*/ 1 w 6"/>
                <a:gd name="T35" fmla="*/ 6 h 8"/>
                <a:gd name="T36" fmla="*/ 3 w 6"/>
                <a:gd name="T37" fmla="*/ 6 h 8"/>
                <a:gd name="T38" fmla="*/ 3 w 6"/>
                <a:gd name="T39" fmla="*/ 4 h 8"/>
                <a:gd name="T40" fmla="*/ 3 w 6"/>
                <a:gd name="T41" fmla="*/ 4 h 8"/>
                <a:gd name="T42" fmla="*/ 4 w 6"/>
                <a:gd name="T43" fmla="*/ 2 h 8"/>
                <a:gd name="T44" fmla="*/ 4 w 6"/>
                <a:gd name="T45" fmla="*/ 2 h 8"/>
                <a:gd name="T46" fmla="*/ 4 w 6"/>
                <a:gd name="T47" fmla="*/ 0 h 8"/>
                <a:gd name="T48" fmla="*/ 6 w 6"/>
                <a:gd name="T49" fmla="*/ 0 h 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
                <a:gd name="T76" fmla="*/ 0 h 8"/>
                <a:gd name="T77" fmla="*/ 6 w 6"/>
                <a:gd name="T78" fmla="*/ 8 h 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 h="8">
                  <a:moveTo>
                    <a:pt x="6" y="0"/>
                  </a:moveTo>
                  <a:lnTo>
                    <a:pt x="6" y="2"/>
                  </a:lnTo>
                  <a:lnTo>
                    <a:pt x="4" y="2"/>
                  </a:lnTo>
                  <a:lnTo>
                    <a:pt x="3" y="2"/>
                  </a:lnTo>
                  <a:lnTo>
                    <a:pt x="3" y="4"/>
                  </a:lnTo>
                  <a:lnTo>
                    <a:pt x="1" y="4"/>
                  </a:lnTo>
                  <a:lnTo>
                    <a:pt x="0" y="6"/>
                  </a:lnTo>
                  <a:lnTo>
                    <a:pt x="1" y="8"/>
                  </a:lnTo>
                  <a:lnTo>
                    <a:pt x="1" y="6"/>
                  </a:lnTo>
                  <a:lnTo>
                    <a:pt x="3" y="6"/>
                  </a:lnTo>
                  <a:lnTo>
                    <a:pt x="3" y="4"/>
                  </a:lnTo>
                  <a:lnTo>
                    <a:pt x="4" y="2"/>
                  </a:lnTo>
                  <a:lnTo>
                    <a:pt x="4" y="0"/>
                  </a:lnTo>
                  <a:lnTo>
                    <a:pt x="6" y="0"/>
                  </a:lnTo>
                  <a:close/>
                </a:path>
              </a:pathLst>
            </a:custGeom>
            <a:solidFill>
              <a:srgbClr val="FFFFFF"/>
            </a:solidFill>
            <a:ln w="9525">
              <a:noFill/>
              <a:round/>
              <a:headEnd/>
              <a:tailEnd/>
            </a:ln>
          </p:spPr>
          <p:txBody>
            <a:bodyPr/>
            <a:lstStyle/>
            <a:p>
              <a:endParaRPr lang="it-IT">
                <a:solidFill>
                  <a:srgbClr val="FFFFFF"/>
                </a:solidFill>
              </a:endParaRPr>
            </a:p>
          </p:txBody>
        </p:sp>
        <p:sp>
          <p:nvSpPr>
            <p:cNvPr id="28918" name="Freeform 644"/>
            <p:cNvSpPr>
              <a:spLocks/>
            </p:cNvSpPr>
            <p:nvPr/>
          </p:nvSpPr>
          <p:spPr bwMode="auto">
            <a:xfrm>
              <a:off x="3421" y="1955"/>
              <a:ext cx="12" cy="15"/>
            </a:xfrm>
            <a:custGeom>
              <a:avLst/>
              <a:gdLst>
                <a:gd name="T0" fmla="*/ 12 w 12"/>
                <a:gd name="T1" fmla="*/ 0 h 15"/>
                <a:gd name="T2" fmla="*/ 10 w 12"/>
                <a:gd name="T3" fmla="*/ 2 h 15"/>
                <a:gd name="T4" fmla="*/ 9 w 12"/>
                <a:gd name="T5" fmla="*/ 4 h 15"/>
                <a:gd name="T6" fmla="*/ 7 w 12"/>
                <a:gd name="T7" fmla="*/ 4 h 15"/>
                <a:gd name="T8" fmla="*/ 6 w 12"/>
                <a:gd name="T9" fmla="*/ 7 h 15"/>
                <a:gd name="T10" fmla="*/ 3 w 12"/>
                <a:gd name="T11" fmla="*/ 7 h 15"/>
                <a:gd name="T12" fmla="*/ 3 w 12"/>
                <a:gd name="T13" fmla="*/ 9 h 15"/>
                <a:gd name="T14" fmla="*/ 1 w 12"/>
                <a:gd name="T15" fmla="*/ 11 h 15"/>
                <a:gd name="T16" fmla="*/ 0 w 12"/>
                <a:gd name="T17" fmla="*/ 15 h 15"/>
                <a:gd name="T18" fmla="*/ 0 w 12"/>
                <a:gd name="T19" fmla="*/ 15 h 15"/>
                <a:gd name="T20" fmla="*/ 0 w 12"/>
                <a:gd name="T21" fmla="*/ 15 h 15"/>
                <a:gd name="T22" fmla="*/ 0 w 12"/>
                <a:gd name="T23" fmla="*/ 15 h 15"/>
                <a:gd name="T24" fmla="*/ 1 w 12"/>
                <a:gd name="T25" fmla="*/ 15 h 15"/>
                <a:gd name="T26" fmla="*/ 1 w 12"/>
                <a:gd name="T27" fmla="*/ 15 h 15"/>
                <a:gd name="T28" fmla="*/ 1 w 12"/>
                <a:gd name="T29" fmla="*/ 15 h 15"/>
                <a:gd name="T30" fmla="*/ 1 w 12"/>
                <a:gd name="T31" fmla="*/ 15 h 15"/>
                <a:gd name="T32" fmla="*/ 1 w 12"/>
                <a:gd name="T33" fmla="*/ 13 h 15"/>
                <a:gd name="T34" fmla="*/ 3 w 12"/>
                <a:gd name="T35" fmla="*/ 11 h 15"/>
                <a:gd name="T36" fmla="*/ 4 w 12"/>
                <a:gd name="T37" fmla="*/ 9 h 15"/>
                <a:gd name="T38" fmla="*/ 4 w 12"/>
                <a:gd name="T39" fmla="*/ 7 h 15"/>
                <a:gd name="T40" fmla="*/ 6 w 12"/>
                <a:gd name="T41" fmla="*/ 7 h 15"/>
                <a:gd name="T42" fmla="*/ 7 w 12"/>
                <a:gd name="T43" fmla="*/ 4 h 15"/>
                <a:gd name="T44" fmla="*/ 9 w 12"/>
                <a:gd name="T45" fmla="*/ 2 h 15"/>
                <a:gd name="T46" fmla="*/ 10 w 12"/>
                <a:gd name="T47" fmla="*/ 2 h 15"/>
                <a:gd name="T48" fmla="*/ 12 w 12"/>
                <a:gd name="T49" fmla="*/ 0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2"/>
                <a:gd name="T76" fmla="*/ 0 h 15"/>
                <a:gd name="T77" fmla="*/ 12 w 12"/>
                <a:gd name="T78" fmla="*/ 15 h 1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2" h="15">
                  <a:moveTo>
                    <a:pt x="12" y="0"/>
                  </a:moveTo>
                  <a:lnTo>
                    <a:pt x="10" y="2"/>
                  </a:lnTo>
                  <a:lnTo>
                    <a:pt x="9" y="4"/>
                  </a:lnTo>
                  <a:lnTo>
                    <a:pt x="7" y="4"/>
                  </a:lnTo>
                  <a:lnTo>
                    <a:pt x="6" y="7"/>
                  </a:lnTo>
                  <a:lnTo>
                    <a:pt x="3" y="7"/>
                  </a:lnTo>
                  <a:lnTo>
                    <a:pt x="3" y="9"/>
                  </a:lnTo>
                  <a:lnTo>
                    <a:pt x="1" y="11"/>
                  </a:lnTo>
                  <a:lnTo>
                    <a:pt x="0" y="15"/>
                  </a:lnTo>
                  <a:lnTo>
                    <a:pt x="1" y="15"/>
                  </a:lnTo>
                  <a:lnTo>
                    <a:pt x="1" y="13"/>
                  </a:lnTo>
                  <a:lnTo>
                    <a:pt x="3" y="11"/>
                  </a:lnTo>
                  <a:lnTo>
                    <a:pt x="4" y="9"/>
                  </a:lnTo>
                  <a:lnTo>
                    <a:pt x="4" y="7"/>
                  </a:lnTo>
                  <a:lnTo>
                    <a:pt x="6" y="7"/>
                  </a:lnTo>
                  <a:lnTo>
                    <a:pt x="7" y="4"/>
                  </a:lnTo>
                  <a:lnTo>
                    <a:pt x="9" y="2"/>
                  </a:lnTo>
                  <a:lnTo>
                    <a:pt x="10" y="2"/>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8919" name="Freeform 645"/>
            <p:cNvSpPr>
              <a:spLocks/>
            </p:cNvSpPr>
            <p:nvPr/>
          </p:nvSpPr>
          <p:spPr bwMode="auto">
            <a:xfrm>
              <a:off x="3455" y="2001"/>
              <a:ext cx="11" cy="9"/>
            </a:xfrm>
            <a:custGeom>
              <a:avLst/>
              <a:gdLst>
                <a:gd name="T0" fmla="*/ 11 w 11"/>
                <a:gd name="T1" fmla="*/ 3 h 9"/>
                <a:gd name="T2" fmla="*/ 9 w 11"/>
                <a:gd name="T3" fmla="*/ 0 h 9"/>
                <a:gd name="T4" fmla="*/ 8 w 11"/>
                <a:gd name="T5" fmla="*/ 0 h 9"/>
                <a:gd name="T6" fmla="*/ 6 w 11"/>
                <a:gd name="T7" fmla="*/ 0 h 9"/>
                <a:gd name="T8" fmla="*/ 5 w 11"/>
                <a:gd name="T9" fmla="*/ 0 h 9"/>
                <a:gd name="T10" fmla="*/ 3 w 11"/>
                <a:gd name="T11" fmla="*/ 3 h 9"/>
                <a:gd name="T12" fmla="*/ 1 w 11"/>
                <a:gd name="T13" fmla="*/ 3 h 9"/>
                <a:gd name="T14" fmla="*/ 1 w 11"/>
                <a:gd name="T15" fmla="*/ 5 h 9"/>
                <a:gd name="T16" fmla="*/ 0 w 11"/>
                <a:gd name="T17" fmla="*/ 7 h 9"/>
                <a:gd name="T18" fmla="*/ 0 w 11"/>
                <a:gd name="T19" fmla="*/ 7 h 9"/>
                <a:gd name="T20" fmla="*/ 0 w 11"/>
                <a:gd name="T21" fmla="*/ 7 h 9"/>
                <a:gd name="T22" fmla="*/ 1 w 11"/>
                <a:gd name="T23" fmla="*/ 9 h 9"/>
                <a:gd name="T24" fmla="*/ 1 w 11"/>
                <a:gd name="T25" fmla="*/ 9 h 9"/>
                <a:gd name="T26" fmla="*/ 1 w 11"/>
                <a:gd name="T27" fmla="*/ 9 h 9"/>
                <a:gd name="T28" fmla="*/ 3 w 11"/>
                <a:gd name="T29" fmla="*/ 9 h 9"/>
                <a:gd name="T30" fmla="*/ 3 w 11"/>
                <a:gd name="T31" fmla="*/ 9 h 9"/>
                <a:gd name="T32" fmla="*/ 3 w 11"/>
                <a:gd name="T33" fmla="*/ 9 h 9"/>
                <a:gd name="T34" fmla="*/ 5 w 11"/>
                <a:gd name="T35" fmla="*/ 7 h 9"/>
                <a:gd name="T36" fmla="*/ 5 w 11"/>
                <a:gd name="T37" fmla="*/ 7 h 9"/>
                <a:gd name="T38" fmla="*/ 6 w 11"/>
                <a:gd name="T39" fmla="*/ 5 h 9"/>
                <a:gd name="T40" fmla="*/ 6 w 11"/>
                <a:gd name="T41" fmla="*/ 5 h 9"/>
                <a:gd name="T42" fmla="*/ 8 w 11"/>
                <a:gd name="T43" fmla="*/ 3 h 9"/>
                <a:gd name="T44" fmla="*/ 8 w 11"/>
                <a:gd name="T45" fmla="*/ 3 h 9"/>
                <a:gd name="T46" fmla="*/ 9 w 11"/>
                <a:gd name="T47" fmla="*/ 0 h 9"/>
                <a:gd name="T48" fmla="*/ 11 w 11"/>
                <a:gd name="T49" fmla="*/ 3 h 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
                <a:gd name="T76" fmla="*/ 0 h 9"/>
                <a:gd name="T77" fmla="*/ 11 w 11"/>
                <a:gd name="T78" fmla="*/ 9 h 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 h="9">
                  <a:moveTo>
                    <a:pt x="11" y="3"/>
                  </a:moveTo>
                  <a:lnTo>
                    <a:pt x="9" y="0"/>
                  </a:lnTo>
                  <a:lnTo>
                    <a:pt x="8" y="0"/>
                  </a:lnTo>
                  <a:lnTo>
                    <a:pt x="6" y="0"/>
                  </a:lnTo>
                  <a:lnTo>
                    <a:pt x="5" y="0"/>
                  </a:lnTo>
                  <a:lnTo>
                    <a:pt x="3" y="3"/>
                  </a:lnTo>
                  <a:lnTo>
                    <a:pt x="1" y="3"/>
                  </a:lnTo>
                  <a:lnTo>
                    <a:pt x="1" y="5"/>
                  </a:lnTo>
                  <a:lnTo>
                    <a:pt x="0" y="7"/>
                  </a:lnTo>
                  <a:lnTo>
                    <a:pt x="1" y="9"/>
                  </a:lnTo>
                  <a:lnTo>
                    <a:pt x="3" y="9"/>
                  </a:lnTo>
                  <a:lnTo>
                    <a:pt x="5" y="7"/>
                  </a:lnTo>
                  <a:lnTo>
                    <a:pt x="6" y="5"/>
                  </a:lnTo>
                  <a:lnTo>
                    <a:pt x="8" y="3"/>
                  </a:lnTo>
                  <a:lnTo>
                    <a:pt x="9" y="0"/>
                  </a:lnTo>
                  <a:lnTo>
                    <a:pt x="11" y="3"/>
                  </a:lnTo>
                  <a:close/>
                </a:path>
              </a:pathLst>
            </a:custGeom>
            <a:solidFill>
              <a:srgbClr val="FFFFFF"/>
            </a:solidFill>
            <a:ln w="9525">
              <a:noFill/>
              <a:round/>
              <a:headEnd/>
              <a:tailEnd/>
            </a:ln>
          </p:spPr>
          <p:txBody>
            <a:bodyPr/>
            <a:lstStyle/>
            <a:p>
              <a:endParaRPr lang="it-IT">
                <a:solidFill>
                  <a:srgbClr val="FFFFFF"/>
                </a:solidFill>
              </a:endParaRPr>
            </a:p>
          </p:txBody>
        </p:sp>
        <p:sp>
          <p:nvSpPr>
            <p:cNvPr id="28920" name="Freeform 646"/>
            <p:cNvSpPr>
              <a:spLocks/>
            </p:cNvSpPr>
            <p:nvPr/>
          </p:nvSpPr>
          <p:spPr bwMode="auto">
            <a:xfrm>
              <a:off x="3527" y="1949"/>
              <a:ext cx="8" cy="6"/>
            </a:xfrm>
            <a:custGeom>
              <a:avLst/>
              <a:gdLst>
                <a:gd name="T0" fmla="*/ 8 w 8"/>
                <a:gd name="T1" fmla="*/ 0 h 6"/>
                <a:gd name="T2" fmla="*/ 8 w 8"/>
                <a:gd name="T3" fmla="*/ 0 h 6"/>
                <a:gd name="T4" fmla="*/ 6 w 8"/>
                <a:gd name="T5" fmla="*/ 0 h 6"/>
                <a:gd name="T6" fmla="*/ 6 w 8"/>
                <a:gd name="T7" fmla="*/ 0 h 6"/>
                <a:gd name="T8" fmla="*/ 6 w 8"/>
                <a:gd name="T9" fmla="*/ 0 h 6"/>
                <a:gd name="T10" fmla="*/ 6 w 8"/>
                <a:gd name="T11" fmla="*/ 0 h 6"/>
                <a:gd name="T12" fmla="*/ 5 w 8"/>
                <a:gd name="T13" fmla="*/ 0 h 6"/>
                <a:gd name="T14" fmla="*/ 5 w 8"/>
                <a:gd name="T15" fmla="*/ 0 h 6"/>
                <a:gd name="T16" fmla="*/ 5 w 8"/>
                <a:gd name="T17" fmla="*/ 0 h 6"/>
                <a:gd name="T18" fmla="*/ 3 w 8"/>
                <a:gd name="T19" fmla="*/ 0 h 6"/>
                <a:gd name="T20" fmla="*/ 3 w 8"/>
                <a:gd name="T21" fmla="*/ 0 h 6"/>
                <a:gd name="T22" fmla="*/ 3 w 8"/>
                <a:gd name="T23" fmla="*/ 0 h 6"/>
                <a:gd name="T24" fmla="*/ 1 w 8"/>
                <a:gd name="T25" fmla="*/ 2 h 6"/>
                <a:gd name="T26" fmla="*/ 1 w 8"/>
                <a:gd name="T27" fmla="*/ 2 h 6"/>
                <a:gd name="T28" fmla="*/ 1 w 8"/>
                <a:gd name="T29" fmla="*/ 4 h 6"/>
                <a:gd name="T30" fmla="*/ 0 w 8"/>
                <a:gd name="T31" fmla="*/ 4 h 6"/>
                <a:gd name="T32" fmla="*/ 0 w 8"/>
                <a:gd name="T33" fmla="*/ 6 h 6"/>
                <a:gd name="T34" fmla="*/ 1 w 8"/>
                <a:gd name="T35" fmla="*/ 4 h 6"/>
                <a:gd name="T36" fmla="*/ 1 w 8"/>
                <a:gd name="T37" fmla="*/ 4 h 6"/>
                <a:gd name="T38" fmla="*/ 3 w 8"/>
                <a:gd name="T39" fmla="*/ 2 h 6"/>
                <a:gd name="T40" fmla="*/ 5 w 8"/>
                <a:gd name="T41" fmla="*/ 2 h 6"/>
                <a:gd name="T42" fmla="*/ 5 w 8"/>
                <a:gd name="T43" fmla="*/ 2 h 6"/>
                <a:gd name="T44" fmla="*/ 6 w 8"/>
                <a:gd name="T45" fmla="*/ 2 h 6"/>
                <a:gd name="T46" fmla="*/ 8 w 8"/>
                <a:gd name="T47" fmla="*/ 0 h 6"/>
                <a:gd name="T48" fmla="*/ 8 w 8"/>
                <a:gd name="T49" fmla="*/ 0 h 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
                <a:gd name="T76" fmla="*/ 0 h 6"/>
                <a:gd name="T77" fmla="*/ 8 w 8"/>
                <a:gd name="T78" fmla="*/ 6 h 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 h="6">
                  <a:moveTo>
                    <a:pt x="8" y="0"/>
                  </a:moveTo>
                  <a:lnTo>
                    <a:pt x="8" y="0"/>
                  </a:lnTo>
                  <a:lnTo>
                    <a:pt x="6" y="0"/>
                  </a:lnTo>
                  <a:lnTo>
                    <a:pt x="5" y="0"/>
                  </a:lnTo>
                  <a:lnTo>
                    <a:pt x="3" y="0"/>
                  </a:lnTo>
                  <a:lnTo>
                    <a:pt x="1" y="2"/>
                  </a:lnTo>
                  <a:lnTo>
                    <a:pt x="1" y="4"/>
                  </a:lnTo>
                  <a:lnTo>
                    <a:pt x="0" y="4"/>
                  </a:lnTo>
                  <a:lnTo>
                    <a:pt x="0" y="6"/>
                  </a:lnTo>
                  <a:lnTo>
                    <a:pt x="1" y="4"/>
                  </a:lnTo>
                  <a:lnTo>
                    <a:pt x="3" y="2"/>
                  </a:lnTo>
                  <a:lnTo>
                    <a:pt x="5" y="2"/>
                  </a:lnTo>
                  <a:lnTo>
                    <a:pt x="6" y="2"/>
                  </a:lnTo>
                  <a:lnTo>
                    <a:pt x="8" y="0"/>
                  </a:lnTo>
                  <a:close/>
                </a:path>
              </a:pathLst>
            </a:custGeom>
            <a:solidFill>
              <a:srgbClr val="FFFFFF"/>
            </a:solidFill>
            <a:ln w="9525">
              <a:noFill/>
              <a:round/>
              <a:headEnd/>
              <a:tailEnd/>
            </a:ln>
          </p:spPr>
          <p:txBody>
            <a:bodyPr/>
            <a:lstStyle/>
            <a:p>
              <a:endParaRPr lang="it-IT">
                <a:solidFill>
                  <a:srgbClr val="FFFFFF"/>
                </a:solidFill>
              </a:endParaRPr>
            </a:p>
          </p:txBody>
        </p:sp>
        <p:sp>
          <p:nvSpPr>
            <p:cNvPr id="28921" name="Freeform 647"/>
            <p:cNvSpPr>
              <a:spLocks/>
            </p:cNvSpPr>
            <p:nvPr/>
          </p:nvSpPr>
          <p:spPr bwMode="auto">
            <a:xfrm>
              <a:off x="3478" y="1941"/>
              <a:ext cx="18" cy="12"/>
            </a:xfrm>
            <a:custGeom>
              <a:avLst/>
              <a:gdLst>
                <a:gd name="T0" fmla="*/ 18 w 18"/>
                <a:gd name="T1" fmla="*/ 0 h 12"/>
                <a:gd name="T2" fmla="*/ 14 w 18"/>
                <a:gd name="T3" fmla="*/ 0 h 12"/>
                <a:gd name="T4" fmla="*/ 13 w 18"/>
                <a:gd name="T5" fmla="*/ 2 h 12"/>
                <a:gd name="T6" fmla="*/ 10 w 18"/>
                <a:gd name="T7" fmla="*/ 2 h 12"/>
                <a:gd name="T8" fmla="*/ 8 w 18"/>
                <a:gd name="T9" fmla="*/ 4 h 12"/>
                <a:gd name="T10" fmla="*/ 5 w 18"/>
                <a:gd name="T11" fmla="*/ 6 h 12"/>
                <a:gd name="T12" fmla="*/ 4 w 18"/>
                <a:gd name="T13" fmla="*/ 8 h 12"/>
                <a:gd name="T14" fmla="*/ 2 w 18"/>
                <a:gd name="T15" fmla="*/ 10 h 12"/>
                <a:gd name="T16" fmla="*/ 0 w 18"/>
                <a:gd name="T17" fmla="*/ 12 h 12"/>
                <a:gd name="T18" fmla="*/ 4 w 18"/>
                <a:gd name="T19" fmla="*/ 12 h 12"/>
                <a:gd name="T20" fmla="*/ 5 w 18"/>
                <a:gd name="T21" fmla="*/ 12 h 12"/>
                <a:gd name="T22" fmla="*/ 8 w 18"/>
                <a:gd name="T23" fmla="*/ 10 h 12"/>
                <a:gd name="T24" fmla="*/ 10 w 18"/>
                <a:gd name="T25" fmla="*/ 8 h 12"/>
                <a:gd name="T26" fmla="*/ 11 w 18"/>
                <a:gd name="T27" fmla="*/ 6 h 12"/>
                <a:gd name="T28" fmla="*/ 13 w 18"/>
                <a:gd name="T29" fmla="*/ 4 h 12"/>
                <a:gd name="T30" fmla="*/ 14 w 18"/>
                <a:gd name="T31" fmla="*/ 2 h 12"/>
                <a:gd name="T32" fmla="*/ 18 w 18"/>
                <a:gd name="T33" fmla="*/ 0 h 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
                <a:gd name="T52" fmla="*/ 0 h 12"/>
                <a:gd name="T53" fmla="*/ 18 w 18"/>
                <a:gd name="T54" fmla="*/ 12 h 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 h="12">
                  <a:moveTo>
                    <a:pt x="18" y="0"/>
                  </a:moveTo>
                  <a:lnTo>
                    <a:pt x="14" y="0"/>
                  </a:lnTo>
                  <a:lnTo>
                    <a:pt x="13" y="2"/>
                  </a:lnTo>
                  <a:lnTo>
                    <a:pt x="10" y="2"/>
                  </a:lnTo>
                  <a:lnTo>
                    <a:pt x="8" y="4"/>
                  </a:lnTo>
                  <a:lnTo>
                    <a:pt x="5" y="6"/>
                  </a:lnTo>
                  <a:lnTo>
                    <a:pt x="4" y="8"/>
                  </a:lnTo>
                  <a:lnTo>
                    <a:pt x="2" y="10"/>
                  </a:lnTo>
                  <a:lnTo>
                    <a:pt x="0" y="12"/>
                  </a:lnTo>
                  <a:lnTo>
                    <a:pt x="4" y="12"/>
                  </a:lnTo>
                  <a:lnTo>
                    <a:pt x="5" y="12"/>
                  </a:lnTo>
                  <a:lnTo>
                    <a:pt x="8" y="10"/>
                  </a:lnTo>
                  <a:lnTo>
                    <a:pt x="10" y="8"/>
                  </a:lnTo>
                  <a:lnTo>
                    <a:pt x="11" y="6"/>
                  </a:lnTo>
                  <a:lnTo>
                    <a:pt x="13" y="4"/>
                  </a:lnTo>
                  <a:lnTo>
                    <a:pt x="14" y="2"/>
                  </a:lnTo>
                  <a:lnTo>
                    <a:pt x="18" y="0"/>
                  </a:lnTo>
                  <a:close/>
                </a:path>
              </a:pathLst>
            </a:custGeom>
            <a:solidFill>
              <a:srgbClr val="FFFFFF"/>
            </a:solidFill>
            <a:ln w="9525">
              <a:noFill/>
              <a:round/>
              <a:headEnd/>
              <a:tailEnd/>
            </a:ln>
          </p:spPr>
          <p:txBody>
            <a:bodyPr/>
            <a:lstStyle/>
            <a:p>
              <a:endParaRPr lang="it-IT">
                <a:solidFill>
                  <a:srgbClr val="FFFFFF"/>
                </a:solidFill>
              </a:endParaRPr>
            </a:p>
          </p:txBody>
        </p:sp>
        <p:sp>
          <p:nvSpPr>
            <p:cNvPr id="28922" name="Freeform 648"/>
            <p:cNvSpPr>
              <a:spLocks/>
            </p:cNvSpPr>
            <p:nvPr/>
          </p:nvSpPr>
          <p:spPr bwMode="auto">
            <a:xfrm>
              <a:off x="3474" y="1903"/>
              <a:ext cx="22" cy="10"/>
            </a:xfrm>
            <a:custGeom>
              <a:avLst/>
              <a:gdLst>
                <a:gd name="T0" fmla="*/ 22 w 22"/>
                <a:gd name="T1" fmla="*/ 0 h 10"/>
                <a:gd name="T2" fmla="*/ 18 w 22"/>
                <a:gd name="T3" fmla="*/ 2 h 10"/>
                <a:gd name="T4" fmla="*/ 17 w 22"/>
                <a:gd name="T5" fmla="*/ 4 h 10"/>
                <a:gd name="T6" fmla="*/ 14 w 22"/>
                <a:gd name="T7" fmla="*/ 4 h 10"/>
                <a:gd name="T8" fmla="*/ 11 w 22"/>
                <a:gd name="T9" fmla="*/ 6 h 10"/>
                <a:gd name="T10" fmla="*/ 8 w 22"/>
                <a:gd name="T11" fmla="*/ 6 h 10"/>
                <a:gd name="T12" fmla="*/ 6 w 22"/>
                <a:gd name="T13" fmla="*/ 6 h 10"/>
                <a:gd name="T14" fmla="*/ 3 w 22"/>
                <a:gd name="T15" fmla="*/ 8 h 10"/>
                <a:gd name="T16" fmla="*/ 0 w 22"/>
                <a:gd name="T17" fmla="*/ 8 h 10"/>
                <a:gd name="T18" fmla="*/ 3 w 22"/>
                <a:gd name="T19" fmla="*/ 10 h 10"/>
                <a:gd name="T20" fmla="*/ 4 w 22"/>
                <a:gd name="T21" fmla="*/ 10 h 10"/>
                <a:gd name="T22" fmla="*/ 8 w 22"/>
                <a:gd name="T23" fmla="*/ 10 h 10"/>
                <a:gd name="T24" fmla="*/ 9 w 22"/>
                <a:gd name="T25" fmla="*/ 8 h 10"/>
                <a:gd name="T26" fmla="*/ 12 w 22"/>
                <a:gd name="T27" fmla="*/ 6 h 10"/>
                <a:gd name="T28" fmla="*/ 14 w 22"/>
                <a:gd name="T29" fmla="*/ 6 h 10"/>
                <a:gd name="T30" fmla="*/ 17 w 22"/>
                <a:gd name="T31" fmla="*/ 4 h 10"/>
                <a:gd name="T32" fmla="*/ 18 w 22"/>
                <a:gd name="T33" fmla="*/ 4 h 10"/>
                <a:gd name="T34" fmla="*/ 22 w 22"/>
                <a:gd name="T35" fmla="*/ 0 h 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2"/>
                <a:gd name="T55" fmla="*/ 0 h 10"/>
                <a:gd name="T56" fmla="*/ 22 w 22"/>
                <a:gd name="T57" fmla="*/ 10 h 1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2" h="10">
                  <a:moveTo>
                    <a:pt x="22" y="0"/>
                  </a:moveTo>
                  <a:lnTo>
                    <a:pt x="18" y="2"/>
                  </a:lnTo>
                  <a:lnTo>
                    <a:pt x="17" y="4"/>
                  </a:lnTo>
                  <a:lnTo>
                    <a:pt x="14" y="4"/>
                  </a:lnTo>
                  <a:lnTo>
                    <a:pt x="11" y="6"/>
                  </a:lnTo>
                  <a:lnTo>
                    <a:pt x="8" y="6"/>
                  </a:lnTo>
                  <a:lnTo>
                    <a:pt x="6" y="6"/>
                  </a:lnTo>
                  <a:lnTo>
                    <a:pt x="3" y="8"/>
                  </a:lnTo>
                  <a:lnTo>
                    <a:pt x="0" y="8"/>
                  </a:lnTo>
                  <a:lnTo>
                    <a:pt x="3" y="10"/>
                  </a:lnTo>
                  <a:lnTo>
                    <a:pt x="4" y="10"/>
                  </a:lnTo>
                  <a:lnTo>
                    <a:pt x="8" y="10"/>
                  </a:lnTo>
                  <a:lnTo>
                    <a:pt x="9" y="8"/>
                  </a:lnTo>
                  <a:lnTo>
                    <a:pt x="12" y="6"/>
                  </a:lnTo>
                  <a:lnTo>
                    <a:pt x="14" y="6"/>
                  </a:lnTo>
                  <a:lnTo>
                    <a:pt x="17" y="4"/>
                  </a:lnTo>
                  <a:lnTo>
                    <a:pt x="18" y="4"/>
                  </a:lnTo>
                  <a:lnTo>
                    <a:pt x="22" y="0"/>
                  </a:lnTo>
                  <a:close/>
                </a:path>
              </a:pathLst>
            </a:custGeom>
            <a:solidFill>
              <a:srgbClr val="FFFFFF"/>
            </a:solidFill>
            <a:ln w="9525">
              <a:noFill/>
              <a:round/>
              <a:headEnd/>
              <a:tailEnd/>
            </a:ln>
          </p:spPr>
          <p:txBody>
            <a:bodyPr/>
            <a:lstStyle/>
            <a:p>
              <a:endParaRPr lang="it-IT">
                <a:solidFill>
                  <a:srgbClr val="FFFFFF"/>
                </a:solidFill>
              </a:endParaRPr>
            </a:p>
          </p:txBody>
        </p:sp>
        <p:sp>
          <p:nvSpPr>
            <p:cNvPr id="28923" name="Freeform 649"/>
            <p:cNvSpPr>
              <a:spLocks/>
            </p:cNvSpPr>
            <p:nvPr/>
          </p:nvSpPr>
          <p:spPr bwMode="auto">
            <a:xfrm>
              <a:off x="3446" y="1861"/>
              <a:ext cx="18" cy="16"/>
            </a:xfrm>
            <a:custGeom>
              <a:avLst/>
              <a:gdLst>
                <a:gd name="T0" fmla="*/ 18 w 18"/>
                <a:gd name="T1" fmla="*/ 0 h 16"/>
                <a:gd name="T2" fmla="*/ 17 w 18"/>
                <a:gd name="T3" fmla="*/ 0 h 16"/>
                <a:gd name="T4" fmla="*/ 15 w 18"/>
                <a:gd name="T5" fmla="*/ 2 h 16"/>
                <a:gd name="T6" fmla="*/ 14 w 18"/>
                <a:gd name="T7" fmla="*/ 2 h 16"/>
                <a:gd name="T8" fmla="*/ 12 w 18"/>
                <a:gd name="T9" fmla="*/ 4 h 16"/>
                <a:gd name="T10" fmla="*/ 9 w 18"/>
                <a:gd name="T11" fmla="*/ 4 h 16"/>
                <a:gd name="T12" fmla="*/ 7 w 18"/>
                <a:gd name="T13" fmla="*/ 4 h 16"/>
                <a:gd name="T14" fmla="*/ 6 w 18"/>
                <a:gd name="T15" fmla="*/ 6 h 16"/>
                <a:gd name="T16" fmla="*/ 4 w 18"/>
                <a:gd name="T17" fmla="*/ 6 h 16"/>
                <a:gd name="T18" fmla="*/ 3 w 18"/>
                <a:gd name="T19" fmla="*/ 8 h 16"/>
                <a:gd name="T20" fmla="*/ 3 w 18"/>
                <a:gd name="T21" fmla="*/ 8 h 16"/>
                <a:gd name="T22" fmla="*/ 1 w 18"/>
                <a:gd name="T23" fmla="*/ 10 h 16"/>
                <a:gd name="T24" fmla="*/ 1 w 18"/>
                <a:gd name="T25" fmla="*/ 10 h 16"/>
                <a:gd name="T26" fmla="*/ 0 w 18"/>
                <a:gd name="T27" fmla="*/ 12 h 16"/>
                <a:gd name="T28" fmla="*/ 0 w 18"/>
                <a:gd name="T29" fmla="*/ 12 h 16"/>
                <a:gd name="T30" fmla="*/ 0 w 18"/>
                <a:gd name="T31" fmla="*/ 14 h 16"/>
                <a:gd name="T32" fmla="*/ 0 w 18"/>
                <a:gd name="T33" fmla="*/ 16 h 16"/>
                <a:gd name="T34" fmla="*/ 0 w 18"/>
                <a:gd name="T35" fmla="*/ 16 h 16"/>
                <a:gd name="T36" fmla="*/ 1 w 18"/>
                <a:gd name="T37" fmla="*/ 16 h 16"/>
                <a:gd name="T38" fmla="*/ 1 w 18"/>
                <a:gd name="T39" fmla="*/ 16 h 16"/>
                <a:gd name="T40" fmla="*/ 1 w 18"/>
                <a:gd name="T41" fmla="*/ 16 h 16"/>
                <a:gd name="T42" fmla="*/ 3 w 18"/>
                <a:gd name="T43" fmla="*/ 14 h 16"/>
                <a:gd name="T44" fmla="*/ 3 w 18"/>
                <a:gd name="T45" fmla="*/ 14 h 16"/>
                <a:gd name="T46" fmla="*/ 3 w 18"/>
                <a:gd name="T47" fmla="*/ 14 h 16"/>
                <a:gd name="T48" fmla="*/ 4 w 18"/>
                <a:gd name="T49" fmla="*/ 14 h 16"/>
                <a:gd name="T50" fmla="*/ 4 w 18"/>
                <a:gd name="T51" fmla="*/ 12 h 16"/>
                <a:gd name="T52" fmla="*/ 6 w 18"/>
                <a:gd name="T53" fmla="*/ 10 h 16"/>
                <a:gd name="T54" fmla="*/ 9 w 18"/>
                <a:gd name="T55" fmla="*/ 8 h 16"/>
                <a:gd name="T56" fmla="*/ 10 w 18"/>
                <a:gd name="T57" fmla="*/ 6 h 16"/>
                <a:gd name="T58" fmla="*/ 12 w 18"/>
                <a:gd name="T59" fmla="*/ 6 h 16"/>
                <a:gd name="T60" fmla="*/ 14 w 18"/>
                <a:gd name="T61" fmla="*/ 4 h 16"/>
                <a:gd name="T62" fmla="*/ 15 w 18"/>
                <a:gd name="T63" fmla="*/ 4 h 16"/>
                <a:gd name="T64" fmla="*/ 18 w 18"/>
                <a:gd name="T65" fmla="*/ 2 h 16"/>
                <a:gd name="T66" fmla="*/ 18 w 18"/>
                <a:gd name="T67" fmla="*/ 0 h 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8"/>
                <a:gd name="T103" fmla="*/ 0 h 16"/>
                <a:gd name="T104" fmla="*/ 18 w 18"/>
                <a:gd name="T105" fmla="*/ 16 h 1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8" h="16">
                  <a:moveTo>
                    <a:pt x="18" y="0"/>
                  </a:moveTo>
                  <a:lnTo>
                    <a:pt x="17" y="0"/>
                  </a:lnTo>
                  <a:lnTo>
                    <a:pt x="15" y="2"/>
                  </a:lnTo>
                  <a:lnTo>
                    <a:pt x="14" y="2"/>
                  </a:lnTo>
                  <a:lnTo>
                    <a:pt x="12" y="4"/>
                  </a:lnTo>
                  <a:lnTo>
                    <a:pt x="9" y="4"/>
                  </a:lnTo>
                  <a:lnTo>
                    <a:pt x="7" y="4"/>
                  </a:lnTo>
                  <a:lnTo>
                    <a:pt x="6" y="6"/>
                  </a:lnTo>
                  <a:lnTo>
                    <a:pt x="4" y="6"/>
                  </a:lnTo>
                  <a:lnTo>
                    <a:pt x="3" y="8"/>
                  </a:lnTo>
                  <a:lnTo>
                    <a:pt x="1" y="10"/>
                  </a:lnTo>
                  <a:lnTo>
                    <a:pt x="0" y="12"/>
                  </a:lnTo>
                  <a:lnTo>
                    <a:pt x="0" y="14"/>
                  </a:lnTo>
                  <a:lnTo>
                    <a:pt x="0" y="16"/>
                  </a:lnTo>
                  <a:lnTo>
                    <a:pt x="1" y="16"/>
                  </a:lnTo>
                  <a:lnTo>
                    <a:pt x="3" y="14"/>
                  </a:lnTo>
                  <a:lnTo>
                    <a:pt x="4" y="14"/>
                  </a:lnTo>
                  <a:lnTo>
                    <a:pt x="4" y="12"/>
                  </a:lnTo>
                  <a:lnTo>
                    <a:pt x="6" y="10"/>
                  </a:lnTo>
                  <a:lnTo>
                    <a:pt x="9" y="8"/>
                  </a:lnTo>
                  <a:lnTo>
                    <a:pt x="10" y="6"/>
                  </a:lnTo>
                  <a:lnTo>
                    <a:pt x="12" y="6"/>
                  </a:lnTo>
                  <a:lnTo>
                    <a:pt x="14" y="4"/>
                  </a:lnTo>
                  <a:lnTo>
                    <a:pt x="15" y="4"/>
                  </a:lnTo>
                  <a:lnTo>
                    <a:pt x="18" y="2"/>
                  </a:lnTo>
                  <a:lnTo>
                    <a:pt x="18" y="0"/>
                  </a:lnTo>
                  <a:close/>
                </a:path>
              </a:pathLst>
            </a:custGeom>
            <a:solidFill>
              <a:srgbClr val="FFFFFF"/>
            </a:solidFill>
            <a:ln w="9525">
              <a:noFill/>
              <a:round/>
              <a:headEnd/>
              <a:tailEnd/>
            </a:ln>
          </p:spPr>
          <p:txBody>
            <a:bodyPr/>
            <a:lstStyle/>
            <a:p>
              <a:endParaRPr lang="it-IT">
                <a:solidFill>
                  <a:srgbClr val="FFFFFF"/>
                </a:solidFill>
              </a:endParaRPr>
            </a:p>
          </p:txBody>
        </p:sp>
        <p:sp>
          <p:nvSpPr>
            <p:cNvPr id="28924" name="Freeform 650"/>
            <p:cNvSpPr>
              <a:spLocks/>
            </p:cNvSpPr>
            <p:nvPr/>
          </p:nvSpPr>
          <p:spPr bwMode="auto">
            <a:xfrm>
              <a:off x="3455" y="1804"/>
              <a:ext cx="23" cy="12"/>
            </a:xfrm>
            <a:custGeom>
              <a:avLst/>
              <a:gdLst>
                <a:gd name="T0" fmla="*/ 23 w 23"/>
                <a:gd name="T1" fmla="*/ 0 h 12"/>
                <a:gd name="T2" fmla="*/ 20 w 23"/>
                <a:gd name="T3" fmla="*/ 2 h 12"/>
                <a:gd name="T4" fmla="*/ 17 w 23"/>
                <a:gd name="T5" fmla="*/ 2 h 12"/>
                <a:gd name="T6" fmla="*/ 14 w 23"/>
                <a:gd name="T7" fmla="*/ 4 h 12"/>
                <a:gd name="T8" fmla="*/ 11 w 23"/>
                <a:gd name="T9" fmla="*/ 4 h 12"/>
                <a:gd name="T10" fmla="*/ 8 w 23"/>
                <a:gd name="T11" fmla="*/ 6 h 12"/>
                <a:gd name="T12" fmla="*/ 5 w 23"/>
                <a:gd name="T13" fmla="*/ 8 h 12"/>
                <a:gd name="T14" fmla="*/ 3 w 23"/>
                <a:gd name="T15" fmla="*/ 10 h 12"/>
                <a:gd name="T16" fmla="*/ 0 w 23"/>
                <a:gd name="T17" fmla="*/ 12 h 12"/>
                <a:gd name="T18" fmla="*/ 3 w 23"/>
                <a:gd name="T19" fmla="*/ 12 h 12"/>
                <a:gd name="T20" fmla="*/ 6 w 23"/>
                <a:gd name="T21" fmla="*/ 10 h 12"/>
                <a:gd name="T22" fmla="*/ 9 w 23"/>
                <a:gd name="T23" fmla="*/ 8 h 12"/>
                <a:gd name="T24" fmla="*/ 11 w 23"/>
                <a:gd name="T25" fmla="*/ 8 h 12"/>
                <a:gd name="T26" fmla="*/ 14 w 23"/>
                <a:gd name="T27" fmla="*/ 6 h 12"/>
                <a:gd name="T28" fmla="*/ 17 w 23"/>
                <a:gd name="T29" fmla="*/ 4 h 12"/>
                <a:gd name="T30" fmla="*/ 20 w 23"/>
                <a:gd name="T31" fmla="*/ 2 h 12"/>
                <a:gd name="T32" fmla="*/ 23 w 23"/>
                <a:gd name="T33" fmla="*/ 0 h 1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3"/>
                <a:gd name="T52" fmla="*/ 0 h 12"/>
                <a:gd name="T53" fmla="*/ 23 w 23"/>
                <a:gd name="T54" fmla="*/ 12 h 1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3" h="12">
                  <a:moveTo>
                    <a:pt x="23" y="0"/>
                  </a:moveTo>
                  <a:lnTo>
                    <a:pt x="20" y="2"/>
                  </a:lnTo>
                  <a:lnTo>
                    <a:pt x="17" y="2"/>
                  </a:lnTo>
                  <a:lnTo>
                    <a:pt x="14" y="4"/>
                  </a:lnTo>
                  <a:lnTo>
                    <a:pt x="11" y="4"/>
                  </a:lnTo>
                  <a:lnTo>
                    <a:pt x="8" y="6"/>
                  </a:lnTo>
                  <a:lnTo>
                    <a:pt x="5" y="8"/>
                  </a:lnTo>
                  <a:lnTo>
                    <a:pt x="3" y="10"/>
                  </a:lnTo>
                  <a:lnTo>
                    <a:pt x="0" y="12"/>
                  </a:lnTo>
                  <a:lnTo>
                    <a:pt x="3" y="12"/>
                  </a:lnTo>
                  <a:lnTo>
                    <a:pt x="6" y="10"/>
                  </a:lnTo>
                  <a:lnTo>
                    <a:pt x="9" y="8"/>
                  </a:lnTo>
                  <a:lnTo>
                    <a:pt x="11" y="8"/>
                  </a:lnTo>
                  <a:lnTo>
                    <a:pt x="14" y="6"/>
                  </a:lnTo>
                  <a:lnTo>
                    <a:pt x="17" y="4"/>
                  </a:lnTo>
                  <a:lnTo>
                    <a:pt x="20" y="2"/>
                  </a:lnTo>
                  <a:lnTo>
                    <a:pt x="23" y="0"/>
                  </a:lnTo>
                  <a:close/>
                </a:path>
              </a:pathLst>
            </a:custGeom>
            <a:solidFill>
              <a:srgbClr val="FFFFFF"/>
            </a:solidFill>
            <a:ln w="9525">
              <a:noFill/>
              <a:round/>
              <a:headEnd/>
              <a:tailEnd/>
            </a:ln>
          </p:spPr>
          <p:txBody>
            <a:bodyPr/>
            <a:lstStyle/>
            <a:p>
              <a:endParaRPr lang="it-IT">
                <a:solidFill>
                  <a:srgbClr val="FFFFFF"/>
                </a:solidFill>
              </a:endParaRPr>
            </a:p>
          </p:txBody>
        </p:sp>
        <p:sp>
          <p:nvSpPr>
            <p:cNvPr id="28925" name="Freeform 651"/>
            <p:cNvSpPr>
              <a:spLocks/>
            </p:cNvSpPr>
            <p:nvPr/>
          </p:nvSpPr>
          <p:spPr bwMode="auto">
            <a:xfrm>
              <a:off x="3528" y="1787"/>
              <a:ext cx="22" cy="13"/>
            </a:xfrm>
            <a:custGeom>
              <a:avLst/>
              <a:gdLst>
                <a:gd name="T0" fmla="*/ 22 w 22"/>
                <a:gd name="T1" fmla="*/ 0 h 13"/>
                <a:gd name="T2" fmla="*/ 19 w 22"/>
                <a:gd name="T3" fmla="*/ 0 h 13"/>
                <a:gd name="T4" fmla="*/ 16 w 22"/>
                <a:gd name="T5" fmla="*/ 0 h 13"/>
                <a:gd name="T6" fmla="*/ 13 w 22"/>
                <a:gd name="T7" fmla="*/ 2 h 13"/>
                <a:gd name="T8" fmla="*/ 10 w 22"/>
                <a:gd name="T9" fmla="*/ 2 h 13"/>
                <a:gd name="T10" fmla="*/ 8 w 22"/>
                <a:gd name="T11" fmla="*/ 4 h 13"/>
                <a:gd name="T12" fmla="*/ 5 w 22"/>
                <a:gd name="T13" fmla="*/ 8 h 13"/>
                <a:gd name="T14" fmla="*/ 2 w 22"/>
                <a:gd name="T15" fmla="*/ 11 h 13"/>
                <a:gd name="T16" fmla="*/ 0 w 22"/>
                <a:gd name="T17" fmla="*/ 13 h 13"/>
                <a:gd name="T18" fmla="*/ 0 w 22"/>
                <a:gd name="T19" fmla="*/ 13 h 13"/>
                <a:gd name="T20" fmla="*/ 0 w 22"/>
                <a:gd name="T21" fmla="*/ 13 h 13"/>
                <a:gd name="T22" fmla="*/ 2 w 22"/>
                <a:gd name="T23" fmla="*/ 13 h 13"/>
                <a:gd name="T24" fmla="*/ 2 w 22"/>
                <a:gd name="T25" fmla="*/ 13 h 13"/>
                <a:gd name="T26" fmla="*/ 4 w 22"/>
                <a:gd name="T27" fmla="*/ 13 h 13"/>
                <a:gd name="T28" fmla="*/ 4 w 22"/>
                <a:gd name="T29" fmla="*/ 13 h 13"/>
                <a:gd name="T30" fmla="*/ 4 w 22"/>
                <a:gd name="T31" fmla="*/ 13 h 13"/>
                <a:gd name="T32" fmla="*/ 5 w 22"/>
                <a:gd name="T33" fmla="*/ 13 h 13"/>
                <a:gd name="T34" fmla="*/ 7 w 22"/>
                <a:gd name="T35" fmla="*/ 11 h 13"/>
                <a:gd name="T36" fmla="*/ 10 w 22"/>
                <a:gd name="T37" fmla="*/ 11 h 13"/>
                <a:gd name="T38" fmla="*/ 11 w 22"/>
                <a:gd name="T39" fmla="*/ 8 h 13"/>
                <a:gd name="T40" fmla="*/ 13 w 22"/>
                <a:gd name="T41" fmla="*/ 6 h 13"/>
                <a:gd name="T42" fmla="*/ 16 w 22"/>
                <a:gd name="T43" fmla="*/ 4 h 13"/>
                <a:gd name="T44" fmla="*/ 18 w 22"/>
                <a:gd name="T45" fmla="*/ 2 h 13"/>
                <a:gd name="T46" fmla="*/ 19 w 22"/>
                <a:gd name="T47" fmla="*/ 0 h 13"/>
                <a:gd name="T48" fmla="*/ 22 w 22"/>
                <a:gd name="T49" fmla="*/ 0 h 1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2"/>
                <a:gd name="T76" fmla="*/ 0 h 13"/>
                <a:gd name="T77" fmla="*/ 22 w 22"/>
                <a:gd name="T78" fmla="*/ 13 h 1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2" h="13">
                  <a:moveTo>
                    <a:pt x="22" y="0"/>
                  </a:moveTo>
                  <a:lnTo>
                    <a:pt x="19" y="0"/>
                  </a:lnTo>
                  <a:lnTo>
                    <a:pt x="16" y="0"/>
                  </a:lnTo>
                  <a:lnTo>
                    <a:pt x="13" y="2"/>
                  </a:lnTo>
                  <a:lnTo>
                    <a:pt x="10" y="2"/>
                  </a:lnTo>
                  <a:lnTo>
                    <a:pt x="8" y="4"/>
                  </a:lnTo>
                  <a:lnTo>
                    <a:pt x="5" y="8"/>
                  </a:lnTo>
                  <a:lnTo>
                    <a:pt x="2" y="11"/>
                  </a:lnTo>
                  <a:lnTo>
                    <a:pt x="0" y="13"/>
                  </a:lnTo>
                  <a:lnTo>
                    <a:pt x="2" y="13"/>
                  </a:lnTo>
                  <a:lnTo>
                    <a:pt x="4" y="13"/>
                  </a:lnTo>
                  <a:lnTo>
                    <a:pt x="5" y="13"/>
                  </a:lnTo>
                  <a:lnTo>
                    <a:pt x="7" y="11"/>
                  </a:lnTo>
                  <a:lnTo>
                    <a:pt x="10" y="11"/>
                  </a:lnTo>
                  <a:lnTo>
                    <a:pt x="11" y="8"/>
                  </a:lnTo>
                  <a:lnTo>
                    <a:pt x="13" y="6"/>
                  </a:lnTo>
                  <a:lnTo>
                    <a:pt x="16" y="4"/>
                  </a:lnTo>
                  <a:lnTo>
                    <a:pt x="18" y="2"/>
                  </a:lnTo>
                  <a:lnTo>
                    <a:pt x="19" y="0"/>
                  </a:lnTo>
                  <a:lnTo>
                    <a:pt x="22" y="0"/>
                  </a:lnTo>
                  <a:close/>
                </a:path>
              </a:pathLst>
            </a:custGeom>
            <a:solidFill>
              <a:srgbClr val="FFFFFF"/>
            </a:solidFill>
            <a:ln w="9525">
              <a:noFill/>
              <a:round/>
              <a:headEnd/>
              <a:tailEnd/>
            </a:ln>
          </p:spPr>
          <p:txBody>
            <a:bodyPr/>
            <a:lstStyle/>
            <a:p>
              <a:endParaRPr lang="it-IT">
                <a:solidFill>
                  <a:srgbClr val="FFFFFF"/>
                </a:solidFill>
              </a:endParaRPr>
            </a:p>
          </p:txBody>
        </p:sp>
        <p:sp>
          <p:nvSpPr>
            <p:cNvPr id="28926" name="Freeform 652"/>
            <p:cNvSpPr>
              <a:spLocks/>
            </p:cNvSpPr>
            <p:nvPr/>
          </p:nvSpPr>
          <p:spPr bwMode="auto">
            <a:xfrm>
              <a:off x="3510" y="1854"/>
              <a:ext cx="12" cy="11"/>
            </a:xfrm>
            <a:custGeom>
              <a:avLst/>
              <a:gdLst>
                <a:gd name="T0" fmla="*/ 12 w 12"/>
                <a:gd name="T1" fmla="*/ 0 h 11"/>
                <a:gd name="T2" fmla="*/ 11 w 12"/>
                <a:gd name="T3" fmla="*/ 0 h 11"/>
                <a:gd name="T4" fmla="*/ 9 w 12"/>
                <a:gd name="T5" fmla="*/ 0 h 11"/>
                <a:gd name="T6" fmla="*/ 7 w 12"/>
                <a:gd name="T7" fmla="*/ 0 h 11"/>
                <a:gd name="T8" fmla="*/ 6 w 12"/>
                <a:gd name="T9" fmla="*/ 2 h 11"/>
                <a:gd name="T10" fmla="*/ 4 w 12"/>
                <a:gd name="T11" fmla="*/ 2 h 11"/>
                <a:gd name="T12" fmla="*/ 3 w 12"/>
                <a:gd name="T13" fmla="*/ 2 h 11"/>
                <a:gd name="T14" fmla="*/ 1 w 12"/>
                <a:gd name="T15" fmla="*/ 5 h 11"/>
                <a:gd name="T16" fmla="*/ 1 w 12"/>
                <a:gd name="T17" fmla="*/ 7 h 11"/>
                <a:gd name="T18" fmla="*/ 0 w 12"/>
                <a:gd name="T19" fmla="*/ 7 h 11"/>
                <a:gd name="T20" fmla="*/ 0 w 12"/>
                <a:gd name="T21" fmla="*/ 7 h 11"/>
                <a:gd name="T22" fmla="*/ 1 w 12"/>
                <a:gd name="T23" fmla="*/ 9 h 11"/>
                <a:gd name="T24" fmla="*/ 1 w 12"/>
                <a:gd name="T25" fmla="*/ 9 h 11"/>
                <a:gd name="T26" fmla="*/ 1 w 12"/>
                <a:gd name="T27" fmla="*/ 9 h 11"/>
                <a:gd name="T28" fmla="*/ 1 w 12"/>
                <a:gd name="T29" fmla="*/ 11 h 11"/>
                <a:gd name="T30" fmla="*/ 1 w 12"/>
                <a:gd name="T31" fmla="*/ 11 h 11"/>
                <a:gd name="T32" fmla="*/ 3 w 12"/>
                <a:gd name="T33" fmla="*/ 11 h 11"/>
                <a:gd name="T34" fmla="*/ 4 w 12"/>
                <a:gd name="T35" fmla="*/ 11 h 11"/>
                <a:gd name="T36" fmla="*/ 4 w 12"/>
                <a:gd name="T37" fmla="*/ 9 h 11"/>
                <a:gd name="T38" fmla="*/ 6 w 12"/>
                <a:gd name="T39" fmla="*/ 9 h 11"/>
                <a:gd name="T40" fmla="*/ 6 w 12"/>
                <a:gd name="T41" fmla="*/ 7 h 11"/>
                <a:gd name="T42" fmla="*/ 7 w 12"/>
                <a:gd name="T43" fmla="*/ 5 h 11"/>
                <a:gd name="T44" fmla="*/ 7 w 12"/>
                <a:gd name="T45" fmla="*/ 5 h 11"/>
                <a:gd name="T46" fmla="*/ 9 w 12"/>
                <a:gd name="T47" fmla="*/ 2 h 11"/>
                <a:gd name="T48" fmla="*/ 9 w 12"/>
                <a:gd name="T49" fmla="*/ 2 h 11"/>
                <a:gd name="T50" fmla="*/ 9 w 12"/>
                <a:gd name="T51" fmla="*/ 0 h 11"/>
                <a:gd name="T52" fmla="*/ 9 w 12"/>
                <a:gd name="T53" fmla="*/ 0 h 11"/>
                <a:gd name="T54" fmla="*/ 11 w 12"/>
                <a:gd name="T55" fmla="*/ 0 h 11"/>
                <a:gd name="T56" fmla="*/ 11 w 12"/>
                <a:gd name="T57" fmla="*/ 0 h 11"/>
                <a:gd name="T58" fmla="*/ 11 w 12"/>
                <a:gd name="T59" fmla="*/ 0 h 11"/>
                <a:gd name="T60" fmla="*/ 12 w 12"/>
                <a:gd name="T61" fmla="*/ 0 h 11"/>
                <a:gd name="T62" fmla="*/ 12 w 12"/>
                <a:gd name="T63" fmla="*/ 0 h 11"/>
                <a:gd name="T64" fmla="*/ 12 w 12"/>
                <a:gd name="T65" fmla="*/ 0 h 11"/>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2"/>
                <a:gd name="T100" fmla="*/ 0 h 11"/>
                <a:gd name="T101" fmla="*/ 12 w 12"/>
                <a:gd name="T102" fmla="*/ 11 h 11"/>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2" h="11">
                  <a:moveTo>
                    <a:pt x="12" y="0"/>
                  </a:moveTo>
                  <a:lnTo>
                    <a:pt x="11" y="0"/>
                  </a:lnTo>
                  <a:lnTo>
                    <a:pt x="9" y="0"/>
                  </a:lnTo>
                  <a:lnTo>
                    <a:pt x="7" y="0"/>
                  </a:lnTo>
                  <a:lnTo>
                    <a:pt x="6" y="2"/>
                  </a:lnTo>
                  <a:lnTo>
                    <a:pt x="4" y="2"/>
                  </a:lnTo>
                  <a:lnTo>
                    <a:pt x="3" y="2"/>
                  </a:lnTo>
                  <a:lnTo>
                    <a:pt x="1" y="5"/>
                  </a:lnTo>
                  <a:lnTo>
                    <a:pt x="1" y="7"/>
                  </a:lnTo>
                  <a:lnTo>
                    <a:pt x="0" y="7"/>
                  </a:lnTo>
                  <a:lnTo>
                    <a:pt x="1" y="9"/>
                  </a:lnTo>
                  <a:lnTo>
                    <a:pt x="1" y="11"/>
                  </a:lnTo>
                  <a:lnTo>
                    <a:pt x="3" y="11"/>
                  </a:lnTo>
                  <a:lnTo>
                    <a:pt x="4" y="11"/>
                  </a:lnTo>
                  <a:lnTo>
                    <a:pt x="4" y="9"/>
                  </a:lnTo>
                  <a:lnTo>
                    <a:pt x="6" y="9"/>
                  </a:lnTo>
                  <a:lnTo>
                    <a:pt x="6" y="7"/>
                  </a:lnTo>
                  <a:lnTo>
                    <a:pt x="7" y="5"/>
                  </a:lnTo>
                  <a:lnTo>
                    <a:pt x="9" y="2"/>
                  </a:lnTo>
                  <a:lnTo>
                    <a:pt x="9" y="0"/>
                  </a:lnTo>
                  <a:lnTo>
                    <a:pt x="11" y="0"/>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8927" name="Freeform 653"/>
            <p:cNvSpPr>
              <a:spLocks/>
            </p:cNvSpPr>
            <p:nvPr/>
          </p:nvSpPr>
          <p:spPr bwMode="auto">
            <a:xfrm>
              <a:off x="3546" y="1877"/>
              <a:ext cx="15" cy="21"/>
            </a:xfrm>
            <a:custGeom>
              <a:avLst/>
              <a:gdLst>
                <a:gd name="T0" fmla="*/ 15 w 15"/>
                <a:gd name="T1" fmla="*/ 0 h 21"/>
                <a:gd name="T2" fmla="*/ 12 w 15"/>
                <a:gd name="T3" fmla="*/ 3 h 21"/>
                <a:gd name="T4" fmla="*/ 11 w 15"/>
                <a:gd name="T5" fmla="*/ 5 h 21"/>
                <a:gd name="T6" fmla="*/ 7 w 15"/>
                <a:gd name="T7" fmla="*/ 7 h 21"/>
                <a:gd name="T8" fmla="*/ 6 w 15"/>
                <a:gd name="T9" fmla="*/ 9 h 21"/>
                <a:gd name="T10" fmla="*/ 4 w 15"/>
                <a:gd name="T11" fmla="*/ 11 h 21"/>
                <a:gd name="T12" fmla="*/ 3 w 15"/>
                <a:gd name="T13" fmla="*/ 13 h 21"/>
                <a:gd name="T14" fmla="*/ 1 w 15"/>
                <a:gd name="T15" fmla="*/ 15 h 21"/>
                <a:gd name="T16" fmla="*/ 0 w 15"/>
                <a:gd name="T17" fmla="*/ 19 h 21"/>
                <a:gd name="T18" fmla="*/ 0 w 15"/>
                <a:gd name="T19" fmla="*/ 19 h 21"/>
                <a:gd name="T20" fmla="*/ 0 w 15"/>
                <a:gd name="T21" fmla="*/ 21 h 21"/>
                <a:gd name="T22" fmla="*/ 1 w 15"/>
                <a:gd name="T23" fmla="*/ 21 h 21"/>
                <a:gd name="T24" fmla="*/ 1 w 15"/>
                <a:gd name="T25" fmla="*/ 21 h 21"/>
                <a:gd name="T26" fmla="*/ 1 w 15"/>
                <a:gd name="T27" fmla="*/ 21 h 21"/>
                <a:gd name="T28" fmla="*/ 3 w 15"/>
                <a:gd name="T29" fmla="*/ 21 h 21"/>
                <a:gd name="T30" fmla="*/ 3 w 15"/>
                <a:gd name="T31" fmla="*/ 21 h 21"/>
                <a:gd name="T32" fmla="*/ 3 w 15"/>
                <a:gd name="T33" fmla="*/ 21 h 21"/>
                <a:gd name="T34" fmla="*/ 4 w 15"/>
                <a:gd name="T35" fmla="*/ 19 h 21"/>
                <a:gd name="T36" fmla="*/ 6 w 15"/>
                <a:gd name="T37" fmla="*/ 15 h 21"/>
                <a:gd name="T38" fmla="*/ 6 w 15"/>
                <a:gd name="T39" fmla="*/ 13 h 21"/>
                <a:gd name="T40" fmla="*/ 7 w 15"/>
                <a:gd name="T41" fmla="*/ 11 h 21"/>
                <a:gd name="T42" fmla="*/ 9 w 15"/>
                <a:gd name="T43" fmla="*/ 7 h 21"/>
                <a:gd name="T44" fmla="*/ 11 w 15"/>
                <a:gd name="T45" fmla="*/ 5 h 21"/>
                <a:gd name="T46" fmla="*/ 12 w 15"/>
                <a:gd name="T47" fmla="*/ 3 h 21"/>
                <a:gd name="T48" fmla="*/ 15 w 15"/>
                <a:gd name="T49" fmla="*/ 0 h 2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5"/>
                <a:gd name="T76" fmla="*/ 0 h 21"/>
                <a:gd name="T77" fmla="*/ 15 w 15"/>
                <a:gd name="T78" fmla="*/ 21 h 2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5" h="21">
                  <a:moveTo>
                    <a:pt x="15" y="0"/>
                  </a:moveTo>
                  <a:lnTo>
                    <a:pt x="12" y="3"/>
                  </a:lnTo>
                  <a:lnTo>
                    <a:pt x="11" y="5"/>
                  </a:lnTo>
                  <a:lnTo>
                    <a:pt x="7" y="7"/>
                  </a:lnTo>
                  <a:lnTo>
                    <a:pt x="6" y="9"/>
                  </a:lnTo>
                  <a:lnTo>
                    <a:pt x="4" y="11"/>
                  </a:lnTo>
                  <a:lnTo>
                    <a:pt x="3" y="13"/>
                  </a:lnTo>
                  <a:lnTo>
                    <a:pt x="1" y="15"/>
                  </a:lnTo>
                  <a:lnTo>
                    <a:pt x="0" y="19"/>
                  </a:lnTo>
                  <a:lnTo>
                    <a:pt x="0" y="21"/>
                  </a:lnTo>
                  <a:lnTo>
                    <a:pt x="1" y="21"/>
                  </a:lnTo>
                  <a:lnTo>
                    <a:pt x="3" y="21"/>
                  </a:lnTo>
                  <a:lnTo>
                    <a:pt x="4" y="19"/>
                  </a:lnTo>
                  <a:lnTo>
                    <a:pt x="6" y="15"/>
                  </a:lnTo>
                  <a:lnTo>
                    <a:pt x="6" y="13"/>
                  </a:lnTo>
                  <a:lnTo>
                    <a:pt x="7" y="11"/>
                  </a:lnTo>
                  <a:lnTo>
                    <a:pt x="9" y="7"/>
                  </a:lnTo>
                  <a:lnTo>
                    <a:pt x="11" y="5"/>
                  </a:lnTo>
                  <a:lnTo>
                    <a:pt x="12" y="3"/>
                  </a:lnTo>
                  <a:lnTo>
                    <a:pt x="15" y="0"/>
                  </a:lnTo>
                  <a:close/>
                </a:path>
              </a:pathLst>
            </a:custGeom>
            <a:solidFill>
              <a:srgbClr val="FFFFFF"/>
            </a:solidFill>
            <a:ln w="9525">
              <a:noFill/>
              <a:round/>
              <a:headEnd/>
              <a:tailEnd/>
            </a:ln>
          </p:spPr>
          <p:txBody>
            <a:bodyPr/>
            <a:lstStyle/>
            <a:p>
              <a:endParaRPr lang="it-IT">
                <a:solidFill>
                  <a:srgbClr val="FFFFFF"/>
                </a:solidFill>
              </a:endParaRPr>
            </a:p>
          </p:txBody>
        </p:sp>
        <p:sp>
          <p:nvSpPr>
            <p:cNvPr id="28928" name="Freeform 654"/>
            <p:cNvSpPr>
              <a:spLocks/>
            </p:cNvSpPr>
            <p:nvPr/>
          </p:nvSpPr>
          <p:spPr bwMode="auto">
            <a:xfrm>
              <a:off x="3588" y="1800"/>
              <a:ext cx="12" cy="19"/>
            </a:xfrm>
            <a:custGeom>
              <a:avLst/>
              <a:gdLst>
                <a:gd name="T0" fmla="*/ 12 w 12"/>
                <a:gd name="T1" fmla="*/ 0 h 19"/>
                <a:gd name="T2" fmla="*/ 11 w 12"/>
                <a:gd name="T3" fmla="*/ 2 h 19"/>
                <a:gd name="T4" fmla="*/ 9 w 12"/>
                <a:gd name="T5" fmla="*/ 4 h 19"/>
                <a:gd name="T6" fmla="*/ 8 w 12"/>
                <a:gd name="T7" fmla="*/ 6 h 19"/>
                <a:gd name="T8" fmla="*/ 6 w 12"/>
                <a:gd name="T9" fmla="*/ 8 h 19"/>
                <a:gd name="T10" fmla="*/ 5 w 12"/>
                <a:gd name="T11" fmla="*/ 10 h 19"/>
                <a:gd name="T12" fmla="*/ 3 w 12"/>
                <a:gd name="T13" fmla="*/ 12 h 19"/>
                <a:gd name="T14" fmla="*/ 1 w 12"/>
                <a:gd name="T15" fmla="*/ 14 h 19"/>
                <a:gd name="T16" fmla="*/ 0 w 12"/>
                <a:gd name="T17" fmla="*/ 16 h 19"/>
                <a:gd name="T18" fmla="*/ 0 w 12"/>
                <a:gd name="T19" fmla="*/ 19 h 19"/>
                <a:gd name="T20" fmla="*/ 0 w 12"/>
                <a:gd name="T21" fmla="*/ 19 h 19"/>
                <a:gd name="T22" fmla="*/ 0 w 12"/>
                <a:gd name="T23" fmla="*/ 19 h 19"/>
                <a:gd name="T24" fmla="*/ 0 w 12"/>
                <a:gd name="T25" fmla="*/ 19 h 19"/>
                <a:gd name="T26" fmla="*/ 1 w 12"/>
                <a:gd name="T27" fmla="*/ 19 h 19"/>
                <a:gd name="T28" fmla="*/ 1 w 12"/>
                <a:gd name="T29" fmla="*/ 19 h 19"/>
                <a:gd name="T30" fmla="*/ 1 w 12"/>
                <a:gd name="T31" fmla="*/ 19 h 19"/>
                <a:gd name="T32" fmla="*/ 3 w 12"/>
                <a:gd name="T33" fmla="*/ 19 h 19"/>
                <a:gd name="T34" fmla="*/ 3 w 12"/>
                <a:gd name="T35" fmla="*/ 16 h 19"/>
                <a:gd name="T36" fmla="*/ 5 w 12"/>
                <a:gd name="T37" fmla="*/ 14 h 19"/>
                <a:gd name="T38" fmla="*/ 6 w 12"/>
                <a:gd name="T39" fmla="*/ 14 h 19"/>
                <a:gd name="T40" fmla="*/ 6 w 12"/>
                <a:gd name="T41" fmla="*/ 12 h 19"/>
                <a:gd name="T42" fmla="*/ 8 w 12"/>
                <a:gd name="T43" fmla="*/ 10 h 19"/>
                <a:gd name="T44" fmla="*/ 8 w 12"/>
                <a:gd name="T45" fmla="*/ 8 h 19"/>
                <a:gd name="T46" fmla="*/ 9 w 12"/>
                <a:gd name="T47" fmla="*/ 6 h 19"/>
                <a:gd name="T48" fmla="*/ 9 w 12"/>
                <a:gd name="T49" fmla="*/ 4 h 19"/>
                <a:gd name="T50" fmla="*/ 12 w 12"/>
                <a:gd name="T51" fmla="*/ 0 h 1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
                <a:gd name="T79" fmla="*/ 0 h 19"/>
                <a:gd name="T80" fmla="*/ 12 w 12"/>
                <a:gd name="T81" fmla="*/ 19 h 1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 h="19">
                  <a:moveTo>
                    <a:pt x="12" y="0"/>
                  </a:moveTo>
                  <a:lnTo>
                    <a:pt x="11" y="2"/>
                  </a:lnTo>
                  <a:lnTo>
                    <a:pt x="9" y="4"/>
                  </a:lnTo>
                  <a:lnTo>
                    <a:pt x="8" y="6"/>
                  </a:lnTo>
                  <a:lnTo>
                    <a:pt x="6" y="8"/>
                  </a:lnTo>
                  <a:lnTo>
                    <a:pt x="5" y="10"/>
                  </a:lnTo>
                  <a:lnTo>
                    <a:pt x="3" y="12"/>
                  </a:lnTo>
                  <a:lnTo>
                    <a:pt x="1" y="14"/>
                  </a:lnTo>
                  <a:lnTo>
                    <a:pt x="0" y="16"/>
                  </a:lnTo>
                  <a:lnTo>
                    <a:pt x="0" y="19"/>
                  </a:lnTo>
                  <a:lnTo>
                    <a:pt x="1" y="19"/>
                  </a:lnTo>
                  <a:lnTo>
                    <a:pt x="3" y="19"/>
                  </a:lnTo>
                  <a:lnTo>
                    <a:pt x="3" y="16"/>
                  </a:lnTo>
                  <a:lnTo>
                    <a:pt x="5" y="14"/>
                  </a:lnTo>
                  <a:lnTo>
                    <a:pt x="6" y="14"/>
                  </a:lnTo>
                  <a:lnTo>
                    <a:pt x="6" y="12"/>
                  </a:lnTo>
                  <a:lnTo>
                    <a:pt x="8" y="10"/>
                  </a:lnTo>
                  <a:lnTo>
                    <a:pt x="8" y="8"/>
                  </a:lnTo>
                  <a:lnTo>
                    <a:pt x="9" y="6"/>
                  </a:lnTo>
                  <a:lnTo>
                    <a:pt x="9" y="4"/>
                  </a:lnTo>
                  <a:lnTo>
                    <a:pt x="12" y="0"/>
                  </a:lnTo>
                  <a:close/>
                </a:path>
              </a:pathLst>
            </a:custGeom>
            <a:solidFill>
              <a:srgbClr val="FFFFFF"/>
            </a:solidFill>
            <a:ln w="9525">
              <a:noFill/>
              <a:round/>
              <a:headEnd/>
              <a:tailEnd/>
            </a:ln>
          </p:spPr>
          <p:txBody>
            <a:bodyPr/>
            <a:lstStyle/>
            <a:p>
              <a:endParaRPr lang="it-IT">
                <a:solidFill>
                  <a:srgbClr val="FFFFFF"/>
                </a:solidFill>
              </a:endParaRPr>
            </a:p>
          </p:txBody>
        </p:sp>
        <p:sp>
          <p:nvSpPr>
            <p:cNvPr id="28929" name="Freeform 655"/>
            <p:cNvSpPr>
              <a:spLocks/>
            </p:cNvSpPr>
            <p:nvPr/>
          </p:nvSpPr>
          <p:spPr bwMode="auto">
            <a:xfrm>
              <a:off x="2814" y="2016"/>
              <a:ext cx="26" cy="19"/>
            </a:xfrm>
            <a:custGeom>
              <a:avLst/>
              <a:gdLst>
                <a:gd name="T0" fmla="*/ 26 w 26"/>
                <a:gd name="T1" fmla="*/ 4 h 19"/>
                <a:gd name="T2" fmla="*/ 25 w 26"/>
                <a:gd name="T3" fmla="*/ 4 h 19"/>
                <a:gd name="T4" fmla="*/ 25 w 26"/>
                <a:gd name="T5" fmla="*/ 4 h 19"/>
                <a:gd name="T6" fmla="*/ 23 w 26"/>
                <a:gd name="T7" fmla="*/ 2 h 19"/>
                <a:gd name="T8" fmla="*/ 22 w 26"/>
                <a:gd name="T9" fmla="*/ 2 h 19"/>
                <a:gd name="T10" fmla="*/ 22 w 26"/>
                <a:gd name="T11" fmla="*/ 2 h 19"/>
                <a:gd name="T12" fmla="*/ 20 w 26"/>
                <a:gd name="T13" fmla="*/ 0 h 19"/>
                <a:gd name="T14" fmla="*/ 20 w 26"/>
                <a:gd name="T15" fmla="*/ 0 h 19"/>
                <a:gd name="T16" fmla="*/ 19 w 26"/>
                <a:gd name="T17" fmla="*/ 0 h 19"/>
                <a:gd name="T18" fmla="*/ 17 w 26"/>
                <a:gd name="T19" fmla="*/ 0 h 19"/>
                <a:gd name="T20" fmla="*/ 15 w 26"/>
                <a:gd name="T21" fmla="*/ 2 h 19"/>
                <a:gd name="T22" fmla="*/ 14 w 26"/>
                <a:gd name="T23" fmla="*/ 4 h 19"/>
                <a:gd name="T24" fmla="*/ 12 w 26"/>
                <a:gd name="T25" fmla="*/ 9 h 19"/>
                <a:gd name="T26" fmla="*/ 9 w 26"/>
                <a:gd name="T27" fmla="*/ 11 h 19"/>
                <a:gd name="T28" fmla="*/ 6 w 26"/>
                <a:gd name="T29" fmla="*/ 15 h 19"/>
                <a:gd name="T30" fmla="*/ 5 w 26"/>
                <a:gd name="T31" fmla="*/ 17 h 19"/>
                <a:gd name="T32" fmla="*/ 0 w 26"/>
                <a:gd name="T33" fmla="*/ 19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6"/>
                <a:gd name="T52" fmla="*/ 0 h 19"/>
                <a:gd name="T53" fmla="*/ 26 w 26"/>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6" h="19">
                  <a:moveTo>
                    <a:pt x="26" y="4"/>
                  </a:moveTo>
                  <a:lnTo>
                    <a:pt x="25" y="4"/>
                  </a:lnTo>
                  <a:lnTo>
                    <a:pt x="23" y="2"/>
                  </a:lnTo>
                  <a:lnTo>
                    <a:pt x="22" y="2"/>
                  </a:lnTo>
                  <a:lnTo>
                    <a:pt x="20" y="0"/>
                  </a:lnTo>
                  <a:lnTo>
                    <a:pt x="19" y="0"/>
                  </a:lnTo>
                  <a:lnTo>
                    <a:pt x="17" y="0"/>
                  </a:lnTo>
                  <a:lnTo>
                    <a:pt x="15" y="2"/>
                  </a:lnTo>
                  <a:lnTo>
                    <a:pt x="14" y="4"/>
                  </a:lnTo>
                  <a:lnTo>
                    <a:pt x="12" y="9"/>
                  </a:lnTo>
                  <a:lnTo>
                    <a:pt x="9" y="11"/>
                  </a:lnTo>
                  <a:lnTo>
                    <a:pt x="6" y="15"/>
                  </a:lnTo>
                  <a:lnTo>
                    <a:pt x="5" y="17"/>
                  </a:lnTo>
                  <a:lnTo>
                    <a:pt x="0" y="19"/>
                  </a:lnTo>
                </a:path>
              </a:pathLst>
            </a:custGeom>
            <a:noFill/>
            <a:ln w="7938">
              <a:solidFill>
                <a:srgbClr val="993300"/>
              </a:solidFill>
              <a:prstDash val="solid"/>
              <a:round/>
              <a:headEnd/>
              <a:tailEnd/>
            </a:ln>
          </p:spPr>
          <p:txBody>
            <a:bodyPr/>
            <a:lstStyle/>
            <a:p>
              <a:endParaRPr lang="it-IT">
                <a:solidFill>
                  <a:srgbClr val="FFFFFF"/>
                </a:solidFill>
              </a:endParaRPr>
            </a:p>
          </p:txBody>
        </p:sp>
        <p:sp>
          <p:nvSpPr>
            <p:cNvPr id="28930" name="Freeform 656"/>
            <p:cNvSpPr>
              <a:spLocks/>
            </p:cNvSpPr>
            <p:nvPr/>
          </p:nvSpPr>
          <p:spPr bwMode="auto">
            <a:xfrm>
              <a:off x="2829" y="2027"/>
              <a:ext cx="157" cy="185"/>
            </a:xfrm>
            <a:custGeom>
              <a:avLst/>
              <a:gdLst>
                <a:gd name="T0" fmla="*/ 143 w 157"/>
                <a:gd name="T1" fmla="*/ 42 h 185"/>
                <a:gd name="T2" fmla="*/ 135 w 157"/>
                <a:gd name="T3" fmla="*/ 42 h 185"/>
                <a:gd name="T4" fmla="*/ 127 w 157"/>
                <a:gd name="T5" fmla="*/ 42 h 185"/>
                <a:gd name="T6" fmla="*/ 119 w 157"/>
                <a:gd name="T7" fmla="*/ 40 h 185"/>
                <a:gd name="T8" fmla="*/ 104 w 157"/>
                <a:gd name="T9" fmla="*/ 38 h 185"/>
                <a:gd name="T10" fmla="*/ 77 w 157"/>
                <a:gd name="T11" fmla="*/ 31 h 185"/>
                <a:gd name="T12" fmla="*/ 52 w 157"/>
                <a:gd name="T13" fmla="*/ 23 h 185"/>
                <a:gd name="T14" fmla="*/ 27 w 157"/>
                <a:gd name="T15" fmla="*/ 10 h 185"/>
                <a:gd name="T16" fmla="*/ 15 w 157"/>
                <a:gd name="T17" fmla="*/ 2 h 185"/>
                <a:gd name="T18" fmla="*/ 11 w 157"/>
                <a:gd name="T19" fmla="*/ 0 h 185"/>
                <a:gd name="T20" fmla="*/ 10 w 157"/>
                <a:gd name="T21" fmla="*/ 0 h 185"/>
                <a:gd name="T22" fmla="*/ 7 w 157"/>
                <a:gd name="T23" fmla="*/ 0 h 185"/>
                <a:gd name="T24" fmla="*/ 4 w 157"/>
                <a:gd name="T25" fmla="*/ 0 h 185"/>
                <a:gd name="T26" fmla="*/ 2 w 157"/>
                <a:gd name="T27" fmla="*/ 2 h 185"/>
                <a:gd name="T28" fmla="*/ 0 w 157"/>
                <a:gd name="T29" fmla="*/ 6 h 185"/>
                <a:gd name="T30" fmla="*/ 0 w 157"/>
                <a:gd name="T31" fmla="*/ 10 h 185"/>
                <a:gd name="T32" fmla="*/ 2 w 157"/>
                <a:gd name="T33" fmla="*/ 25 h 185"/>
                <a:gd name="T34" fmla="*/ 7 w 157"/>
                <a:gd name="T35" fmla="*/ 48 h 185"/>
                <a:gd name="T36" fmla="*/ 16 w 157"/>
                <a:gd name="T37" fmla="*/ 71 h 185"/>
                <a:gd name="T38" fmla="*/ 29 w 157"/>
                <a:gd name="T39" fmla="*/ 90 h 185"/>
                <a:gd name="T40" fmla="*/ 38 w 157"/>
                <a:gd name="T41" fmla="*/ 101 h 185"/>
                <a:gd name="T42" fmla="*/ 41 w 157"/>
                <a:gd name="T43" fmla="*/ 105 h 185"/>
                <a:gd name="T44" fmla="*/ 44 w 157"/>
                <a:gd name="T45" fmla="*/ 111 h 185"/>
                <a:gd name="T46" fmla="*/ 46 w 157"/>
                <a:gd name="T47" fmla="*/ 117 h 185"/>
                <a:gd name="T48" fmla="*/ 49 w 157"/>
                <a:gd name="T49" fmla="*/ 128 h 185"/>
                <a:gd name="T50" fmla="*/ 50 w 157"/>
                <a:gd name="T51" fmla="*/ 143 h 185"/>
                <a:gd name="T52" fmla="*/ 50 w 157"/>
                <a:gd name="T53" fmla="*/ 160 h 185"/>
                <a:gd name="T54" fmla="*/ 50 w 157"/>
                <a:gd name="T55" fmla="*/ 174 h 185"/>
                <a:gd name="T56" fmla="*/ 57 w 157"/>
                <a:gd name="T57" fmla="*/ 185 h 185"/>
                <a:gd name="T58" fmla="*/ 71 w 157"/>
                <a:gd name="T59" fmla="*/ 183 h 185"/>
                <a:gd name="T60" fmla="*/ 83 w 157"/>
                <a:gd name="T61" fmla="*/ 174 h 185"/>
                <a:gd name="T62" fmla="*/ 94 w 157"/>
                <a:gd name="T63" fmla="*/ 160 h 185"/>
                <a:gd name="T64" fmla="*/ 105 w 157"/>
                <a:gd name="T65" fmla="*/ 143 h 185"/>
                <a:gd name="T66" fmla="*/ 118 w 157"/>
                <a:gd name="T67" fmla="*/ 124 h 185"/>
                <a:gd name="T68" fmla="*/ 132 w 157"/>
                <a:gd name="T69" fmla="*/ 107 h 185"/>
                <a:gd name="T70" fmla="*/ 146 w 157"/>
                <a:gd name="T71" fmla="*/ 90 h 185"/>
                <a:gd name="T72" fmla="*/ 154 w 157"/>
                <a:gd name="T73" fmla="*/ 80 h 185"/>
                <a:gd name="T74" fmla="*/ 155 w 157"/>
                <a:gd name="T75" fmla="*/ 73 h 185"/>
                <a:gd name="T76" fmla="*/ 157 w 157"/>
                <a:gd name="T77" fmla="*/ 69 h 185"/>
                <a:gd name="T78" fmla="*/ 157 w 157"/>
                <a:gd name="T79" fmla="*/ 63 h 185"/>
                <a:gd name="T80" fmla="*/ 157 w 157"/>
                <a:gd name="T81" fmla="*/ 56 h 185"/>
                <a:gd name="T82" fmla="*/ 155 w 157"/>
                <a:gd name="T83" fmla="*/ 52 h 185"/>
                <a:gd name="T84" fmla="*/ 152 w 157"/>
                <a:gd name="T85" fmla="*/ 48 h 185"/>
                <a:gd name="T86" fmla="*/ 149 w 157"/>
                <a:gd name="T87" fmla="*/ 44 h 18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57"/>
                <a:gd name="T133" fmla="*/ 0 h 185"/>
                <a:gd name="T134" fmla="*/ 157 w 157"/>
                <a:gd name="T135" fmla="*/ 185 h 18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57" h="185">
                  <a:moveTo>
                    <a:pt x="147" y="44"/>
                  </a:moveTo>
                  <a:lnTo>
                    <a:pt x="143" y="42"/>
                  </a:lnTo>
                  <a:lnTo>
                    <a:pt x="140" y="42"/>
                  </a:lnTo>
                  <a:lnTo>
                    <a:pt x="135" y="42"/>
                  </a:lnTo>
                  <a:lnTo>
                    <a:pt x="132" y="42"/>
                  </a:lnTo>
                  <a:lnTo>
                    <a:pt x="127" y="42"/>
                  </a:lnTo>
                  <a:lnTo>
                    <a:pt x="124" y="42"/>
                  </a:lnTo>
                  <a:lnTo>
                    <a:pt x="119" y="40"/>
                  </a:lnTo>
                  <a:lnTo>
                    <a:pt x="116" y="40"/>
                  </a:lnTo>
                  <a:lnTo>
                    <a:pt x="104" y="38"/>
                  </a:lnTo>
                  <a:lnTo>
                    <a:pt x="90" y="35"/>
                  </a:lnTo>
                  <a:lnTo>
                    <a:pt x="77" y="31"/>
                  </a:lnTo>
                  <a:lnTo>
                    <a:pt x="65" y="29"/>
                  </a:lnTo>
                  <a:lnTo>
                    <a:pt x="52" y="23"/>
                  </a:lnTo>
                  <a:lnTo>
                    <a:pt x="40" y="19"/>
                  </a:lnTo>
                  <a:lnTo>
                    <a:pt x="27" y="10"/>
                  </a:lnTo>
                  <a:lnTo>
                    <a:pt x="15" y="2"/>
                  </a:lnTo>
                  <a:lnTo>
                    <a:pt x="13" y="0"/>
                  </a:lnTo>
                  <a:lnTo>
                    <a:pt x="11" y="0"/>
                  </a:lnTo>
                  <a:lnTo>
                    <a:pt x="10" y="0"/>
                  </a:lnTo>
                  <a:lnTo>
                    <a:pt x="8" y="0"/>
                  </a:lnTo>
                  <a:lnTo>
                    <a:pt x="7" y="0"/>
                  </a:lnTo>
                  <a:lnTo>
                    <a:pt x="5" y="0"/>
                  </a:lnTo>
                  <a:lnTo>
                    <a:pt x="4" y="0"/>
                  </a:lnTo>
                  <a:lnTo>
                    <a:pt x="2" y="2"/>
                  </a:lnTo>
                  <a:lnTo>
                    <a:pt x="2" y="4"/>
                  </a:lnTo>
                  <a:lnTo>
                    <a:pt x="0" y="6"/>
                  </a:lnTo>
                  <a:lnTo>
                    <a:pt x="0" y="8"/>
                  </a:lnTo>
                  <a:lnTo>
                    <a:pt x="0" y="10"/>
                  </a:lnTo>
                  <a:lnTo>
                    <a:pt x="0" y="12"/>
                  </a:lnTo>
                  <a:lnTo>
                    <a:pt x="2" y="25"/>
                  </a:lnTo>
                  <a:lnTo>
                    <a:pt x="4" y="38"/>
                  </a:lnTo>
                  <a:lnTo>
                    <a:pt x="7" y="48"/>
                  </a:lnTo>
                  <a:lnTo>
                    <a:pt x="11" y="61"/>
                  </a:lnTo>
                  <a:lnTo>
                    <a:pt x="16" y="71"/>
                  </a:lnTo>
                  <a:lnTo>
                    <a:pt x="22" y="80"/>
                  </a:lnTo>
                  <a:lnTo>
                    <a:pt x="29" y="90"/>
                  </a:lnTo>
                  <a:lnTo>
                    <a:pt x="36" y="99"/>
                  </a:lnTo>
                  <a:lnTo>
                    <a:pt x="38" y="101"/>
                  </a:lnTo>
                  <a:lnTo>
                    <a:pt x="40" y="103"/>
                  </a:lnTo>
                  <a:lnTo>
                    <a:pt x="41" y="105"/>
                  </a:lnTo>
                  <a:lnTo>
                    <a:pt x="43" y="109"/>
                  </a:lnTo>
                  <a:lnTo>
                    <a:pt x="44" y="111"/>
                  </a:lnTo>
                  <a:lnTo>
                    <a:pt x="44" y="115"/>
                  </a:lnTo>
                  <a:lnTo>
                    <a:pt x="46" y="117"/>
                  </a:lnTo>
                  <a:lnTo>
                    <a:pt x="47" y="122"/>
                  </a:lnTo>
                  <a:lnTo>
                    <a:pt x="49" y="128"/>
                  </a:lnTo>
                  <a:lnTo>
                    <a:pt x="49" y="136"/>
                  </a:lnTo>
                  <a:lnTo>
                    <a:pt x="50" y="143"/>
                  </a:lnTo>
                  <a:lnTo>
                    <a:pt x="50" y="151"/>
                  </a:lnTo>
                  <a:lnTo>
                    <a:pt x="50" y="160"/>
                  </a:lnTo>
                  <a:lnTo>
                    <a:pt x="50" y="166"/>
                  </a:lnTo>
                  <a:lnTo>
                    <a:pt x="50" y="174"/>
                  </a:lnTo>
                  <a:lnTo>
                    <a:pt x="50" y="181"/>
                  </a:lnTo>
                  <a:lnTo>
                    <a:pt x="57" y="185"/>
                  </a:lnTo>
                  <a:lnTo>
                    <a:pt x="65" y="185"/>
                  </a:lnTo>
                  <a:lnTo>
                    <a:pt x="71" y="183"/>
                  </a:lnTo>
                  <a:lnTo>
                    <a:pt x="77" y="178"/>
                  </a:lnTo>
                  <a:lnTo>
                    <a:pt x="83" y="174"/>
                  </a:lnTo>
                  <a:lnTo>
                    <a:pt x="90" y="168"/>
                  </a:lnTo>
                  <a:lnTo>
                    <a:pt x="94" y="160"/>
                  </a:lnTo>
                  <a:lnTo>
                    <a:pt x="99" y="153"/>
                  </a:lnTo>
                  <a:lnTo>
                    <a:pt x="105" y="143"/>
                  </a:lnTo>
                  <a:lnTo>
                    <a:pt x="111" y="134"/>
                  </a:lnTo>
                  <a:lnTo>
                    <a:pt x="118" y="124"/>
                  </a:lnTo>
                  <a:lnTo>
                    <a:pt x="124" y="115"/>
                  </a:lnTo>
                  <a:lnTo>
                    <a:pt x="132" y="107"/>
                  </a:lnTo>
                  <a:lnTo>
                    <a:pt x="138" y="99"/>
                  </a:lnTo>
                  <a:lnTo>
                    <a:pt x="146" y="90"/>
                  </a:lnTo>
                  <a:lnTo>
                    <a:pt x="152" y="82"/>
                  </a:lnTo>
                  <a:lnTo>
                    <a:pt x="154" y="80"/>
                  </a:lnTo>
                  <a:lnTo>
                    <a:pt x="155" y="78"/>
                  </a:lnTo>
                  <a:lnTo>
                    <a:pt x="155" y="73"/>
                  </a:lnTo>
                  <a:lnTo>
                    <a:pt x="155" y="71"/>
                  </a:lnTo>
                  <a:lnTo>
                    <a:pt x="157" y="69"/>
                  </a:lnTo>
                  <a:lnTo>
                    <a:pt x="157" y="65"/>
                  </a:lnTo>
                  <a:lnTo>
                    <a:pt x="157" y="63"/>
                  </a:lnTo>
                  <a:lnTo>
                    <a:pt x="157" y="61"/>
                  </a:lnTo>
                  <a:lnTo>
                    <a:pt x="157" y="56"/>
                  </a:lnTo>
                  <a:lnTo>
                    <a:pt x="157" y="54"/>
                  </a:lnTo>
                  <a:lnTo>
                    <a:pt x="155" y="52"/>
                  </a:lnTo>
                  <a:lnTo>
                    <a:pt x="154" y="50"/>
                  </a:lnTo>
                  <a:lnTo>
                    <a:pt x="152" y="48"/>
                  </a:lnTo>
                  <a:lnTo>
                    <a:pt x="151" y="46"/>
                  </a:lnTo>
                  <a:lnTo>
                    <a:pt x="149" y="44"/>
                  </a:lnTo>
                  <a:lnTo>
                    <a:pt x="147" y="44"/>
                  </a:lnTo>
                  <a:close/>
                </a:path>
              </a:pathLst>
            </a:custGeom>
            <a:solidFill>
              <a:srgbClr val="E57F4C"/>
            </a:solidFill>
            <a:ln w="9525">
              <a:noFill/>
              <a:round/>
              <a:headEnd/>
              <a:tailEnd/>
            </a:ln>
          </p:spPr>
          <p:txBody>
            <a:bodyPr/>
            <a:lstStyle/>
            <a:p>
              <a:endParaRPr lang="it-IT">
                <a:solidFill>
                  <a:srgbClr val="FFFFFF"/>
                </a:solidFill>
              </a:endParaRPr>
            </a:p>
          </p:txBody>
        </p:sp>
        <p:sp>
          <p:nvSpPr>
            <p:cNvPr id="28931" name="Freeform 657"/>
            <p:cNvSpPr>
              <a:spLocks/>
            </p:cNvSpPr>
            <p:nvPr/>
          </p:nvSpPr>
          <p:spPr bwMode="auto">
            <a:xfrm>
              <a:off x="2914" y="2060"/>
              <a:ext cx="44" cy="17"/>
            </a:xfrm>
            <a:custGeom>
              <a:avLst/>
              <a:gdLst>
                <a:gd name="T0" fmla="*/ 3 w 44"/>
                <a:gd name="T1" fmla="*/ 17 h 17"/>
                <a:gd name="T2" fmla="*/ 8 w 44"/>
                <a:gd name="T3" fmla="*/ 15 h 17"/>
                <a:gd name="T4" fmla="*/ 11 w 44"/>
                <a:gd name="T5" fmla="*/ 11 h 17"/>
                <a:gd name="T6" fmla="*/ 16 w 44"/>
                <a:gd name="T7" fmla="*/ 11 h 17"/>
                <a:gd name="T8" fmla="*/ 22 w 44"/>
                <a:gd name="T9" fmla="*/ 9 h 17"/>
                <a:gd name="T10" fmla="*/ 26 w 44"/>
                <a:gd name="T11" fmla="*/ 9 h 17"/>
                <a:gd name="T12" fmla="*/ 31 w 44"/>
                <a:gd name="T13" fmla="*/ 9 h 17"/>
                <a:gd name="T14" fmla="*/ 37 w 44"/>
                <a:gd name="T15" fmla="*/ 9 h 17"/>
                <a:gd name="T16" fmla="*/ 42 w 44"/>
                <a:gd name="T17" fmla="*/ 11 h 17"/>
                <a:gd name="T18" fmla="*/ 44 w 44"/>
                <a:gd name="T19" fmla="*/ 2 h 17"/>
                <a:gd name="T20" fmla="*/ 37 w 44"/>
                <a:gd name="T21" fmla="*/ 0 h 17"/>
                <a:gd name="T22" fmla="*/ 33 w 44"/>
                <a:gd name="T23" fmla="*/ 0 h 17"/>
                <a:gd name="T24" fmla="*/ 26 w 44"/>
                <a:gd name="T25" fmla="*/ 0 h 17"/>
                <a:gd name="T26" fmla="*/ 20 w 44"/>
                <a:gd name="T27" fmla="*/ 0 h 17"/>
                <a:gd name="T28" fmla="*/ 14 w 44"/>
                <a:gd name="T29" fmla="*/ 2 h 17"/>
                <a:gd name="T30" fmla="*/ 9 w 44"/>
                <a:gd name="T31" fmla="*/ 5 h 17"/>
                <a:gd name="T32" fmla="*/ 5 w 44"/>
                <a:gd name="T33" fmla="*/ 7 h 17"/>
                <a:gd name="T34" fmla="*/ 0 w 44"/>
                <a:gd name="T35" fmla="*/ 11 h 17"/>
                <a:gd name="T36" fmla="*/ 3 w 44"/>
                <a:gd name="T37" fmla="*/ 17 h 1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17"/>
                <a:gd name="T59" fmla="*/ 44 w 44"/>
                <a:gd name="T60" fmla="*/ 17 h 1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17">
                  <a:moveTo>
                    <a:pt x="3" y="17"/>
                  </a:moveTo>
                  <a:lnTo>
                    <a:pt x="8" y="15"/>
                  </a:lnTo>
                  <a:lnTo>
                    <a:pt x="11" y="11"/>
                  </a:lnTo>
                  <a:lnTo>
                    <a:pt x="16" y="11"/>
                  </a:lnTo>
                  <a:lnTo>
                    <a:pt x="22" y="9"/>
                  </a:lnTo>
                  <a:lnTo>
                    <a:pt x="26" y="9"/>
                  </a:lnTo>
                  <a:lnTo>
                    <a:pt x="31" y="9"/>
                  </a:lnTo>
                  <a:lnTo>
                    <a:pt x="37" y="9"/>
                  </a:lnTo>
                  <a:lnTo>
                    <a:pt x="42" y="11"/>
                  </a:lnTo>
                  <a:lnTo>
                    <a:pt x="44" y="2"/>
                  </a:lnTo>
                  <a:lnTo>
                    <a:pt x="37" y="0"/>
                  </a:lnTo>
                  <a:lnTo>
                    <a:pt x="33" y="0"/>
                  </a:lnTo>
                  <a:lnTo>
                    <a:pt x="26" y="0"/>
                  </a:lnTo>
                  <a:lnTo>
                    <a:pt x="20" y="0"/>
                  </a:lnTo>
                  <a:lnTo>
                    <a:pt x="14" y="2"/>
                  </a:lnTo>
                  <a:lnTo>
                    <a:pt x="9" y="5"/>
                  </a:lnTo>
                  <a:lnTo>
                    <a:pt x="5" y="7"/>
                  </a:lnTo>
                  <a:lnTo>
                    <a:pt x="0" y="11"/>
                  </a:lnTo>
                  <a:lnTo>
                    <a:pt x="3" y="17"/>
                  </a:lnTo>
                  <a:close/>
                </a:path>
              </a:pathLst>
            </a:custGeom>
            <a:solidFill>
              <a:srgbClr val="CC6633"/>
            </a:solidFill>
            <a:ln w="9525">
              <a:noFill/>
              <a:round/>
              <a:headEnd/>
              <a:tailEnd/>
            </a:ln>
          </p:spPr>
          <p:txBody>
            <a:bodyPr/>
            <a:lstStyle/>
            <a:p>
              <a:endParaRPr lang="it-IT">
                <a:solidFill>
                  <a:srgbClr val="FFFFFF"/>
                </a:solidFill>
              </a:endParaRPr>
            </a:p>
          </p:txBody>
        </p:sp>
        <p:sp>
          <p:nvSpPr>
            <p:cNvPr id="28932" name="Freeform 658"/>
            <p:cNvSpPr>
              <a:spLocks/>
            </p:cNvSpPr>
            <p:nvPr/>
          </p:nvSpPr>
          <p:spPr bwMode="auto">
            <a:xfrm>
              <a:off x="2903" y="2071"/>
              <a:ext cx="14" cy="63"/>
            </a:xfrm>
            <a:custGeom>
              <a:avLst/>
              <a:gdLst>
                <a:gd name="T0" fmla="*/ 6 w 14"/>
                <a:gd name="T1" fmla="*/ 63 h 63"/>
                <a:gd name="T2" fmla="*/ 6 w 14"/>
                <a:gd name="T3" fmla="*/ 55 h 63"/>
                <a:gd name="T4" fmla="*/ 6 w 14"/>
                <a:gd name="T5" fmla="*/ 46 h 63"/>
                <a:gd name="T6" fmla="*/ 6 w 14"/>
                <a:gd name="T7" fmla="*/ 38 h 63"/>
                <a:gd name="T8" fmla="*/ 6 w 14"/>
                <a:gd name="T9" fmla="*/ 29 h 63"/>
                <a:gd name="T10" fmla="*/ 6 w 14"/>
                <a:gd name="T11" fmla="*/ 23 h 63"/>
                <a:gd name="T12" fmla="*/ 8 w 14"/>
                <a:gd name="T13" fmla="*/ 17 h 63"/>
                <a:gd name="T14" fmla="*/ 11 w 14"/>
                <a:gd name="T15" fmla="*/ 10 h 63"/>
                <a:gd name="T16" fmla="*/ 14 w 14"/>
                <a:gd name="T17" fmla="*/ 6 h 63"/>
                <a:gd name="T18" fmla="*/ 11 w 14"/>
                <a:gd name="T19" fmla="*/ 0 h 63"/>
                <a:gd name="T20" fmla="*/ 6 w 14"/>
                <a:gd name="T21" fmla="*/ 6 h 63"/>
                <a:gd name="T22" fmla="*/ 3 w 14"/>
                <a:gd name="T23" fmla="*/ 12 h 63"/>
                <a:gd name="T24" fmla="*/ 0 w 14"/>
                <a:gd name="T25" fmla="*/ 21 h 63"/>
                <a:gd name="T26" fmla="*/ 0 w 14"/>
                <a:gd name="T27" fmla="*/ 29 h 63"/>
                <a:gd name="T28" fmla="*/ 0 w 14"/>
                <a:gd name="T29" fmla="*/ 38 h 63"/>
                <a:gd name="T30" fmla="*/ 0 w 14"/>
                <a:gd name="T31" fmla="*/ 46 h 63"/>
                <a:gd name="T32" fmla="*/ 0 w 14"/>
                <a:gd name="T33" fmla="*/ 55 h 63"/>
                <a:gd name="T34" fmla="*/ 0 w 14"/>
                <a:gd name="T35" fmla="*/ 63 h 63"/>
                <a:gd name="T36" fmla="*/ 6 w 14"/>
                <a:gd name="T37" fmla="*/ 63 h 6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63"/>
                <a:gd name="T59" fmla="*/ 14 w 14"/>
                <a:gd name="T60" fmla="*/ 63 h 6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63">
                  <a:moveTo>
                    <a:pt x="6" y="63"/>
                  </a:moveTo>
                  <a:lnTo>
                    <a:pt x="6" y="55"/>
                  </a:lnTo>
                  <a:lnTo>
                    <a:pt x="6" y="46"/>
                  </a:lnTo>
                  <a:lnTo>
                    <a:pt x="6" y="38"/>
                  </a:lnTo>
                  <a:lnTo>
                    <a:pt x="6" y="29"/>
                  </a:lnTo>
                  <a:lnTo>
                    <a:pt x="6" y="23"/>
                  </a:lnTo>
                  <a:lnTo>
                    <a:pt x="8" y="17"/>
                  </a:lnTo>
                  <a:lnTo>
                    <a:pt x="11" y="10"/>
                  </a:lnTo>
                  <a:lnTo>
                    <a:pt x="14" y="6"/>
                  </a:lnTo>
                  <a:lnTo>
                    <a:pt x="11" y="0"/>
                  </a:lnTo>
                  <a:lnTo>
                    <a:pt x="6" y="6"/>
                  </a:lnTo>
                  <a:lnTo>
                    <a:pt x="3" y="12"/>
                  </a:lnTo>
                  <a:lnTo>
                    <a:pt x="0" y="21"/>
                  </a:lnTo>
                  <a:lnTo>
                    <a:pt x="0" y="29"/>
                  </a:lnTo>
                  <a:lnTo>
                    <a:pt x="0" y="38"/>
                  </a:lnTo>
                  <a:lnTo>
                    <a:pt x="0" y="46"/>
                  </a:lnTo>
                  <a:lnTo>
                    <a:pt x="0" y="55"/>
                  </a:lnTo>
                  <a:lnTo>
                    <a:pt x="0" y="63"/>
                  </a:lnTo>
                  <a:lnTo>
                    <a:pt x="6" y="63"/>
                  </a:lnTo>
                  <a:close/>
                </a:path>
              </a:pathLst>
            </a:custGeom>
            <a:solidFill>
              <a:srgbClr val="CC6633"/>
            </a:solidFill>
            <a:ln w="9525">
              <a:noFill/>
              <a:round/>
              <a:headEnd/>
              <a:tailEnd/>
            </a:ln>
          </p:spPr>
          <p:txBody>
            <a:bodyPr/>
            <a:lstStyle/>
            <a:p>
              <a:endParaRPr lang="it-IT">
                <a:solidFill>
                  <a:srgbClr val="FFFFFF"/>
                </a:solidFill>
              </a:endParaRPr>
            </a:p>
          </p:txBody>
        </p:sp>
        <p:sp>
          <p:nvSpPr>
            <p:cNvPr id="28933" name="Freeform 659"/>
            <p:cNvSpPr>
              <a:spLocks/>
            </p:cNvSpPr>
            <p:nvPr/>
          </p:nvSpPr>
          <p:spPr bwMode="auto">
            <a:xfrm>
              <a:off x="2903" y="2132"/>
              <a:ext cx="12" cy="15"/>
            </a:xfrm>
            <a:custGeom>
              <a:avLst/>
              <a:gdLst>
                <a:gd name="T0" fmla="*/ 12 w 12"/>
                <a:gd name="T1" fmla="*/ 6 h 15"/>
                <a:gd name="T2" fmla="*/ 11 w 12"/>
                <a:gd name="T3" fmla="*/ 4 h 15"/>
                <a:gd name="T4" fmla="*/ 9 w 12"/>
                <a:gd name="T5" fmla="*/ 4 h 15"/>
                <a:gd name="T6" fmla="*/ 8 w 12"/>
                <a:gd name="T7" fmla="*/ 2 h 15"/>
                <a:gd name="T8" fmla="*/ 6 w 12"/>
                <a:gd name="T9" fmla="*/ 2 h 15"/>
                <a:gd name="T10" fmla="*/ 6 w 12"/>
                <a:gd name="T11" fmla="*/ 0 h 15"/>
                <a:gd name="T12" fmla="*/ 6 w 12"/>
                <a:gd name="T13" fmla="*/ 2 h 15"/>
                <a:gd name="T14" fmla="*/ 0 w 12"/>
                <a:gd name="T15" fmla="*/ 2 h 15"/>
                <a:gd name="T16" fmla="*/ 0 w 12"/>
                <a:gd name="T17" fmla="*/ 4 h 15"/>
                <a:gd name="T18" fmla="*/ 2 w 12"/>
                <a:gd name="T19" fmla="*/ 6 h 15"/>
                <a:gd name="T20" fmla="*/ 3 w 12"/>
                <a:gd name="T21" fmla="*/ 8 h 15"/>
                <a:gd name="T22" fmla="*/ 5 w 12"/>
                <a:gd name="T23" fmla="*/ 10 h 15"/>
                <a:gd name="T24" fmla="*/ 6 w 12"/>
                <a:gd name="T25" fmla="*/ 12 h 15"/>
                <a:gd name="T26" fmla="*/ 8 w 12"/>
                <a:gd name="T27" fmla="*/ 12 h 15"/>
                <a:gd name="T28" fmla="*/ 11 w 12"/>
                <a:gd name="T29" fmla="*/ 15 h 15"/>
                <a:gd name="T30" fmla="*/ 12 w 12"/>
                <a:gd name="T31" fmla="*/ 15 h 15"/>
                <a:gd name="T32" fmla="*/ 12 w 12"/>
                <a:gd name="T33" fmla="*/ 6 h 1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2"/>
                <a:gd name="T52" fmla="*/ 0 h 15"/>
                <a:gd name="T53" fmla="*/ 12 w 12"/>
                <a:gd name="T54" fmla="*/ 15 h 1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2" h="15">
                  <a:moveTo>
                    <a:pt x="12" y="6"/>
                  </a:moveTo>
                  <a:lnTo>
                    <a:pt x="11" y="4"/>
                  </a:lnTo>
                  <a:lnTo>
                    <a:pt x="9" y="4"/>
                  </a:lnTo>
                  <a:lnTo>
                    <a:pt x="8" y="2"/>
                  </a:lnTo>
                  <a:lnTo>
                    <a:pt x="6" y="2"/>
                  </a:lnTo>
                  <a:lnTo>
                    <a:pt x="6" y="0"/>
                  </a:lnTo>
                  <a:lnTo>
                    <a:pt x="6" y="2"/>
                  </a:lnTo>
                  <a:lnTo>
                    <a:pt x="0" y="2"/>
                  </a:lnTo>
                  <a:lnTo>
                    <a:pt x="0" y="4"/>
                  </a:lnTo>
                  <a:lnTo>
                    <a:pt x="2" y="6"/>
                  </a:lnTo>
                  <a:lnTo>
                    <a:pt x="3" y="8"/>
                  </a:lnTo>
                  <a:lnTo>
                    <a:pt x="5" y="10"/>
                  </a:lnTo>
                  <a:lnTo>
                    <a:pt x="6" y="12"/>
                  </a:lnTo>
                  <a:lnTo>
                    <a:pt x="8" y="12"/>
                  </a:lnTo>
                  <a:lnTo>
                    <a:pt x="11" y="15"/>
                  </a:lnTo>
                  <a:lnTo>
                    <a:pt x="12" y="15"/>
                  </a:lnTo>
                  <a:lnTo>
                    <a:pt x="12" y="6"/>
                  </a:lnTo>
                  <a:close/>
                </a:path>
              </a:pathLst>
            </a:custGeom>
            <a:solidFill>
              <a:srgbClr val="CC6633"/>
            </a:solidFill>
            <a:ln w="9525">
              <a:noFill/>
              <a:round/>
              <a:headEnd/>
              <a:tailEnd/>
            </a:ln>
          </p:spPr>
          <p:txBody>
            <a:bodyPr/>
            <a:lstStyle/>
            <a:p>
              <a:endParaRPr lang="it-IT">
                <a:solidFill>
                  <a:srgbClr val="FFFFFF"/>
                </a:solidFill>
              </a:endParaRPr>
            </a:p>
          </p:txBody>
        </p:sp>
        <p:sp>
          <p:nvSpPr>
            <p:cNvPr id="28934" name="Freeform 660"/>
            <p:cNvSpPr>
              <a:spLocks/>
            </p:cNvSpPr>
            <p:nvPr/>
          </p:nvSpPr>
          <p:spPr bwMode="auto">
            <a:xfrm>
              <a:off x="2915" y="2107"/>
              <a:ext cx="18" cy="40"/>
            </a:xfrm>
            <a:custGeom>
              <a:avLst/>
              <a:gdLst>
                <a:gd name="T0" fmla="*/ 11 w 18"/>
                <a:gd name="T1" fmla="*/ 0 h 40"/>
                <a:gd name="T2" fmla="*/ 11 w 18"/>
                <a:gd name="T3" fmla="*/ 6 h 40"/>
                <a:gd name="T4" fmla="*/ 11 w 18"/>
                <a:gd name="T5" fmla="*/ 10 h 40"/>
                <a:gd name="T6" fmla="*/ 10 w 18"/>
                <a:gd name="T7" fmla="*/ 16 h 40"/>
                <a:gd name="T8" fmla="*/ 10 w 18"/>
                <a:gd name="T9" fmla="*/ 21 h 40"/>
                <a:gd name="T10" fmla="*/ 8 w 18"/>
                <a:gd name="T11" fmla="*/ 25 h 40"/>
                <a:gd name="T12" fmla="*/ 7 w 18"/>
                <a:gd name="T13" fmla="*/ 27 h 40"/>
                <a:gd name="T14" fmla="*/ 4 w 18"/>
                <a:gd name="T15" fmla="*/ 29 h 40"/>
                <a:gd name="T16" fmla="*/ 0 w 18"/>
                <a:gd name="T17" fmla="*/ 31 h 40"/>
                <a:gd name="T18" fmla="*/ 0 w 18"/>
                <a:gd name="T19" fmla="*/ 40 h 40"/>
                <a:gd name="T20" fmla="*/ 7 w 18"/>
                <a:gd name="T21" fmla="*/ 37 h 40"/>
                <a:gd name="T22" fmla="*/ 10 w 18"/>
                <a:gd name="T23" fmla="*/ 33 h 40"/>
                <a:gd name="T24" fmla="*/ 13 w 18"/>
                <a:gd name="T25" fmla="*/ 29 h 40"/>
                <a:gd name="T26" fmla="*/ 16 w 18"/>
                <a:gd name="T27" fmla="*/ 25 h 40"/>
                <a:gd name="T28" fmla="*/ 16 w 18"/>
                <a:gd name="T29" fmla="*/ 19 h 40"/>
                <a:gd name="T30" fmla="*/ 18 w 18"/>
                <a:gd name="T31" fmla="*/ 12 h 40"/>
                <a:gd name="T32" fmla="*/ 18 w 18"/>
                <a:gd name="T33" fmla="*/ 6 h 40"/>
                <a:gd name="T34" fmla="*/ 18 w 18"/>
                <a:gd name="T35" fmla="*/ 2 h 40"/>
                <a:gd name="T36" fmla="*/ 11 w 18"/>
                <a:gd name="T37" fmla="*/ 0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40"/>
                <a:gd name="T59" fmla="*/ 18 w 18"/>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40">
                  <a:moveTo>
                    <a:pt x="11" y="0"/>
                  </a:moveTo>
                  <a:lnTo>
                    <a:pt x="11" y="6"/>
                  </a:lnTo>
                  <a:lnTo>
                    <a:pt x="11" y="10"/>
                  </a:lnTo>
                  <a:lnTo>
                    <a:pt x="10" y="16"/>
                  </a:lnTo>
                  <a:lnTo>
                    <a:pt x="10" y="21"/>
                  </a:lnTo>
                  <a:lnTo>
                    <a:pt x="8" y="25"/>
                  </a:lnTo>
                  <a:lnTo>
                    <a:pt x="7" y="27"/>
                  </a:lnTo>
                  <a:lnTo>
                    <a:pt x="4" y="29"/>
                  </a:lnTo>
                  <a:lnTo>
                    <a:pt x="0" y="31"/>
                  </a:lnTo>
                  <a:lnTo>
                    <a:pt x="0" y="40"/>
                  </a:lnTo>
                  <a:lnTo>
                    <a:pt x="7" y="37"/>
                  </a:lnTo>
                  <a:lnTo>
                    <a:pt x="10" y="33"/>
                  </a:lnTo>
                  <a:lnTo>
                    <a:pt x="13" y="29"/>
                  </a:lnTo>
                  <a:lnTo>
                    <a:pt x="16" y="25"/>
                  </a:lnTo>
                  <a:lnTo>
                    <a:pt x="16" y="19"/>
                  </a:lnTo>
                  <a:lnTo>
                    <a:pt x="18" y="12"/>
                  </a:lnTo>
                  <a:lnTo>
                    <a:pt x="18" y="6"/>
                  </a:lnTo>
                  <a:lnTo>
                    <a:pt x="18" y="2"/>
                  </a:lnTo>
                  <a:lnTo>
                    <a:pt x="11" y="0"/>
                  </a:lnTo>
                  <a:close/>
                </a:path>
              </a:pathLst>
            </a:custGeom>
            <a:solidFill>
              <a:srgbClr val="CC6633"/>
            </a:solidFill>
            <a:ln w="9525">
              <a:noFill/>
              <a:round/>
              <a:headEnd/>
              <a:tailEnd/>
            </a:ln>
          </p:spPr>
          <p:txBody>
            <a:bodyPr/>
            <a:lstStyle/>
            <a:p>
              <a:endParaRPr lang="it-IT">
                <a:solidFill>
                  <a:srgbClr val="FFFFFF"/>
                </a:solidFill>
              </a:endParaRPr>
            </a:p>
          </p:txBody>
        </p:sp>
        <p:sp>
          <p:nvSpPr>
            <p:cNvPr id="28935" name="Freeform 661"/>
            <p:cNvSpPr>
              <a:spLocks/>
            </p:cNvSpPr>
            <p:nvPr/>
          </p:nvSpPr>
          <p:spPr bwMode="auto">
            <a:xfrm>
              <a:off x="2926" y="2086"/>
              <a:ext cx="18" cy="23"/>
            </a:xfrm>
            <a:custGeom>
              <a:avLst/>
              <a:gdLst>
                <a:gd name="T0" fmla="*/ 14 w 18"/>
                <a:gd name="T1" fmla="*/ 0 h 23"/>
                <a:gd name="T2" fmla="*/ 13 w 18"/>
                <a:gd name="T3" fmla="*/ 0 h 23"/>
                <a:gd name="T4" fmla="*/ 10 w 18"/>
                <a:gd name="T5" fmla="*/ 2 h 23"/>
                <a:gd name="T6" fmla="*/ 7 w 18"/>
                <a:gd name="T7" fmla="*/ 4 h 23"/>
                <a:gd name="T8" fmla="*/ 5 w 18"/>
                <a:gd name="T9" fmla="*/ 8 h 23"/>
                <a:gd name="T10" fmla="*/ 4 w 18"/>
                <a:gd name="T11" fmla="*/ 10 h 23"/>
                <a:gd name="T12" fmla="*/ 2 w 18"/>
                <a:gd name="T13" fmla="*/ 14 h 23"/>
                <a:gd name="T14" fmla="*/ 2 w 18"/>
                <a:gd name="T15" fmla="*/ 16 h 23"/>
                <a:gd name="T16" fmla="*/ 0 w 18"/>
                <a:gd name="T17" fmla="*/ 21 h 23"/>
                <a:gd name="T18" fmla="*/ 7 w 18"/>
                <a:gd name="T19" fmla="*/ 23 h 23"/>
                <a:gd name="T20" fmla="*/ 8 w 18"/>
                <a:gd name="T21" fmla="*/ 19 h 23"/>
                <a:gd name="T22" fmla="*/ 8 w 18"/>
                <a:gd name="T23" fmla="*/ 16 h 23"/>
                <a:gd name="T24" fmla="*/ 10 w 18"/>
                <a:gd name="T25" fmla="*/ 14 h 23"/>
                <a:gd name="T26" fmla="*/ 10 w 18"/>
                <a:gd name="T27" fmla="*/ 12 h 23"/>
                <a:gd name="T28" fmla="*/ 11 w 18"/>
                <a:gd name="T29" fmla="*/ 10 h 23"/>
                <a:gd name="T30" fmla="*/ 13 w 18"/>
                <a:gd name="T31" fmla="*/ 10 h 23"/>
                <a:gd name="T32" fmla="*/ 14 w 18"/>
                <a:gd name="T33" fmla="*/ 8 h 23"/>
                <a:gd name="T34" fmla="*/ 18 w 18"/>
                <a:gd name="T35" fmla="*/ 8 h 23"/>
                <a:gd name="T36" fmla="*/ 14 w 18"/>
                <a:gd name="T37" fmla="*/ 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23"/>
                <a:gd name="T59" fmla="*/ 18 w 18"/>
                <a:gd name="T60" fmla="*/ 23 h 2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23">
                  <a:moveTo>
                    <a:pt x="14" y="0"/>
                  </a:moveTo>
                  <a:lnTo>
                    <a:pt x="13" y="0"/>
                  </a:lnTo>
                  <a:lnTo>
                    <a:pt x="10" y="2"/>
                  </a:lnTo>
                  <a:lnTo>
                    <a:pt x="7" y="4"/>
                  </a:lnTo>
                  <a:lnTo>
                    <a:pt x="5" y="8"/>
                  </a:lnTo>
                  <a:lnTo>
                    <a:pt x="4" y="10"/>
                  </a:lnTo>
                  <a:lnTo>
                    <a:pt x="2" y="14"/>
                  </a:lnTo>
                  <a:lnTo>
                    <a:pt x="2" y="16"/>
                  </a:lnTo>
                  <a:lnTo>
                    <a:pt x="0" y="21"/>
                  </a:lnTo>
                  <a:lnTo>
                    <a:pt x="7" y="23"/>
                  </a:lnTo>
                  <a:lnTo>
                    <a:pt x="8" y="19"/>
                  </a:lnTo>
                  <a:lnTo>
                    <a:pt x="8" y="16"/>
                  </a:lnTo>
                  <a:lnTo>
                    <a:pt x="10" y="14"/>
                  </a:lnTo>
                  <a:lnTo>
                    <a:pt x="10" y="12"/>
                  </a:lnTo>
                  <a:lnTo>
                    <a:pt x="11" y="10"/>
                  </a:lnTo>
                  <a:lnTo>
                    <a:pt x="13" y="10"/>
                  </a:lnTo>
                  <a:lnTo>
                    <a:pt x="14" y="8"/>
                  </a:lnTo>
                  <a:lnTo>
                    <a:pt x="18" y="8"/>
                  </a:lnTo>
                  <a:lnTo>
                    <a:pt x="14" y="0"/>
                  </a:lnTo>
                  <a:close/>
                </a:path>
              </a:pathLst>
            </a:custGeom>
            <a:solidFill>
              <a:srgbClr val="CC6633"/>
            </a:solidFill>
            <a:ln w="9525">
              <a:noFill/>
              <a:round/>
              <a:headEnd/>
              <a:tailEnd/>
            </a:ln>
          </p:spPr>
          <p:txBody>
            <a:bodyPr/>
            <a:lstStyle/>
            <a:p>
              <a:endParaRPr lang="it-IT">
                <a:solidFill>
                  <a:srgbClr val="FFFFFF"/>
                </a:solidFill>
              </a:endParaRPr>
            </a:p>
          </p:txBody>
        </p:sp>
        <p:sp>
          <p:nvSpPr>
            <p:cNvPr id="28936" name="Freeform 662"/>
            <p:cNvSpPr>
              <a:spLocks/>
            </p:cNvSpPr>
            <p:nvPr/>
          </p:nvSpPr>
          <p:spPr bwMode="auto">
            <a:xfrm>
              <a:off x="2940" y="2069"/>
              <a:ext cx="32" cy="25"/>
            </a:xfrm>
            <a:custGeom>
              <a:avLst/>
              <a:gdLst>
                <a:gd name="T0" fmla="*/ 27 w 32"/>
                <a:gd name="T1" fmla="*/ 0 h 25"/>
                <a:gd name="T2" fmla="*/ 24 w 32"/>
                <a:gd name="T3" fmla="*/ 4 h 25"/>
                <a:gd name="T4" fmla="*/ 21 w 32"/>
                <a:gd name="T5" fmla="*/ 6 h 25"/>
                <a:gd name="T6" fmla="*/ 19 w 32"/>
                <a:gd name="T7" fmla="*/ 8 h 25"/>
                <a:gd name="T8" fmla="*/ 16 w 32"/>
                <a:gd name="T9" fmla="*/ 10 h 25"/>
                <a:gd name="T10" fmla="*/ 13 w 32"/>
                <a:gd name="T11" fmla="*/ 10 h 25"/>
                <a:gd name="T12" fmla="*/ 8 w 32"/>
                <a:gd name="T13" fmla="*/ 12 h 25"/>
                <a:gd name="T14" fmla="*/ 5 w 32"/>
                <a:gd name="T15" fmla="*/ 14 h 25"/>
                <a:gd name="T16" fmla="*/ 0 w 32"/>
                <a:gd name="T17" fmla="*/ 17 h 25"/>
                <a:gd name="T18" fmla="*/ 4 w 32"/>
                <a:gd name="T19" fmla="*/ 25 h 25"/>
                <a:gd name="T20" fmla="*/ 7 w 32"/>
                <a:gd name="T21" fmla="*/ 23 h 25"/>
                <a:gd name="T22" fmla="*/ 10 w 32"/>
                <a:gd name="T23" fmla="*/ 21 h 25"/>
                <a:gd name="T24" fmla="*/ 15 w 32"/>
                <a:gd name="T25" fmla="*/ 19 h 25"/>
                <a:gd name="T26" fmla="*/ 18 w 32"/>
                <a:gd name="T27" fmla="*/ 19 h 25"/>
                <a:gd name="T28" fmla="*/ 21 w 32"/>
                <a:gd name="T29" fmla="*/ 17 h 25"/>
                <a:gd name="T30" fmla="*/ 25 w 32"/>
                <a:gd name="T31" fmla="*/ 14 h 25"/>
                <a:gd name="T32" fmla="*/ 29 w 32"/>
                <a:gd name="T33" fmla="*/ 10 h 25"/>
                <a:gd name="T34" fmla="*/ 32 w 32"/>
                <a:gd name="T35" fmla="*/ 6 h 25"/>
                <a:gd name="T36" fmla="*/ 27 w 32"/>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25"/>
                <a:gd name="T59" fmla="*/ 32 w 32"/>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25">
                  <a:moveTo>
                    <a:pt x="27" y="0"/>
                  </a:moveTo>
                  <a:lnTo>
                    <a:pt x="24" y="4"/>
                  </a:lnTo>
                  <a:lnTo>
                    <a:pt x="21" y="6"/>
                  </a:lnTo>
                  <a:lnTo>
                    <a:pt x="19" y="8"/>
                  </a:lnTo>
                  <a:lnTo>
                    <a:pt x="16" y="10"/>
                  </a:lnTo>
                  <a:lnTo>
                    <a:pt x="13" y="10"/>
                  </a:lnTo>
                  <a:lnTo>
                    <a:pt x="8" y="12"/>
                  </a:lnTo>
                  <a:lnTo>
                    <a:pt x="5" y="14"/>
                  </a:lnTo>
                  <a:lnTo>
                    <a:pt x="0" y="17"/>
                  </a:lnTo>
                  <a:lnTo>
                    <a:pt x="4" y="25"/>
                  </a:lnTo>
                  <a:lnTo>
                    <a:pt x="7" y="23"/>
                  </a:lnTo>
                  <a:lnTo>
                    <a:pt x="10" y="21"/>
                  </a:lnTo>
                  <a:lnTo>
                    <a:pt x="15" y="19"/>
                  </a:lnTo>
                  <a:lnTo>
                    <a:pt x="18" y="19"/>
                  </a:lnTo>
                  <a:lnTo>
                    <a:pt x="21" y="17"/>
                  </a:lnTo>
                  <a:lnTo>
                    <a:pt x="25" y="14"/>
                  </a:lnTo>
                  <a:lnTo>
                    <a:pt x="29" y="10"/>
                  </a:lnTo>
                  <a:lnTo>
                    <a:pt x="32" y="6"/>
                  </a:lnTo>
                  <a:lnTo>
                    <a:pt x="27" y="0"/>
                  </a:lnTo>
                  <a:close/>
                </a:path>
              </a:pathLst>
            </a:custGeom>
            <a:solidFill>
              <a:srgbClr val="CC6633"/>
            </a:solidFill>
            <a:ln w="9525">
              <a:noFill/>
              <a:round/>
              <a:headEnd/>
              <a:tailEnd/>
            </a:ln>
          </p:spPr>
          <p:txBody>
            <a:bodyPr/>
            <a:lstStyle/>
            <a:p>
              <a:endParaRPr lang="it-IT">
                <a:solidFill>
                  <a:srgbClr val="FFFFFF"/>
                </a:solidFill>
              </a:endParaRPr>
            </a:p>
          </p:txBody>
        </p:sp>
        <p:sp>
          <p:nvSpPr>
            <p:cNvPr id="28937" name="Freeform 663"/>
            <p:cNvSpPr>
              <a:spLocks/>
            </p:cNvSpPr>
            <p:nvPr/>
          </p:nvSpPr>
          <p:spPr bwMode="auto">
            <a:xfrm>
              <a:off x="2956" y="2062"/>
              <a:ext cx="17" cy="13"/>
            </a:xfrm>
            <a:custGeom>
              <a:avLst/>
              <a:gdLst>
                <a:gd name="T0" fmla="*/ 0 w 17"/>
                <a:gd name="T1" fmla="*/ 9 h 13"/>
                <a:gd name="T2" fmla="*/ 2 w 17"/>
                <a:gd name="T3" fmla="*/ 9 h 13"/>
                <a:gd name="T4" fmla="*/ 3 w 17"/>
                <a:gd name="T5" fmla="*/ 9 h 13"/>
                <a:gd name="T6" fmla="*/ 6 w 17"/>
                <a:gd name="T7" fmla="*/ 9 h 13"/>
                <a:gd name="T8" fmla="*/ 9 w 17"/>
                <a:gd name="T9" fmla="*/ 9 h 13"/>
                <a:gd name="T10" fmla="*/ 11 w 17"/>
                <a:gd name="T11" fmla="*/ 9 h 13"/>
                <a:gd name="T12" fmla="*/ 13 w 17"/>
                <a:gd name="T13" fmla="*/ 9 h 13"/>
                <a:gd name="T14" fmla="*/ 11 w 17"/>
                <a:gd name="T15" fmla="*/ 7 h 13"/>
                <a:gd name="T16" fmla="*/ 16 w 17"/>
                <a:gd name="T17" fmla="*/ 13 h 13"/>
                <a:gd name="T18" fmla="*/ 17 w 17"/>
                <a:gd name="T19" fmla="*/ 9 h 13"/>
                <a:gd name="T20" fmla="*/ 16 w 17"/>
                <a:gd name="T21" fmla="*/ 3 h 13"/>
                <a:gd name="T22" fmla="*/ 13 w 17"/>
                <a:gd name="T23" fmla="*/ 0 h 13"/>
                <a:gd name="T24" fmla="*/ 9 w 17"/>
                <a:gd name="T25" fmla="*/ 0 h 13"/>
                <a:gd name="T26" fmla="*/ 6 w 17"/>
                <a:gd name="T27" fmla="*/ 0 h 13"/>
                <a:gd name="T28" fmla="*/ 5 w 17"/>
                <a:gd name="T29" fmla="*/ 0 h 13"/>
                <a:gd name="T30" fmla="*/ 2 w 17"/>
                <a:gd name="T31" fmla="*/ 0 h 13"/>
                <a:gd name="T32" fmla="*/ 0 w 17"/>
                <a:gd name="T33" fmla="*/ 9 h 1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7"/>
                <a:gd name="T52" fmla="*/ 0 h 13"/>
                <a:gd name="T53" fmla="*/ 17 w 17"/>
                <a:gd name="T54" fmla="*/ 13 h 1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7" h="13">
                  <a:moveTo>
                    <a:pt x="0" y="9"/>
                  </a:moveTo>
                  <a:lnTo>
                    <a:pt x="2" y="9"/>
                  </a:lnTo>
                  <a:lnTo>
                    <a:pt x="3" y="9"/>
                  </a:lnTo>
                  <a:lnTo>
                    <a:pt x="6" y="9"/>
                  </a:lnTo>
                  <a:lnTo>
                    <a:pt x="9" y="9"/>
                  </a:lnTo>
                  <a:lnTo>
                    <a:pt x="11" y="9"/>
                  </a:lnTo>
                  <a:lnTo>
                    <a:pt x="13" y="9"/>
                  </a:lnTo>
                  <a:lnTo>
                    <a:pt x="11" y="7"/>
                  </a:lnTo>
                  <a:lnTo>
                    <a:pt x="16" y="13"/>
                  </a:lnTo>
                  <a:lnTo>
                    <a:pt x="17" y="9"/>
                  </a:lnTo>
                  <a:lnTo>
                    <a:pt x="16" y="3"/>
                  </a:lnTo>
                  <a:lnTo>
                    <a:pt x="13" y="0"/>
                  </a:lnTo>
                  <a:lnTo>
                    <a:pt x="9" y="0"/>
                  </a:lnTo>
                  <a:lnTo>
                    <a:pt x="6" y="0"/>
                  </a:lnTo>
                  <a:lnTo>
                    <a:pt x="5" y="0"/>
                  </a:lnTo>
                  <a:lnTo>
                    <a:pt x="2"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938" name="Freeform 664"/>
            <p:cNvSpPr>
              <a:spLocks/>
            </p:cNvSpPr>
            <p:nvPr/>
          </p:nvSpPr>
          <p:spPr bwMode="auto">
            <a:xfrm>
              <a:off x="2920" y="2073"/>
              <a:ext cx="10" cy="8"/>
            </a:xfrm>
            <a:custGeom>
              <a:avLst/>
              <a:gdLst>
                <a:gd name="T0" fmla="*/ 10 w 10"/>
                <a:gd name="T1" fmla="*/ 0 h 8"/>
                <a:gd name="T2" fmla="*/ 8 w 10"/>
                <a:gd name="T3" fmla="*/ 2 h 8"/>
                <a:gd name="T4" fmla="*/ 6 w 10"/>
                <a:gd name="T5" fmla="*/ 2 h 8"/>
                <a:gd name="T6" fmla="*/ 6 w 10"/>
                <a:gd name="T7" fmla="*/ 2 h 8"/>
                <a:gd name="T8" fmla="*/ 5 w 10"/>
                <a:gd name="T9" fmla="*/ 4 h 8"/>
                <a:gd name="T10" fmla="*/ 3 w 10"/>
                <a:gd name="T11" fmla="*/ 4 h 8"/>
                <a:gd name="T12" fmla="*/ 2 w 10"/>
                <a:gd name="T13" fmla="*/ 6 h 8"/>
                <a:gd name="T14" fmla="*/ 2 w 10"/>
                <a:gd name="T15" fmla="*/ 8 h 8"/>
                <a:gd name="T16" fmla="*/ 0 w 10"/>
                <a:gd name="T17" fmla="*/ 8 h 8"/>
                <a:gd name="T18" fmla="*/ 2 w 10"/>
                <a:gd name="T19" fmla="*/ 8 h 8"/>
                <a:gd name="T20" fmla="*/ 3 w 10"/>
                <a:gd name="T21" fmla="*/ 6 h 8"/>
                <a:gd name="T22" fmla="*/ 3 w 10"/>
                <a:gd name="T23" fmla="*/ 6 h 8"/>
                <a:gd name="T24" fmla="*/ 5 w 10"/>
                <a:gd name="T25" fmla="*/ 4 h 8"/>
                <a:gd name="T26" fmla="*/ 6 w 10"/>
                <a:gd name="T27" fmla="*/ 4 h 8"/>
                <a:gd name="T28" fmla="*/ 8 w 10"/>
                <a:gd name="T29" fmla="*/ 2 h 8"/>
                <a:gd name="T30" fmla="*/ 8 w 10"/>
                <a:gd name="T31" fmla="*/ 2 h 8"/>
                <a:gd name="T32" fmla="*/ 10 w 10"/>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
                <a:gd name="T52" fmla="*/ 0 h 8"/>
                <a:gd name="T53" fmla="*/ 10 w 10"/>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 h="8">
                  <a:moveTo>
                    <a:pt x="10" y="0"/>
                  </a:moveTo>
                  <a:lnTo>
                    <a:pt x="8" y="2"/>
                  </a:lnTo>
                  <a:lnTo>
                    <a:pt x="6" y="2"/>
                  </a:lnTo>
                  <a:lnTo>
                    <a:pt x="5" y="4"/>
                  </a:lnTo>
                  <a:lnTo>
                    <a:pt x="3" y="4"/>
                  </a:lnTo>
                  <a:lnTo>
                    <a:pt x="2" y="6"/>
                  </a:lnTo>
                  <a:lnTo>
                    <a:pt x="2" y="8"/>
                  </a:lnTo>
                  <a:lnTo>
                    <a:pt x="0" y="8"/>
                  </a:lnTo>
                  <a:lnTo>
                    <a:pt x="2" y="8"/>
                  </a:lnTo>
                  <a:lnTo>
                    <a:pt x="3" y="6"/>
                  </a:lnTo>
                  <a:lnTo>
                    <a:pt x="5" y="4"/>
                  </a:lnTo>
                  <a:lnTo>
                    <a:pt x="6" y="4"/>
                  </a:lnTo>
                  <a:lnTo>
                    <a:pt x="8" y="2"/>
                  </a:lnTo>
                  <a:lnTo>
                    <a:pt x="10" y="0"/>
                  </a:lnTo>
                  <a:close/>
                </a:path>
              </a:pathLst>
            </a:custGeom>
            <a:solidFill>
              <a:srgbClr val="FFFFFF"/>
            </a:solidFill>
            <a:ln w="9525">
              <a:noFill/>
              <a:round/>
              <a:headEnd/>
              <a:tailEnd/>
            </a:ln>
          </p:spPr>
          <p:txBody>
            <a:bodyPr/>
            <a:lstStyle/>
            <a:p>
              <a:endParaRPr lang="it-IT">
                <a:solidFill>
                  <a:srgbClr val="FFFFFF"/>
                </a:solidFill>
              </a:endParaRPr>
            </a:p>
          </p:txBody>
        </p:sp>
        <p:sp>
          <p:nvSpPr>
            <p:cNvPr id="28939" name="Freeform 665"/>
            <p:cNvSpPr>
              <a:spLocks/>
            </p:cNvSpPr>
            <p:nvPr/>
          </p:nvSpPr>
          <p:spPr bwMode="auto">
            <a:xfrm>
              <a:off x="2883" y="2052"/>
              <a:ext cx="29" cy="15"/>
            </a:xfrm>
            <a:custGeom>
              <a:avLst/>
              <a:gdLst>
                <a:gd name="T0" fmla="*/ 4 w 29"/>
                <a:gd name="T1" fmla="*/ 10 h 15"/>
                <a:gd name="T2" fmla="*/ 6 w 29"/>
                <a:gd name="T3" fmla="*/ 10 h 15"/>
                <a:gd name="T4" fmla="*/ 7 w 29"/>
                <a:gd name="T5" fmla="*/ 8 h 15"/>
                <a:gd name="T6" fmla="*/ 11 w 29"/>
                <a:gd name="T7" fmla="*/ 8 h 15"/>
                <a:gd name="T8" fmla="*/ 14 w 29"/>
                <a:gd name="T9" fmla="*/ 10 h 15"/>
                <a:gd name="T10" fmla="*/ 17 w 29"/>
                <a:gd name="T11" fmla="*/ 10 h 15"/>
                <a:gd name="T12" fmla="*/ 20 w 29"/>
                <a:gd name="T13" fmla="*/ 13 h 15"/>
                <a:gd name="T14" fmla="*/ 23 w 29"/>
                <a:gd name="T15" fmla="*/ 15 h 15"/>
                <a:gd name="T16" fmla="*/ 29 w 29"/>
                <a:gd name="T17" fmla="*/ 10 h 15"/>
                <a:gd name="T18" fmla="*/ 26 w 29"/>
                <a:gd name="T19" fmla="*/ 6 h 15"/>
                <a:gd name="T20" fmla="*/ 23 w 29"/>
                <a:gd name="T21" fmla="*/ 4 h 15"/>
                <a:gd name="T22" fmla="*/ 20 w 29"/>
                <a:gd name="T23" fmla="*/ 2 h 15"/>
                <a:gd name="T24" fmla="*/ 15 w 29"/>
                <a:gd name="T25" fmla="*/ 0 h 15"/>
                <a:gd name="T26" fmla="*/ 12 w 29"/>
                <a:gd name="T27" fmla="*/ 0 h 15"/>
                <a:gd name="T28" fmla="*/ 7 w 29"/>
                <a:gd name="T29" fmla="*/ 0 h 15"/>
                <a:gd name="T30" fmla="*/ 4 w 29"/>
                <a:gd name="T31" fmla="*/ 2 h 15"/>
                <a:gd name="T32" fmla="*/ 1 w 29"/>
                <a:gd name="T33" fmla="*/ 4 h 15"/>
                <a:gd name="T34" fmla="*/ 0 w 29"/>
                <a:gd name="T35" fmla="*/ 4 h 15"/>
                <a:gd name="T36" fmla="*/ 4 w 29"/>
                <a:gd name="T37" fmla="*/ 10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
                <a:gd name="T58" fmla="*/ 0 h 15"/>
                <a:gd name="T59" fmla="*/ 29 w 29"/>
                <a:gd name="T60" fmla="*/ 15 h 1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 h="15">
                  <a:moveTo>
                    <a:pt x="4" y="10"/>
                  </a:moveTo>
                  <a:lnTo>
                    <a:pt x="6" y="10"/>
                  </a:lnTo>
                  <a:lnTo>
                    <a:pt x="7" y="8"/>
                  </a:lnTo>
                  <a:lnTo>
                    <a:pt x="11" y="8"/>
                  </a:lnTo>
                  <a:lnTo>
                    <a:pt x="14" y="10"/>
                  </a:lnTo>
                  <a:lnTo>
                    <a:pt x="17" y="10"/>
                  </a:lnTo>
                  <a:lnTo>
                    <a:pt x="20" y="13"/>
                  </a:lnTo>
                  <a:lnTo>
                    <a:pt x="23" y="15"/>
                  </a:lnTo>
                  <a:lnTo>
                    <a:pt x="29" y="10"/>
                  </a:lnTo>
                  <a:lnTo>
                    <a:pt x="26" y="6"/>
                  </a:lnTo>
                  <a:lnTo>
                    <a:pt x="23" y="4"/>
                  </a:lnTo>
                  <a:lnTo>
                    <a:pt x="20" y="2"/>
                  </a:lnTo>
                  <a:lnTo>
                    <a:pt x="15" y="0"/>
                  </a:lnTo>
                  <a:lnTo>
                    <a:pt x="12" y="0"/>
                  </a:lnTo>
                  <a:lnTo>
                    <a:pt x="7" y="0"/>
                  </a:lnTo>
                  <a:lnTo>
                    <a:pt x="4" y="2"/>
                  </a:lnTo>
                  <a:lnTo>
                    <a:pt x="1" y="4"/>
                  </a:lnTo>
                  <a:lnTo>
                    <a:pt x="0" y="4"/>
                  </a:lnTo>
                  <a:lnTo>
                    <a:pt x="4" y="10"/>
                  </a:lnTo>
                  <a:close/>
                </a:path>
              </a:pathLst>
            </a:custGeom>
            <a:solidFill>
              <a:srgbClr val="CC6633"/>
            </a:solidFill>
            <a:ln w="9525">
              <a:noFill/>
              <a:round/>
              <a:headEnd/>
              <a:tailEnd/>
            </a:ln>
          </p:spPr>
          <p:txBody>
            <a:bodyPr/>
            <a:lstStyle/>
            <a:p>
              <a:endParaRPr lang="it-IT">
                <a:solidFill>
                  <a:srgbClr val="FFFFFF"/>
                </a:solidFill>
              </a:endParaRPr>
            </a:p>
          </p:txBody>
        </p:sp>
        <p:sp>
          <p:nvSpPr>
            <p:cNvPr id="28940" name="Freeform 666"/>
            <p:cNvSpPr>
              <a:spLocks/>
            </p:cNvSpPr>
            <p:nvPr/>
          </p:nvSpPr>
          <p:spPr bwMode="auto">
            <a:xfrm>
              <a:off x="2872" y="2056"/>
              <a:ext cx="15" cy="46"/>
            </a:xfrm>
            <a:custGeom>
              <a:avLst/>
              <a:gdLst>
                <a:gd name="T0" fmla="*/ 6 w 15"/>
                <a:gd name="T1" fmla="*/ 46 h 46"/>
                <a:gd name="T2" fmla="*/ 7 w 15"/>
                <a:gd name="T3" fmla="*/ 40 h 46"/>
                <a:gd name="T4" fmla="*/ 7 w 15"/>
                <a:gd name="T5" fmla="*/ 34 h 46"/>
                <a:gd name="T6" fmla="*/ 9 w 15"/>
                <a:gd name="T7" fmla="*/ 27 h 46"/>
                <a:gd name="T8" fmla="*/ 9 w 15"/>
                <a:gd name="T9" fmla="*/ 23 h 46"/>
                <a:gd name="T10" fmla="*/ 11 w 15"/>
                <a:gd name="T11" fmla="*/ 19 h 46"/>
                <a:gd name="T12" fmla="*/ 12 w 15"/>
                <a:gd name="T13" fmla="*/ 15 h 46"/>
                <a:gd name="T14" fmla="*/ 14 w 15"/>
                <a:gd name="T15" fmla="*/ 11 h 46"/>
                <a:gd name="T16" fmla="*/ 15 w 15"/>
                <a:gd name="T17" fmla="*/ 6 h 46"/>
                <a:gd name="T18" fmla="*/ 11 w 15"/>
                <a:gd name="T19" fmla="*/ 0 h 46"/>
                <a:gd name="T20" fmla="*/ 7 w 15"/>
                <a:gd name="T21" fmla="*/ 4 h 46"/>
                <a:gd name="T22" fmla="*/ 6 w 15"/>
                <a:gd name="T23" fmla="*/ 11 h 46"/>
                <a:gd name="T24" fmla="*/ 4 w 15"/>
                <a:gd name="T25" fmla="*/ 17 h 46"/>
                <a:gd name="T26" fmla="*/ 3 w 15"/>
                <a:gd name="T27" fmla="*/ 21 h 46"/>
                <a:gd name="T28" fmla="*/ 3 w 15"/>
                <a:gd name="T29" fmla="*/ 27 h 46"/>
                <a:gd name="T30" fmla="*/ 1 w 15"/>
                <a:gd name="T31" fmla="*/ 32 h 46"/>
                <a:gd name="T32" fmla="*/ 1 w 15"/>
                <a:gd name="T33" fmla="*/ 38 h 46"/>
                <a:gd name="T34" fmla="*/ 0 w 15"/>
                <a:gd name="T35" fmla="*/ 44 h 46"/>
                <a:gd name="T36" fmla="*/ 6 w 15"/>
                <a:gd name="T37" fmla="*/ 46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5"/>
                <a:gd name="T58" fmla="*/ 0 h 46"/>
                <a:gd name="T59" fmla="*/ 15 w 15"/>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5" h="46">
                  <a:moveTo>
                    <a:pt x="6" y="46"/>
                  </a:moveTo>
                  <a:lnTo>
                    <a:pt x="7" y="40"/>
                  </a:lnTo>
                  <a:lnTo>
                    <a:pt x="7" y="34"/>
                  </a:lnTo>
                  <a:lnTo>
                    <a:pt x="9" y="27"/>
                  </a:lnTo>
                  <a:lnTo>
                    <a:pt x="9" y="23"/>
                  </a:lnTo>
                  <a:lnTo>
                    <a:pt x="11" y="19"/>
                  </a:lnTo>
                  <a:lnTo>
                    <a:pt x="12" y="15"/>
                  </a:lnTo>
                  <a:lnTo>
                    <a:pt x="14" y="11"/>
                  </a:lnTo>
                  <a:lnTo>
                    <a:pt x="15" y="6"/>
                  </a:lnTo>
                  <a:lnTo>
                    <a:pt x="11" y="0"/>
                  </a:lnTo>
                  <a:lnTo>
                    <a:pt x="7" y="4"/>
                  </a:lnTo>
                  <a:lnTo>
                    <a:pt x="6" y="11"/>
                  </a:lnTo>
                  <a:lnTo>
                    <a:pt x="4" y="17"/>
                  </a:lnTo>
                  <a:lnTo>
                    <a:pt x="3" y="21"/>
                  </a:lnTo>
                  <a:lnTo>
                    <a:pt x="3" y="27"/>
                  </a:lnTo>
                  <a:lnTo>
                    <a:pt x="1" y="32"/>
                  </a:lnTo>
                  <a:lnTo>
                    <a:pt x="1" y="38"/>
                  </a:lnTo>
                  <a:lnTo>
                    <a:pt x="0" y="44"/>
                  </a:lnTo>
                  <a:lnTo>
                    <a:pt x="6" y="46"/>
                  </a:lnTo>
                  <a:close/>
                </a:path>
              </a:pathLst>
            </a:custGeom>
            <a:solidFill>
              <a:srgbClr val="CC6633"/>
            </a:solidFill>
            <a:ln w="9525">
              <a:noFill/>
              <a:round/>
              <a:headEnd/>
              <a:tailEnd/>
            </a:ln>
          </p:spPr>
          <p:txBody>
            <a:bodyPr/>
            <a:lstStyle/>
            <a:p>
              <a:endParaRPr lang="it-IT">
                <a:solidFill>
                  <a:srgbClr val="FFFFFF"/>
                </a:solidFill>
              </a:endParaRPr>
            </a:p>
          </p:txBody>
        </p:sp>
        <p:sp>
          <p:nvSpPr>
            <p:cNvPr id="28941" name="Freeform 667"/>
            <p:cNvSpPr>
              <a:spLocks/>
            </p:cNvSpPr>
            <p:nvPr/>
          </p:nvSpPr>
          <p:spPr bwMode="auto">
            <a:xfrm>
              <a:off x="2872" y="2100"/>
              <a:ext cx="12" cy="23"/>
            </a:xfrm>
            <a:custGeom>
              <a:avLst/>
              <a:gdLst>
                <a:gd name="T0" fmla="*/ 12 w 12"/>
                <a:gd name="T1" fmla="*/ 15 h 23"/>
                <a:gd name="T2" fmla="*/ 11 w 12"/>
                <a:gd name="T3" fmla="*/ 13 h 23"/>
                <a:gd name="T4" fmla="*/ 9 w 12"/>
                <a:gd name="T5" fmla="*/ 13 h 23"/>
                <a:gd name="T6" fmla="*/ 7 w 12"/>
                <a:gd name="T7" fmla="*/ 11 h 23"/>
                <a:gd name="T8" fmla="*/ 7 w 12"/>
                <a:gd name="T9" fmla="*/ 9 h 23"/>
                <a:gd name="T10" fmla="*/ 6 w 12"/>
                <a:gd name="T11" fmla="*/ 7 h 23"/>
                <a:gd name="T12" fmla="*/ 6 w 12"/>
                <a:gd name="T13" fmla="*/ 5 h 23"/>
                <a:gd name="T14" fmla="*/ 6 w 12"/>
                <a:gd name="T15" fmla="*/ 2 h 23"/>
                <a:gd name="T16" fmla="*/ 0 w 12"/>
                <a:gd name="T17" fmla="*/ 0 h 23"/>
                <a:gd name="T18" fmla="*/ 0 w 12"/>
                <a:gd name="T19" fmla="*/ 2 h 23"/>
                <a:gd name="T20" fmla="*/ 0 w 12"/>
                <a:gd name="T21" fmla="*/ 7 h 23"/>
                <a:gd name="T22" fmla="*/ 0 w 12"/>
                <a:gd name="T23" fmla="*/ 11 h 23"/>
                <a:gd name="T24" fmla="*/ 1 w 12"/>
                <a:gd name="T25" fmla="*/ 13 h 23"/>
                <a:gd name="T26" fmla="*/ 3 w 12"/>
                <a:gd name="T27" fmla="*/ 17 h 23"/>
                <a:gd name="T28" fmla="*/ 4 w 12"/>
                <a:gd name="T29" fmla="*/ 19 h 23"/>
                <a:gd name="T30" fmla="*/ 7 w 12"/>
                <a:gd name="T31" fmla="*/ 21 h 23"/>
                <a:gd name="T32" fmla="*/ 11 w 12"/>
                <a:gd name="T33" fmla="*/ 23 h 23"/>
                <a:gd name="T34" fmla="*/ 12 w 12"/>
                <a:gd name="T35" fmla="*/ 15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
                <a:gd name="T55" fmla="*/ 0 h 23"/>
                <a:gd name="T56" fmla="*/ 12 w 12"/>
                <a:gd name="T57" fmla="*/ 23 h 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 h="23">
                  <a:moveTo>
                    <a:pt x="12" y="15"/>
                  </a:moveTo>
                  <a:lnTo>
                    <a:pt x="11" y="13"/>
                  </a:lnTo>
                  <a:lnTo>
                    <a:pt x="9" y="13"/>
                  </a:lnTo>
                  <a:lnTo>
                    <a:pt x="7" y="11"/>
                  </a:lnTo>
                  <a:lnTo>
                    <a:pt x="7" y="9"/>
                  </a:lnTo>
                  <a:lnTo>
                    <a:pt x="6" y="7"/>
                  </a:lnTo>
                  <a:lnTo>
                    <a:pt x="6" y="5"/>
                  </a:lnTo>
                  <a:lnTo>
                    <a:pt x="6" y="2"/>
                  </a:lnTo>
                  <a:lnTo>
                    <a:pt x="0" y="0"/>
                  </a:lnTo>
                  <a:lnTo>
                    <a:pt x="0" y="2"/>
                  </a:lnTo>
                  <a:lnTo>
                    <a:pt x="0" y="7"/>
                  </a:lnTo>
                  <a:lnTo>
                    <a:pt x="0" y="11"/>
                  </a:lnTo>
                  <a:lnTo>
                    <a:pt x="1" y="13"/>
                  </a:lnTo>
                  <a:lnTo>
                    <a:pt x="3" y="17"/>
                  </a:lnTo>
                  <a:lnTo>
                    <a:pt x="4" y="19"/>
                  </a:lnTo>
                  <a:lnTo>
                    <a:pt x="7" y="21"/>
                  </a:lnTo>
                  <a:lnTo>
                    <a:pt x="11" y="23"/>
                  </a:lnTo>
                  <a:lnTo>
                    <a:pt x="12" y="15"/>
                  </a:lnTo>
                  <a:close/>
                </a:path>
              </a:pathLst>
            </a:custGeom>
            <a:solidFill>
              <a:srgbClr val="CC6633"/>
            </a:solidFill>
            <a:ln w="9525">
              <a:noFill/>
              <a:round/>
              <a:headEnd/>
              <a:tailEnd/>
            </a:ln>
          </p:spPr>
          <p:txBody>
            <a:bodyPr/>
            <a:lstStyle/>
            <a:p>
              <a:endParaRPr lang="it-IT">
                <a:solidFill>
                  <a:srgbClr val="FFFFFF"/>
                </a:solidFill>
              </a:endParaRPr>
            </a:p>
          </p:txBody>
        </p:sp>
        <p:sp>
          <p:nvSpPr>
            <p:cNvPr id="28942" name="Freeform 668"/>
            <p:cNvSpPr>
              <a:spLocks/>
            </p:cNvSpPr>
            <p:nvPr/>
          </p:nvSpPr>
          <p:spPr bwMode="auto">
            <a:xfrm>
              <a:off x="2883" y="2111"/>
              <a:ext cx="23" cy="15"/>
            </a:xfrm>
            <a:custGeom>
              <a:avLst/>
              <a:gdLst>
                <a:gd name="T0" fmla="*/ 17 w 23"/>
                <a:gd name="T1" fmla="*/ 0 h 15"/>
                <a:gd name="T2" fmla="*/ 15 w 23"/>
                <a:gd name="T3" fmla="*/ 2 h 15"/>
                <a:gd name="T4" fmla="*/ 14 w 23"/>
                <a:gd name="T5" fmla="*/ 4 h 15"/>
                <a:gd name="T6" fmla="*/ 11 w 23"/>
                <a:gd name="T7" fmla="*/ 6 h 15"/>
                <a:gd name="T8" fmla="*/ 9 w 23"/>
                <a:gd name="T9" fmla="*/ 6 h 15"/>
                <a:gd name="T10" fmla="*/ 6 w 23"/>
                <a:gd name="T11" fmla="*/ 4 h 15"/>
                <a:gd name="T12" fmla="*/ 3 w 23"/>
                <a:gd name="T13" fmla="*/ 4 h 15"/>
                <a:gd name="T14" fmla="*/ 1 w 23"/>
                <a:gd name="T15" fmla="*/ 4 h 15"/>
                <a:gd name="T16" fmla="*/ 0 w 23"/>
                <a:gd name="T17" fmla="*/ 12 h 15"/>
                <a:gd name="T18" fmla="*/ 3 w 23"/>
                <a:gd name="T19" fmla="*/ 12 h 15"/>
                <a:gd name="T20" fmla="*/ 6 w 23"/>
                <a:gd name="T21" fmla="*/ 15 h 15"/>
                <a:gd name="T22" fmla="*/ 9 w 23"/>
                <a:gd name="T23" fmla="*/ 15 h 15"/>
                <a:gd name="T24" fmla="*/ 12 w 23"/>
                <a:gd name="T25" fmla="*/ 15 h 15"/>
                <a:gd name="T26" fmla="*/ 15 w 23"/>
                <a:gd name="T27" fmla="*/ 12 h 15"/>
                <a:gd name="T28" fmla="*/ 18 w 23"/>
                <a:gd name="T29" fmla="*/ 10 h 15"/>
                <a:gd name="T30" fmla="*/ 22 w 23"/>
                <a:gd name="T31" fmla="*/ 8 h 15"/>
                <a:gd name="T32" fmla="*/ 23 w 23"/>
                <a:gd name="T33" fmla="*/ 2 h 15"/>
                <a:gd name="T34" fmla="*/ 17 w 23"/>
                <a:gd name="T35" fmla="*/ 0 h 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3"/>
                <a:gd name="T55" fmla="*/ 0 h 15"/>
                <a:gd name="T56" fmla="*/ 23 w 23"/>
                <a:gd name="T57" fmla="*/ 15 h 1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3" h="15">
                  <a:moveTo>
                    <a:pt x="17" y="0"/>
                  </a:moveTo>
                  <a:lnTo>
                    <a:pt x="15" y="2"/>
                  </a:lnTo>
                  <a:lnTo>
                    <a:pt x="14" y="4"/>
                  </a:lnTo>
                  <a:lnTo>
                    <a:pt x="11" y="6"/>
                  </a:lnTo>
                  <a:lnTo>
                    <a:pt x="9" y="6"/>
                  </a:lnTo>
                  <a:lnTo>
                    <a:pt x="6" y="4"/>
                  </a:lnTo>
                  <a:lnTo>
                    <a:pt x="3" y="4"/>
                  </a:lnTo>
                  <a:lnTo>
                    <a:pt x="1" y="4"/>
                  </a:lnTo>
                  <a:lnTo>
                    <a:pt x="0" y="12"/>
                  </a:lnTo>
                  <a:lnTo>
                    <a:pt x="3" y="12"/>
                  </a:lnTo>
                  <a:lnTo>
                    <a:pt x="6" y="15"/>
                  </a:lnTo>
                  <a:lnTo>
                    <a:pt x="9" y="15"/>
                  </a:lnTo>
                  <a:lnTo>
                    <a:pt x="12" y="15"/>
                  </a:lnTo>
                  <a:lnTo>
                    <a:pt x="15" y="12"/>
                  </a:lnTo>
                  <a:lnTo>
                    <a:pt x="18" y="10"/>
                  </a:lnTo>
                  <a:lnTo>
                    <a:pt x="22" y="8"/>
                  </a:lnTo>
                  <a:lnTo>
                    <a:pt x="23" y="2"/>
                  </a:lnTo>
                  <a:lnTo>
                    <a:pt x="17" y="0"/>
                  </a:lnTo>
                  <a:close/>
                </a:path>
              </a:pathLst>
            </a:custGeom>
            <a:solidFill>
              <a:srgbClr val="CC6633"/>
            </a:solidFill>
            <a:ln w="9525">
              <a:noFill/>
              <a:round/>
              <a:headEnd/>
              <a:tailEnd/>
            </a:ln>
          </p:spPr>
          <p:txBody>
            <a:bodyPr/>
            <a:lstStyle/>
            <a:p>
              <a:endParaRPr lang="it-IT">
                <a:solidFill>
                  <a:srgbClr val="FFFFFF"/>
                </a:solidFill>
              </a:endParaRPr>
            </a:p>
          </p:txBody>
        </p:sp>
        <p:sp>
          <p:nvSpPr>
            <p:cNvPr id="28943" name="Freeform 669"/>
            <p:cNvSpPr>
              <a:spLocks/>
            </p:cNvSpPr>
            <p:nvPr/>
          </p:nvSpPr>
          <p:spPr bwMode="auto">
            <a:xfrm>
              <a:off x="2900" y="2060"/>
              <a:ext cx="14" cy="53"/>
            </a:xfrm>
            <a:custGeom>
              <a:avLst/>
              <a:gdLst>
                <a:gd name="T0" fmla="*/ 8 w 14"/>
                <a:gd name="T1" fmla="*/ 9 h 53"/>
                <a:gd name="T2" fmla="*/ 6 w 14"/>
                <a:gd name="T3" fmla="*/ 2 h 53"/>
                <a:gd name="T4" fmla="*/ 3 w 14"/>
                <a:gd name="T5" fmla="*/ 11 h 53"/>
                <a:gd name="T6" fmla="*/ 1 w 14"/>
                <a:gd name="T7" fmla="*/ 17 h 53"/>
                <a:gd name="T8" fmla="*/ 1 w 14"/>
                <a:gd name="T9" fmla="*/ 23 h 53"/>
                <a:gd name="T10" fmla="*/ 1 w 14"/>
                <a:gd name="T11" fmla="*/ 30 h 53"/>
                <a:gd name="T12" fmla="*/ 1 w 14"/>
                <a:gd name="T13" fmla="*/ 36 h 53"/>
                <a:gd name="T14" fmla="*/ 0 w 14"/>
                <a:gd name="T15" fmla="*/ 40 h 53"/>
                <a:gd name="T16" fmla="*/ 0 w 14"/>
                <a:gd name="T17" fmla="*/ 47 h 53"/>
                <a:gd name="T18" fmla="*/ 0 w 14"/>
                <a:gd name="T19" fmla="*/ 51 h 53"/>
                <a:gd name="T20" fmla="*/ 6 w 14"/>
                <a:gd name="T21" fmla="*/ 53 h 53"/>
                <a:gd name="T22" fmla="*/ 6 w 14"/>
                <a:gd name="T23" fmla="*/ 47 h 53"/>
                <a:gd name="T24" fmla="*/ 8 w 14"/>
                <a:gd name="T25" fmla="*/ 40 h 53"/>
                <a:gd name="T26" fmla="*/ 8 w 14"/>
                <a:gd name="T27" fmla="*/ 36 h 53"/>
                <a:gd name="T28" fmla="*/ 8 w 14"/>
                <a:gd name="T29" fmla="*/ 30 h 53"/>
                <a:gd name="T30" fmla="*/ 8 w 14"/>
                <a:gd name="T31" fmla="*/ 26 h 53"/>
                <a:gd name="T32" fmla="*/ 8 w 14"/>
                <a:gd name="T33" fmla="*/ 19 h 53"/>
                <a:gd name="T34" fmla="*/ 9 w 14"/>
                <a:gd name="T35" fmla="*/ 13 h 53"/>
                <a:gd name="T36" fmla="*/ 12 w 14"/>
                <a:gd name="T37" fmla="*/ 7 h 53"/>
                <a:gd name="T38" fmla="*/ 11 w 14"/>
                <a:gd name="T39" fmla="*/ 0 h 53"/>
                <a:gd name="T40" fmla="*/ 12 w 14"/>
                <a:gd name="T41" fmla="*/ 7 h 53"/>
                <a:gd name="T42" fmla="*/ 14 w 14"/>
                <a:gd name="T43" fmla="*/ 2 h 53"/>
                <a:gd name="T44" fmla="*/ 11 w 14"/>
                <a:gd name="T45" fmla="*/ 0 h 53"/>
                <a:gd name="T46" fmla="*/ 8 w 14"/>
                <a:gd name="T47" fmla="*/ 9 h 5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4"/>
                <a:gd name="T73" fmla="*/ 0 h 53"/>
                <a:gd name="T74" fmla="*/ 14 w 14"/>
                <a:gd name="T75" fmla="*/ 53 h 5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4" h="53">
                  <a:moveTo>
                    <a:pt x="8" y="9"/>
                  </a:moveTo>
                  <a:lnTo>
                    <a:pt x="6" y="2"/>
                  </a:lnTo>
                  <a:lnTo>
                    <a:pt x="3" y="11"/>
                  </a:lnTo>
                  <a:lnTo>
                    <a:pt x="1" y="17"/>
                  </a:lnTo>
                  <a:lnTo>
                    <a:pt x="1" y="23"/>
                  </a:lnTo>
                  <a:lnTo>
                    <a:pt x="1" y="30"/>
                  </a:lnTo>
                  <a:lnTo>
                    <a:pt x="1" y="36"/>
                  </a:lnTo>
                  <a:lnTo>
                    <a:pt x="0" y="40"/>
                  </a:lnTo>
                  <a:lnTo>
                    <a:pt x="0" y="47"/>
                  </a:lnTo>
                  <a:lnTo>
                    <a:pt x="0" y="51"/>
                  </a:lnTo>
                  <a:lnTo>
                    <a:pt x="6" y="53"/>
                  </a:lnTo>
                  <a:lnTo>
                    <a:pt x="6" y="47"/>
                  </a:lnTo>
                  <a:lnTo>
                    <a:pt x="8" y="40"/>
                  </a:lnTo>
                  <a:lnTo>
                    <a:pt x="8" y="36"/>
                  </a:lnTo>
                  <a:lnTo>
                    <a:pt x="8" y="30"/>
                  </a:lnTo>
                  <a:lnTo>
                    <a:pt x="8" y="26"/>
                  </a:lnTo>
                  <a:lnTo>
                    <a:pt x="8" y="19"/>
                  </a:lnTo>
                  <a:lnTo>
                    <a:pt x="9" y="13"/>
                  </a:lnTo>
                  <a:lnTo>
                    <a:pt x="12" y="7"/>
                  </a:lnTo>
                  <a:lnTo>
                    <a:pt x="11" y="0"/>
                  </a:lnTo>
                  <a:lnTo>
                    <a:pt x="12" y="7"/>
                  </a:lnTo>
                  <a:lnTo>
                    <a:pt x="14" y="2"/>
                  </a:lnTo>
                  <a:lnTo>
                    <a:pt x="11" y="0"/>
                  </a:lnTo>
                  <a:lnTo>
                    <a:pt x="8" y="9"/>
                  </a:lnTo>
                  <a:close/>
                </a:path>
              </a:pathLst>
            </a:custGeom>
            <a:solidFill>
              <a:srgbClr val="CC6633"/>
            </a:solidFill>
            <a:ln w="9525">
              <a:noFill/>
              <a:round/>
              <a:headEnd/>
              <a:tailEnd/>
            </a:ln>
          </p:spPr>
          <p:txBody>
            <a:bodyPr/>
            <a:lstStyle/>
            <a:p>
              <a:endParaRPr lang="it-IT">
                <a:solidFill>
                  <a:srgbClr val="FFFFFF"/>
                </a:solidFill>
              </a:endParaRPr>
            </a:p>
          </p:txBody>
        </p:sp>
        <p:sp>
          <p:nvSpPr>
            <p:cNvPr id="28944" name="Freeform 670"/>
            <p:cNvSpPr>
              <a:spLocks/>
            </p:cNvSpPr>
            <p:nvPr/>
          </p:nvSpPr>
          <p:spPr bwMode="auto">
            <a:xfrm>
              <a:off x="2908" y="2060"/>
              <a:ext cx="3" cy="9"/>
            </a:xfrm>
            <a:custGeom>
              <a:avLst/>
              <a:gdLst>
                <a:gd name="T0" fmla="*/ 0 w 3"/>
                <a:gd name="T1" fmla="*/ 9 h 9"/>
                <a:gd name="T2" fmla="*/ 3 w 3"/>
                <a:gd name="T3" fmla="*/ 0 h 9"/>
                <a:gd name="T4" fmla="*/ 0 w 3"/>
                <a:gd name="T5" fmla="*/ 9 h 9"/>
                <a:gd name="T6" fmla="*/ 3 w 3"/>
                <a:gd name="T7" fmla="*/ 0 h 9"/>
                <a:gd name="T8" fmla="*/ 0 w 3"/>
                <a:gd name="T9" fmla="*/ 9 h 9"/>
                <a:gd name="T10" fmla="*/ 3 w 3"/>
                <a:gd name="T11" fmla="*/ 0 h 9"/>
                <a:gd name="T12" fmla="*/ 0 w 3"/>
                <a:gd name="T13" fmla="*/ 9 h 9"/>
                <a:gd name="T14" fmla="*/ 0 60000 65536"/>
                <a:gd name="T15" fmla="*/ 0 60000 65536"/>
                <a:gd name="T16" fmla="*/ 0 60000 65536"/>
                <a:gd name="T17" fmla="*/ 0 60000 65536"/>
                <a:gd name="T18" fmla="*/ 0 60000 65536"/>
                <a:gd name="T19" fmla="*/ 0 60000 65536"/>
                <a:gd name="T20" fmla="*/ 0 60000 65536"/>
                <a:gd name="T21" fmla="*/ 0 w 3"/>
                <a:gd name="T22" fmla="*/ 0 h 9"/>
                <a:gd name="T23" fmla="*/ 3 w 3"/>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9">
                  <a:moveTo>
                    <a:pt x="0" y="9"/>
                  </a:moveTo>
                  <a:lnTo>
                    <a:pt x="3" y="0"/>
                  </a:lnTo>
                  <a:lnTo>
                    <a:pt x="0" y="9"/>
                  </a:lnTo>
                  <a:lnTo>
                    <a:pt x="3" y="0"/>
                  </a:lnTo>
                  <a:lnTo>
                    <a:pt x="0" y="9"/>
                  </a:lnTo>
                  <a:lnTo>
                    <a:pt x="3" y="0"/>
                  </a:lnTo>
                  <a:lnTo>
                    <a:pt x="0" y="9"/>
                  </a:lnTo>
                  <a:close/>
                </a:path>
              </a:pathLst>
            </a:custGeom>
            <a:solidFill>
              <a:srgbClr val="CC6633"/>
            </a:solidFill>
            <a:ln w="9525">
              <a:noFill/>
              <a:round/>
              <a:headEnd/>
              <a:tailEnd/>
            </a:ln>
          </p:spPr>
          <p:txBody>
            <a:bodyPr/>
            <a:lstStyle/>
            <a:p>
              <a:endParaRPr lang="it-IT">
                <a:solidFill>
                  <a:srgbClr val="FFFFFF"/>
                </a:solidFill>
              </a:endParaRPr>
            </a:p>
          </p:txBody>
        </p:sp>
        <p:sp>
          <p:nvSpPr>
            <p:cNvPr id="28945" name="Freeform 671"/>
            <p:cNvSpPr>
              <a:spLocks/>
            </p:cNvSpPr>
            <p:nvPr/>
          </p:nvSpPr>
          <p:spPr bwMode="auto">
            <a:xfrm>
              <a:off x="2886" y="2060"/>
              <a:ext cx="9" cy="17"/>
            </a:xfrm>
            <a:custGeom>
              <a:avLst/>
              <a:gdLst>
                <a:gd name="T0" fmla="*/ 6 w 9"/>
                <a:gd name="T1" fmla="*/ 0 h 17"/>
                <a:gd name="T2" fmla="*/ 4 w 9"/>
                <a:gd name="T3" fmla="*/ 2 h 17"/>
                <a:gd name="T4" fmla="*/ 4 w 9"/>
                <a:gd name="T5" fmla="*/ 5 h 17"/>
                <a:gd name="T6" fmla="*/ 3 w 9"/>
                <a:gd name="T7" fmla="*/ 7 h 17"/>
                <a:gd name="T8" fmla="*/ 3 w 9"/>
                <a:gd name="T9" fmla="*/ 7 h 17"/>
                <a:gd name="T10" fmla="*/ 1 w 9"/>
                <a:gd name="T11" fmla="*/ 9 h 17"/>
                <a:gd name="T12" fmla="*/ 1 w 9"/>
                <a:gd name="T13" fmla="*/ 11 h 17"/>
                <a:gd name="T14" fmla="*/ 0 w 9"/>
                <a:gd name="T15" fmla="*/ 13 h 17"/>
                <a:gd name="T16" fmla="*/ 0 w 9"/>
                <a:gd name="T17" fmla="*/ 15 h 17"/>
                <a:gd name="T18" fmla="*/ 0 w 9"/>
                <a:gd name="T19" fmla="*/ 15 h 17"/>
                <a:gd name="T20" fmla="*/ 0 w 9"/>
                <a:gd name="T21" fmla="*/ 15 h 17"/>
                <a:gd name="T22" fmla="*/ 0 w 9"/>
                <a:gd name="T23" fmla="*/ 17 h 17"/>
                <a:gd name="T24" fmla="*/ 0 w 9"/>
                <a:gd name="T25" fmla="*/ 17 h 17"/>
                <a:gd name="T26" fmla="*/ 1 w 9"/>
                <a:gd name="T27" fmla="*/ 17 h 17"/>
                <a:gd name="T28" fmla="*/ 1 w 9"/>
                <a:gd name="T29" fmla="*/ 17 h 17"/>
                <a:gd name="T30" fmla="*/ 1 w 9"/>
                <a:gd name="T31" fmla="*/ 17 h 17"/>
                <a:gd name="T32" fmla="*/ 1 w 9"/>
                <a:gd name="T33" fmla="*/ 17 h 17"/>
                <a:gd name="T34" fmla="*/ 3 w 9"/>
                <a:gd name="T35" fmla="*/ 15 h 17"/>
                <a:gd name="T36" fmla="*/ 4 w 9"/>
                <a:gd name="T37" fmla="*/ 13 h 17"/>
                <a:gd name="T38" fmla="*/ 4 w 9"/>
                <a:gd name="T39" fmla="*/ 11 h 17"/>
                <a:gd name="T40" fmla="*/ 6 w 9"/>
                <a:gd name="T41" fmla="*/ 9 h 17"/>
                <a:gd name="T42" fmla="*/ 6 w 9"/>
                <a:gd name="T43" fmla="*/ 7 h 17"/>
                <a:gd name="T44" fmla="*/ 8 w 9"/>
                <a:gd name="T45" fmla="*/ 5 h 17"/>
                <a:gd name="T46" fmla="*/ 9 w 9"/>
                <a:gd name="T47" fmla="*/ 2 h 17"/>
                <a:gd name="T48" fmla="*/ 9 w 9"/>
                <a:gd name="T49" fmla="*/ 0 h 17"/>
                <a:gd name="T50" fmla="*/ 6 w 9"/>
                <a:gd name="T51" fmla="*/ 0 h 1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9"/>
                <a:gd name="T79" fmla="*/ 0 h 17"/>
                <a:gd name="T80" fmla="*/ 9 w 9"/>
                <a:gd name="T81" fmla="*/ 17 h 17"/>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9" h="17">
                  <a:moveTo>
                    <a:pt x="6" y="0"/>
                  </a:moveTo>
                  <a:lnTo>
                    <a:pt x="4" y="2"/>
                  </a:lnTo>
                  <a:lnTo>
                    <a:pt x="4" y="5"/>
                  </a:lnTo>
                  <a:lnTo>
                    <a:pt x="3" y="7"/>
                  </a:lnTo>
                  <a:lnTo>
                    <a:pt x="1" y="9"/>
                  </a:lnTo>
                  <a:lnTo>
                    <a:pt x="1" y="11"/>
                  </a:lnTo>
                  <a:lnTo>
                    <a:pt x="0" y="13"/>
                  </a:lnTo>
                  <a:lnTo>
                    <a:pt x="0" y="15"/>
                  </a:lnTo>
                  <a:lnTo>
                    <a:pt x="0" y="17"/>
                  </a:lnTo>
                  <a:lnTo>
                    <a:pt x="1" y="17"/>
                  </a:lnTo>
                  <a:lnTo>
                    <a:pt x="3" y="15"/>
                  </a:lnTo>
                  <a:lnTo>
                    <a:pt x="4" y="13"/>
                  </a:lnTo>
                  <a:lnTo>
                    <a:pt x="4" y="11"/>
                  </a:lnTo>
                  <a:lnTo>
                    <a:pt x="6" y="9"/>
                  </a:lnTo>
                  <a:lnTo>
                    <a:pt x="6" y="7"/>
                  </a:lnTo>
                  <a:lnTo>
                    <a:pt x="8" y="5"/>
                  </a:lnTo>
                  <a:lnTo>
                    <a:pt x="9" y="2"/>
                  </a:lnTo>
                  <a:lnTo>
                    <a:pt x="9" y="0"/>
                  </a:lnTo>
                  <a:lnTo>
                    <a:pt x="6" y="0"/>
                  </a:lnTo>
                  <a:close/>
                </a:path>
              </a:pathLst>
            </a:custGeom>
            <a:solidFill>
              <a:srgbClr val="FFFFFF"/>
            </a:solidFill>
            <a:ln w="9525">
              <a:noFill/>
              <a:round/>
              <a:headEnd/>
              <a:tailEnd/>
            </a:ln>
          </p:spPr>
          <p:txBody>
            <a:bodyPr/>
            <a:lstStyle/>
            <a:p>
              <a:endParaRPr lang="it-IT">
                <a:solidFill>
                  <a:srgbClr val="FFFFFF"/>
                </a:solidFill>
              </a:endParaRPr>
            </a:p>
          </p:txBody>
        </p:sp>
        <p:sp>
          <p:nvSpPr>
            <p:cNvPr id="28946" name="Freeform 672"/>
            <p:cNvSpPr>
              <a:spLocks/>
            </p:cNvSpPr>
            <p:nvPr/>
          </p:nvSpPr>
          <p:spPr bwMode="auto">
            <a:xfrm>
              <a:off x="2833" y="2027"/>
              <a:ext cx="43" cy="27"/>
            </a:xfrm>
            <a:custGeom>
              <a:avLst/>
              <a:gdLst>
                <a:gd name="T0" fmla="*/ 4 w 43"/>
                <a:gd name="T1" fmla="*/ 8 h 27"/>
                <a:gd name="T2" fmla="*/ 6 w 43"/>
                <a:gd name="T3" fmla="*/ 8 h 27"/>
                <a:gd name="T4" fmla="*/ 9 w 43"/>
                <a:gd name="T5" fmla="*/ 8 h 27"/>
                <a:gd name="T6" fmla="*/ 14 w 43"/>
                <a:gd name="T7" fmla="*/ 10 h 27"/>
                <a:gd name="T8" fmla="*/ 18 w 43"/>
                <a:gd name="T9" fmla="*/ 14 h 27"/>
                <a:gd name="T10" fmla="*/ 25 w 43"/>
                <a:gd name="T11" fmla="*/ 17 h 27"/>
                <a:gd name="T12" fmla="*/ 31 w 43"/>
                <a:gd name="T13" fmla="*/ 21 h 27"/>
                <a:gd name="T14" fmla="*/ 36 w 43"/>
                <a:gd name="T15" fmla="*/ 25 h 27"/>
                <a:gd name="T16" fmla="*/ 39 w 43"/>
                <a:gd name="T17" fmla="*/ 27 h 27"/>
                <a:gd name="T18" fmla="*/ 43 w 43"/>
                <a:gd name="T19" fmla="*/ 21 h 27"/>
                <a:gd name="T20" fmla="*/ 39 w 43"/>
                <a:gd name="T21" fmla="*/ 17 h 27"/>
                <a:gd name="T22" fmla="*/ 34 w 43"/>
                <a:gd name="T23" fmla="*/ 12 h 27"/>
                <a:gd name="T24" fmla="*/ 28 w 43"/>
                <a:gd name="T25" fmla="*/ 8 h 27"/>
                <a:gd name="T26" fmla="*/ 21 w 43"/>
                <a:gd name="T27" fmla="*/ 6 h 27"/>
                <a:gd name="T28" fmla="*/ 15 w 43"/>
                <a:gd name="T29" fmla="*/ 2 h 27"/>
                <a:gd name="T30" fmla="*/ 11 w 43"/>
                <a:gd name="T31" fmla="*/ 0 h 27"/>
                <a:gd name="T32" fmla="*/ 4 w 43"/>
                <a:gd name="T33" fmla="*/ 0 h 27"/>
                <a:gd name="T34" fmla="*/ 0 w 43"/>
                <a:gd name="T35" fmla="*/ 2 h 27"/>
                <a:gd name="T36" fmla="*/ 4 w 43"/>
                <a:gd name="T37" fmla="*/ 8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
                <a:gd name="T58" fmla="*/ 0 h 27"/>
                <a:gd name="T59" fmla="*/ 43 w 4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 h="27">
                  <a:moveTo>
                    <a:pt x="4" y="8"/>
                  </a:moveTo>
                  <a:lnTo>
                    <a:pt x="6" y="8"/>
                  </a:lnTo>
                  <a:lnTo>
                    <a:pt x="9" y="8"/>
                  </a:lnTo>
                  <a:lnTo>
                    <a:pt x="14" y="10"/>
                  </a:lnTo>
                  <a:lnTo>
                    <a:pt x="18" y="14"/>
                  </a:lnTo>
                  <a:lnTo>
                    <a:pt x="25" y="17"/>
                  </a:lnTo>
                  <a:lnTo>
                    <a:pt x="31" y="21"/>
                  </a:lnTo>
                  <a:lnTo>
                    <a:pt x="36" y="25"/>
                  </a:lnTo>
                  <a:lnTo>
                    <a:pt x="39" y="27"/>
                  </a:lnTo>
                  <a:lnTo>
                    <a:pt x="43" y="21"/>
                  </a:lnTo>
                  <a:lnTo>
                    <a:pt x="39" y="17"/>
                  </a:lnTo>
                  <a:lnTo>
                    <a:pt x="34" y="12"/>
                  </a:lnTo>
                  <a:lnTo>
                    <a:pt x="28" y="8"/>
                  </a:lnTo>
                  <a:lnTo>
                    <a:pt x="21" y="6"/>
                  </a:lnTo>
                  <a:lnTo>
                    <a:pt x="15" y="2"/>
                  </a:lnTo>
                  <a:lnTo>
                    <a:pt x="11" y="0"/>
                  </a:lnTo>
                  <a:lnTo>
                    <a:pt x="4" y="0"/>
                  </a:lnTo>
                  <a:lnTo>
                    <a:pt x="0" y="2"/>
                  </a:lnTo>
                  <a:lnTo>
                    <a:pt x="4" y="8"/>
                  </a:lnTo>
                  <a:close/>
                </a:path>
              </a:pathLst>
            </a:custGeom>
            <a:solidFill>
              <a:srgbClr val="CC6633"/>
            </a:solidFill>
            <a:ln w="9525">
              <a:noFill/>
              <a:round/>
              <a:headEnd/>
              <a:tailEnd/>
            </a:ln>
          </p:spPr>
          <p:txBody>
            <a:bodyPr/>
            <a:lstStyle/>
            <a:p>
              <a:endParaRPr lang="it-IT">
                <a:solidFill>
                  <a:srgbClr val="FFFFFF"/>
                </a:solidFill>
              </a:endParaRPr>
            </a:p>
          </p:txBody>
        </p:sp>
        <p:sp>
          <p:nvSpPr>
            <p:cNvPr id="28947" name="Freeform 673"/>
            <p:cNvSpPr>
              <a:spLocks/>
            </p:cNvSpPr>
            <p:nvPr/>
          </p:nvSpPr>
          <p:spPr bwMode="auto">
            <a:xfrm>
              <a:off x="2829" y="2029"/>
              <a:ext cx="16" cy="54"/>
            </a:xfrm>
            <a:custGeom>
              <a:avLst/>
              <a:gdLst>
                <a:gd name="T0" fmla="*/ 16 w 16"/>
                <a:gd name="T1" fmla="*/ 52 h 54"/>
                <a:gd name="T2" fmla="*/ 15 w 16"/>
                <a:gd name="T3" fmla="*/ 44 h 54"/>
                <a:gd name="T4" fmla="*/ 11 w 16"/>
                <a:gd name="T5" fmla="*/ 38 h 54"/>
                <a:gd name="T6" fmla="*/ 10 w 16"/>
                <a:gd name="T7" fmla="*/ 31 h 54"/>
                <a:gd name="T8" fmla="*/ 8 w 16"/>
                <a:gd name="T9" fmla="*/ 25 h 54"/>
                <a:gd name="T10" fmla="*/ 7 w 16"/>
                <a:gd name="T11" fmla="*/ 19 h 54"/>
                <a:gd name="T12" fmla="*/ 7 w 16"/>
                <a:gd name="T13" fmla="*/ 15 h 54"/>
                <a:gd name="T14" fmla="*/ 7 w 16"/>
                <a:gd name="T15" fmla="*/ 10 h 54"/>
                <a:gd name="T16" fmla="*/ 8 w 16"/>
                <a:gd name="T17" fmla="*/ 6 h 54"/>
                <a:gd name="T18" fmla="*/ 4 w 16"/>
                <a:gd name="T19" fmla="*/ 0 h 54"/>
                <a:gd name="T20" fmla="*/ 0 w 16"/>
                <a:gd name="T21" fmla="*/ 6 h 54"/>
                <a:gd name="T22" fmla="*/ 0 w 16"/>
                <a:gd name="T23" fmla="*/ 15 h 54"/>
                <a:gd name="T24" fmla="*/ 0 w 16"/>
                <a:gd name="T25" fmla="*/ 21 h 54"/>
                <a:gd name="T26" fmla="*/ 2 w 16"/>
                <a:gd name="T27" fmla="*/ 27 h 54"/>
                <a:gd name="T28" fmla="*/ 4 w 16"/>
                <a:gd name="T29" fmla="*/ 36 h 54"/>
                <a:gd name="T30" fmla="*/ 7 w 16"/>
                <a:gd name="T31" fmla="*/ 42 h 54"/>
                <a:gd name="T32" fmla="*/ 8 w 16"/>
                <a:gd name="T33" fmla="*/ 48 h 54"/>
                <a:gd name="T34" fmla="*/ 10 w 16"/>
                <a:gd name="T35" fmla="*/ 54 h 54"/>
                <a:gd name="T36" fmla="*/ 16 w 16"/>
                <a:gd name="T37" fmla="*/ 52 h 5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54"/>
                <a:gd name="T59" fmla="*/ 16 w 16"/>
                <a:gd name="T60" fmla="*/ 54 h 5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54">
                  <a:moveTo>
                    <a:pt x="16" y="52"/>
                  </a:moveTo>
                  <a:lnTo>
                    <a:pt x="15" y="44"/>
                  </a:lnTo>
                  <a:lnTo>
                    <a:pt x="11" y="38"/>
                  </a:lnTo>
                  <a:lnTo>
                    <a:pt x="10" y="31"/>
                  </a:lnTo>
                  <a:lnTo>
                    <a:pt x="8" y="25"/>
                  </a:lnTo>
                  <a:lnTo>
                    <a:pt x="7" y="19"/>
                  </a:lnTo>
                  <a:lnTo>
                    <a:pt x="7" y="15"/>
                  </a:lnTo>
                  <a:lnTo>
                    <a:pt x="7" y="10"/>
                  </a:lnTo>
                  <a:lnTo>
                    <a:pt x="8" y="6"/>
                  </a:lnTo>
                  <a:lnTo>
                    <a:pt x="4" y="0"/>
                  </a:lnTo>
                  <a:lnTo>
                    <a:pt x="0" y="6"/>
                  </a:lnTo>
                  <a:lnTo>
                    <a:pt x="0" y="15"/>
                  </a:lnTo>
                  <a:lnTo>
                    <a:pt x="0" y="21"/>
                  </a:lnTo>
                  <a:lnTo>
                    <a:pt x="2" y="27"/>
                  </a:lnTo>
                  <a:lnTo>
                    <a:pt x="4" y="36"/>
                  </a:lnTo>
                  <a:lnTo>
                    <a:pt x="7" y="42"/>
                  </a:lnTo>
                  <a:lnTo>
                    <a:pt x="8" y="48"/>
                  </a:lnTo>
                  <a:lnTo>
                    <a:pt x="10" y="54"/>
                  </a:lnTo>
                  <a:lnTo>
                    <a:pt x="16" y="52"/>
                  </a:lnTo>
                  <a:close/>
                </a:path>
              </a:pathLst>
            </a:custGeom>
            <a:solidFill>
              <a:srgbClr val="CC6633"/>
            </a:solidFill>
            <a:ln w="9525">
              <a:noFill/>
              <a:round/>
              <a:headEnd/>
              <a:tailEnd/>
            </a:ln>
          </p:spPr>
          <p:txBody>
            <a:bodyPr/>
            <a:lstStyle/>
            <a:p>
              <a:endParaRPr lang="it-IT">
                <a:solidFill>
                  <a:srgbClr val="FFFFFF"/>
                </a:solidFill>
              </a:endParaRPr>
            </a:p>
          </p:txBody>
        </p:sp>
        <p:sp>
          <p:nvSpPr>
            <p:cNvPr id="28948" name="Freeform 674"/>
            <p:cNvSpPr>
              <a:spLocks/>
            </p:cNvSpPr>
            <p:nvPr/>
          </p:nvSpPr>
          <p:spPr bwMode="auto">
            <a:xfrm>
              <a:off x="2839" y="2081"/>
              <a:ext cx="26" cy="26"/>
            </a:xfrm>
            <a:custGeom>
              <a:avLst/>
              <a:gdLst>
                <a:gd name="T0" fmla="*/ 23 w 26"/>
                <a:gd name="T1" fmla="*/ 15 h 26"/>
                <a:gd name="T2" fmla="*/ 22 w 26"/>
                <a:gd name="T3" fmla="*/ 17 h 26"/>
                <a:gd name="T4" fmla="*/ 19 w 26"/>
                <a:gd name="T5" fmla="*/ 17 h 26"/>
                <a:gd name="T6" fmla="*/ 17 w 26"/>
                <a:gd name="T7" fmla="*/ 15 h 26"/>
                <a:gd name="T8" fmla="*/ 14 w 26"/>
                <a:gd name="T9" fmla="*/ 13 h 26"/>
                <a:gd name="T10" fmla="*/ 11 w 26"/>
                <a:gd name="T11" fmla="*/ 11 h 26"/>
                <a:gd name="T12" fmla="*/ 9 w 26"/>
                <a:gd name="T13" fmla="*/ 7 h 26"/>
                <a:gd name="T14" fmla="*/ 8 w 26"/>
                <a:gd name="T15" fmla="*/ 2 h 26"/>
                <a:gd name="T16" fmla="*/ 6 w 26"/>
                <a:gd name="T17" fmla="*/ 0 h 26"/>
                <a:gd name="T18" fmla="*/ 0 w 26"/>
                <a:gd name="T19" fmla="*/ 2 h 26"/>
                <a:gd name="T20" fmla="*/ 1 w 26"/>
                <a:gd name="T21" fmla="*/ 7 h 26"/>
                <a:gd name="T22" fmla="*/ 5 w 26"/>
                <a:gd name="T23" fmla="*/ 13 h 26"/>
                <a:gd name="T24" fmla="*/ 6 w 26"/>
                <a:gd name="T25" fmla="*/ 17 h 26"/>
                <a:gd name="T26" fmla="*/ 11 w 26"/>
                <a:gd name="T27" fmla="*/ 21 h 26"/>
                <a:gd name="T28" fmla="*/ 14 w 26"/>
                <a:gd name="T29" fmla="*/ 24 h 26"/>
                <a:gd name="T30" fmla="*/ 19 w 26"/>
                <a:gd name="T31" fmla="*/ 26 h 26"/>
                <a:gd name="T32" fmla="*/ 23 w 26"/>
                <a:gd name="T33" fmla="*/ 26 h 26"/>
                <a:gd name="T34" fmla="*/ 26 w 26"/>
                <a:gd name="T35" fmla="*/ 21 h 26"/>
                <a:gd name="T36" fmla="*/ 23 w 26"/>
                <a:gd name="T37" fmla="*/ 15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6"/>
                <a:gd name="T58" fmla="*/ 0 h 26"/>
                <a:gd name="T59" fmla="*/ 26 w 26"/>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6" h="26">
                  <a:moveTo>
                    <a:pt x="23" y="15"/>
                  </a:moveTo>
                  <a:lnTo>
                    <a:pt x="22" y="17"/>
                  </a:lnTo>
                  <a:lnTo>
                    <a:pt x="19" y="17"/>
                  </a:lnTo>
                  <a:lnTo>
                    <a:pt x="17" y="15"/>
                  </a:lnTo>
                  <a:lnTo>
                    <a:pt x="14" y="13"/>
                  </a:lnTo>
                  <a:lnTo>
                    <a:pt x="11" y="11"/>
                  </a:lnTo>
                  <a:lnTo>
                    <a:pt x="9" y="7"/>
                  </a:lnTo>
                  <a:lnTo>
                    <a:pt x="8" y="2"/>
                  </a:lnTo>
                  <a:lnTo>
                    <a:pt x="6" y="0"/>
                  </a:lnTo>
                  <a:lnTo>
                    <a:pt x="0" y="2"/>
                  </a:lnTo>
                  <a:lnTo>
                    <a:pt x="1" y="7"/>
                  </a:lnTo>
                  <a:lnTo>
                    <a:pt x="5" y="13"/>
                  </a:lnTo>
                  <a:lnTo>
                    <a:pt x="6" y="17"/>
                  </a:lnTo>
                  <a:lnTo>
                    <a:pt x="11" y="21"/>
                  </a:lnTo>
                  <a:lnTo>
                    <a:pt x="14" y="24"/>
                  </a:lnTo>
                  <a:lnTo>
                    <a:pt x="19" y="26"/>
                  </a:lnTo>
                  <a:lnTo>
                    <a:pt x="23" y="26"/>
                  </a:lnTo>
                  <a:lnTo>
                    <a:pt x="26" y="21"/>
                  </a:lnTo>
                  <a:lnTo>
                    <a:pt x="23" y="15"/>
                  </a:lnTo>
                  <a:close/>
                </a:path>
              </a:pathLst>
            </a:custGeom>
            <a:solidFill>
              <a:srgbClr val="CC6633"/>
            </a:solidFill>
            <a:ln w="9525">
              <a:noFill/>
              <a:round/>
              <a:headEnd/>
              <a:tailEnd/>
            </a:ln>
          </p:spPr>
          <p:txBody>
            <a:bodyPr/>
            <a:lstStyle/>
            <a:p>
              <a:endParaRPr lang="it-IT">
                <a:solidFill>
                  <a:srgbClr val="FFFFFF"/>
                </a:solidFill>
              </a:endParaRPr>
            </a:p>
          </p:txBody>
        </p:sp>
        <p:sp>
          <p:nvSpPr>
            <p:cNvPr id="28949" name="Freeform 675"/>
            <p:cNvSpPr>
              <a:spLocks/>
            </p:cNvSpPr>
            <p:nvPr/>
          </p:nvSpPr>
          <p:spPr bwMode="auto">
            <a:xfrm>
              <a:off x="2862" y="2052"/>
              <a:ext cx="16" cy="50"/>
            </a:xfrm>
            <a:custGeom>
              <a:avLst/>
              <a:gdLst>
                <a:gd name="T0" fmla="*/ 10 w 16"/>
                <a:gd name="T1" fmla="*/ 0 h 50"/>
                <a:gd name="T2" fmla="*/ 10 w 16"/>
                <a:gd name="T3" fmla="*/ 6 h 50"/>
                <a:gd name="T4" fmla="*/ 8 w 16"/>
                <a:gd name="T5" fmla="*/ 13 h 50"/>
                <a:gd name="T6" fmla="*/ 8 w 16"/>
                <a:gd name="T7" fmla="*/ 19 h 50"/>
                <a:gd name="T8" fmla="*/ 8 w 16"/>
                <a:gd name="T9" fmla="*/ 25 h 50"/>
                <a:gd name="T10" fmla="*/ 7 w 16"/>
                <a:gd name="T11" fmla="*/ 31 h 50"/>
                <a:gd name="T12" fmla="*/ 5 w 16"/>
                <a:gd name="T13" fmla="*/ 36 h 50"/>
                <a:gd name="T14" fmla="*/ 2 w 16"/>
                <a:gd name="T15" fmla="*/ 40 h 50"/>
                <a:gd name="T16" fmla="*/ 0 w 16"/>
                <a:gd name="T17" fmla="*/ 44 h 50"/>
                <a:gd name="T18" fmla="*/ 3 w 16"/>
                <a:gd name="T19" fmla="*/ 50 h 50"/>
                <a:gd name="T20" fmla="*/ 8 w 16"/>
                <a:gd name="T21" fmla="*/ 46 h 50"/>
                <a:gd name="T22" fmla="*/ 10 w 16"/>
                <a:gd name="T23" fmla="*/ 40 h 50"/>
                <a:gd name="T24" fmla="*/ 13 w 16"/>
                <a:gd name="T25" fmla="*/ 34 h 50"/>
                <a:gd name="T26" fmla="*/ 14 w 16"/>
                <a:gd name="T27" fmla="*/ 27 h 50"/>
                <a:gd name="T28" fmla="*/ 14 w 16"/>
                <a:gd name="T29" fmla="*/ 21 h 50"/>
                <a:gd name="T30" fmla="*/ 16 w 16"/>
                <a:gd name="T31" fmla="*/ 13 h 50"/>
                <a:gd name="T32" fmla="*/ 16 w 16"/>
                <a:gd name="T33" fmla="*/ 6 h 50"/>
                <a:gd name="T34" fmla="*/ 16 w 16"/>
                <a:gd name="T35" fmla="*/ 0 h 50"/>
                <a:gd name="T36" fmla="*/ 10 w 16"/>
                <a:gd name="T37" fmla="*/ 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6"/>
                <a:gd name="T58" fmla="*/ 0 h 50"/>
                <a:gd name="T59" fmla="*/ 16 w 16"/>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6" h="50">
                  <a:moveTo>
                    <a:pt x="10" y="0"/>
                  </a:moveTo>
                  <a:lnTo>
                    <a:pt x="10" y="6"/>
                  </a:lnTo>
                  <a:lnTo>
                    <a:pt x="8" y="13"/>
                  </a:lnTo>
                  <a:lnTo>
                    <a:pt x="8" y="19"/>
                  </a:lnTo>
                  <a:lnTo>
                    <a:pt x="8" y="25"/>
                  </a:lnTo>
                  <a:lnTo>
                    <a:pt x="7" y="31"/>
                  </a:lnTo>
                  <a:lnTo>
                    <a:pt x="5" y="36"/>
                  </a:lnTo>
                  <a:lnTo>
                    <a:pt x="2" y="40"/>
                  </a:lnTo>
                  <a:lnTo>
                    <a:pt x="0" y="44"/>
                  </a:lnTo>
                  <a:lnTo>
                    <a:pt x="3" y="50"/>
                  </a:lnTo>
                  <a:lnTo>
                    <a:pt x="8" y="46"/>
                  </a:lnTo>
                  <a:lnTo>
                    <a:pt x="10" y="40"/>
                  </a:lnTo>
                  <a:lnTo>
                    <a:pt x="13" y="34"/>
                  </a:lnTo>
                  <a:lnTo>
                    <a:pt x="14" y="27"/>
                  </a:lnTo>
                  <a:lnTo>
                    <a:pt x="14" y="21"/>
                  </a:lnTo>
                  <a:lnTo>
                    <a:pt x="16" y="13"/>
                  </a:lnTo>
                  <a:lnTo>
                    <a:pt x="16" y="6"/>
                  </a:lnTo>
                  <a:lnTo>
                    <a:pt x="16" y="0"/>
                  </a:lnTo>
                  <a:lnTo>
                    <a:pt x="10" y="0"/>
                  </a:lnTo>
                  <a:close/>
                </a:path>
              </a:pathLst>
            </a:custGeom>
            <a:solidFill>
              <a:srgbClr val="CC6633"/>
            </a:solidFill>
            <a:ln w="9525">
              <a:noFill/>
              <a:round/>
              <a:headEnd/>
              <a:tailEnd/>
            </a:ln>
          </p:spPr>
          <p:txBody>
            <a:bodyPr/>
            <a:lstStyle/>
            <a:p>
              <a:endParaRPr lang="it-IT">
                <a:solidFill>
                  <a:srgbClr val="FFFFFF"/>
                </a:solidFill>
              </a:endParaRPr>
            </a:p>
          </p:txBody>
        </p:sp>
        <p:sp>
          <p:nvSpPr>
            <p:cNvPr id="28950" name="Freeform 676"/>
            <p:cNvSpPr>
              <a:spLocks/>
            </p:cNvSpPr>
            <p:nvPr/>
          </p:nvSpPr>
          <p:spPr bwMode="auto">
            <a:xfrm>
              <a:off x="2840" y="2037"/>
              <a:ext cx="5" cy="11"/>
            </a:xfrm>
            <a:custGeom>
              <a:avLst/>
              <a:gdLst>
                <a:gd name="T0" fmla="*/ 4 w 5"/>
                <a:gd name="T1" fmla="*/ 0 h 11"/>
                <a:gd name="T2" fmla="*/ 2 w 5"/>
                <a:gd name="T3" fmla="*/ 0 h 11"/>
                <a:gd name="T4" fmla="*/ 2 w 5"/>
                <a:gd name="T5" fmla="*/ 0 h 11"/>
                <a:gd name="T6" fmla="*/ 0 w 5"/>
                <a:gd name="T7" fmla="*/ 2 h 11"/>
                <a:gd name="T8" fmla="*/ 0 w 5"/>
                <a:gd name="T9" fmla="*/ 4 h 11"/>
                <a:gd name="T10" fmla="*/ 0 w 5"/>
                <a:gd name="T11" fmla="*/ 7 h 11"/>
                <a:gd name="T12" fmla="*/ 0 w 5"/>
                <a:gd name="T13" fmla="*/ 7 h 11"/>
                <a:gd name="T14" fmla="*/ 0 w 5"/>
                <a:gd name="T15" fmla="*/ 9 h 11"/>
                <a:gd name="T16" fmla="*/ 0 w 5"/>
                <a:gd name="T17" fmla="*/ 11 h 11"/>
                <a:gd name="T18" fmla="*/ 0 w 5"/>
                <a:gd name="T19" fmla="*/ 11 h 11"/>
                <a:gd name="T20" fmla="*/ 2 w 5"/>
                <a:gd name="T21" fmla="*/ 9 h 11"/>
                <a:gd name="T22" fmla="*/ 2 w 5"/>
                <a:gd name="T23" fmla="*/ 9 h 11"/>
                <a:gd name="T24" fmla="*/ 4 w 5"/>
                <a:gd name="T25" fmla="*/ 9 h 11"/>
                <a:gd name="T26" fmla="*/ 4 w 5"/>
                <a:gd name="T27" fmla="*/ 7 h 11"/>
                <a:gd name="T28" fmla="*/ 4 w 5"/>
                <a:gd name="T29" fmla="*/ 7 h 11"/>
                <a:gd name="T30" fmla="*/ 4 w 5"/>
                <a:gd name="T31" fmla="*/ 7 h 11"/>
                <a:gd name="T32" fmla="*/ 4 w 5"/>
                <a:gd name="T33" fmla="*/ 7 h 11"/>
                <a:gd name="T34" fmla="*/ 4 w 5"/>
                <a:gd name="T35" fmla="*/ 4 h 11"/>
                <a:gd name="T36" fmla="*/ 4 w 5"/>
                <a:gd name="T37" fmla="*/ 2 h 11"/>
                <a:gd name="T38" fmla="*/ 5 w 5"/>
                <a:gd name="T39" fmla="*/ 2 h 11"/>
                <a:gd name="T40" fmla="*/ 5 w 5"/>
                <a:gd name="T41" fmla="*/ 0 h 11"/>
                <a:gd name="T42" fmla="*/ 5 w 5"/>
                <a:gd name="T43" fmla="*/ 0 h 11"/>
                <a:gd name="T44" fmla="*/ 5 w 5"/>
                <a:gd name="T45" fmla="*/ 0 h 11"/>
                <a:gd name="T46" fmla="*/ 4 w 5"/>
                <a:gd name="T47" fmla="*/ 0 h 11"/>
                <a:gd name="T48" fmla="*/ 4 w 5"/>
                <a:gd name="T49" fmla="*/ 0 h 1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
                <a:gd name="T76" fmla="*/ 0 h 11"/>
                <a:gd name="T77" fmla="*/ 5 w 5"/>
                <a:gd name="T78" fmla="*/ 11 h 1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 h="11">
                  <a:moveTo>
                    <a:pt x="4" y="0"/>
                  </a:moveTo>
                  <a:lnTo>
                    <a:pt x="2" y="0"/>
                  </a:lnTo>
                  <a:lnTo>
                    <a:pt x="0" y="2"/>
                  </a:lnTo>
                  <a:lnTo>
                    <a:pt x="0" y="4"/>
                  </a:lnTo>
                  <a:lnTo>
                    <a:pt x="0" y="7"/>
                  </a:lnTo>
                  <a:lnTo>
                    <a:pt x="0" y="9"/>
                  </a:lnTo>
                  <a:lnTo>
                    <a:pt x="0" y="11"/>
                  </a:lnTo>
                  <a:lnTo>
                    <a:pt x="2" y="9"/>
                  </a:lnTo>
                  <a:lnTo>
                    <a:pt x="4" y="9"/>
                  </a:lnTo>
                  <a:lnTo>
                    <a:pt x="4" y="7"/>
                  </a:lnTo>
                  <a:lnTo>
                    <a:pt x="4" y="4"/>
                  </a:lnTo>
                  <a:lnTo>
                    <a:pt x="4" y="2"/>
                  </a:lnTo>
                  <a:lnTo>
                    <a:pt x="5" y="2"/>
                  </a:lnTo>
                  <a:lnTo>
                    <a:pt x="5" y="0"/>
                  </a:lnTo>
                  <a:lnTo>
                    <a:pt x="4" y="0"/>
                  </a:lnTo>
                  <a:close/>
                </a:path>
              </a:pathLst>
            </a:custGeom>
            <a:solidFill>
              <a:srgbClr val="FFFFFF"/>
            </a:solidFill>
            <a:ln w="9525">
              <a:noFill/>
              <a:round/>
              <a:headEnd/>
              <a:tailEnd/>
            </a:ln>
          </p:spPr>
          <p:txBody>
            <a:bodyPr/>
            <a:lstStyle/>
            <a:p>
              <a:endParaRPr lang="it-IT">
                <a:solidFill>
                  <a:srgbClr val="FFFFFF"/>
                </a:solidFill>
              </a:endParaRPr>
            </a:p>
          </p:txBody>
        </p:sp>
        <p:sp>
          <p:nvSpPr>
            <p:cNvPr id="28951" name="Freeform 677"/>
            <p:cNvSpPr>
              <a:spLocks/>
            </p:cNvSpPr>
            <p:nvPr/>
          </p:nvSpPr>
          <p:spPr bwMode="auto">
            <a:xfrm>
              <a:off x="2831" y="2109"/>
              <a:ext cx="74" cy="65"/>
            </a:xfrm>
            <a:custGeom>
              <a:avLst/>
              <a:gdLst>
                <a:gd name="T0" fmla="*/ 67 w 74"/>
                <a:gd name="T1" fmla="*/ 29 h 65"/>
                <a:gd name="T2" fmla="*/ 64 w 74"/>
                <a:gd name="T3" fmla="*/ 23 h 65"/>
                <a:gd name="T4" fmla="*/ 59 w 74"/>
                <a:gd name="T5" fmla="*/ 19 h 65"/>
                <a:gd name="T6" fmla="*/ 56 w 74"/>
                <a:gd name="T7" fmla="*/ 14 h 65"/>
                <a:gd name="T8" fmla="*/ 52 w 74"/>
                <a:gd name="T9" fmla="*/ 12 h 65"/>
                <a:gd name="T10" fmla="*/ 47 w 74"/>
                <a:gd name="T11" fmla="*/ 8 h 65"/>
                <a:gd name="T12" fmla="*/ 42 w 74"/>
                <a:gd name="T13" fmla="*/ 6 h 65"/>
                <a:gd name="T14" fmla="*/ 38 w 74"/>
                <a:gd name="T15" fmla="*/ 4 h 65"/>
                <a:gd name="T16" fmla="*/ 33 w 74"/>
                <a:gd name="T17" fmla="*/ 2 h 65"/>
                <a:gd name="T18" fmla="*/ 27 w 74"/>
                <a:gd name="T19" fmla="*/ 0 h 65"/>
                <a:gd name="T20" fmla="*/ 20 w 74"/>
                <a:gd name="T21" fmla="*/ 2 h 65"/>
                <a:gd name="T22" fmla="*/ 14 w 74"/>
                <a:gd name="T23" fmla="*/ 4 h 65"/>
                <a:gd name="T24" fmla="*/ 9 w 74"/>
                <a:gd name="T25" fmla="*/ 6 h 65"/>
                <a:gd name="T26" fmla="*/ 5 w 74"/>
                <a:gd name="T27" fmla="*/ 10 h 65"/>
                <a:gd name="T28" fmla="*/ 2 w 74"/>
                <a:gd name="T29" fmla="*/ 17 h 65"/>
                <a:gd name="T30" fmla="*/ 0 w 74"/>
                <a:gd name="T31" fmla="*/ 23 h 65"/>
                <a:gd name="T32" fmla="*/ 2 w 74"/>
                <a:gd name="T33" fmla="*/ 29 h 65"/>
                <a:gd name="T34" fmla="*/ 5 w 74"/>
                <a:gd name="T35" fmla="*/ 38 h 65"/>
                <a:gd name="T36" fmla="*/ 11 w 74"/>
                <a:gd name="T37" fmla="*/ 44 h 65"/>
                <a:gd name="T38" fmla="*/ 17 w 74"/>
                <a:gd name="T39" fmla="*/ 48 h 65"/>
                <a:gd name="T40" fmla="*/ 23 w 74"/>
                <a:gd name="T41" fmla="*/ 52 h 65"/>
                <a:gd name="T42" fmla="*/ 31 w 74"/>
                <a:gd name="T43" fmla="*/ 56 h 65"/>
                <a:gd name="T44" fmla="*/ 39 w 74"/>
                <a:gd name="T45" fmla="*/ 59 h 65"/>
                <a:gd name="T46" fmla="*/ 45 w 74"/>
                <a:gd name="T47" fmla="*/ 61 h 65"/>
                <a:gd name="T48" fmla="*/ 53 w 74"/>
                <a:gd name="T49" fmla="*/ 65 h 65"/>
                <a:gd name="T50" fmla="*/ 53 w 74"/>
                <a:gd name="T51" fmla="*/ 65 h 65"/>
                <a:gd name="T52" fmla="*/ 55 w 74"/>
                <a:gd name="T53" fmla="*/ 65 h 65"/>
                <a:gd name="T54" fmla="*/ 56 w 74"/>
                <a:gd name="T55" fmla="*/ 65 h 65"/>
                <a:gd name="T56" fmla="*/ 58 w 74"/>
                <a:gd name="T57" fmla="*/ 65 h 65"/>
                <a:gd name="T58" fmla="*/ 58 w 74"/>
                <a:gd name="T59" fmla="*/ 65 h 65"/>
                <a:gd name="T60" fmla="*/ 59 w 74"/>
                <a:gd name="T61" fmla="*/ 65 h 65"/>
                <a:gd name="T62" fmla="*/ 61 w 74"/>
                <a:gd name="T63" fmla="*/ 65 h 65"/>
                <a:gd name="T64" fmla="*/ 61 w 74"/>
                <a:gd name="T65" fmla="*/ 65 h 65"/>
                <a:gd name="T66" fmla="*/ 64 w 74"/>
                <a:gd name="T67" fmla="*/ 61 h 65"/>
                <a:gd name="T68" fmla="*/ 66 w 74"/>
                <a:gd name="T69" fmla="*/ 59 h 65"/>
                <a:gd name="T70" fmla="*/ 69 w 74"/>
                <a:gd name="T71" fmla="*/ 56 h 65"/>
                <a:gd name="T72" fmla="*/ 70 w 74"/>
                <a:gd name="T73" fmla="*/ 52 h 65"/>
                <a:gd name="T74" fmla="*/ 72 w 74"/>
                <a:gd name="T75" fmla="*/ 50 h 65"/>
                <a:gd name="T76" fmla="*/ 74 w 74"/>
                <a:gd name="T77" fmla="*/ 46 h 65"/>
                <a:gd name="T78" fmla="*/ 74 w 74"/>
                <a:gd name="T79" fmla="*/ 44 h 65"/>
                <a:gd name="T80" fmla="*/ 74 w 74"/>
                <a:gd name="T81" fmla="*/ 42 h 65"/>
                <a:gd name="T82" fmla="*/ 72 w 74"/>
                <a:gd name="T83" fmla="*/ 38 h 65"/>
                <a:gd name="T84" fmla="*/ 72 w 74"/>
                <a:gd name="T85" fmla="*/ 35 h 65"/>
                <a:gd name="T86" fmla="*/ 72 w 74"/>
                <a:gd name="T87" fmla="*/ 33 h 65"/>
                <a:gd name="T88" fmla="*/ 70 w 74"/>
                <a:gd name="T89" fmla="*/ 31 h 65"/>
                <a:gd name="T90" fmla="*/ 69 w 74"/>
                <a:gd name="T91" fmla="*/ 29 h 65"/>
                <a:gd name="T92" fmla="*/ 69 w 74"/>
                <a:gd name="T93" fmla="*/ 29 h 65"/>
                <a:gd name="T94" fmla="*/ 67 w 74"/>
                <a:gd name="T95" fmla="*/ 27 h 65"/>
                <a:gd name="T96" fmla="*/ 66 w 74"/>
                <a:gd name="T97" fmla="*/ 25 h 65"/>
                <a:gd name="T98" fmla="*/ 67 w 74"/>
                <a:gd name="T99" fmla="*/ 29 h 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74"/>
                <a:gd name="T151" fmla="*/ 0 h 65"/>
                <a:gd name="T152" fmla="*/ 74 w 74"/>
                <a:gd name="T153" fmla="*/ 65 h 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74" h="65">
                  <a:moveTo>
                    <a:pt x="67" y="29"/>
                  </a:moveTo>
                  <a:lnTo>
                    <a:pt x="64" y="23"/>
                  </a:lnTo>
                  <a:lnTo>
                    <a:pt x="59" y="19"/>
                  </a:lnTo>
                  <a:lnTo>
                    <a:pt x="56" y="14"/>
                  </a:lnTo>
                  <a:lnTo>
                    <a:pt x="52" y="12"/>
                  </a:lnTo>
                  <a:lnTo>
                    <a:pt x="47" y="8"/>
                  </a:lnTo>
                  <a:lnTo>
                    <a:pt x="42" y="6"/>
                  </a:lnTo>
                  <a:lnTo>
                    <a:pt x="38" y="4"/>
                  </a:lnTo>
                  <a:lnTo>
                    <a:pt x="33" y="2"/>
                  </a:lnTo>
                  <a:lnTo>
                    <a:pt x="27" y="0"/>
                  </a:lnTo>
                  <a:lnTo>
                    <a:pt x="20" y="2"/>
                  </a:lnTo>
                  <a:lnTo>
                    <a:pt x="14" y="4"/>
                  </a:lnTo>
                  <a:lnTo>
                    <a:pt x="9" y="6"/>
                  </a:lnTo>
                  <a:lnTo>
                    <a:pt x="5" y="10"/>
                  </a:lnTo>
                  <a:lnTo>
                    <a:pt x="2" y="17"/>
                  </a:lnTo>
                  <a:lnTo>
                    <a:pt x="0" y="23"/>
                  </a:lnTo>
                  <a:lnTo>
                    <a:pt x="2" y="29"/>
                  </a:lnTo>
                  <a:lnTo>
                    <a:pt x="5" y="38"/>
                  </a:lnTo>
                  <a:lnTo>
                    <a:pt x="11" y="44"/>
                  </a:lnTo>
                  <a:lnTo>
                    <a:pt x="17" y="48"/>
                  </a:lnTo>
                  <a:lnTo>
                    <a:pt x="23" y="52"/>
                  </a:lnTo>
                  <a:lnTo>
                    <a:pt x="31" y="56"/>
                  </a:lnTo>
                  <a:lnTo>
                    <a:pt x="39" y="59"/>
                  </a:lnTo>
                  <a:lnTo>
                    <a:pt x="45" y="61"/>
                  </a:lnTo>
                  <a:lnTo>
                    <a:pt x="53" y="65"/>
                  </a:lnTo>
                  <a:lnTo>
                    <a:pt x="55" y="65"/>
                  </a:lnTo>
                  <a:lnTo>
                    <a:pt x="56" y="65"/>
                  </a:lnTo>
                  <a:lnTo>
                    <a:pt x="58" y="65"/>
                  </a:lnTo>
                  <a:lnTo>
                    <a:pt x="59" y="65"/>
                  </a:lnTo>
                  <a:lnTo>
                    <a:pt x="61" y="65"/>
                  </a:lnTo>
                  <a:lnTo>
                    <a:pt x="64" y="61"/>
                  </a:lnTo>
                  <a:lnTo>
                    <a:pt x="66" y="59"/>
                  </a:lnTo>
                  <a:lnTo>
                    <a:pt x="69" y="56"/>
                  </a:lnTo>
                  <a:lnTo>
                    <a:pt x="70" y="52"/>
                  </a:lnTo>
                  <a:lnTo>
                    <a:pt x="72" y="50"/>
                  </a:lnTo>
                  <a:lnTo>
                    <a:pt x="74" y="46"/>
                  </a:lnTo>
                  <a:lnTo>
                    <a:pt x="74" y="44"/>
                  </a:lnTo>
                  <a:lnTo>
                    <a:pt x="74" y="42"/>
                  </a:lnTo>
                  <a:lnTo>
                    <a:pt x="72" y="38"/>
                  </a:lnTo>
                  <a:lnTo>
                    <a:pt x="72" y="35"/>
                  </a:lnTo>
                  <a:lnTo>
                    <a:pt x="72" y="33"/>
                  </a:lnTo>
                  <a:lnTo>
                    <a:pt x="70" y="31"/>
                  </a:lnTo>
                  <a:lnTo>
                    <a:pt x="69" y="29"/>
                  </a:lnTo>
                  <a:lnTo>
                    <a:pt x="67" y="27"/>
                  </a:lnTo>
                  <a:lnTo>
                    <a:pt x="66" y="25"/>
                  </a:lnTo>
                  <a:lnTo>
                    <a:pt x="67" y="29"/>
                  </a:lnTo>
                  <a:close/>
                </a:path>
              </a:pathLst>
            </a:custGeom>
            <a:solidFill>
              <a:srgbClr val="F7AB8C"/>
            </a:solidFill>
            <a:ln w="9525">
              <a:noFill/>
              <a:round/>
              <a:headEnd/>
              <a:tailEnd/>
            </a:ln>
          </p:spPr>
          <p:txBody>
            <a:bodyPr/>
            <a:lstStyle/>
            <a:p>
              <a:endParaRPr lang="it-IT">
                <a:solidFill>
                  <a:srgbClr val="FFFFFF"/>
                </a:solidFill>
              </a:endParaRPr>
            </a:p>
          </p:txBody>
        </p:sp>
        <p:sp>
          <p:nvSpPr>
            <p:cNvPr id="28952" name="Freeform 678"/>
            <p:cNvSpPr>
              <a:spLocks/>
            </p:cNvSpPr>
            <p:nvPr/>
          </p:nvSpPr>
          <p:spPr bwMode="auto">
            <a:xfrm>
              <a:off x="2862" y="2107"/>
              <a:ext cx="39" cy="33"/>
            </a:xfrm>
            <a:custGeom>
              <a:avLst/>
              <a:gdLst>
                <a:gd name="T0" fmla="*/ 0 w 39"/>
                <a:gd name="T1" fmla="*/ 8 h 33"/>
                <a:gd name="T2" fmla="*/ 5 w 39"/>
                <a:gd name="T3" fmla="*/ 10 h 33"/>
                <a:gd name="T4" fmla="*/ 10 w 39"/>
                <a:gd name="T5" fmla="*/ 12 h 33"/>
                <a:gd name="T6" fmla="*/ 14 w 39"/>
                <a:gd name="T7" fmla="*/ 14 h 33"/>
                <a:gd name="T8" fmla="*/ 19 w 39"/>
                <a:gd name="T9" fmla="*/ 16 h 33"/>
                <a:gd name="T10" fmla="*/ 22 w 39"/>
                <a:gd name="T11" fmla="*/ 21 h 33"/>
                <a:gd name="T12" fmla="*/ 27 w 39"/>
                <a:gd name="T13" fmla="*/ 25 h 33"/>
                <a:gd name="T14" fmla="*/ 30 w 39"/>
                <a:gd name="T15" fmla="*/ 29 h 33"/>
                <a:gd name="T16" fmla="*/ 35 w 39"/>
                <a:gd name="T17" fmla="*/ 33 h 33"/>
                <a:gd name="T18" fmla="*/ 39 w 39"/>
                <a:gd name="T19" fmla="*/ 27 h 33"/>
                <a:gd name="T20" fmla="*/ 35 w 39"/>
                <a:gd name="T21" fmla="*/ 23 h 33"/>
                <a:gd name="T22" fmla="*/ 30 w 39"/>
                <a:gd name="T23" fmla="*/ 16 h 33"/>
                <a:gd name="T24" fmla="*/ 27 w 39"/>
                <a:gd name="T25" fmla="*/ 12 h 33"/>
                <a:gd name="T26" fmla="*/ 22 w 39"/>
                <a:gd name="T27" fmla="*/ 10 h 33"/>
                <a:gd name="T28" fmla="*/ 17 w 39"/>
                <a:gd name="T29" fmla="*/ 6 h 33"/>
                <a:gd name="T30" fmla="*/ 13 w 39"/>
                <a:gd name="T31" fmla="*/ 4 h 33"/>
                <a:gd name="T32" fmla="*/ 7 w 39"/>
                <a:gd name="T33" fmla="*/ 2 h 33"/>
                <a:gd name="T34" fmla="*/ 2 w 39"/>
                <a:gd name="T35" fmla="*/ 0 h 33"/>
                <a:gd name="T36" fmla="*/ 0 w 39"/>
                <a:gd name="T37" fmla="*/ 8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33"/>
                <a:gd name="T59" fmla="*/ 39 w 39"/>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33">
                  <a:moveTo>
                    <a:pt x="0" y="8"/>
                  </a:moveTo>
                  <a:lnTo>
                    <a:pt x="5" y="10"/>
                  </a:lnTo>
                  <a:lnTo>
                    <a:pt x="10" y="12"/>
                  </a:lnTo>
                  <a:lnTo>
                    <a:pt x="14" y="14"/>
                  </a:lnTo>
                  <a:lnTo>
                    <a:pt x="19" y="16"/>
                  </a:lnTo>
                  <a:lnTo>
                    <a:pt x="22" y="21"/>
                  </a:lnTo>
                  <a:lnTo>
                    <a:pt x="27" y="25"/>
                  </a:lnTo>
                  <a:lnTo>
                    <a:pt x="30" y="29"/>
                  </a:lnTo>
                  <a:lnTo>
                    <a:pt x="35" y="33"/>
                  </a:lnTo>
                  <a:lnTo>
                    <a:pt x="39" y="27"/>
                  </a:lnTo>
                  <a:lnTo>
                    <a:pt x="35" y="23"/>
                  </a:lnTo>
                  <a:lnTo>
                    <a:pt x="30" y="16"/>
                  </a:lnTo>
                  <a:lnTo>
                    <a:pt x="27" y="12"/>
                  </a:lnTo>
                  <a:lnTo>
                    <a:pt x="22" y="10"/>
                  </a:lnTo>
                  <a:lnTo>
                    <a:pt x="17" y="6"/>
                  </a:lnTo>
                  <a:lnTo>
                    <a:pt x="13" y="4"/>
                  </a:lnTo>
                  <a:lnTo>
                    <a:pt x="7" y="2"/>
                  </a:lnTo>
                  <a:lnTo>
                    <a:pt x="2" y="0"/>
                  </a:lnTo>
                  <a:lnTo>
                    <a:pt x="0" y="8"/>
                  </a:lnTo>
                  <a:close/>
                </a:path>
              </a:pathLst>
            </a:custGeom>
            <a:solidFill>
              <a:srgbClr val="A6A6A6"/>
            </a:solidFill>
            <a:ln w="9525">
              <a:noFill/>
              <a:round/>
              <a:headEnd/>
              <a:tailEnd/>
            </a:ln>
          </p:spPr>
          <p:txBody>
            <a:bodyPr/>
            <a:lstStyle/>
            <a:p>
              <a:endParaRPr lang="it-IT">
                <a:solidFill>
                  <a:srgbClr val="FFFFFF"/>
                </a:solidFill>
              </a:endParaRPr>
            </a:p>
          </p:txBody>
        </p:sp>
        <p:sp>
          <p:nvSpPr>
            <p:cNvPr id="28953" name="Freeform 679"/>
            <p:cNvSpPr>
              <a:spLocks/>
            </p:cNvSpPr>
            <p:nvPr/>
          </p:nvSpPr>
          <p:spPr bwMode="auto">
            <a:xfrm>
              <a:off x="2828" y="2105"/>
              <a:ext cx="36" cy="35"/>
            </a:xfrm>
            <a:custGeom>
              <a:avLst/>
              <a:gdLst>
                <a:gd name="T0" fmla="*/ 8 w 36"/>
                <a:gd name="T1" fmla="*/ 33 h 35"/>
                <a:gd name="T2" fmla="*/ 6 w 36"/>
                <a:gd name="T3" fmla="*/ 27 h 35"/>
                <a:gd name="T4" fmla="*/ 8 w 36"/>
                <a:gd name="T5" fmla="*/ 23 h 35"/>
                <a:gd name="T6" fmla="*/ 9 w 36"/>
                <a:gd name="T7" fmla="*/ 18 h 35"/>
                <a:gd name="T8" fmla="*/ 14 w 36"/>
                <a:gd name="T9" fmla="*/ 14 h 35"/>
                <a:gd name="T10" fmla="*/ 19 w 36"/>
                <a:gd name="T11" fmla="*/ 12 h 35"/>
                <a:gd name="T12" fmla="*/ 23 w 36"/>
                <a:gd name="T13" fmla="*/ 10 h 35"/>
                <a:gd name="T14" fmla="*/ 30 w 36"/>
                <a:gd name="T15" fmla="*/ 8 h 35"/>
                <a:gd name="T16" fmla="*/ 34 w 36"/>
                <a:gd name="T17" fmla="*/ 10 h 35"/>
                <a:gd name="T18" fmla="*/ 36 w 36"/>
                <a:gd name="T19" fmla="*/ 2 h 35"/>
                <a:gd name="T20" fmla="*/ 30 w 36"/>
                <a:gd name="T21" fmla="*/ 0 h 35"/>
                <a:gd name="T22" fmla="*/ 23 w 36"/>
                <a:gd name="T23" fmla="*/ 2 h 35"/>
                <a:gd name="T24" fmla="*/ 17 w 36"/>
                <a:gd name="T25" fmla="*/ 4 h 35"/>
                <a:gd name="T26" fmla="*/ 11 w 36"/>
                <a:gd name="T27" fmla="*/ 6 h 35"/>
                <a:gd name="T28" fmla="*/ 5 w 36"/>
                <a:gd name="T29" fmla="*/ 12 h 35"/>
                <a:gd name="T30" fmla="*/ 1 w 36"/>
                <a:gd name="T31" fmla="*/ 18 h 35"/>
                <a:gd name="T32" fmla="*/ 0 w 36"/>
                <a:gd name="T33" fmla="*/ 27 h 35"/>
                <a:gd name="T34" fmla="*/ 1 w 36"/>
                <a:gd name="T35" fmla="*/ 35 h 35"/>
                <a:gd name="T36" fmla="*/ 8 w 36"/>
                <a:gd name="T37" fmla="*/ 33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35"/>
                <a:gd name="T59" fmla="*/ 36 w 36"/>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35">
                  <a:moveTo>
                    <a:pt x="8" y="33"/>
                  </a:moveTo>
                  <a:lnTo>
                    <a:pt x="6" y="27"/>
                  </a:lnTo>
                  <a:lnTo>
                    <a:pt x="8" y="23"/>
                  </a:lnTo>
                  <a:lnTo>
                    <a:pt x="9" y="18"/>
                  </a:lnTo>
                  <a:lnTo>
                    <a:pt x="14" y="14"/>
                  </a:lnTo>
                  <a:lnTo>
                    <a:pt x="19" y="12"/>
                  </a:lnTo>
                  <a:lnTo>
                    <a:pt x="23" y="10"/>
                  </a:lnTo>
                  <a:lnTo>
                    <a:pt x="30" y="8"/>
                  </a:lnTo>
                  <a:lnTo>
                    <a:pt x="34" y="10"/>
                  </a:lnTo>
                  <a:lnTo>
                    <a:pt x="36" y="2"/>
                  </a:lnTo>
                  <a:lnTo>
                    <a:pt x="30" y="0"/>
                  </a:lnTo>
                  <a:lnTo>
                    <a:pt x="23" y="2"/>
                  </a:lnTo>
                  <a:lnTo>
                    <a:pt x="17" y="4"/>
                  </a:lnTo>
                  <a:lnTo>
                    <a:pt x="11" y="6"/>
                  </a:lnTo>
                  <a:lnTo>
                    <a:pt x="5" y="12"/>
                  </a:lnTo>
                  <a:lnTo>
                    <a:pt x="1" y="18"/>
                  </a:lnTo>
                  <a:lnTo>
                    <a:pt x="0" y="27"/>
                  </a:lnTo>
                  <a:lnTo>
                    <a:pt x="1" y="35"/>
                  </a:lnTo>
                  <a:lnTo>
                    <a:pt x="8" y="33"/>
                  </a:lnTo>
                  <a:close/>
                </a:path>
              </a:pathLst>
            </a:custGeom>
            <a:solidFill>
              <a:srgbClr val="A6A6A6"/>
            </a:solidFill>
            <a:ln w="9525">
              <a:noFill/>
              <a:round/>
              <a:headEnd/>
              <a:tailEnd/>
            </a:ln>
          </p:spPr>
          <p:txBody>
            <a:bodyPr/>
            <a:lstStyle/>
            <a:p>
              <a:endParaRPr lang="it-IT">
                <a:solidFill>
                  <a:srgbClr val="FFFFFF"/>
                </a:solidFill>
              </a:endParaRPr>
            </a:p>
          </p:txBody>
        </p:sp>
        <p:sp>
          <p:nvSpPr>
            <p:cNvPr id="28954" name="Freeform 680"/>
            <p:cNvSpPr>
              <a:spLocks/>
            </p:cNvSpPr>
            <p:nvPr/>
          </p:nvSpPr>
          <p:spPr bwMode="auto">
            <a:xfrm>
              <a:off x="2829" y="2138"/>
              <a:ext cx="57" cy="40"/>
            </a:xfrm>
            <a:custGeom>
              <a:avLst/>
              <a:gdLst>
                <a:gd name="T0" fmla="*/ 57 w 57"/>
                <a:gd name="T1" fmla="*/ 32 h 40"/>
                <a:gd name="T2" fmla="*/ 49 w 57"/>
                <a:gd name="T3" fmla="*/ 27 h 40"/>
                <a:gd name="T4" fmla="*/ 41 w 57"/>
                <a:gd name="T5" fmla="*/ 25 h 40"/>
                <a:gd name="T6" fmla="*/ 33 w 57"/>
                <a:gd name="T7" fmla="*/ 21 h 40"/>
                <a:gd name="T8" fmla="*/ 27 w 57"/>
                <a:gd name="T9" fmla="*/ 19 h 40"/>
                <a:gd name="T10" fmla="*/ 19 w 57"/>
                <a:gd name="T11" fmla="*/ 17 h 40"/>
                <a:gd name="T12" fmla="*/ 15 w 57"/>
                <a:gd name="T13" fmla="*/ 13 h 40"/>
                <a:gd name="T14" fmla="*/ 10 w 57"/>
                <a:gd name="T15" fmla="*/ 6 h 40"/>
                <a:gd name="T16" fmla="*/ 7 w 57"/>
                <a:gd name="T17" fmla="*/ 0 h 40"/>
                <a:gd name="T18" fmla="*/ 0 w 57"/>
                <a:gd name="T19" fmla="*/ 2 h 40"/>
                <a:gd name="T20" fmla="*/ 5 w 57"/>
                <a:gd name="T21" fmla="*/ 13 h 40"/>
                <a:gd name="T22" fmla="*/ 10 w 57"/>
                <a:gd name="T23" fmla="*/ 19 h 40"/>
                <a:gd name="T24" fmla="*/ 18 w 57"/>
                <a:gd name="T25" fmla="*/ 23 h 40"/>
                <a:gd name="T26" fmla="*/ 24 w 57"/>
                <a:gd name="T27" fmla="*/ 27 h 40"/>
                <a:gd name="T28" fmla="*/ 32 w 57"/>
                <a:gd name="T29" fmla="*/ 32 h 40"/>
                <a:gd name="T30" fmla="*/ 40 w 57"/>
                <a:gd name="T31" fmla="*/ 34 h 40"/>
                <a:gd name="T32" fmla="*/ 47 w 57"/>
                <a:gd name="T33" fmla="*/ 36 h 40"/>
                <a:gd name="T34" fmla="*/ 54 w 57"/>
                <a:gd name="T35" fmla="*/ 40 h 40"/>
                <a:gd name="T36" fmla="*/ 57 w 57"/>
                <a:gd name="T37" fmla="*/ 32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
                <a:gd name="T58" fmla="*/ 0 h 40"/>
                <a:gd name="T59" fmla="*/ 57 w 57"/>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 h="40">
                  <a:moveTo>
                    <a:pt x="57" y="32"/>
                  </a:moveTo>
                  <a:lnTo>
                    <a:pt x="49" y="27"/>
                  </a:lnTo>
                  <a:lnTo>
                    <a:pt x="41" y="25"/>
                  </a:lnTo>
                  <a:lnTo>
                    <a:pt x="33" y="21"/>
                  </a:lnTo>
                  <a:lnTo>
                    <a:pt x="27" y="19"/>
                  </a:lnTo>
                  <a:lnTo>
                    <a:pt x="19" y="17"/>
                  </a:lnTo>
                  <a:lnTo>
                    <a:pt x="15" y="13"/>
                  </a:lnTo>
                  <a:lnTo>
                    <a:pt x="10" y="6"/>
                  </a:lnTo>
                  <a:lnTo>
                    <a:pt x="7" y="0"/>
                  </a:lnTo>
                  <a:lnTo>
                    <a:pt x="0" y="2"/>
                  </a:lnTo>
                  <a:lnTo>
                    <a:pt x="5" y="13"/>
                  </a:lnTo>
                  <a:lnTo>
                    <a:pt x="10" y="19"/>
                  </a:lnTo>
                  <a:lnTo>
                    <a:pt x="18" y="23"/>
                  </a:lnTo>
                  <a:lnTo>
                    <a:pt x="24" y="27"/>
                  </a:lnTo>
                  <a:lnTo>
                    <a:pt x="32" y="32"/>
                  </a:lnTo>
                  <a:lnTo>
                    <a:pt x="40" y="34"/>
                  </a:lnTo>
                  <a:lnTo>
                    <a:pt x="47" y="36"/>
                  </a:lnTo>
                  <a:lnTo>
                    <a:pt x="54" y="40"/>
                  </a:lnTo>
                  <a:lnTo>
                    <a:pt x="57" y="32"/>
                  </a:lnTo>
                  <a:close/>
                </a:path>
              </a:pathLst>
            </a:custGeom>
            <a:solidFill>
              <a:srgbClr val="A6A6A6"/>
            </a:solidFill>
            <a:ln w="9525">
              <a:noFill/>
              <a:round/>
              <a:headEnd/>
              <a:tailEnd/>
            </a:ln>
          </p:spPr>
          <p:txBody>
            <a:bodyPr/>
            <a:lstStyle/>
            <a:p>
              <a:endParaRPr lang="it-IT">
                <a:solidFill>
                  <a:srgbClr val="FFFFFF"/>
                </a:solidFill>
              </a:endParaRPr>
            </a:p>
          </p:txBody>
        </p:sp>
        <p:sp>
          <p:nvSpPr>
            <p:cNvPr id="28955" name="Freeform 681"/>
            <p:cNvSpPr>
              <a:spLocks/>
            </p:cNvSpPr>
            <p:nvPr/>
          </p:nvSpPr>
          <p:spPr bwMode="auto">
            <a:xfrm>
              <a:off x="2883" y="2170"/>
              <a:ext cx="12" cy="10"/>
            </a:xfrm>
            <a:custGeom>
              <a:avLst/>
              <a:gdLst>
                <a:gd name="T0" fmla="*/ 7 w 12"/>
                <a:gd name="T1" fmla="*/ 0 h 10"/>
                <a:gd name="T2" fmla="*/ 6 w 12"/>
                <a:gd name="T3" fmla="*/ 0 h 10"/>
                <a:gd name="T4" fmla="*/ 4 w 12"/>
                <a:gd name="T5" fmla="*/ 0 h 10"/>
                <a:gd name="T6" fmla="*/ 3 w 12"/>
                <a:gd name="T7" fmla="*/ 0 h 10"/>
                <a:gd name="T8" fmla="*/ 0 w 12"/>
                <a:gd name="T9" fmla="*/ 8 h 10"/>
                <a:gd name="T10" fmla="*/ 1 w 12"/>
                <a:gd name="T11" fmla="*/ 8 h 10"/>
                <a:gd name="T12" fmla="*/ 3 w 12"/>
                <a:gd name="T13" fmla="*/ 8 h 10"/>
                <a:gd name="T14" fmla="*/ 4 w 12"/>
                <a:gd name="T15" fmla="*/ 10 h 10"/>
                <a:gd name="T16" fmla="*/ 6 w 12"/>
                <a:gd name="T17" fmla="*/ 10 h 10"/>
                <a:gd name="T18" fmla="*/ 7 w 12"/>
                <a:gd name="T19" fmla="*/ 8 h 10"/>
                <a:gd name="T20" fmla="*/ 9 w 12"/>
                <a:gd name="T21" fmla="*/ 8 h 10"/>
                <a:gd name="T22" fmla="*/ 11 w 12"/>
                <a:gd name="T23" fmla="*/ 8 h 10"/>
                <a:gd name="T24" fmla="*/ 12 w 12"/>
                <a:gd name="T25" fmla="*/ 6 h 10"/>
                <a:gd name="T26" fmla="*/ 7 w 12"/>
                <a:gd name="T27" fmla="*/ 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10"/>
                <a:gd name="T44" fmla="*/ 12 w 12"/>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10">
                  <a:moveTo>
                    <a:pt x="7" y="0"/>
                  </a:moveTo>
                  <a:lnTo>
                    <a:pt x="6" y="0"/>
                  </a:lnTo>
                  <a:lnTo>
                    <a:pt x="4" y="0"/>
                  </a:lnTo>
                  <a:lnTo>
                    <a:pt x="3" y="0"/>
                  </a:lnTo>
                  <a:lnTo>
                    <a:pt x="0" y="8"/>
                  </a:lnTo>
                  <a:lnTo>
                    <a:pt x="1" y="8"/>
                  </a:lnTo>
                  <a:lnTo>
                    <a:pt x="3" y="8"/>
                  </a:lnTo>
                  <a:lnTo>
                    <a:pt x="4" y="10"/>
                  </a:lnTo>
                  <a:lnTo>
                    <a:pt x="6" y="10"/>
                  </a:lnTo>
                  <a:lnTo>
                    <a:pt x="7" y="8"/>
                  </a:lnTo>
                  <a:lnTo>
                    <a:pt x="9" y="8"/>
                  </a:lnTo>
                  <a:lnTo>
                    <a:pt x="11" y="8"/>
                  </a:lnTo>
                  <a:lnTo>
                    <a:pt x="12" y="6"/>
                  </a:lnTo>
                  <a:lnTo>
                    <a:pt x="7" y="0"/>
                  </a:lnTo>
                  <a:close/>
                </a:path>
              </a:pathLst>
            </a:custGeom>
            <a:solidFill>
              <a:srgbClr val="A6A6A6"/>
            </a:solidFill>
            <a:ln w="9525">
              <a:noFill/>
              <a:round/>
              <a:headEnd/>
              <a:tailEnd/>
            </a:ln>
          </p:spPr>
          <p:txBody>
            <a:bodyPr/>
            <a:lstStyle/>
            <a:p>
              <a:endParaRPr lang="it-IT">
                <a:solidFill>
                  <a:srgbClr val="FFFFFF"/>
                </a:solidFill>
              </a:endParaRPr>
            </a:p>
          </p:txBody>
        </p:sp>
        <p:sp>
          <p:nvSpPr>
            <p:cNvPr id="28956" name="Freeform 682"/>
            <p:cNvSpPr>
              <a:spLocks/>
            </p:cNvSpPr>
            <p:nvPr/>
          </p:nvSpPr>
          <p:spPr bwMode="auto">
            <a:xfrm>
              <a:off x="2890" y="2149"/>
              <a:ext cx="18" cy="27"/>
            </a:xfrm>
            <a:custGeom>
              <a:avLst/>
              <a:gdLst>
                <a:gd name="T0" fmla="*/ 11 w 18"/>
                <a:gd name="T1" fmla="*/ 2 h 27"/>
                <a:gd name="T2" fmla="*/ 11 w 18"/>
                <a:gd name="T3" fmla="*/ 4 h 27"/>
                <a:gd name="T4" fmla="*/ 11 w 18"/>
                <a:gd name="T5" fmla="*/ 6 h 27"/>
                <a:gd name="T6" fmla="*/ 10 w 18"/>
                <a:gd name="T7" fmla="*/ 8 h 27"/>
                <a:gd name="T8" fmla="*/ 8 w 18"/>
                <a:gd name="T9" fmla="*/ 10 h 27"/>
                <a:gd name="T10" fmla="*/ 7 w 18"/>
                <a:gd name="T11" fmla="*/ 12 h 27"/>
                <a:gd name="T12" fmla="*/ 5 w 18"/>
                <a:gd name="T13" fmla="*/ 16 h 27"/>
                <a:gd name="T14" fmla="*/ 2 w 18"/>
                <a:gd name="T15" fmla="*/ 19 h 27"/>
                <a:gd name="T16" fmla="*/ 0 w 18"/>
                <a:gd name="T17" fmla="*/ 21 h 27"/>
                <a:gd name="T18" fmla="*/ 5 w 18"/>
                <a:gd name="T19" fmla="*/ 27 h 27"/>
                <a:gd name="T20" fmla="*/ 7 w 18"/>
                <a:gd name="T21" fmla="*/ 25 h 27"/>
                <a:gd name="T22" fmla="*/ 10 w 18"/>
                <a:gd name="T23" fmla="*/ 23 h 27"/>
                <a:gd name="T24" fmla="*/ 11 w 18"/>
                <a:gd name="T25" fmla="*/ 19 h 27"/>
                <a:gd name="T26" fmla="*/ 13 w 18"/>
                <a:gd name="T27" fmla="*/ 16 h 27"/>
                <a:gd name="T28" fmla="*/ 16 w 18"/>
                <a:gd name="T29" fmla="*/ 12 h 27"/>
                <a:gd name="T30" fmla="*/ 18 w 18"/>
                <a:gd name="T31" fmla="*/ 8 h 27"/>
                <a:gd name="T32" fmla="*/ 18 w 18"/>
                <a:gd name="T33" fmla="*/ 4 h 27"/>
                <a:gd name="T34" fmla="*/ 18 w 18"/>
                <a:gd name="T35" fmla="*/ 0 h 27"/>
                <a:gd name="T36" fmla="*/ 11 w 18"/>
                <a:gd name="T37" fmla="*/ 2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27"/>
                <a:gd name="T59" fmla="*/ 18 w 18"/>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27">
                  <a:moveTo>
                    <a:pt x="11" y="2"/>
                  </a:moveTo>
                  <a:lnTo>
                    <a:pt x="11" y="4"/>
                  </a:lnTo>
                  <a:lnTo>
                    <a:pt x="11" y="6"/>
                  </a:lnTo>
                  <a:lnTo>
                    <a:pt x="10" y="8"/>
                  </a:lnTo>
                  <a:lnTo>
                    <a:pt x="8" y="10"/>
                  </a:lnTo>
                  <a:lnTo>
                    <a:pt x="7" y="12"/>
                  </a:lnTo>
                  <a:lnTo>
                    <a:pt x="5" y="16"/>
                  </a:lnTo>
                  <a:lnTo>
                    <a:pt x="2" y="19"/>
                  </a:lnTo>
                  <a:lnTo>
                    <a:pt x="0" y="21"/>
                  </a:lnTo>
                  <a:lnTo>
                    <a:pt x="5" y="27"/>
                  </a:lnTo>
                  <a:lnTo>
                    <a:pt x="7" y="25"/>
                  </a:lnTo>
                  <a:lnTo>
                    <a:pt x="10" y="23"/>
                  </a:lnTo>
                  <a:lnTo>
                    <a:pt x="11" y="19"/>
                  </a:lnTo>
                  <a:lnTo>
                    <a:pt x="13" y="16"/>
                  </a:lnTo>
                  <a:lnTo>
                    <a:pt x="16" y="12"/>
                  </a:lnTo>
                  <a:lnTo>
                    <a:pt x="18" y="8"/>
                  </a:lnTo>
                  <a:lnTo>
                    <a:pt x="18" y="4"/>
                  </a:lnTo>
                  <a:lnTo>
                    <a:pt x="18" y="0"/>
                  </a:lnTo>
                  <a:lnTo>
                    <a:pt x="11" y="2"/>
                  </a:lnTo>
                  <a:close/>
                </a:path>
              </a:pathLst>
            </a:custGeom>
            <a:solidFill>
              <a:srgbClr val="A6A6A6"/>
            </a:solidFill>
            <a:ln w="9525">
              <a:noFill/>
              <a:round/>
              <a:headEnd/>
              <a:tailEnd/>
            </a:ln>
          </p:spPr>
          <p:txBody>
            <a:bodyPr/>
            <a:lstStyle/>
            <a:p>
              <a:endParaRPr lang="it-IT">
                <a:solidFill>
                  <a:srgbClr val="FFFFFF"/>
                </a:solidFill>
              </a:endParaRPr>
            </a:p>
          </p:txBody>
        </p:sp>
        <p:sp>
          <p:nvSpPr>
            <p:cNvPr id="28957" name="Freeform 683"/>
            <p:cNvSpPr>
              <a:spLocks/>
            </p:cNvSpPr>
            <p:nvPr/>
          </p:nvSpPr>
          <p:spPr bwMode="auto">
            <a:xfrm>
              <a:off x="2894" y="2132"/>
              <a:ext cx="14" cy="19"/>
            </a:xfrm>
            <a:custGeom>
              <a:avLst/>
              <a:gdLst>
                <a:gd name="T0" fmla="*/ 6 w 14"/>
                <a:gd name="T1" fmla="*/ 0 h 19"/>
                <a:gd name="T2" fmla="*/ 1 w 14"/>
                <a:gd name="T3" fmla="*/ 6 h 19"/>
                <a:gd name="T4" fmla="*/ 3 w 14"/>
                <a:gd name="T5" fmla="*/ 8 h 19"/>
                <a:gd name="T6" fmla="*/ 4 w 14"/>
                <a:gd name="T7" fmla="*/ 10 h 19"/>
                <a:gd name="T8" fmla="*/ 6 w 14"/>
                <a:gd name="T9" fmla="*/ 12 h 19"/>
                <a:gd name="T10" fmla="*/ 6 w 14"/>
                <a:gd name="T11" fmla="*/ 15 h 19"/>
                <a:gd name="T12" fmla="*/ 6 w 14"/>
                <a:gd name="T13" fmla="*/ 17 h 19"/>
                <a:gd name="T14" fmla="*/ 7 w 14"/>
                <a:gd name="T15" fmla="*/ 19 h 19"/>
                <a:gd name="T16" fmla="*/ 14 w 14"/>
                <a:gd name="T17" fmla="*/ 17 h 19"/>
                <a:gd name="T18" fmla="*/ 12 w 14"/>
                <a:gd name="T19" fmla="*/ 15 h 19"/>
                <a:gd name="T20" fmla="*/ 12 w 14"/>
                <a:gd name="T21" fmla="*/ 10 h 19"/>
                <a:gd name="T22" fmla="*/ 11 w 14"/>
                <a:gd name="T23" fmla="*/ 8 h 19"/>
                <a:gd name="T24" fmla="*/ 11 w 14"/>
                <a:gd name="T25" fmla="*/ 6 h 19"/>
                <a:gd name="T26" fmla="*/ 9 w 14"/>
                <a:gd name="T27" fmla="*/ 4 h 19"/>
                <a:gd name="T28" fmla="*/ 7 w 14"/>
                <a:gd name="T29" fmla="*/ 2 h 19"/>
                <a:gd name="T30" fmla="*/ 6 w 14"/>
                <a:gd name="T31" fmla="*/ 2 h 19"/>
                <a:gd name="T32" fmla="*/ 4 w 14"/>
                <a:gd name="T33" fmla="*/ 0 h 19"/>
                <a:gd name="T34" fmla="*/ 0 w 14"/>
                <a:gd name="T35" fmla="*/ 6 h 19"/>
                <a:gd name="T36" fmla="*/ 6 w 14"/>
                <a:gd name="T37" fmla="*/ 0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19"/>
                <a:gd name="T59" fmla="*/ 14 w 14"/>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19">
                  <a:moveTo>
                    <a:pt x="6" y="0"/>
                  </a:moveTo>
                  <a:lnTo>
                    <a:pt x="1" y="6"/>
                  </a:lnTo>
                  <a:lnTo>
                    <a:pt x="3" y="8"/>
                  </a:lnTo>
                  <a:lnTo>
                    <a:pt x="4" y="10"/>
                  </a:lnTo>
                  <a:lnTo>
                    <a:pt x="6" y="12"/>
                  </a:lnTo>
                  <a:lnTo>
                    <a:pt x="6" y="15"/>
                  </a:lnTo>
                  <a:lnTo>
                    <a:pt x="6" y="17"/>
                  </a:lnTo>
                  <a:lnTo>
                    <a:pt x="7" y="19"/>
                  </a:lnTo>
                  <a:lnTo>
                    <a:pt x="14" y="17"/>
                  </a:lnTo>
                  <a:lnTo>
                    <a:pt x="12" y="15"/>
                  </a:lnTo>
                  <a:lnTo>
                    <a:pt x="12" y="10"/>
                  </a:lnTo>
                  <a:lnTo>
                    <a:pt x="11" y="8"/>
                  </a:lnTo>
                  <a:lnTo>
                    <a:pt x="11" y="6"/>
                  </a:lnTo>
                  <a:lnTo>
                    <a:pt x="9" y="4"/>
                  </a:lnTo>
                  <a:lnTo>
                    <a:pt x="7" y="2"/>
                  </a:lnTo>
                  <a:lnTo>
                    <a:pt x="6" y="2"/>
                  </a:lnTo>
                  <a:lnTo>
                    <a:pt x="4" y="0"/>
                  </a:lnTo>
                  <a:lnTo>
                    <a:pt x="0" y="6"/>
                  </a:lnTo>
                  <a:lnTo>
                    <a:pt x="6" y="0"/>
                  </a:lnTo>
                  <a:close/>
                </a:path>
              </a:pathLst>
            </a:custGeom>
            <a:solidFill>
              <a:srgbClr val="A6A6A6"/>
            </a:solidFill>
            <a:ln w="9525">
              <a:noFill/>
              <a:round/>
              <a:headEnd/>
              <a:tailEnd/>
            </a:ln>
          </p:spPr>
          <p:txBody>
            <a:bodyPr/>
            <a:lstStyle/>
            <a:p>
              <a:endParaRPr lang="it-IT">
                <a:solidFill>
                  <a:srgbClr val="FFFFFF"/>
                </a:solidFill>
              </a:endParaRPr>
            </a:p>
          </p:txBody>
        </p:sp>
        <p:sp>
          <p:nvSpPr>
            <p:cNvPr id="28958" name="Freeform 684"/>
            <p:cNvSpPr>
              <a:spLocks/>
            </p:cNvSpPr>
            <p:nvPr/>
          </p:nvSpPr>
          <p:spPr bwMode="auto">
            <a:xfrm>
              <a:off x="2894" y="2132"/>
              <a:ext cx="7" cy="8"/>
            </a:xfrm>
            <a:custGeom>
              <a:avLst/>
              <a:gdLst>
                <a:gd name="T0" fmla="*/ 3 w 7"/>
                <a:gd name="T1" fmla="*/ 8 h 8"/>
                <a:gd name="T2" fmla="*/ 7 w 7"/>
                <a:gd name="T3" fmla="*/ 2 h 8"/>
                <a:gd name="T4" fmla="*/ 6 w 7"/>
                <a:gd name="T5" fmla="*/ 0 h 8"/>
                <a:gd name="T6" fmla="*/ 0 w 7"/>
                <a:gd name="T7" fmla="*/ 6 h 8"/>
                <a:gd name="T8" fmla="*/ 3 w 7"/>
                <a:gd name="T9" fmla="*/ 8 h 8"/>
                <a:gd name="T10" fmla="*/ 7 w 7"/>
                <a:gd name="T11" fmla="*/ 2 h 8"/>
                <a:gd name="T12" fmla="*/ 3 w 7"/>
                <a:gd name="T13" fmla="*/ 8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3" y="8"/>
                  </a:moveTo>
                  <a:lnTo>
                    <a:pt x="7" y="2"/>
                  </a:lnTo>
                  <a:lnTo>
                    <a:pt x="6" y="0"/>
                  </a:lnTo>
                  <a:lnTo>
                    <a:pt x="0" y="6"/>
                  </a:lnTo>
                  <a:lnTo>
                    <a:pt x="3" y="8"/>
                  </a:lnTo>
                  <a:lnTo>
                    <a:pt x="7" y="2"/>
                  </a:lnTo>
                  <a:lnTo>
                    <a:pt x="3" y="8"/>
                  </a:lnTo>
                  <a:close/>
                </a:path>
              </a:pathLst>
            </a:custGeom>
            <a:solidFill>
              <a:srgbClr val="A6A6A6"/>
            </a:solidFill>
            <a:ln w="9525">
              <a:noFill/>
              <a:round/>
              <a:headEnd/>
              <a:tailEnd/>
            </a:ln>
          </p:spPr>
          <p:txBody>
            <a:bodyPr/>
            <a:lstStyle/>
            <a:p>
              <a:endParaRPr lang="it-IT">
                <a:solidFill>
                  <a:srgbClr val="FFFFFF"/>
                </a:solidFill>
              </a:endParaRPr>
            </a:p>
          </p:txBody>
        </p:sp>
        <p:sp>
          <p:nvSpPr>
            <p:cNvPr id="28959" name="Freeform 685"/>
            <p:cNvSpPr>
              <a:spLocks/>
            </p:cNvSpPr>
            <p:nvPr/>
          </p:nvSpPr>
          <p:spPr bwMode="auto">
            <a:xfrm>
              <a:off x="2862" y="2107"/>
              <a:ext cx="39" cy="33"/>
            </a:xfrm>
            <a:custGeom>
              <a:avLst/>
              <a:gdLst>
                <a:gd name="T0" fmla="*/ 0 w 39"/>
                <a:gd name="T1" fmla="*/ 8 h 33"/>
                <a:gd name="T2" fmla="*/ 5 w 39"/>
                <a:gd name="T3" fmla="*/ 10 h 33"/>
                <a:gd name="T4" fmla="*/ 10 w 39"/>
                <a:gd name="T5" fmla="*/ 12 h 33"/>
                <a:gd name="T6" fmla="*/ 14 w 39"/>
                <a:gd name="T7" fmla="*/ 14 h 33"/>
                <a:gd name="T8" fmla="*/ 19 w 39"/>
                <a:gd name="T9" fmla="*/ 16 h 33"/>
                <a:gd name="T10" fmla="*/ 22 w 39"/>
                <a:gd name="T11" fmla="*/ 21 h 33"/>
                <a:gd name="T12" fmla="*/ 27 w 39"/>
                <a:gd name="T13" fmla="*/ 25 h 33"/>
                <a:gd name="T14" fmla="*/ 30 w 39"/>
                <a:gd name="T15" fmla="*/ 29 h 33"/>
                <a:gd name="T16" fmla="*/ 35 w 39"/>
                <a:gd name="T17" fmla="*/ 33 h 33"/>
                <a:gd name="T18" fmla="*/ 39 w 39"/>
                <a:gd name="T19" fmla="*/ 27 h 33"/>
                <a:gd name="T20" fmla="*/ 35 w 39"/>
                <a:gd name="T21" fmla="*/ 23 h 33"/>
                <a:gd name="T22" fmla="*/ 30 w 39"/>
                <a:gd name="T23" fmla="*/ 16 h 33"/>
                <a:gd name="T24" fmla="*/ 27 w 39"/>
                <a:gd name="T25" fmla="*/ 12 h 33"/>
                <a:gd name="T26" fmla="*/ 22 w 39"/>
                <a:gd name="T27" fmla="*/ 10 h 33"/>
                <a:gd name="T28" fmla="*/ 17 w 39"/>
                <a:gd name="T29" fmla="*/ 6 h 33"/>
                <a:gd name="T30" fmla="*/ 13 w 39"/>
                <a:gd name="T31" fmla="*/ 4 h 33"/>
                <a:gd name="T32" fmla="*/ 7 w 39"/>
                <a:gd name="T33" fmla="*/ 2 h 33"/>
                <a:gd name="T34" fmla="*/ 2 w 39"/>
                <a:gd name="T35" fmla="*/ 0 h 33"/>
                <a:gd name="T36" fmla="*/ 0 w 39"/>
                <a:gd name="T37" fmla="*/ 8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9"/>
                <a:gd name="T58" fmla="*/ 0 h 33"/>
                <a:gd name="T59" fmla="*/ 39 w 39"/>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9" h="33">
                  <a:moveTo>
                    <a:pt x="0" y="8"/>
                  </a:moveTo>
                  <a:lnTo>
                    <a:pt x="5" y="10"/>
                  </a:lnTo>
                  <a:lnTo>
                    <a:pt x="10" y="12"/>
                  </a:lnTo>
                  <a:lnTo>
                    <a:pt x="14" y="14"/>
                  </a:lnTo>
                  <a:lnTo>
                    <a:pt x="19" y="16"/>
                  </a:lnTo>
                  <a:lnTo>
                    <a:pt x="22" y="21"/>
                  </a:lnTo>
                  <a:lnTo>
                    <a:pt x="27" y="25"/>
                  </a:lnTo>
                  <a:lnTo>
                    <a:pt x="30" y="29"/>
                  </a:lnTo>
                  <a:lnTo>
                    <a:pt x="35" y="33"/>
                  </a:lnTo>
                  <a:lnTo>
                    <a:pt x="39" y="27"/>
                  </a:lnTo>
                  <a:lnTo>
                    <a:pt x="35" y="23"/>
                  </a:lnTo>
                  <a:lnTo>
                    <a:pt x="30" y="16"/>
                  </a:lnTo>
                  <a:lnTo>
                    <a:pt x="27" y="12"/>
                  </a:lnTo>
                  <a:lnTo>
                    <a:pt x="22" y="10"/>
                  </a:lnTo>
                  <a:lnTo>
                    <a:pt x="17" y="6"/>
                  </a:lnTo>
                  <a:lnTo>
                    <a:pt x="13" y="4"/>
                  </a:lnTo>
                  <a:lnTo>
                    <a:pt x="7" y="2"/>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960" name="Freeform 686"/>
            <p:cNvSpPr>
              <a:spLocks/>
            </p:cNvSpPr>
            <p:nvPr/>
          </p:nvSpPr>
          <p:spPr bwMode="auto">
            <a:xfrm>
              <a:off x="2828" y="2105"/>
              <a:ext cx="36" cy="35"/>
            </a:xfrm>
            <a:custGeom>
              <a:avLst/>
              <a:gdLst>
                <a:gd name="T0" fmla="*/ 8 w 36"/>
                <a:gd name="T1" fmla="*/ 33 h 35"/>
                <a:gd name="T2" fmla="*/ 6 w 36"/>
                <a:gd name="T3" fmla="*/ 27 h 35"/>
                <a:gd name="T4" fmla="*/ 8 w 36"/>
                <a:gd name="T5" fmla="*/ 23 h 35"/>
                <a:gd name="T6" fmla="*/ 9 w 36"/>
                <a:gd name="T7" fmla="*/ 18 h 35"/>
                <a:gd name="T8" fmla="*/ 14 w 36"/>
                <a:gd name="T9" fmla="*/ 14 h 35"/>
                <a:gd name="T10" fmla="*/ 19 w 36"/>
                <a:gd name="T11" fmla="*/ 12 h 35"/>
                <a:gd name="T12" fmla="*/ 23 w 36"/>
                <a:gd name="T13" fmla="*/ 10 h 35"/>
                <a:gd name="T14" fmla="*/ 30 w 36"/>
                <a:gd name="T15" fmla="*/ 8 h 35"/>
                <a:gd name="T16" fmla="*/ 34 w 36"/>
                <a:gd name="T17" fmla="*/ 10 h 35"/>
                <a:gd name="T18" fmla="*/ 36 w 36"/>
                <a:gd name="T19" fmla="*/ 2 h 35"/>
                <a:gd name="T20" fmla="*/ 30 w 36"/>
                <a:gd name="T21" fmla="*/ 0 h 35"/>
                <a:gd name="T22" fmla="*/ 23 w 36"/>
                <a:gd name="T23" fmla="*/ 2 h 35"/>
                <a:gd name="T24" fmla="*/ 17 w 36"/>
                <a:gd name="T25" fmla="*/ 4 h 35"/>
                <a:gd name="T26" fmla="*/ 11 w 36"/>
                <a:gd name="T27" fmla="*/ 6 h 35"/>
                <a:gd name="T28" fmla="*/ 5 w 36"/>
                <a:gd name="T29" fmla="*/ 12 h 35"/>
                <a:gd name="T30" fmla="*/ 1 w 36"/>
                <a:gd name="T31" fmla="*/ 18 h 35"/>
                <a:gd name="T32" fmla="*/ 0 w 36"/>
                <a:gd name="T33" fmla="*/ 27 h 35"/>
                <a:gd name="T34" fmla="*/ 1 w 36"/>
                <a:gd name="T35" fmla="*/ 35 h 35"/>
                <a:gd name="T36" fmla="*/ 8 w 36"/>
                <a:gd name="T37" fmla="*/ 33 h 3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35"/>
                <a:gd name="T59" fmla="*/ 36 w 36"/>
                <a:gd name="T60" fmla="*/ 35 h 3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35">
                  <a:moveTo>
                    <a:pt x="8" y="33"/>
                  </a:moveTo>
                  <a:lnTo>
                    <a:pt x="6" y="27"/>
                  </a:lnTo>
                  <a:lnTo>
                    <a:pt x="8" y="23"/>
                  </a:lnTo>
                  <a:lnTo>
                    <a:pt x="9" y="18"/>
                  </a:lnTo>
                  <a:lnTo>
                    <a:pt x="14" y="14"/>
                  </a:lnTo>
                  <a:lnTo>
                    <a:pt x="19" y="12"/>
                  </a:lnTo>
                  <a:lnTo>
                    <a:pt x="23" y="10"/>
                  </a:lnTo>
                  <a:lnTo>
                    <a:pt x="30" y="8"/>
                  </a:lnTo>
                  <a:lnTo>
                    <a:pt x="34" y="10"/>
                  </a:lnTo>
                  <a:lnTo>
                    <a:pt x="36" y="2"/>
                  </a:lnTo>
                  <a:lnTo>
                    <a:pt x="30" y="0"/>
                  </a:lnTo>
                  <a:lnTo>
                    <a:pt x="23" y="2"/>
                  </a:lnTo>
                  <a:lnTo>
                    <a:pt x="17" y="4"/>
                  </a:lnTo>
                  <a:lnTo>
                    <a:pt x="11" y="6"/>
                  </a:lnTo>
                  <a:lnTo>
                    <a:pt x="5" y="12"/>
                  </a:lnTo>
                  <a:lnTo>
                    <a:pt x="1" y="18"/>
                  </a:lnTo>
                  <a:lnTo>
                    <a:pt x="0" y="27"/>
                  </a:lnTo>
                  <a:lnTo>
                    <a:pt x="1" y="35"/>
                  </a:lnTo>
                  <a:lnTo>
                    <a:pt x="8" y="33"/>
                  </a:lnTo>
                  <a:close/>
                </a:path>
              </a:pathLst>
            </a:custGeom>
            <a:solidFill>
              <a:srgbClr val="CC6633"/>
            </a:solidFill>
            <a:ln w="9525">
              <a:noFill/>
              <a:round/>
              <a:headEnd/>
              <a:tailEnd/>
            </a:ln>
          </p:spPr>
          <p:txBody>
            <a:bodyPr/>
            <a:lstStyle/>
            <a:p>
              <a:endParaRPr lang="it-IT">
                <a:solidFill>
                  <a:srgbClr val="FFFFFF"/>
                </a:solidFill>
              </a:endParaRPr>
            </a:p>
          </p:txBody>
        </p:sp>
        <p:sp>
          <p:nvSpPr>
            <p:cNvPr id="28961" name="Freeform 687"/>
            <p:cNvSpPr>
              <a:spLocks/>
            </p:cNvSpPr>
            <p:nvPr/>
          </p:nvSpPr>
          <p:spPr bwMode="auto">
            <a:xfrm>
              <a:off x="2829" y="2138"/>
              <a:ext cx="57" cy="40"/>
            </a:xfrm>
            <a:custGeom>
              <a:avLst/>
              <a:gdLst>
                <a:gd name="T0" fmla="*/ 57 w 57"/>
                <a:gd name="T1" fmla="*/ 32 h 40"/>
                <a:gd name="T2" fmla="*/ 49 w 57"/>
                <a:gd name="T3" fmla="*/ 27 h 40"/>
                <a:gd name="T4" fmla="*/ 41 w 57"/>
                <a:gd name="T5" fmla="*/ 25 h 40"/>
                <a:gd name="T6" fmla="*/ 33 w 57"/>
                <a:gd name="T7" fmla="*/ 21 h 40"/>
                <a:gd name="T8" fmla="*/ 27 w 57"/>
                <a:gd name="T9" fmla="*/ 19 h 40"/>
                <a:gd name="T10" fmla="*/ 19 w 57"/>
                <a:gd name="T11" fmla="*/ 17 h 40"/>
                <a:gd name="T12" fmla="*/ 15 w 57"/>
                <a:gd name="T13" fmla="*/ 13 h 40"/>
                <a:gd name="T14" fmla="*/ 10 w 57"/>
                <a:gd name="T15" fmla="*/ 6 h 40"/>
                <a:gd name="T16" fmla="*/ 7 w 57"/>
                <a:gd name="T17" fmla="*/ 0 h 40"/>
                <a:gd name="T18" fmla="*/ 0 w 57"/>
                <a:gd name="T19" fmla="*/ 2 h 40"/>
                <a:gd name="T20" fmla="*/ 5 w 57"/>
                <a:gd name="T21" fmla="*/ 13 h 40"/>
                <a:gd name="T22" fmla="*/ 10 w 57"/>
                <a:gd name="T23" fmla="*/ 19 h 40"/>
                <a:gd name="T24" fmla="*/ 18 w 57"/>
                <a:gd name="T25" fmla="*/ 23 h 40"/>
                <a:gd name="T26" fmla="*/ 24 w 57"/>
                <a:gd name="T27" fmla="*/ 27 h 40"/>
                <a:gd name="T28" fmla="*/ 32 w 57"/>
                <a:gd name="T29" fmla="*/ 32 h 40"/>
                <a:gd name="T30" fmla="*/ 40 w 57"/>
                <a:gd name="T31" fmla="*/ 34 h 40"/>
                <a:gd name="T32" fmla="*/ 47 w 57"/>
                <a:gd name="T33" fmla="*/ 36 h 40"/>
                <a:gd name="T34" fmla="*/ 54 w 57"/>
                <a:gd name="T35" fmla="*/ 40 h 40"/>
                <a:gd name="T36" fmla="*/ 57 w 57"/>
                <a:gd name="T37" fmla="*/ 32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7"/>
                <a:gd name="T58" fmla="*/ 0 h 40"/>
                <a:gd name="T59" fmla="*/ 57 w 57"/>
                <a:gd name="T60" fmla="*/ 40 h 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7" h="40">
                  <a:moveTo>
                    <a:pt x="57" y="32"/>
                  </a:moveTo>
                  <a:lnTo>
                    <a:pt x="49" y="27"/>
                  </a:lnTo>
                  <a:lnTo>
                    <a:pt x="41" y="25"/>
                  </a:lnTo>
                  <a:lnTo>
                    <a:pt x="33" y="21"/>
                  </a:lnTo>
                  <a:lnTo>
                    <a:pt x="27" y="19"/>
                  </a:lnTo>
                  <a:lnTo>
                    <a:pt x="19" y="17"/>
                  </a:lnTo>
                  <a:lnTo>
                    <a:pt x="15" y="13"/>
                  </a:lnTo>
                  <a:lnTo>
                    <a:pt x="10" y="6"/>
                  </a:lnTo>
                  <a:lnTo>
                    <a:pt x="7" y="0"/>
                  </a:lnTo>
                  <a:lnTo>
                    <a:pt x="0" y="2"/>
                  </a:lnTo>
                  <a:lnTo>
                    <a:pt x="5" y="13"/>
                  </a:lnTo>
                  <a:lnTo>
                    <a:pt x="10" y="19"/>
                  </a:lnTo>
                  <a:lnTo>
                    <a:pt x="18" y="23"/>
                  </a:lnTo>
                  <a:lnTo>
                    <a:pt x="24" y="27"/>
                  </a:lnTo>
                  <a:lnTo>
                    <a:pt x="32" y="32"/>
                  </a:lnTo>
                  <a:lnTo>
                    <a:pt x="40" y="34"/>
                  </a:lnTo>
                  <a:lnTo>
                    <a:pt x="47" y="36"/>
                  </a:lnTo>
                  <a:lnTo>
                    <a:pt x="54" y="40"/>
                  </a:lnTo>
                  <a:lnTo>
                    <a:pt x="57" y="32"/>
                  </a:lnTo>
                  <a:close/>
                </a:path>
              </a:pathLst>
            </a:custGeom>
            <a:solidFill>
              <a:srgbClr val="CC6633"/>
            </a:solidFill>
            <a:ln w="9525">
              <a:noFill/>
              <a:round/>
              <a:headEnd/>
              <a:tailEnd/>
            </a:ln>
          </p:spPr>
          <p:txBody>
            <a:bodyPr/>
            <a:lstStyle/>
            <a:p>
              <a:endParaRPr lang="it-IT">
                <a:solidFill>
                  <a:srgbClr val="FFFFFF"/>
                </a:solidFill>
              </a:endParaRPr>
            </a:p>
          </p:txBody>
        </p:sp>
        <p:sp>
          <p:nvSpPr>
            <p:cNvPr id="28962" name="Freeform 688"/>
            <p:cNvSpPr>
              <a:spLocks/>
            </p:cNvSpPr>
            <p:nvPr/>
          </p:nvSpPr>
          <p:spPr bwMode="auto">
            <a:xfrm>
              <a:off x="2883" y="2170"/>
              <a:ext cx="12" cy="10"/>
            </a:xfrm>
            <a:custGeom>
              <a:avLst/>
              <a:gdLst>
                <a:gd name="T0" fmla="*/ 7 w 12"/>
                <a:gd name="T1" fmla="*/ 0 h 10"/>
                <a:gd name="T2" fmla="*/ 6 w 12"/>
                <a:gd name="T3" fmla="*/ 0 h 10"/>
                <a:gd name="T4" fmla="*/ 4 w 12"/>
                <a:gd name="T5" fmla="*/ 0 h 10"/>
                <a:gd name="T6" fmla="*/ 3 w 12"/>
                <a:gd name="T7" fmla="*/ 0 h 10"/>
                <a:gd name="T8" fmla="*/ 0 w 12"/>
                <a:gd name="T9" fmla="*/ 8 h 10"/>
                <a:gd name="T10" fmla="*/ 1 w 12"/>
                <a:gd name="T11" fmla="*/ 8 h 10"/>
                <a:gd name="T12" fmla="*/ 3 w 12"/>
                <a:gd name="T13" fmla="*/ 8 h 10"/>
                <a:gd name="T14" fmla="*/ 4 w 12"/>
                <a:gd name="T15" fmla="*/ 10 h 10"/>
                <a:gd name="T16" fmla="*/ 6 w 12"/>
                <a:gd name="T17" fmla="*/ 10 h 10"/>
                <a:gd name="T18" fmla="*/ 7 w 12"/>
                <a:gd name="T19" fmla="*/ 8 h 10"/>
                <a:gd name="T20" fmla="*/ 9 w 12"/>
                <a:gd name="T21" fmla="*/ 8 h 10"/>
                <a:gd name="T22" fmla="*/ 11 w 12"/>
                <a:gd name="T23" fmla="*/ 8 h 10"/>
                <a:gd name="T24" fmla="*/ 12 w 12"/>
                <a:gd name="T25" fmla="*/ 6 h 10"/>
                <a:gd name="T26" fmla="*/ 7 w 12"/>
                <a:gd name="T27" fmla="*/ 0 h 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
                <a:gd name="T43" fmla="*/ 0 h 10"/>
                <a:gd name="T44" fmla="*/ 12 w 12"/>
                <a:gd name="T45" fmla="*/ 10 h 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 h="10">
                  <a:moveTo>
                    <a:pt x="7" y="0"/>
                  </a:moveTo>
                  <a:lnTo>
                    <a:pt x="6" y="0"/>
                  </a:lnTo>
                  <a:lnTo>
                    <a:pt x="4" y="0"/>
                  </a:lnTo>
                  <a:lnTo>
                    <a:pt x="3" y="0"/>
                  </a:lnTo>
                  <a:lnTo>
                    <a:pt x="0" y="8"/>
                  </a:lnTo>
                  <a:lnTo>
                    <a:pt x="1" y="8"/>
                  </a:lnTo>
                  <a:lnTo>
                    <a:pt x="3" y="8"/>
                  </a:lnTo>
                  <a:lnTo>
                    <a:pt x="4" y="10"/>
                  </a:lnTo>
                  <a:lnTo>
                    <a:pt x="6" y="10"/>
                  </a:lnTo>
                  <a:lnTo>
                    <a:pt x="7" y="8"/>
                  </a:lnTo>
                  <a:lnTo>
                    <a:pt x="9" y="8"/>
                  </a:lnTo>
                  <a:lnTo>
                    <a:pt x="11" y="8"/>
                  </a:lnTo>
                  <a:lnTo>
                    <a:pt x="12" y="6"/>
                  </a:lnTo>
                  <a:lnTo>
                    <a:pt x="7" y="0"/>
                  </a:lnTo>
                  <a:close/>
                </a:path>
              </a:pathLst>
            </a:custGeom>
            <a:solidFill>
              <a:srgbClr val="CC6633"/>
            </a:solidFill>
            <a:ln w="9525">
              <a:noFill/>
              <a:round/>
              <a:headEnd/>
              <a:tailEnd/>
            </a:ln>
          </p:spPr>
          <p:txBody>
            <a:bodyPr/>
            <a:lstStyle/>
            <a:p>
              <a:endParaRPr lang="it-IT">
                <a:solidFill>
                  <a:srgbClr val="FFFFFF"/>
                </a:solidFill>
              </a:endParaRPr>
            </a:p>
          </p:txBody>
        </p:sp>
        <p:sp>
          <p:nvSpPr>
            <p:cNvPr id="28963" name="Freeform 689"/>
            <p:cNvSpPr>
              <a:spLocks/>
            </p:cNvSpPr>
            <p:nvPr/>
          </p:nvSpPr>
          <p:spPr bwMode="auto">
            <a:xfrm>
              <a:off x="2890" y="2149"/>
              <a:ext cx="18" cy="27"/>
            </a:xfrm>
            <a:custGeom>
              <a:avLst/>
              <a:gdLst>
                <a:gd name="T0" fmla="*/ 11 w 18"/>
                <a:gd name="T1" fmla="*/ 2 h 27"/>
                <a:gd name="T2" fmla="*/ 11 w 18"/>
                <a:gd name="T3" fmla="*/ 4 h 27"/>
                <a:gd name="T4" fmla="*/ 11 w 18"/>
                <a:gd name="T5" fmla="*/ 6 h 27"/>
                <a:gd name="T6" fmla="*/ 10 w 18"/>
                <a:gd name="T7" fmla="*/ 8 h 27"/>
                <a:gd name="T8" fmla="*/ 8 w 18"/>
                <a:gd name="T9" fmla="*/ 10 h 27"/>
                <a:gd name="T10" fmla="*/ 7 w 18"/>
                <a:gd name="T11" fmla="*/ 12 h 27"/>
                <a:gd name="T12" fmla="*/ 5 w 18"/>
                <a:gd name="T13" fmla="*/ 16 h 27"/>
                <a:gd name="T14" fmla="*/ 2 w 18"/>
                <a:gd name="T15" fmla="*/ 19 h 27"/>
                <a:gd name="T16" fmla="*/ 0 w 18"/>
                <a:gd name="T17" fmla="*/ 21 h 27"/>
                <a:gd name="T18" fmla="*/ 5 w 18"/>
                <a:gd name="T19" fmla="*/ 27 h 27"/>
                <a:gd name="T20" fmla="*/ 7 w 18"/>
                <a:gd name="T21" fmla="*/ 25 h 27"/>
                <a:gd name="T22" fmla="*/ 10 w 18"/>
                <a:gd name="T23" fmla="*/ 23 h 27"/>
                <a:gd name="T24" fmla="*/ 11 w 18"/>
                <a:gd name="T25" fmla="*/ 19 h 27"/>
                <a:gd name="T26" fmla="*/ 13 w 18"/>
                <a:gd name="T27" fmla="*/ 16 h 27"/>
                <a:gd name="T28" fmla="*/ 16 w 18"/>
                <a:gd name="T29" fmla="*/ 12 h 27"/>
                <a:gd name="T30" fmla="*/ 18 w 18"/>
                <a:gd name="T31" fmla="*/ 8 h 27"/>
                <a:gd name="T32" fmla="*/ 18 w 18"/>
                <a:gd name="T33" fmla="*/ 4 h 27"/>
                <a:gd name="T34" fmla="*/ 18 w 18"/>
                <a:gd name="T35" fmla="*/ 0 h 27"/>
                <a:gd name="T36" fmla="*/ 11 w 18"/>
                <a:gd name="T37" fmla="*/ 2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8"/>
                <a:gd name="T58" fmla="*/ 0 h 27"/>
                <a:gd name="T59" fmla="*/ 18 w 18"/>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8" h="27">
                  <a:moveTo>
                    <a:pt x="11" y="2"/>
                  </a:moveTo>
                  <a:lnTo>
                    <a:pt x="11" y="4"/>
                  </a:lnTo>
                  <a:lnTo>
                    <a:pt x="11" y="6"/>
                  </a:lnTo>
                  <a:lnTo>
                    <a:pt x="10" y="8"/>
                  </a:lnTo>
                  <a:lnTo>
                    <a:pt x="8" y="10"/>
                  </a:lnTo>
                  <a:lnTo>
                    <a:pt x="7" y="12"/>
                  </a:lnTo>
                  <a:lnTo>
                    <a:pt x="5" y="16"/>
                  </a:lnTo>
                  <a:lnTo>
                    <a:pt x="2" y="19"/>
                  </a:lnTo>
                  <a:lnTo>
                    <a:pt x="0" y="21"/>
                  </a:lnTo>
                  <a:lnTo>
                    <a:pt x="5" y="27"/>
                  </a:lnTo>
                  <a:lnTo>
                    <a:pt x="7" y="25"/>
                  </a:lnTo>
                  <a:lnTo>
                    <a:pt x="10" y="23"/>
                  </a:lnTo>
                  <a:lnTo>
                    <a:pt x="11" y="19"/>
                  </a:lnTo>
                  <a:lnTo>
                    <a:pt x="13" y="16"/>
                  </a:lnTo>
                  <a:lnTo>
                    <a:pt x="16" y="12"/>
                  </a:lnTo>
                  <a:lnTo>
                    <a:pt x="18" y="8"/>
                  </a:lnTo>
                  <a:lnTo>
                    <a:pt x="18" y="4"/>
                  </a:lnTo>
                  <a:lnTo>
                    <a:pt x="18" y="0"/>
                  </a:lnTo>
                  <a:lnTo>
                    <a:pt x="11" y="2"/>
                  </a:lnTo>
                  <a:close/>
                </a:path>
              </a:pathLst>
            </a:custGeom>
            <a:solidFill>
              <a:srgbClr val="CC6633"/>
            </a:solidFill>
            <a:ln w="9525">
              <a:noFill/>
              <a:round/>
              <a:headEnd/>
              <a:tailEnd/>
            </a:ln>
          </p:spPr>
          <p:txBody>
            <a:bodyPr/>
            <a:lstStyle/>
            <a:p>
              <a:endParaRPr lang="it-IT">
                <a:solidFill>
                  <a:srgbClr val="FFFFFF"/>
                </a:solidFill>
              </a:endParaRPr>
            </a:p>
          </p:txBody>
        </p:sp>
        <p:sp>
          <p:nvSpPr>
            <p:cNvPr id="28964" name="Freeform 690"/>
            <p:cNvSpPr>
              <a:spLocks/>
            </p:cNvSpPr>
            <p:nvPr/>
          </p:nvSpPr>
          <p:spPr bwMode="auto">
            <a:xfrm>
              <a:off x="2895" y="2132"/>
              <a:ext cx="13" cy="19"/>
            </a:xfrm>
            <a:custGeom>
              <a:avLst/>
              <a:gdLst>
                <a:gd name="T0" fmla="*/ 0 w 13"/>
                <a:gd name="T1" fmla="*/ 6 h 19"/>
                <a:gd name="T2" fmla="*/ 2 w 13"/>
                <a:gd name="T3" fmla="*/ 8 h 19"/>
                <a:gd name="T4" fmla="*/ 3 w 13"/>
                <a:gd name="T5" fmla="*/ 10 h 19"/>
                <a:gd name="T6" fmla="*/ 5 w 13"/>
                <a:gd name="T7" fmla="*/ 12 h 19"/>
                <a:gd name="T8" fmla="*/ 5 w 13"/>
                <a:gd name="T9" fmla="*/ 15 h 19"/>
                <a:gd name="T10" fmla="*/ 5 w 13"/>
                <a:gd name="T11" fmla="*/ 17 h 19"/>
                <a:gd name="T12" fmla="*/ 6 w 13"/>
                <a:gd name="T13" fmla="*/ 19 h 19"/>
                <a:gd name="T14" fmla="*/ 13 w 13"/>
                <a:gd name="T15" fmla="*/ 17 h 19"/>
                <a:gd name="T16" fmla="*/ 11 w 13"/>
                <a:gd name="T17" fmla="*/ 15 h 19"/>
                <a:gd name="T18" fmla="*/ 11 w 13"/>
                <a:gd name="T19" fmla="*/ 10 h 19"/>
                <a:gd name="T20" fmla="*/ 10 w 13"/>
                <a:gd name="T21" fmla="*/ 8 h 19"/>
                <a:gd name="T22" fmla="*/ 10 w 13"/>
                <a:gd name="T23" fmla="*/ 6 h 19"/>
                <a:gd name="T24" fmla="*/ 8 w 13"/>
                <a:gd name="T25" fmla="*/ 4 h 19"/>
                <a:gd name="T26" fmla="*/ 6 w 13"/>
                <a:gd name="T27" fmla="*/ 2 h 19"/>
                <a:gd name="T28" fmla="*/ 5 w 13"/>
                <a:gd name="T29" fmla="*/ 2 h 19"/>
                <a:gd name="T30" fmla="*/ 3 w 13"/>
                <a:gd name="T31" fmla="*/ 0 h 19"/>
                <a:gd name="T32" fmla="*/ 0 w 13"/>
                <a:gd name="T33" fmla="*/ 6 h 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
                <a:gd name="T52" fmla="*/ 0 h 19"/>
                <a:gd name="T53" fmla="*/ 13 w 13"/>
                <a:gd name="T54" fmla="*/ 19 h 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 h="19">
                  <a:moveTo>
                    <a:pt x="0" y="6"/>
                  </a:moveTo>
                  <a:lnTo>
                    <a:pt x="2" y="8"/>
                  </a:lnTo>
                  <a:lnTo>
                    <a:pt x="3" y="10"/>
                  </a:lnTo>
                  <a:lnTo>
                    <a:pt x="5" y="12"/>
                  </a:lnTo>
                  <a:lnTo>
                    <a:pt x="5" y="15"/>
                  </a:lnTo>
                  <a:lnTo>
                    <a:pt x="5" y="17"/>
                  </a:lnTo>
                  <a:lnTo>
                    <a:pt x="6" y="19"/>
                  </a:lnTo>
                  <a:lnTo>
                    <a:pt x="13" y="17"/>
                  </a:lnTo>
                  <a:lnTo>
                    <a:pt x="11" y="15"/>
                  </a:lnTo>
                  <a:lnTo>
                    <a:pt x="11" y="10"/>
                  </a:lnTo>
                  <a:lnTo>
                    <a:pt x="10" y="8"/>
                  </a:lnTo>
                  <a:lnTo>
                    <a:pt x="10" y="6"/>
                  </a:lnTo>
                  <a:lnTo>
                    <a:pt x="8" y="4"/>
                  </a:lnTo>
                  <a:lnTo>
                    <a:pt x="6" y="2"/>
                  </a:lnTo>
                  <a:lnTo>
                    <a:pt x="5" y="2"/>
                  </a:lnTo>
                  <a:lnTo>
                    <a:pt x="3" y="0"/>
                  </a:lnTo>
                  <a:lnTo>
                    <a:pt x="0" y="6"/>
                  </a:lnTo>
                  <a:close/>
                </a:path>
              </a:pathLst>
            </a:custGeom>
            <a:solidFill>
              <a:srgbClr val="CC6633"/>
            </a:solidFill>
            <a:ln w="9525">
              <a:noFill/>
              <a:round/>
              <a:headEnd/>
              <a:tailEnd/>
            </a:ln>
          </p:spPr>
          <p:txBody>
            <a:bodyPr/>
            <a:lstStyle/>
            <a:p>
              <a:endParaRPr lang="it-IT">
                <a:solidFill>
                  <a:srgbClr val="FFFFFF"/>
                </a:solidFill>
              </a:endParaRPr>
            </a:p>
          </p:txBody>
        </p:sp>
        <p:sp>
          <p:nvSpPr>
            <p:cNvPr id="28965" name="Freeform 691"/>
            <p:cNvSpPr>
              <a:spLocks/>
            </p:cNvSpPr>
            <p:nvPr/>
          </p:nvSpPr>
          <p:spPr bwMode="auto">
            <a:xfrm>
              <a:off x="2839" y="2121"/>
              <a:ext cx="11" cy="17"/>
            </a:xfrm>
            <a:custGeom>
              <a:avLst/>
              <a:gdLst>
                <a:gd name="T0" fmla="*/ 11 w 11"/>
                <a:gd name="T1" fmla="*/ 0 h 17"/>
                <a:gd name="T2" fmla="*/ 9 w 11"/>
                <a:gd name="T3" fmla="*/ 0 h 17"/>
                <a:gd name="T4" fmla="*/ 9 w 11"/>
                <a:gd name="T5" fmla="*/ 0 h 17"/>
                <a:gd name="T6" fmla="*/ 8 w 11"/>
                <a:gd name="T7" fmla="*/ 0 h 17"/>
                <a:gd name="T8" fmla="*/ 6 w 11"/>
                <a:gd name="T9" fmla="*/ 0 h 17"/>
                <a:gd name="T10" fmla="*/ 6 w 11"/>
                <a:gd name="T11" fmla="*/ 0 h 17"/>
                <a:gd name="T12" fmla="*/ 5 w 11"/>
                <a:gd name="T13" fmla="*/ 2 h 17"/>
                <a:gd name="T14" fmla="*/ 3 w 11"/>
                <a:gd name="T15" fmla="*/ 2 h 17"/>
                <a:gd name="T16" fmla="*/ 3 w 11"/>
                <a:gd name="T17" fmla="*/ 2 h 17"/>
                <a:gd name="T18" fmla="*/ 1 w 11"/>
                <a:gd name="T19" fmla="*/ 5 h 17"/>
                <a:gd name="T20" fmla="*/ 0 w 11"/>
                <a:gd name="T21" fmla="*/ 7 h 17"/>
                <a:gd name="T22" fmla="*/ 0 w 11"/>
                <a:gd name="T23" fmla="*/ 9 h 17"/>
                <a:gd name="T24" fmla="*/ 0 w 11"/>
                <a:gd name="T25" fmla="*/ 11 h 17"/>
                <a:gd name="T26" fmla="*/ 0 w 11"/>
                <a:gd name="T27" fmla="*/ 13 h 17"/>
                <a:gd name="T28" fmla="*/ 0 w 11"/>
                <a:gd name="T29" fmla="*/ 15 h 17"/>
                <a:gd name="T30" fmla="*/ 1 w 11"/>
                <a:gd name="T31" fmla="*/ 17 h 17"/>
                <a:gd name="T32" fmla="*/ 1 w 11"/>
                <a:gd name="T33" fmla="*/ 17 h 17"/>
                <a:gd name="T34" fmla="*/ 3 w 11"/>
                <a:gd name="T35" fmla="*/ 17 h 17"/>
                <a:gd name="T36" fmla="*/ 5 w 11"/>
                <a:gd name="T37" fmla="*/ 15 h 17"/>
                <a:gd name="T38" fmla="*/ 6 w 11"/>
                <a:gd name="T39" fmla="*/ 13 h 17"/>
                <a:gd name="T40" fmla="*/ 8 w 11"/>
                <a:gd name="T41" fmla="*/ 11 h 17"/>
                <a:gd name="T42" fmla="*/ 8 w 11"/>
                <a:gd name="T43" fmla="*/ 9 h 17"/>
                <a:gd name="T44" fmla="*/ 9 w 11"/>
                <a:gd name="T45" fmla="*/ 5 h 17"/>
                <a:gd name="T46" fmla="*/ 9 w 11"/>
                <a:gd name="T47" fmla="*/ 2 h 17"/>
                <a:gd name="T48" fmla="*/ 11 w 11"/>
                <a:gd name="T49" fmla="*/ 0 h 1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
                <a:gd name="T76" fmla="*/ 0 h 17"/>
                <a:gd name="T77" fmla="*/ 11 w 11"/>
                <a:gd name="T78" fmla="*/ 17 h 1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 h="17">
                  <a:moveTo>
                    <a:pt x="11" y="0"/>
                  </a:moveTo>
                  <a:lnTo>
                    <a:pt x="9" y="0"/>
                  </a:lnTo>
                  <a:lnTo>
                    <a:pt x="8" y="0"/>
                  </a:lnTo>
                  <a:lnTo>
                    <a:pt x="6" y="0"/>
                  </a:lnTo>
                  <a:lnTo>
                    <a:pt x="5" y="2"/>
                  </a:lnTo>
                  <a:lnTo>
                    <a:pt x="3" y="2"/>
                  </a:lnTo>
                  <a:lnTo>
                    <a:pt x="1" y="5"/>
                  </a:lnTo>
                  <a:lnTo>
                    <a:pt x="0" y="7"/>
                  </a:lnTo>
                  <a:lnTo>
                    <a:pt x="0" y="9"/>
                  </a:lnTo>
                  <a:lnTo>
                    <a:pt x="0" y="11"/>
                  </a:lnTo>
                  <a:lnTo>
                    <a:pt x="0" y="13"/>
                  </a:lnTo>
                  <a:lnTo>
                    <a:pt x="0" y="15"/>
                  </a:lnTo>
                  <a:lnTo>
                    <a:pt x="1" y="17"/>
                  </a:lnTo>
                  <a:lnTo>
                    <a:pt x="3" y="17"/>
                  </a:lnTo>
                  <a:lnTo>
                    <a:pt x="5" y="15"/>
                  </a:lnTo>
                  <a:lnTo>
                    <a:pt x="6" y="13"/>
                  </a:lnTo>
                  <a:lnTo>
                    <a:pt x="8" y="11"/>
                  </a:lnTo>
                  <a:lnTo>
                    <a:pt x="8" y="9"/>
                  </a:lnTo>
                  <a:lnTo>
                    <a:pt x="9" y="5"/>
                  </a:lnTo>
                  <a:lnTo>
                    <a:pt x="9" y="2"/>
                  </a:lnTo>
                  <a:lnTo>
                    <a:pt x="11" y="0"/>
                  </a:lnTo>
                  <a:close/>
                </a:path>
              </a:pathLst>
            </a:custGeom>
            <a:solidFill>
              <a:srgbClr val="FFFFFF"/>
            </a:solidFill>
            <a:ln w="9525">
              <a:noFill/>
              <a:round/>
              <a:headEnd/>
              <a:tailEnd/>
            </a:ln>
          </p:spPr>
          <p:txBody>
            <a:bodyPr/>
            <a:lstStyle/>
            <a:p>
              <a:endParaRPr lang="it-IT">
                <a:solidFill>
                  <a:srgbClr val="FFFFFF"/>
                </a:solidFill>
              </a:endParaRPr>
            </a:p>
          </p:txBody>
        </p:sp>
        <p:sp>
          <p:nvSpPr>
            <p:cNvPr id="28966" name="Freeform 692"/>
            <p:cNvSpPr>
              <a:spLocks/>
            </p:cNvSpPr>
            <p:nvPr/>
          </p:nvSpPr>
          <p:spPr bwMode="auto">
            <a:xfrm>
              <a:off x="2912" y="2149"/>
              <a:ext cx="35" cy="16"/>
            </a:xfrm>
            <a:custGeom>
              <a:avLst/>
              <a:gdLst>
                <a:gd name="T0" fmla="*/ 3 w 35"/>
                <a:gd name="T1" fmla="*/ 16 h 16"/>
                <a:gd name="T2" fmla="*/ 7 w 35"/>
                <a:gd name="T3" fmla="*/ 14 h 16"/>
                <a:gd name="T4" fmla="*/ 10 w 35"/>
                <a:gd name="T5" fmla="*/ 14 h 16"/>
                <a:gd name="T6" fmla="*/ 13 w 35"/>
                <a:gd name="T7" fmla="*/ 14 h 16"/>
                <a:gd name="T8" fmla="*/ 18 w 35"/>
                <a:gd name="T9" fmla="*/ 12 h 16"/>
                <a:gd name="T10" fmla="*/ 22 w 35"/>
                <a:gd name="T11" fmla="*/ 12 h 16"/>
                <a:gd name="T12" fmla="*/ 25 w 35"/>
                <a:gd name="T13" fmla="*/ 12 h 16"/>
                <a:gd name="T14" fmla="*/ 30 w 35"/>
                <a:gd name="T15" fmla="*/ 10 h 16"/>
                <a:gd name="T16" fmla="*/ 35 w 35"/>
                <a:gd name="T17" fmla="*/ 6 h 16"/>
                <a:gd name="T18" fmla="*/ 30 w 35"/>
                <a:gd name="T19" fmla="*/ 0 h 16"/>
                <a:gd name="T20" fmla="*/ 27 w 35"/>
                <a:gd name="T21" fmla="*/ 2 h 16"/>
                <a:gd name="T22" fmla="*/ 24 w 35"/>
                <a:gd name="T23" fmla="*/ 4 h 16"/>
                <a:gd name="T24" fmla="*/ 21 w 35"/>
                <a:gd name="T25" fmla="*/ 4 h 16"/>
                <a:gd name="T26" fmla="*/ 18 w 35"/>
                <a:gd name="T27" fmla="*/ 4 h 16"/>
                <a:gd name="T28" fmla="*/ 13 w 35"/>
                <a:gd name="T29" fmla="*/ 4 h 16"/>
                <a:gd name="T30" fmla="*/ 8 w 35"/>
                <a:gd name="T31" fmla="*/ 6 h 16"/>
                <a:gd name="T32" fmla="*/ 5 w 35"/>
                <a:gd name="T33" fmla="*/ 6 h 16"/>
                <a:gd name="T34" fmla="*/ 0 w 35"/>
                <a:gd name="T35" fmla="*/ 8 h 16"/>
                <a:gd name="T36" fmla="*/ 3 w 35"/>
                <a:gd name="T37" fmla="*/ 16 h 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
                <a:gd name="T58" fmla="*/ 0 h 16"/>
                <a:gd name="T59" fmla="*/ 35 w 35"/>
                <a:gd name="T60" fmla="*/ 16 h 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 h="16">
                  <a:moveTo>
                    <a:pt x="3" y="16"/>
                  </a:moveTo>
                  <a:lnTo>
                    <a:pt x="7" y="14"/>
                  </a:lnTo>
                  <a:lnTo>
                    <a:pt x="10" y="14"/>
                  </a:lnTo>
                  <a:lnTo>
                    <a:pt x="13" y="14"/>
                  </a:lnTo>
                  <a:lnTo>
                    <a:pt x="18" y="12"/>
                  </a:lnTo>
                  <a:lnTo>
                    <a:pt x="22" y="12"/>
                  </a:lnTo>
                  <a:lnTo>
                    <a:pt x="25" y="12"/>
                  </a:lnTo>
                  <a:lnTo>
                    <a:pt x="30" y="10"/>
                  </a:lnTo>
                  <a:lnTo>
                    <a:pt x="35" y="6"/>
                  </a:lnTo>
                  <a:lnTo>
                    <a:pt x="30" y="0"/>
                  </a:lnTo>
                  <a:lnTo>
                    <a:pt x="27" y="2"/>
                  </a:lnTo>
                  <a:lnTo>
                    <a:pt x="24" y="4"/>
                  </a:lnTo>
                  <a:lnTo>
                    <a:pt x="21" y="4"/>
                  </a:lnTo>
                  <a:lnTo>
                    <a:pt x="18" y="4"/>
                  </a:lnTo>
                  <a:lnTo>
                    <a:pt x="13" y="4"/>
                  </a:lnTo>
                  <a:lnTo>
                    <a:pt x="8" y="6"/>
                  </a:lnTo>
                  <a:lnTo>
                    <a:pt x="5" y="6"/>
                  </a:lnTo>
                  <a:lnTo>
                    <a:pt x="0" y="8"/>
                  </a:lnTo>
                  <a:lnTo>
                    <a:pt x="3" y="16"/>
                  </a:lnTo>
                  <a:close/>
                </a:path>
              </a:pathLst>
            </a:custGeom>
            <a:solidFill>
              <a:srgbClr val="CC6633"/>
            </a:solidFill>
            <a:ln w="9525">
              <a:noFill/>
              <a:round/>
              <a:headEnd/>
              <a:tailEnd/>
            </a:ln>
          </p:spPr>
          <p:txBody>
            <a:bodyPr/>
            <a:lstStyle/>
            <a:p>
              <a:endParaRPr lang="it-IT">
                <a:solidFill>
                  <a:srgbClr val="FFFFFF"/>
                </a:solidFill>
              </a:endParaRPr>
            </a:p>
          </p:txBody>
        </p:sp>
        <p:sp>
          <p:nvSpPr>
            <p:cNvPr id="28967" name="Freeform 693"/>
            <p:cNvSpPr>
              <a:spLocks/>
            </p:cNvSpPr>
            <p:nvPr/>
          </p:nvSpPr>
          <p:spPr bwMode="auto">
            <a:xfrm>
              <a:off x="2887" y="2157"/>
              <a:ext cx="28" cy="51"/>
            </a:xfrm>
            <a:custGeom>
              <a:avLst/>
              <a:gdLst>
                <a:gd name="T0" fmla="*/ 2 w 28"/>
                <a:gd name="T1" fmla="*/ 42 h 51"/>
                <a:gd name="T2" fmla="*/ 7 w 28"/>
                <a:gd name="T3" fmla="*/ 48 h 51"/>
                <a:gd name="T4" fmla="*/ 8 w 28"/>
                <a:gd name="T5" fmla="*/ 42 h 51"/>
                <a:gd name="T6" fmla="*/ 11 w 28"/>
                <a:gd name="T7" fmla="*/ 38 h 51"/>
                <a:gd name="T8" fmla="*/ 13 w 28"/>
                <a:gd name="T9" fmla="*/ 32 h 51"/>
                <a:gd name="T10" fmla="*/ 16 w 28"/>
                <a:gd name="T11" fmla="*/ 25 h 51"/>
                <a:gd name="T12" fmla="*/ 19 w 28"/>
                <a:gd name="T13" fmla="*/ 21 h 51"/>
                <a:gd name="T14" fmla="*/ 21 w 28"/>
                <a:gd name="T15" fmla="*/ 17 h 51"/>
                <a:gd name="T16" fmla="*/ 24 w 28"/>
                <a:gd name="T17" fmla="*/ 13 h 51"/>
                <a:gd name="T18" fmla="*/ 28 w 28"/>
                <a:gd name="T19" fmla="*/ 8 h 51"/>
                <a:gd name="T20" fmla="*/ 25 w 28"/>
                <a:gd name="T21" fmla="*/ 0 h 51"/>
                <a:gd name="T22" fmla="*/ 21 w 28"/>
                <a:gd name="T23" fmla="*/ 4 h 51"/>
                <a:gd name="T24" fmla="*/ 16 w 28"/>
                <a:gd name="T25" fmla="*/ 11 h 51"/>
                <a:gd name="T26" fmla="*/ 13 w 28"/>
                <a:gd name="T27" fmla="*/ 15 h 51"/>
                <a:gd name="T28" fmla="*/ 10 w 28"/>
                <a:gd name="T29" fmla="*/ 21 h 51"/>
                <a:gd name="T30" fmla="*/ 8 w 28"/>
                <a:gd name="T31" fmla="*/ 27 h 51"/>
                <a:gd name="T32" fmla="*/ 5 w 28"/>
                <a:gd name="T33" fmla="*/ 34 h 51"/>
                <a:gd name="T34" fmla="*/ 3 w 28"/>
                <a:gd name="T35" fmla="*/ 38 h 51"/>
                <a:gd name="T36" fmla="*/ 0 w 28"/>
                <a:gd name="T37" fmla="*/ 44 h 51"/>
                <a:gd name="T38" fmla="*/ 3 w 28"/>
                <a:gd name="T39" fmla="*/ 51 h 51"/>
                <a:gd name="T40" fmla="*/ 2 w 28"/>
                <a:gd name="T41" fmla="*/ 42 h 5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8"/>
                <a:gd name="T64" fmla="*/ 0 h 51"/>
                <a:gd name="T65" fmla="*/ 28 w 28"/>
                <a:gd name="T66" fmla="*/ 51 h 51"/>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8" h="51">
                  <a:moveTo>
                    <a:pt x="2" y="42"/>
                  </a:moveTo>
                  <a:lnTo>
                    <a:pt x="7" y="48"/>
                  </a:lnTo>
                  <a:lnTo>
                    <a:pt x="8" y="42"/>
                  </a:lnTo>
                  <a:lnTo>
                    <a:pt x="11" y="38"/>
                  </a:lnTo>
                  <a:lnTo>
                    <a:pt x="13" y="32"/>
                  </a:lnTo>
                  <a:lnTo>
                    <a:pt x="16" y="25"/>
                  </a:lnTo>
                  <a:lnTo>
                    <a:pt x="19" y="21"/>
                  </a:lnTo>
                  <a:lnTo>
                    <a:pt x="21" y="17"/>
                  </a:lnTo>
                  <a:lnTo>
                    <a:pt x="24" y="13"/>
                  </a:lnTo>
                  <a:lnTo>
                    <a:pt x="28" y="8"/>
                  </a:lnTo>
                  <a:lnTo>
                    <a:pt x="25" y="0"/>
                  </a:lnTo>
                  <a:lnTo>
                    <a:pt x="21" y="4"/>
                  </a:lnTo>
                  <a:lnTo>
                    <a:pt x="16" y="11"/>
                  </a:lnTo>
                  <a:lnTo>
                    <a:pt x="13" y="15"/>
                  </a:lnTo>
                  <a:lnTo>
                    <a:pt x="10" y="21"/>
                  </a:lnTo>
                  <a:lnTo>
                    <a:pt x="8" y="27"/>
                  </a:lnTo>
                  <a:lnTo>
                    <a:pt x="5" y="34"/>
                  </a:lnTo>
                  <a:lnTo>
                    <a:pt x="3" y="38"/>
                  </a:lnTo>
                  <a:lnTo>
                    <a:pt x="0" y="44"/>
                  </a:lnTo>
                  <a:lnTo>
                    <a:pt x="3" y="51"/>
                  </a:lnTo>
                  <a:lnTo>
                    <a:pt x="2" y="42"/>
                  </a:lnTo>
                  <a:close/>
                </a:path>
              </a:pathLst>
            </a:custGeom>
            <a:solidFill>
              <a:srgbClr val="CC6633"/>
            </a:solidFill>
            <a:ln w="9525">
              <a:noFill/>
              <a:round/>
              <a:headEnd/>
              <a:tailEnd/>
            </a:ln>
          </p:spPr>
          <p:txBody>
            <a:bodyPr/>
            <a:lstStyle/>
            <a:p>
              <a:endParaRPr lang="it-IT">
                <a:solidFill>
                  <a:srgbClr val="FFFFFF"/>
                </a:solidFill>
              </a:endParaRPr>
            </a:p>
          </p:txBody>
        </p:sp>
        <p:sp>
          <p:nvSpPr>
            <p:cNvPr id="28968" name="Freeform 694"/>
            <p:cNvSpPr>
              <a:spLocks/>
            </p:cNvSpPr>
            <p:nvPr/>
          </p:nvSpPr>
          <p:spPr bwMode="auto">
            <a:xfrm>
              <a:off x="2889" y="2149"/>
              <a:ext cx="58" cy="59"/>
            </a:xfrm>
            <a:custGeom>
              <a:avLst/>
              <a:gdLst>
                <a:gd name="T0" fmla="*/ 53 w 58"/>
                <a:gd name="T1" fmla="*/ 0 h 59"/>
                <a:gd name="T2" fmla="*/ 48 w 58"/>
                <a:gd name="T3" fmla="*/ 8 h 59"/>
                <a:gd name="T4" fmla="*/ 44 w 58"/>
                <a:gd name="T5" fmla="*/ 16 h 59"/>
                <a:gd name="T6" fmla="*/ 39 w 58"/>
                <a:gd name="T7" fmla="*/ 23 h 59"/>
                <a:gd name="T8" fmla="*/ 33 w 58"/>
                <a:gd name="T9" fmla="*/ 29 h 59"/>
                <a:gd name="T10" fmla="*/ 26 w 58"/>
                <a:gd name="T11" fmla="*/ 35 h 59"/>
                <a:gd name="T12" fmla="*/ 19 w 58"/>
                <a:gd name="T13" fmla="*/ 40 h 59"/>
                <a:gd name="T14" fmla="*/ 11 w 58"/>
                <a:gd name="T15" fmla="*/ 46 h 59"/>
                <a:gd name="T16" fmla="*/ 0 w 58"/>
                <a:gd name="T17" fmla="*/ 50 h 59"/>
                <a:gd name="T18" fmla="*/ 1 w 58"/>
                <a:gd name="T19" fmla="*/ 59 h 59"/>
                <a:gd name="T20" fmla="*/ 12 w 58"/>
                <a:gd name="T21" fmla="*/ 54 h 59"/>
                <a:gd name="T22" fmla="*/ 22 w 58"/>
                <a:gd name="T23" fmla="*/ 48 h 59"/>
                <a:gd name="T24" fmla="*/ 30 w 58"/>
                <a:gd name="T25" fmla="*/ 42 h 59"/>
                <a:gd name="T26" fmla="*/ 37 w 58"/>
                <a:gd name="T27" fmla="*/ 35 h 59"/>
                <a:gd name="T28" fmla="*/ 44 w 58"/>
                <a:gd name="T29" fmla="*/ 29 h 59"/>
                <a:gd name="T30" fmla="*/ 48 w 58"/>
                <a:gd name="T31" fmla="*/ 21 h 59"/>
                <a:gd name="T32" fmla="*/ 53 w 58"/>
                <a:gd name="T33" fmla="*/ 14 h 59"/>
                <a:gd name="T34" fmla="*/ 58 w 58"/>
                <a:gd name="T35" fmla="*/ 4 h 59"/>
                <a:gd name="T36" fmla="*/ 53 w 58"/>
                <a:gd name="T37" fmla="*/ 0 h 5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
                <a:gd name="T58" fmla="*/ 0 h 59"/>
                <a:gd name="T59" fmla="*/ 58 w 58"/>
                <a:gd name="T60" fmla="*/ 59 h 5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 h="59">
                  <a:moveTo>
                    <a:pt x="53" y="0"/>
                  </a:moveTo>
                  <a:lnTo>
                    <a:pt x="48" y="8"/>
                  </a:lnTo>
                  <a:lnTo>
                    <a:pt x="44" y="16"/>
                  </a:lnTo>
                  <a:lnTo>
                    <a:pt x="39" y="23"/>
                  </a:lnTo>
                  <a:lnTo>
                    <a:pt x="33" y="29"/>
                  </a:lnTo>
                  <a:lnTo>
                    <a:pt x="26" y="35"/>
                  </a:lnTo>
                  <a:lnTo>
                    <a:pt x="19" y="40"/>
                  </a:lnTo>
                  <a:lnTo>
                    <a:pt x="11" y="46"/>
                  </a:lnTo>
                  <a:lnTo>
                    <a:pt x="0" y="50"/>
                  </a:lnTo>
                  <a:lnTo>
                    <a:pt x="1" y="59"/>
                  </a:lnTo>
                  <a:lnTo>
                    <a:pt x="12" y="54"/>
                  </a:lnTo>
                  <a:lnTo>
                    <a:pt x="22" y="48"/>
                  </a:lnTo>
                  <a:lnTo>
                    <a:pt x="30" y="42"/>
                  </a:lnTo>
                  <a:lnTo>
                    <a:pt x="37" y="35"/>
                  </a:lnTo>
                  <a:lnTo>
                    <a:pt x="44" y="29"/>
                  </a:lnTo>
                  <a:lnTo>
                    <a:pt x="48" y="21"/>
                  </a:lnTo>
                  <a:lnTo>
                    <a:pt x="53" y="14"/>
                  </a:lnTo>
                  <a:lnTo>
                    <a:pt x="58" y="4"/>
                  </a:lnTo>
                  <a:lnTo>
                    <a:pt x="53" y="0"/>
                  </a:lnTo>
                  <a:close/>
                </a:path>
              </a:pathLst>
            </a:custGeom>
            <a:solidFill>
              <a:srgbClr val="CC6633"/>
            </a:solidFill>
            <a:ln w="9525">
              <a:noFill/>
              <a:round/>
              <a:headEnd/>
              <a:tailEnd/>
            </a:ln>
          </p:spPr>
          <p:txBody>
            <a:bodyPr/>
            <a:lstStyle/>
            <a:p>
              <a:endParaRPr lang="it-IT">
                <a:solidFill>
                  <a:srgbClr val="FFFFFF"/>
                </a:solidFill>
              </a:endParaRPr>
            </a:p>
          </p:txBody>
        </p:sp>
        <p:sp>
          <p:nvSpPr>
            <p:cNvPr id="28969" name="Freeform 695"/>
            <p:cNvSpPr>
              <a:spLocks/>
            </p:cNvSpPr>
            <p:nvPr/>
          </p:nvSpPr>
          <p:spPr bwMode="auto">
            <a:xfrm>
              <a:off x="2908" y="2168"/>
              <a:ext cx="7" cy="8"/>
            </a:xfrm>
            <a:custGeom>
              <a:avLst/>
              <a:gdLst>
                <a:gd name="T0" fmla="*/ 7 w 7"/>
                <a:gd name="T1" fmla="*/ 0 h 8"/>
                <a:gd name="T2" fmla="*/ 6 w 7"/>
                <a:gd name="T3" fmla="*/ 2 h 8"/>
                <a:gd name="T4" fmla="*/ 4 w 7"/>
                <a:gd name="T5" fmla="*/ 2 h 8"/>
                <a:gd name="T6" fmla="*/ 4 w 7"/>
                <a:gd name="T7" fmla="*/ 2 h 8"/>
                <a:gd name="T8" fmla="*/ 3 w 7"/>
                <a:gd name="T9" fmla="*/ 4 h 8"/>
                <a:gd name="T10" fmla="*/ 3 w 7"/>
                <a:gd name="T11" fmla="*/ 4 h 8"/>
                <a:gd name="T12" fmla="*/ 1 w 7"/>
                <a:gd name="T13" fmla="*/ 6 h 8"/>
                <a:gd name="T14" fmla="*/ 0 w 7"/>
                <a:gd name="T15" fmla="*/ 6 h 8"/>
                <a:gd name="T16" fmla="*/ 0 w 7"/>
                <a:gd name="T17" fmla="*/ 8 h 8"/>
                <a:gd name="T18" fmla="*/ 1 w 7"/>
                <a:gd name="T19" fmla="*/ 8 h 8"/>
                <a:gd name="T20" fmla="*/ 1 w 7"/>
                <a:gd name="T21" fmla="*/ 6 h 8"/>
                <a:gd name="T22" fmla="*/ 3 w 7"/>
                <a:gd name="T23" fmla="*/ 6 h 8"/>
                <a:gd name="T24" fmla="*/ 3 w 7"/>
                <a:gd name="T25" fmla="*/ 4 h 8"/>
                <a:gd name="T26" fmla="*/ 4 w 7"/>
                <a:gd name="T27" fmla="*/ 2 h 8"/>
                <a:gd name="T28" fmla="*/ 4 w 7"/>
                <a:gd name="T29" fmla="*/ 2 h 8"/>
                <a:gd name="T30" fmla="*/ 6 w 7"/>
                <a:gd name="T31" fmla="*/ 0 h 8"/>
                <a:gd name="T32" fmla="*/ 7 w 7"/>
                <a:gd name="T33" fmla="*/ 0 h 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
                <a:gd name="T52" fmla="*/ 0 h 8"/>
                <a:gd name="T53" fmla="*/ 7 w 7"/>
                <a:gd name="T54" fmla="*/ 8 h 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 h="8">
                  <a:moveTo>
                    <a:pt x="7" y="0"/>
                  </a:moveTo>
                  <a:lnTo>
                    <a:pt x="6" y="2"/>
                  </a:lnTo>
                  <a:lnTo>
                    <a:pt x="4" y="2"/>
                  </a:lnTo>
                  <a:lnTo>
                    <a:pt x="3" y="4"/>
                  </a:lnTo>
                  <a:lnTo>
                    <a:pt x="1" y="6"/>
                  </a:lnTo>
                  <a:lnTo>
                    <a:pt x="0" y="6"/>
                  </a:lnTo>
                  <a:lnTo>
                    <a:pt x="0" y="8"/>
                  </a:lnTo>
                  <a:lnTo>
                    <a:pt x="1" y="8"/>
                  </a:lnTo>
                  <a:lnTo>
                    <a:pt x="1" y="6"/>
                  </a:lnTo>
                  <a:lnTo>
                    <a:pt x="3" y="6"/>
                  </a:lnTo>
                  <a:lnTo>
                    <a:pt x="3" y="4"/>
                  </a:lnTo>
                  <a:lnTo>
                    <a:pt x="4" y="2"/>
                  </a:lnTo>
                  <a:lnTo>
                    <a:pt x="6" y="0"/>
                  </a:lnTo>
                  <a:lnTo>
                    <a:pt x="7" y="0"/>
                  </a:lnTo>
                  <a:close/>
                </a:path>
              </a:pathLst>
            </a:custGeom>
            <a:solidFill>
              <a:srgbClr val="FFFFFF"/>
            </a:solidFill>
            <a:ln w="9525">
              <a:noFill/>
              <a:round/>
              <a:headEnd/>
              <a:tailEnd/>
            </a:ln>
          </p:spPr>
          <p:txBody>
            <a:bodyPr/>
            <a:lstStyle/>
            <a:p>
              <a:endParaRPr lang="it-IT">
                <a:solidFill>
                  <a:srgbClr val="FFFFFF"/>
                </a:solidFill>
              </a:endParaRPr>
            </a:p>
          </p:txBody>
        </p:sp>
        <p:sp>
          <p:nvSpPr>
            <p:cNvPr id="28970" name="Freeform 696"/>
            <p:cNvSpPr>
              <a:spLocks/>
            </p:cNvSpPr>
            <p:nvPr/>
          </p:nvSpPr>
          <p:spPr bwMode="auto">
            <a:xfrm>
              <a:off x="2948" y="2075"/>
              <a:ext cx="32" cy="19"/>
            </a:xfrm>
            <a:custGeom>
              <a:avLst/>
              <a:gdLst>
                <a:gd name="T0" fmla="*/ 2 w 32"/>
                <a:gd name="T1" fmla="*/ 19 h 19"/>
                <a:gd name="T2" fmla="*/ 5 w 32"/>
                <a:gd name="T3" fmla="*/ 17 h 19"/>
                <a:gd name="T4" fmla="*/ 10 w 32"/>
                <a:gd name="T5" fmla="*/ 17 h 19"/>
                <a:gd name="T6" fmla="*/ 13 w 32"/>
                <a:gd name="T7" fmla="*/ 15 h 19"/>
                <a:gd name="T8" fmla="*/ 16 w 32"/>
                <a:gd name="T9" fmla="*/ 15 h 19"/>
                <a:gd name="T10" fmla="*/ 21 w 32"/>
                <a:gd name="T11" fmla="*/ 13 h 19"/>
                <a:gd name="T12" fmla="*/ 24 w 32"/>
                <a:gd name="T13" fmla="*/ 11 h 19"/>
                <a:gd name="T14" fmla="*/ 28 w 32"/>
                <a:gd name="T15" fmla="*/ 8 h 19"/>
                <a:gd name="T16" fmla="*/ 32 w 32"/>
                <a:gd name="T17" fmla="*/ 6 h 19"/>
                <a:gd name="T18" fmla="*/ 30 w 32"/>
                <a:gd name="T19" fmla="*/ 0 h 19"/>
                <a:gd name="T20" fmla="*/ 25 w 32"/>
                <a:gd name="T21" fmla="*/ 0 h 19"/>
                <a:gd name="T22" fmla="*/ 22 w 32"/>
                <a:gd name="T23" fmla="*/ 2 h 19"/>
                <a:gd name="T24" fmla="*/ 19 w 32"/>
                <a:gd name="T25" fmla="*/ 4 h 19"/>
                <a:gd name="T26" fmla="*/ 14 w 32"/>
                <a:gd name="T27" fmla="*/ 4 h 19"/>
                <a:gd name="T28" fmla="*/ 11 w 32"/>
                <a:gd name="T29" fmla="*/ 6 h 19"/>
                <a:gd name="T30" fmla="*/ 8 w 32"/>
                <a:gd name="T31" fmla="*/ 8 h 19"/>
                <a:gd name="T32" fmla="*/ 3 w 32"/>
                <a:gd name="T33" fmla="*/ 8 h 19"/>
                <a:gd name="T34" fmla="*/ 0 w 32"/>
                <a:gd name="T35" fmla="*/ 11 h 19"/>
                <a:gd name="T36" fmla="*/ 2 w 32"/>
                <a:gd name="T37" fmla="*/ 19 h 1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19"/>
                <a:gd name="T59" fmla="*/ 32 w 32"/>
                <a:gd name="T60" fmla="*/ 19 h 1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19">
                  <a:moveTo>
                    <a:pt x="2" y="19"/>
                  </a:moveTo>
                  <a:lnTo>
                    <a:pt x="5" y="17"/>
                  </a:lnTo>
                  <a:lnTo>
                    <a:pt x="10" y="17"/>
                  </a:lnTo>
                  <a:lnTo>
                    <a:pt x="13" y="15"/>
                  </a:lnTo>
                  <a:lnTo>
                    <a:pt x="16" y="15"/>
                  </a:lnTo>
                  <a:lnTo>
                    <a:pt x="21" y="13"/>
                  </a:lnTo>
                  <a:lnTo>
                    <a:pt x="24" y="11"/>
                  </a:lnTo>
                  <a:lnTo>
                    <a:pt x="28" y="8"/>
                  </a:lnTo>
                  <a:lnTo>
                    <a:pt x="32" y="6"/>
                  </a:lnTo>
                  <a:lnTo>
                    <a:pt x="30" y="0"/>
                  </a:lnTo>
                  <a:lnTo>
                    <a:pt x="25" y="0"/>
                  </a:lnTo>
                  <a:lnTo>
                    <a:pt x="22" y="2"/>
                  </a:lnTo>
                  <a:lnTo>
                    <a:pt x="19" y="4"/>
                  </a:lnTo>
                  <a:lnTo>
                    <a:pt x="14" y="4"/>
                  </a:lnTo>
                  <a:lnTo>
                    <a:pt x="11" y="6"/>
                  </a:lnTo>
                  <a:lnTo>
                    <a:pt x="8" y="8"/>
                  </a:lnTo>
                  <a:lnTo>
                    <a:pt x="3" y="8"/>
                  </a:lnTo>
                  <a:lnTo>
                    <a:pt x="0" y="11"/>
                  </a:lnTo>
                  <a:lnTo>
                    <a:pt x="2" y="19"/>
                  </a:lnTo>
                  <a:close/>
                </a:path>
              </a:pathLst>
            </a:custGeom>
            <a:solidFill>
              <a:srgbClr val="CC6633"/>
            </a:solidFill>
            <a:ln w="9525">
              <a:noFill/>
              <a:round/>
              <a:headEnd/>
              <a:tailEnd/>
            </a:ln>
          </p:spPr>
          <p:txBody>
            <a:bodyPr/>
            <a:lstStyle/>
            <a:p>
              <a:endParaRPr lang="it-IT">
                <a:solidFill>
                  <a:srgbClr val="FFFFFF"/>
                </a:solidFill>
              </a:endParaRPr>
            </a:p>
          </p:txBody>
        </p:sp>
        <p:sp>
          <p:nvSpPr>
            <p:cNvPr id="28971" name="Freeform 697"/>
            <p:cNvSpPr>
              <a:spLocks/>
            </p:cNvSpPr>
            <p:nvPr/>
          </p:nvSpPr>
          <p:spPr bwMode="auto">
            <a:xfrm>
              <a:off x="2933" y="2086"/>
              <a:ext cx="17" cy="61"/>
            </a:xfrm>
            <a:custGeom>
              <a:avLst/>
              <a:gdLst>
                <a:gd name="T0" fmla="*/ 11 w 17"/>
                <a:gd name="T1" fmla="*/ 52 h 61"/>
                <a:gd name="T2" fmla="*/ 9 w 17"/>
                <a:gd name="T3" fmla="*/ 48 h 61"/>
                <a:gd name="T4" fmla="*/ 6 w 17"/>
                <a:gd name="T5" fmla="*/ 44 h 61"/>
                <a:gd name="T6" fmla="*/ 6 w 17"/>
                <a:gd name="T7" fmla="*/ 37 h 61"/>
                <a:gd name="T8" fmla="*/ 6 w 17"/>
                <a:gd name="T9" fmla="*/ 29 h 61"/>
                <a:gd name="T10" fmla="*/ 7 w 17"/>
                <a:gd name="T11" fmla="*/ 23 h 61"/>
                <a:gd name="T12" fmla="*/ 11 w 17"/>
                <a:gd name="T13" fmla="*/ 16 h 61"/>
                <a:gd name="T14" fmla="*/ 14 w 17"/>
                <a:gd name="T15" fmla="*/ 12 h 61"/>
                <a:gd name="T16" fmla="*/ 17 w 17"/>
                <a:gd name="T17" fmla="*/ 8 h 61"/>
                <a:gd name="T18" fmla="*/ 15 w 17"/>
                <a:gd name="T19" fmla="*/ 0 h 61"/>
                <a:gd name="T20" fmla="*/ 9 w 17"/>
                <a:gd name="T21" fmla="*/ 4 h 61"/>
                <a:gd name="T22" fmla="*/ 4 w 17"/>
                <a:gd name="T23" fmla="*/ 12 h 61"/>
                <a:gd name="T24" fmla="*/ 1 w 17"/>
                <a:gd name="T25" fmla="*/ 21 h 61"/>
                <a:gd name="T26" fmla="*/ 0 w 17"/>
                <a:gd name="T27" fmla="*/ 29 h 61"/>
                <a:gd name="T28" fmla="*/ 0 w 17"/>
                <a:gd name="T29" fmla="*/ 37 h 61"/>
                <a:gd name="T30" fmla="*/ 0 w 17"/>
                <a:gd name="T31" fmla="*/ 46 h 61"/>
                <a:gd name="T32" fmla="*/ 3 w 17"/>
                <a:gd name="T33" fmla="*/ 54 h 61"/>
                <a:gd name="T34" fmla="*/ 7 w 17"/>
                <a:gd name="T35" fmla="*/ 61 h 61"/>
                <a:gd name="T36" fmla="*/ 11 w 17"/>
                <a:gd name="T37" fmla="*/ 52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61"/>
                <a:gd name="T59" fmla="*/ 17 w 17"/>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61">
                  <a:moveTo>
                    <a:pt x="11" y="52"/>
                  </a:moveTo>
                  <a:lnTo>
                    <a:pt x="9" y="48"/>
                  </a:lnTo>
                  <a:lnTo>
                    <a:pt x="6" y="44"/>
                  </a:lnTo>
                  <a:lnTo>
                    <a:pt x="6" y="37"/>
                  </a:lnTo>
                  <a:lnTo>
                    <a:pt x="6" y="29"/>
                  </a:lnTo>
                  <a:lnTo>
                    <a:pt x="7" y="23"/>
                  </a:lnTo>
                  <a:lnTo>
                    <a:pt x="11" y="16"/>
                  </a:lnTo>
                  <a:lnTo>
                    <a:pt x="14" y="12"/>
                  </a:lnTo>
                  <a:lnTo>
                    <a:pt x="17" y="8"/>
                  </a:lnTo>
                  <a:lnTo>
                    <a:pt x="15" y="0"/>
                  </a:lnTo>
                  <a:lnTo>
                    <a:pt x="9" y="4"/>
                  </a:lnTo>
                  <a:lnTo>
                    <a:pt x="4" y="12"/>
                  </a:lnTo>
                  <a:lnTo>
                    <a:pt x="1" y="21"/>
                  </a:lnTo>
                  <a:lnTo>
                    <a:pt x="0" y="29"/>
                  </a:lnTo>
                  <a:lnTo>
                    <a:pt x="0" y="37"/>
                  </a:lnTo>
                  <a:lnTo>
                    <a:pt x="0" y="46"/>
                  </a:lnTo>
                  <a:lnTo>
                    <a:pt x="3" y="54"/>
                  </a:lnTo>
                  <a:lnTo>
                    <a:pt x="7" y="61"/>
                  </a:lnTo>
                  <a:lnTo>
                    <a:pt x="11" y="52"/>
                  </a:lnTo>
                  <a:close/>
                </a:path>
              </a:pathLst>
            </a:custGeom>
            <a:solidFill>
              <a:srgbClr val="CC6633"/>
            </a:solidFill>
            <a:ln w="9525">
              <a:noFill/>
              <a:round/>
              <a:headEnd/>
              <a:tailEnd/>
            </a:ln>
          </p:spPr>
          <p:txBody>
            <a:bodyPr/>
            <a:lstStyle/>
            <a:p>
              <a:endParaRPr lang="it-IT">
                <a:solidFill>
                  <a:srgbClr val="FFFFFF"/>
                </a:solidFill>
              </a:endParaRPr>
            </a:p>
          </p:txBody>
        </p:sp>
        <p:sp>
          <p:nvSpPr>
            <p:cNvPr id="28972" name="Freeform 698"/>
            <p:cNvSpPr>
              <a:spLocks/>
            </p:cNvSpPr>
            <p:nvPr/>
          </p:nvSpPr>
          <p:spPr bwMode="auto">
            <a:xfrm>
              <a:off x="2940" y="2117"/>
              <a:ext cx="32" cy="32"/>
            </a:xfrm>
            <a:custGeom>
              <a:avLst/>
              <a:gdLst>
                <a:gd name="T0" fmla="*/ 27 w 32"/>
                <a:gd name="T1" fmla="*/ 0 h 32"/>
                <a:gd name="T2" fmla="*/ 24 w 32"/>
                <a:gd name="T3" fmla="*/ 4 h 32"/>
                <a:gd name="T4" fmla="*/ 21 w 32"/>
                <a:gd name="T5" fmla="*/ 9 h 32"/>
                <a:gd name="T6" fmla="*/ 18 w 32"/>
                <a:gd name="T7" fmla="*/ 13 h 32"/>
                <a:gd name="T8" fmla="*/ 13 w 32"/>
                <a:gd name="T9" fmla="*/ 17 h 32"/>
                <a:gd name="T10" fmla="*/ 10 w 32"/>
                <a:gd name="T11" fmla="*/ 19 h 32"/>
                <a:gd name="T12" fmla="*/ 7 w 32"/>
                <a:gd name="T13" fmla="*/ 21 h 32"/>
                <a:gd name="T14" fmla="*/ 5 w 32"/>
                <a:gd name="T15" fmla="*/ 21 h 32"/>
                <a:gd name="T16" fmla="*/ 4 w 32"/>
                <a:gd name="T17" fmla="*/ 21 h 32"/>
                <a:gd name="T18" fmla="*/ 0 w 32"/>
                <a:gd name="T19" fmla="*/ 30 h 32"/>
                <a:gd name="T20" fmla="*/ 4 w 32"/>
                <a:gd name="T21" fmla="*/ 32 h 32"/>
                <a:gd name="T22" fmla="*/ 8 w 32"/>
                <a:gd name="T23" fmla="*/ 30 h 32"/>
                <a:gd name="T24" fmla="*/ 13 w 32"/>
                <a:gd name="T25" fmla="*/ 27 h 32"/>
                <a:gd name="T26" fmla="*/ 18 w 32"/>
                <a:gd name="T27" fmla="*/ 23 h 32"/>
                <a:gd name="T28" fmla="*/ 21 w 32"/>
                <a:gd name="T29" fmla="*/ 19 h 32"/>
                <a:gd name="T30" fmla="*/ 25 w 32"/>
                <a:gd name="T31" fmla="*/ 15 h 32"/>
                <a:gd name="T32" fmla="*/ 29 w 32"/>
                <a:gd name="T33" fmla="*/ 11 h 32"/>
                <a:gd name="T34" fmla="*/ 32 w 32"/>
                <a:gd name="T35" fmla="*/ 6 h 32"/>
                <a:gd name="T36" fmla="*/ 27 w 32"/>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2"/>
                <a:gd name="T58" fmla="*/ 0 h 32"/>
                <a:gd name="T59" fmla="*/ 32 w 32"/>
                <a:gd name="T60" fmla="*/ 32 h 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2" h="32">
                  <a:moveTo>
                    <a:pt x="27" y="0"/>
                  </a:moveTo>
                  <a:lnTo>
                    <a:pt x="24" y="4"/>
                  </a:lnTo>
                  <a:lnTo>
                    <a:pt x="21" y="9"/>
                  </a:lnTo>
                  <a:lnTo>
                    <a:pt x="18" y="13"/>
                  </a:lnTo>
                  <a:lnTo>
                    <a:pt x="13" y="17"/>
                  </a:lnTo>
                  <a:lnTo>
                    <a:pt x="10" y="19"/>
                  </a:lnTo>
                  <a:lnTo>
                    <a:pt x="7" y="21"/>
                  </a:lnTo>
                  <a:lnTo>
                    <a:pt x="5" y="21"/>
                  </a:lnTo>
                  <a:lnTo>
                    <a:pt x="4" y="21"/>
                  </a:lnTo>
                  <a:lnTo>
                    <a:pt x="0" y="30"/>
                  </a:lnTo>
                  <a:lnTo>
                    <a:pt x="4" y="32"/>
                  </a:lnTo>
                  <a:lnTo>
                    <a:pt x="8" y="30"/>
                  </a:lnTo>
                  <a:lnTo>
                    <a:pt x="13" y="27"/>
                  </a:lnTo>
                  <a:lnTo>
                    <a:pt x="18" y="23"/>
                  </a:lnTo>
                  <a:lnTo>
                    <a:pt x="21" y="19"/>
                  </a:lnTo>
                  <a:lnTo>
                    <a:pt x="25" y="15"/>
                  </a:lnTo>
                  <a:lnTo>
                    <a:pt x="29" y="11"/>
                  </a:lnTo>
                  <a:lnTo>
                    <a:pt x="32" y="6"/>
                  </a:lnTo>
                  <a:lnTo>
                    <a:pt x="27" y="0"/>
                  </a:lnTo>
                  <a:close/>
                </a:path>
              </a:pathLst>
            </a:custGeom>
            <a:solidFill>
              <a:srgbClr val="CC6633"/>
            </a:solidFill>
            <a:ln w="9525">
              <a:noFill/>
              <a:round/>
              <a:headEnd/>
              <a:tailEnd/>
            </a:ln>
          </p:spPr>
          <p:txBody>
            <a:bodyPr/>
            <a:lstStyle/>
            <a:p>
              <a:endParaRPr lang="it-IT">
                <a:solidFill>
                  <a:srgbClr val="FFFFFF"/>
                </a:solidFill>
              </a:endParaRPr>
            </a:p>
          </p:txBody>
        </p:sp>
        <p:sp>
          <p:nvSpPr>
            <p:cNvPr id="28973" name="Freeform 699"/>
            <p:cNvSpPr>
              <a:spLocks/>
            </p:cNvSpPr>
            <p:nvPr/>
          </p:nvSpPr>
          <p:spPr bwMode="auto">
            <a:xfrm>
              <a:off x="2967" y="2077"/>
              <a:ext cx="17" cy="46"/>
            </a:xfrm>
            <a:custGeom>
              <a:avLst/>
              <a:gdLst>
                <a:gd name="T0" fmla="*/ 9 w 17"/>
                <a:gd name="T1" fmla="*/ 2 h 46"/>
                <a:gd name="T2" fmla="*/ 9 w 17"/>
                <a:gd name="T3" fmla="*/ 9 h 46"/>
                <a:gd name="T4" fmla="*/ 9 w 17"/>
                <a:gd name="T5" fmla="*/ 13 h 46"/>
                <a:gd name="T6" fmla="*/ 9 w 17"/>
                <a:gd name="T7" fmla="*/ 19 h 46"/>
                <a:gd name="T8" fmla="*/ 8 w 17"/>
                <a:gd name="T9" fmla="*/ 23 h 46"/>
                <a:gd name="T10" fmla="*/ 6 w 17"/>
                <a:gd name="T11" fmla="*/ 28 h 46"/>
                <a:gd name="T12" fmla="*/ 5 w 17"/>
                <a:gd name="T13" fmla="*/ 32 h 46"/>
                <a:gd name="T14" fmla="*/ 3 w 17"/>
                <a:gd name="T15" fmla="*/ 36 h 46"/>
                <a:gd name="T16" fmla="*/ 0 w 17"/>
                <a:gd name="T17" fmla="*/ 40 h 46"/>
                <a:gd name="T18" fmla="*/ 5 w 17"/>
                <a:gd name="T19" fmla="*/ 46 h 46"/>
                <a:gd name="T20" fmla="*/ 8 w 17"/>
                <a:gd name="T21" fmla="*/ 42 h 46"/>
                <a:gd name="T22" fmla="*/ 11 w 17"/>
                <a:gd name="T23" fmla="*/ 38 h 46"/>
                <a:gd name="T24" fmla="*/ 13 w 17"/>
                <a:gd name="T25" fmla="*/ 32 h 46"/>
                <a:gd name="T26" fmla="*/ 14 w 17"/>
                <a:gd name="T27" fmla="*/ 28 h 46"/>
                <a:gd name="T28" fmla="*/ 16 w 17"/>
                <a:gd name="T29" fmla="*/ 21 h 46"/>
                <a:gd name="T30" fmla="*/ 17 w 17"/>
                <a:gd name="T31" fmla="*/ 13 h 46"/>
                <a:gd name="T32" fmla="*/ 16 w 17"/>
                <a:gd name="T33" fmla="*/ 6 h 46"/>
                <a:gd name="T34" fmla="*/ 16 w 17"/>
                <a:gd name="T35" fmla="*/ 0 h 46"/>
                <a:gd name="T36" fmla="*/ 9 w 17"/>
                <a:gd name="T37" fmla="*/ 2 h 4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46"/>
                <a:gd name="T59" fmla="*/ 17 w 17"/>
                <a:gd name="T60" fmla="*/ 46 h 4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46">
                  <a:moveTo>
                    <a:pt x="9" y="2"/>
                  </a:moveTo>
                  <a:lnTo>
                    <a:pt x="9" y="9"/>
                  </a:lnTo>
                  <a:lnTo>
                    <a:pt x="9" y="13"/>
                  </a:lnTo>
                  <a:lnTo>
                    <a:pt x="9" y="19"/>
                  </a:lnTo>
                  <a:lnTo>
                    <a:pt x="8" y="23"/>
                  </a:lnTo>
                  <a:lnTo>
                    <a:pt x="6" y="28"/>
                  </a:lnTo>
                  <a:lnTo>
                    <a:pt x="5" y="32"/>
                  </a:lnTo>
                  <a:lnTo>
                    <a:pt x="3" y="36"/>
                  </a:lnTo>
                  <a:lnTo>
                    <a:pt x="0" y="40"/>
                  </a:lnTo>
                  <a:lnTo>
                    <a:pt x="5" y="46"/>
                  </a:lnTo>
                  <a:lnTo>
                    <a:pt x="8" y="42"/>
                  </a:lnTo>
                  <a:lnTo>
                    <a:pt x="11" y="38"/>
                  </a:lnTo>
                  <a:lnTo>
                    <a:pt x="13" y="32"/>
                  </a:lnTo>
                  <a:lnTo>
                    <a:pt x="14" y="28"/>
                  </a:lnTo>
                  <a:lnTo>
                    <a:pt x="16" y="21"/>
                  </a:lnTo>
                  <a:lnTo>
                    <a:pt x="17" y="13"/>
                  </a:lnTo>
                  <a:lnTo>
                    <a:pt x="16" y="6"/>
                  </a:lnTo>
                  <a:lnTo>
                    <a:pt x="16" y="0"/>
                  </a:lnTo>
                  <a:lnTo>
                    <a:pt x="9" y="2"/>
                  </a:lnTo>
                  <a:close/>
                </a:path>
              </a:pathLst>
            </a:custGeom>
            <a:solidFill>
              <a:srgbClr val="CC6633"/>
            </a:solidFill>
            <a:ln w="9525">
              <a:noFill/>
              <a:round/>
              <a:headEnd/>
              <a:tailEnd/>
            </a:ln>
          </p:spPr>
          <p:txBody>
            <a:bodyPr/>
            <a:lstStyle/>
            <a:p>
              <a:endParaRPr lang="it-IT">
                <a:solidFill>
                  <a:srgbClr val="FFFFFF"/>
                </a:solidFill>
              </a:endParaRPr>
            </a:p>
          </p:txBody>
        </p:sp>
        <p:sp>
          <p:nvSpPr>
            <p:cNvPr id="28974" name="Freeform 700"/>
            <p:cNvSpPr>
              <a:spLocks/>
            </p:cNvSpPr>
            <p:nvPr/>
          </p:nvSpPr>
          <p:spPr bwMode="auto">
            <a:xfrm>
              <a:off x="2947" y="2094"/>
              <a:ext cx="11" cy="15"/>
            </a:xfrm>
            <a:custGeom>
              <a:avLst/>
              <a:gdLst>
                <a:gd name="T0" fmla="*/ 11 w 11"/>
                <a:gd name="T1" fmla="*/ 0 h 15"/>
                <a:gd name="T2" fmla="*/ 9 w 11"/>
                <a:gd name="T3" fmla="*/ 2 h 15"/>
                <a:gd name="T4" fmla="*/ 8 w 11"/>
                <a:gd name="T5" fmla="*/ 2 h 15"/>
                <a:gd name="T6" fmla="*/ 6 w 11"/>
                <a:gd name="T7" fmla="*/ 4 h 15"/>
                <a:gd name="T8" fmla="*/ 4 w 11"/>
                <a:gd name="T9" fmla="*/ 4 h 15"/>
                <a:gd name="T10" fmla="*/ 3 w 11"/>
                <a:gd name="T11" fmla="*/ 6 h 15"/>
                <a:gd name="T12" fmla="*/ 1 w 11"/>
                <a:gd name="T13" fmla="*/ 8 h 15"/>
                <a:gd name="T14" fmla="*/ 0 w 11"/>
                <a:gd name="T15" fmla="*/ 11 h 15"/>
                <a:gd name="T16" fmla="*/ 0 w 11"/>
                <a:gd name="T17" fmla="*/ 13 h 15"/>
                <a:gd name="T18" fmla="*/ 0 w 11"/>
                <a:gd name="T19" fmla="*/ 13 h 15"/>
                <a:gd name="T20" fmla="*/ 0 w 11"/>
                <a:gd name="T21" fmla="*/ 13 h 15"/>
                <a:gd name="T22" fmla="*/ 0 w 11"/>
                <a:gd name="T23" fmla="*/ 13 h 15"/>
                <a:gd name="T24" fmla="*/ 0 w 11"/>
                <a:gd name="T25" fmla="*/ 15 h 15"/>
                <a:gd name="T26" fmla="*/ 0 w 11"/>
                <a:gd name="T27" fmla="*/ 15 h 15"/>
                <a:gd name="T28" fmla="*/ 0 w 11"/>
                <a:gd name="T29" fmla="*/ 15 h 15"/>
                <a:gd name="T30" fmla="*/ 0 w 11"/>
                <a:gd name="T31" fmla="*/ 15 h 15"/>
                <a:gd name="T32" fmla="*/ 1 w 11"/>
                <a:gd name="T33" fmla="*/ 15 h 15"/>
                <a:gd name="T34" fmla="*/ 1 w 11"/>
                <a:gd name="T35" fmla="*/ 13 h 15"/>
                <a:gd name="T36" fmla="*/ 3 w 11"/>
                <a:gd name="T37" fmla="*/ 11 h 15"/>
                <a:gd name="T38" fmla="*/ 4 w 11"/>
                <a:gd name="T39" fmla="*/ 8 h 15"/>
                <a:gd name="T40" fmla="*/ 4 w 11"/>
                <a:gd name="T41" fmla="*/ 6 h 15"/>
                <a:gd name="T42" fmla="*/ 6 w 11"/>
                <a:gd name="T43" fmla="*/ 4 h 15"/>
                <a:gd name="T44" fmla="*/ 8 w 11"/>
                <a:gd name="T45" fmla="*/ 2 h 15"/>
                <a:gd name="T46" fmla="*/ 8 w 11"/>
                <a:gd name="T47" fmla="*/ 2 h 15"/>
                <a:gd name="T48" fmla="*/ 11 w 11"/>
                <a:gd name="T49" fmla="*/ 0 h 1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
                <a:gd name="T76" fmla="*/ 0 h 15"/>
                <a:gd name="T77" fmla="*/ 11 w 11"/>
                <a:gd name="T78" fmla="*/ 15 h 1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 h="15">
                  <a:moveTo>
                    <a:pt x="11" y="0"/>
                  </a:moveTo>
                  <a:lnTo>
                    <a:pt x="9" y="2"/>
                  </a:lnTo>
                  <a:lnTo>
                    <a:pt x="8" y="2"/>
                  </a:lnTo>
                  <a:lnTo>
                    <a:pt x="6" y="4"/>
                  </a:lnTo>
                  <a:lnTo>
                    <a:pt x="4" y="4"/>
                  </a:lnTo>
                  <a:lnTo>
                    <a:pt x="3" y="6"/>
                  </a:lnTo>
                  <a:lnTo>
                    <a:pt x="1" y="8"/>
                  </a:lnTo>
                  <a:lnTo>
                    <a:pt x="0" y="11"/>
                  </a:lnTo>
                  <a:lnTo>
                    <a:pt x="0" y="13"/>
                  </a:lnTo>
                  <a:lnTo>
                    <a:pt x="0" y="15"/>
                  </a:lnTo>
                  <a:lnTo>
                    <a:pt x="1" y="15"/>
                  </a:lnTo>
                  <a:lnTo>
                    <a:pt x="1" y="13"/>
                  </a:lnTo>
                  <a:lnTo>
                    <a:pt x="3" y="11"/>
                  </a:lnTo>
                  <a:lnTo>
                    <a:pt x="4" y="8"/>
                  </a:lnTo>
                  <a:lnTo>
                    <a:pt x="4" y="6"/>
                  </a:lnTo>
                  <a:lnTo>
                    <a:pt x="6" y="4"/>
                  </a:lnTo>
                  <a:lnTo>
                    <a:pt x="8" y="2"/>
                  </a:lnTo>
                  <a:lnTo>
                    <a:pt x="11" y="0"/>
                  </a:lnTo>
                  <a:close/>
                </a:path>
              </a:pathLst>
            </a:custGeom>
            <a:solidFill>
              <a:srgbClr val="FFFFFF"/>
            </a:solidFill>
            <a:ln w="9525">
              <a:noFill/>
              <a:round/>
              <a:headEnd/>
              <a:tailEnd/>
            </a:ln>
          </p:spPr>
          <p:txBody>
            <a:bodyPr/>
            <a:lstStyle/>
            <a:p>
              <a:endParaRPr lang="it-IT">
                <a:solidFill>
                  <a:srgbClr val="FFFFFF"/>
                </a:solidFill>
              </a:endParaRPr>
            </a:p>
          </p:txBody>
        </p:sp>
        <p:sp>
          <p:nvSpPr>
            <p:cNvPr id="28975" name="Freeform 701"/>
            <p:cNvSpPr>
              <a:spLocks/>
            </p:cNvSpPr>
            <p:nvPr/>
          </p:nvSpPr>
          <p:spPr bwMode="auto">
            <a:xfrm>
              <a:off x="2837" y="2155"/>
              <a:ext cx="44" cy="36"/>
            </a:xfrm>
            <a:custGeom>
              <a:avLst/>
              <a:gdLst>
                <a:gd name="T0" fmla="*/ 0 w 44"/>
                <a:gd name="T1" fmla="*/ 8 h 36"/>
                <a:gd name="T2" fmla="*/ 7 w 44"/>
                <a:gd name="T3" fmla="*/ 13 h 36"/>
                <a:gd name="T4" fmla="*/ 11 w 44"/>
                <a:gd name="T5" fmla="*/ 15 h 36"/>
                <a:gd name="T6" fmla="*/ 16 w 44"/>
                <a:gd name="T7" fmla="*/ 19 h 36"/>
                <a:gd name="T8" fmla="*/ 21 w 44"/>
                <a:gd name="T9" fmla="*/ 23 h 36"/>
                <a:gd name="T10" fmla="*/ 25 w 44"/>
                <a:gd name="T11" fmla="*/ 27 h 36"/>
                <a:gd name="T12" fmla="*/ 32 w 44"/>
                <a:gd name="T13" fmla="*/ 32 h 36"/>
                <a:gd name="T14" fmla="*/ 36 w 44"/>
                <a:gd name="T15" fmla="*/ 34 h 36"/>
                <a:gd name="T16" fmla="*/ 42 w 44"/>
                <a:gd name="T17" fmla="*/ 36 h 36"/>
                <a:gd name="T18" fmla="*/ 44 w 44"/>
                <a:gd name="T19" fmla="*/ 27 h 36"/>
                <a:gd name="T20" fmla="*/ 39 w 44"/>
                <a:gd name="T21" fmla="*/ 25 h 36"/>
                <a:gd name="T22" fmla="*/ 33 w 44"/>
                <a:gd name="T23" fmla="*/ 23 h 36"/>
                <a:gd name="T24" fmla="*/ 28 w 44"/>
                <a:gd name="T25" fmla="*/ 19 h 36"/>
                <a:gd name="T26" fmla="*/ 24 w 44"/>
                <a:gd name="T27" fmla="*/ 17 h 36"/>
                <a:gd name="T28" fmla="*/ 19 w 44"/>
                <a:gd name="T29" fmla="*/ 13 h 36"/>
                <a:gd name="T30" fmla="*/ 14 w 44"/>
                <a:gd name="T31" fmla="*/ 8 h 36"/>
                <a:gd name="T32" fmla="*/ 8 w 44"/>
                <a:gd name="T33" fmla="*/ 4 h 36"/>
                <a:gd name="T34" fmla="*/ 2 w 44"/>
                <a:gd name="T35" fmla="*/ 0 h 36"/>
                <a:gd name="T36" fmla="*/ 0 w 44"/>
                <a:gd name="T37" fmla="*/ 8 h 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4"/>
                <a:gd name="T58" fmla="*/ 0 h 36"/>
                <a:gd name="T59" fmla="*/ 44 w 44"/>
                <a:gd name="T60" fmla="*/ 36 h 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4" h="36">
                  <a:moveTo>
                    <a:pt x="0" y="8"/>
                  </a:moveTo>
                  <a:lnTo>
                    <a:pt x="7" y="13"/>
                  </a:lnTo>
                  <a:lnTo>
                    <a:pt x="11" y="15"/>
                  </a:lnTo>
                  <a:lnTo>
                    <a:pt x="16" y="19"/>
                  </a:lnTo>
                  <a:lnTo>
                    <a:pt x="21" y="23"/>
                  </a:lnTo>
                  <a:lnTo>
                    <a:pt x="25" y="27"/>
                  </a:lnTo>
                  <a:lnTo>
                    <a:pt x="32" y="32"/>
                  </a:lnTo>
                  <a:lnTo>
                    <a:pt x="36" y="34"/>
                  </a:lnTo>
                  <a:lnTo>
                    <a:pt x="42" y="36"/>
                  </a:lnTo>
                  <a:lnTo>
                    <a:pt x="44" y="27"/>
                  </a:lnTo>
                  <a:lnTo>
                    <a:pt x="39" y="25"/>
                  </a:lnTo>
                  <a:lnTo>
                    <a:pt x="33" y="23"/>
                  </a:lnTo>
                  <a:lnTo>
                    <a:pt x="28" y="19"/>
                  </a:lnTo>
                  <a:lnTo>
                    <a:pt x="24" y="17"/>
                  </a:lnTo>
                  <a:lnTo>
                    <a:pt x="19" y="13"/>
                  </a:lnTo>
                  <a:lnTo>
                    <a:pt x="14" y="8"/>
                  </a:lnTo>
                  <a:lnTo>
                    <a:pt x="8" y="4"/>
                  </a:lnTo>
                  <a:lnTo>
                    <a:pt x="2" y="0"/>
                  </a:lnTo>
                  <a:lnTo>
                    <a:pt x="0" y="8"/>
                  </a:lnTo>
                  <a:close/>
                </a:path>
              </a:pathLst>
            </a:custGeom>
            <a:solidFill>
              <a:srgbClr val="CC6633"/>
            </a:solidFill>
            <a:ln w="9525">
              <a:noFill/>
              <a:round/>
              <a:headEnd/>
              <a:tailEnd/>
            </a:ln>
          </p:spPr>
          <p:txBody>
            <a:bodyPr/>
            <a:lstStyle/>
            <a:p>
              <a:endParaRPr lang="it-IT">
                <a:solidFill>
                  <a:srgbClr val="FFFFFF"/>
                </a:solidFill>
              </a:endParaRPr>
            </a:p>
          </p:txBody>
        </p:sp>
        <p:sp>
          <p:nvSpPr>
            <p:cNvPr id="28976" name="Freeform 702"/>
            <p:cNvSpPr>
              <a:spLocks/>
            </p:cNvSpPr>
            <p:nvPr/>
          </p:nvSpPr>
          <p:spPr bwMode="auto">
            <a:xfrm>
              <a:off x="2825" y="2155"/>
              <a:ext cx="14" cy="19"/>
            </a:xfrm>
            <a:custGeom>
              <a:avLst/>
              <a:gdLst>
                <a:gd name="T0" fmla="*/ 6 w 14"/>
                <a:gd name="T1" fmla="*/ 17 h 19"/>
                <a:gd name="T2" fmla="*/ 6 w 14"/>
                <a:gd name="T3" fmla="*/ 15 h 19"/>
                <a:gd name="T4" fmla="*/ 8 w 14"/>
                <a:gd name="T5" fmla="*/ 13 h 19"/>
                <a:gd name="T6" fmla="*/ 8 w 14"/>
                <a:gd name="T7" fmla="*/ 10 h 19"/>
                <a:gd name="T8" fmla="*/ 9 w 14"/>
                <a:gd name="T9" fmla="*/ 10 h 19"/>
                <a:gd name="T10" fmla="*/ 11 w 14"/>
                <a:gd name="T11" fmla="*/ 8 h 19"/>
                <a:gd name="T12" fmla="*/ 12 w 14"/>
                <a:gd name="T13" fmla="*/ 8 h 19"/>
                <a:gd name="T14" fmla="*/ 14 w 14"/>
                <a:gd name="T15" fmla="*/ 0 h 19"/>
                <a:gd name="T16" fmla="*/ 12 w 14"/>
                <a:gd name="T17" fmla="*/ 0 h 19"/>
                <a:gd name="T18" fmla="*/ 9 w 14"/>
                <a:gd name="T19" fmla="*/ 0 h 19"/>
                <a:gd name="T20" fmla="*/ 6 w 14"/>
                <a:gd name="T21" fmla="*/ 2 h 19"/>
                <a:gd name="T22" fmla="*/ 4 w 14"/>
                <a:gd name="T23" fmla="*/ 4 h 19"/>
                <a:gd name="T24" fmla="*/ 1 w 14"/>
                <a:gd name="T25" fmla="*/ 6 h 19"/>
                <a:gd name="T26" fmla="*/ 0 w 14"/>
                <a:gd name="T27" fmla="*/ 10 h 19"/>
                <a:gd name="T28" fmla="*/ 0 w 14"/>
                <a:gd name="T29" fmla="*/ 15 h 19"/>
                <a:gd name="T30" fmla="*/ 0 w 14"/>
                <a:gd name="T31" fmla="*/ 17 h 19"/>
                <a:gd name="T32" fmla="*/ 0 w 14"/>
                <a:gd name="T33" fmla="*/ 19 h 19"/>
                <a:gd name="T34" fmla="*/ 6 w 14"/>
                <a:gd name="T35" fmla="*/ 17 h 1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19"/>
                <a:gd name="T56" fmla="*/ 14 w 14"/>
                <a:gd name="T57" fmla="*/ 19 h 1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19">
                  <a:moveTo>
                    <a:pt x="6" y="17"/>
                  </a:moveTo>
                  <a:lnTo>
                    <a:pt x="6" y="15"/>
                  </a:lnTo>
                  <a:lnTo>
                    <a:pt x="8" y="13"/>
                  </a:lnTo>
                  <a:lnTo>
                    <a:pt x="8" y="10"/>
                  </a:lnTo>
                  <a:lnTo>
                    <a:pt x="9" y="10"/>
                  </a:lnTo>
                  <a:lnTo>
                    <a:pt x="11" y="8"/>
                  </a:lnTo>
                  <a:lnTo>
                    <a:pt x="12" y="8"/>
                  </a:lnTo>
                  <a:lnTo>
                    <a:pt x="14" y="0"/>
                  </a:lnTo>
                  <a:lnTo>
                    <a:pt x="12" y="0"/>
                  </a:lnTo>
                  <a:lnTo>
                    <a:pt x="9" y="0"/>
                  </a:lnTo>
                  <a:lnTo>
                    <a:pt x="6" y="2"/>
                  </a:lnTo>
                  <a:lnTo>
                    <a:pt x="4" y="4"/>
                  </a:lnTo>
                  <a:lnTo>
                    <a:pt x="1" y="6"/>
                  </a:lnTo>
                  <a:lnTo>
                    <a:pt x="0" y="10"/>
                  </a:lnTo>
                  <a:lnTo>
                    <a:pt x="0" y="15"/>
                  </a:lnTo>
                  <a:lnTo>
                    <a:pt x="0" y="17"/>
                  </a:lnTo>
                  <a:lnTo>
                    <a:pt x="0" y="19"/>
                  </a:lnTo>
                  <a:lnTo>
                    <a:pt x="6" y="17"/>
                  </a:lnTo>
                  <a:close/>
                </a:path>
              </a:pathLst>
            </a:custGeom>
            <a:solidFill>
              <a:srgbClr val="CC6633"/>
            </a:solidFill>
            <a:ln w="9525">
              <a:noFill/>
              <a:round/>
              <a:headEnd/>
              <a:tailEnd/>
            </a:ln>
          </p:spPr>
          <p:txBody>
            <a:bodyPr/>
            <a:lstStyle/>
            <a:p>
              <a:endParaRPr lang="it-IT">
                <a:solidFill>
                  <a:srgbClr val="FFFFFF"/>
                </a:solidFill>
              </a:endParaRPr>
            </a:p>
          </p:txBody>
        </p:sp>
        <p:sp>
          <p:nvSpPr>
            <p:cNvPr id="28977" name="Freeform 703"/>
            <p:cNvSpPr>
              <a:spLocks/>
            </p:cNvSpPr>
            <p:nvPr/>
          </p:nvSpPr>
          <p:spPr bwMode="auto">
            <a:xfrm>
              <a:off x="2825" y="2172"/>
              <a:ext cx="17" cy="33"/>
            </a:xfrm>
            <a:custGeom>
              <a:avLst/>
              <a:gdLst>
                <a:gd name="T0" fmla="*/ 17 w 17"/>
                <a:gd name="T1" fmla="*/ 33 h 33"/>
                <a:gd name="T2" fmla="*/ 17 w 17"/>
                <a:gd name="T3" fmla="*/ 27 h 33"/>
                <a:gd name="T4" fmla="*/ 15 w 17"/>
                <a:gd name="T5" fmla="*/ 23 h 33"/>
                <a:gd name="T6" fmla="*/ 14 w 17"/>
                <a:gd name="T7" fmla="*/ 19 h 33"/>
                <a:gd name="T8" fmla="*/ 11 w 17"/>
                <a:gd name="T9" fmla="*/ 15 h 33"/>
                <a:gd name="T10" fmla="*/ 9 w 17"/>
                <a:gd name="T11" fmla="*/ 10 h 33"/>
                <a:gd name="T12" fmla="*/ 8 w 17"/>
                <a:gd name="T13" fmla="*/ 6 h 33"/>
                <a:gd name="T14" fmla="*/ 6 w 17"/>
                <a:gd name="T15" fmla="*/ 2 h 33"/>
                <a:gd name="T16" fmla="*/ 6 w 17"/>
                <a:gd name="T17" fmla="*/ 0 h 33"/>
                <a:gd name="T18" fmla="*/ 0 w 17"/>
                <a:gd name="T19" fmla="*/ 2 h 33"/>
                <a:gd name="T20" fmla="*/ 0 w 17"/>
                <a:gd name="T21" fmla="*/ 6 h 33"/>
                <a:gd name="T22" fmla="*/ 1 w 17"/>
                <a:gd name="T23" fmla="*/ 10 h 33"/>
                <a:gd name="T24" fmla="*/ 4 w 17"/>
                <a:gd name="T25" fmla="*/ 15 h 33"/>
                <a:gd name="T26" fmla="*/ 6 w 17"/>
                <a:gd name="T27" fmla="*/ 19 h 33"/>
                <a:gd name="T28" fmla="*/ 8 w 17"/>
                <a:gd name="T29" fmla="*/ 23 h 33"/>
                <a:gd name="T30" fmla="*/ 9 w 17"/>
                <a:gd name="T31" fmla="*/ 27 h 33"/>
                <a:gd name="T32" fmla="*/ 11 w 17"/>
                <a:gd name="T33" fmla="*/ 29 h 33"/>
                <a:gd name="T34" fmla="*/ 11 w 17"/>
                <a:gd name="T35" fmla="*/ 33 h 33"/>
                <a:gd name="T36" fmla="*/ 17 w 17"/>
                <a:gd name="T37" fmla="*/ 33 h 3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7"/>
                <a:gd name="T58" fmla="*/ 0 h 33"/>
                <a:gd name="T59" fmla="*/ 17 w 17"/>
                <a:gd name="T60" fmla="*/ 33 h 3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7" h="33">
                  <a:moveTo>
                    <a:pt x="17" y="33"/>
                  </a:moveTo>
                  <a:lnTo>
                    <a:pt x="17" y="27"/>
                  </a:lnTo>
                  <a:lnTo>
                    <a:pt x="15" y="23"/>
                  </a:lnTo>
                  <a:lnTo>
                    <a:pt x="14" y="19"/>
                  </a:lnTo>
                  <a:lnTo>
                    <a:pt x="11" y="15"/>
                  </a:lnTo>
                  <a:lnTo>
                    <a:pt x="9" y="10"/>
                  </a:lnTo>
                  <a:lnTo>
                    <a:pt x="8" y="6"/>
                  </a:lnTo>
                  <a:lnTo>
                    <a:pt x="6" y="2"/>
                  </a:lnTo>
                  <a:lnTo>
                    <a:pt x="6" y="0"/>
                  </a:lnTo>
                  <a:lnTo>
                    <a:pt x="0" y="2"/>
                  </a:lnTo>
                  <a:lnTo>
                    <a:pt x="0" y="6"/>
                  </a:lnTo>
                  <a:lnTo>
                    <a:pt x="1" y="10"/>
                  </a:lnTo>
                  <a:lnTo>
                    <a:pt x="4" y="15"/>
                  </a:lnTo>
                  <a:lnTo>
                    <a:pt x="6" y="19"/>
                  </a:lnTo>
                  <a:lnTo>
                    <a:pt x="8" y="23"/>
                  </a:lnTo>
                  <a:lnTo>
                    <a:pt x="9" y="27"/>
                  </a:lnTo>
                  <a:lnTo>
                    <a:pt x="11" y="29"/>
                  </a:lnTo>
                  <a:lnTo>
                    <a:pt x="11" y="33"/>
                  </a:lnTo>
                  <a:lnTo>
                    <a:pt x="17" y="33"/>
                  </a:lnTo>
                  <a:close/>
                </a:path>
              </a:pathLst>
            </a:custGeom>
            <a:solidFill>
              <a:srgbClr val="CC6633"/>
            </a:solidFill>
            <a:ln w="9525">
              <a:noFill/>
              <a:round/>
              <a:headEnd/>
              <a:tailEnd/>
            </a:ln>
          </p:spPr>
          <p:txBody>
            <a:bodyPr/>
            <a:lstStyle/>
            <a:p>
              <a:endParaRPr lang="it-IT">
                <a:solidFill>
                  <a:srgbClr val="FFFFFF"/>
                </a:solidFill>
              </a:endParaRPr>
            </a:p>
          </p:txBody>
        </p:sp>
        <p:sp>
          <p:nvSpPr>
            <p:cNvPr id="28978" name="Freeform 704"/>
            <p:cNvSpPr>
              <a:spLocks/>
            </p:cNvSpPr>
            <p:nvPr/>
          </p:nvSpPr>
          <p:spPr bwMode="auto">
            <a:xfrm>
              <a:off x="2836" y="2205"/>
              <a:ext cx="11" cy="28"/>
            </a:xfrm>
            <a:custGeom>
              <a:avLst/>
              <a:gdLst>
                <a:gd name="T0" fmla="*/ 11 w 11"/>
                <a:gd name="T1" fmla="*/ 24 h 28"/>
                <a:gd name="T2" fmla="*/ 9 w 11"/>
                <a:gd name="T3" fmla="*/ 21 h 28"/>
                <a:gd name="T4" fmla="*/ 9 w 11"/>
                <a:gd name="T5" fmla="*/ 19 h 28"/>
                <a:gd name="T6" fmla="*/ 8 w 11"/>
                <a:gd name="T7" fmla="*/ 17 h 28"/>
                <a:gd name="T8" fmla="*/ 8 w 11"/>
                <a:gd name="T9" fmla="*/ 13 h 28"/>
                <a:gd name="T10" fmla="*/ 8 w 11"/>
                <a:gd name="T11" fmla="*/ 11 h 28"/>
                <a:gd name="T12" fmla="*/ 6 w 11"/>
                <a:gd name="T13" fmla="*/ 7 h 28"/>
                <a:gd name="T14" fmla="*/ 6 w 11"/>
                <a:gd name="T15" fmla="*/ 5 h 28"/>
                <a:gd name="T16" fmla="*/ 6 w 11"/>
                <a:gd name="T17" fmla="*/ 0 h 28"/>
                <a:gd name="T18" fmla="*/ 0 w 11"/>
                <a:gd name="T19" fmla="*/ 0 h 28"/>
                <a:gd name="T20" fmla="*/ 0 w 11"/>
                <a:gd name="T21" fmla="*/ 5 h 28"/>
                <a:gd name="T22" fmla="*/ 0 w 11"/>
                <a:gd name="T23" fmla="*/ 9 h 28"/>
                <a:gd name="T24" fmla="*/ 1 w 11"/>
                <a:gd name="T25" fmla="*/ 11 h 28"/>
                <a:gd name="T26" fmla="*/ 1 w 11"/>
                <a:gd name="T27" fmla="*/ 15 h 28"/>
                <a:gd name="T28" fmla="*/ 1 w 11"/>
                <a:gd name="T29" fmla="*/ 19 h 28"/>
                <a:gd name="T30" fmla="*/ 3 w 11"/>
                <a:gd name="T31" fmla="*/ 21 h 28"/>
                <a:gd name="T32" fmla="*/ 3 w 11"/>
                <a:gd name="T33" fmla="*/ 26 h 28"/>
                <a:gd name="T34" fmla="*/ 4 w 11"/>
                <a:gd name="T35" fmla="*/ 28 h 28"/>
                <a:gd name="T36" fmla="*/ 11 w 11"/>
                <a:gd name="T37" fmla="*/ 24 h 2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1"/>
                <a:gd name="T58" fmla="*/ 0 h 28"/>
                <a:gd name="T59" fmla="*/ 11 w 11"/>
                <a:gd name="T60" fmla="*/ 28 h 2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1" h="28">
                  <a:moveTo>
                    <a:pt x="11" y="24"/>
                  </a:moveTo>
                  <a:lnTo>
                    <a:pt x="9" y="21"/>
                  </a:lnTo>
                  <a:lnTo>
                    <a:pt x="9" y="19"/>
                  </a:lnTo>
                  <a:lnTo>
                    <a:pt x="8" y="17"/>
                  </a:lnTo>
                  <a:lnTo>
                    <a:pt x="8" y="13"/>
                  </a:lnTo>
                  <a:lnTo>
                    <a:pt x="8" y="11"/>
                  </a:lnTo>
                  <a:lnTo>
                    <a:pt x="6" y="7"/>
                  </a:lnTo>
                  <a:lnTo>
                    <a:pt x="6" y="5"/>
                  </a:lnTo>
                  <a:lnTo>
                    <a:pt x="6" y="0"/>
                  </a:lnTo>
                  <a:lnTo>
                    <a:pt x="0" y="0"/>
                  </a:lnTo>
                  <a:lnTo>
                    <a:pt x="0" y="5"/>
                  </a:lnTo>
                  <a:lnTo>
                    <a:pt x="0" y="9"/>
                  </a:lnTo>
                  <a:lnTo>
                    <a:pt x="1" y="11"/>
                  </a:lnTo>
                  <a:lnTo>
                    <a:pt x="1" y="15"/>
                  </a:lnTo>
                  <a:lnTo>
                    <a:pt x="1" y="19"/>
                  </a:lnTo>
                  <a:lnTo>
                    <a:pt x="3" y="21"/>
                  </a:lnTo>
                  <a:lnTo>
                    <a:pt x="3" y="26"/>
                  </a:lnTo>
                  <a:lnTo>
                    <a:pt x="4" y="28"/>
                  </a:lnTo>
                  <a:lnTo>
                    <a:pt x="11" y="24"/>
                  </a:lnTo>
                  <a:close/>
                </a:path>
              </a:pathLst>
            </a:custGeom>
            <a:solidFill>
              <a:srgbClr val="CC6633"/>
            </a:solidFill>
            <a:ln w="9525">
              <a:noFill/>
              <a:round/>
              <a:headEnd/>
              <a:tailEnd/>
            </a:ln>
          </p:spPr>
          <p:txBody>
            <a:bodyPr/>
            <a:lstStyle/>
            <a:p>
              <a:endParaRPr lang="it-IT">
                <a:solidFill>
                  <a:srgbClr val="FFFFFF"/>
                </a:solidFill>
              </a:endParaRPr>
            </a:p>
          </p:txBody>
        </p:sp>
        <p:sp>
          <p:nvSpPr>
            <p:cNvPr id="28979" name="Freeform 705"/>
            <p:cNvSpPr>
              <a:spLocks/>
            </p:cNvSpPr>
            <p:nvPr/>
          </p:nvSpPr>
          <p:spPr bwMode="auto">
            <a:xfrm>
              <a:off x="2840" y="2229"/>
              <a:ext cx="13" cy="14"/>
            </a:xfrm>
            <a:custGeom>
              <a:avLst/>
              <a:gdLst>
                <a:gd name="T0" fmla="*/ 13 w 13"/>
                <a:gd name="T1" fmla="*/ 6 h 14"/>
                <a:gd name="T2" fmla="*/ 11 w 13"/>
                <a:gd name="T3" fmla="*/ 6 h 14"/>
                <a:gd name="T4" fmla="*/ 10 w 13"/>
                <a:gd name="T5" fmla="*/ 4 h 14"/>
                <a:gd name="T6" fmla="*/ 8 w 13"/>
                <a:gd name="T7" fmla="*/ 4 h 14"/>
                <a:gd name="T8" fmla="*/ 7 w 13"/>
                <a:gd name="T9" fmla="*/ 2 h 14"/>
                <a:gd name="T10" fmla="*/ 7 w 13"/>
                <a:gd name="T11" fmla="*/ 0 h 14"/>
                <a:gd name="T12" fmla="*/ 0 w 13"/>
                <a:gd name="T13" fmla="*/ 4 h 14"/>
                <a:gd name="T14" fmla="*/ 2 w 13"/>
                <a:gd name="T15" fmla="*/ 6 h 14"/>
                <a:gd name="T16" fmla="*/ 4 w 13"/>
                <a:gd name="T17" fmla="*/ 8 h 14"/>
                <a:gd name="T18" fmla="*/ 4 w 13"/>
                <a:gd name="T19" fmla="*/ 10 h 14"/>
                <a:gd name="T20" fmla="*/ 5 w 13"/>
                <a:gd name="T21" fmla="*/ 12 h 14"/>
                <a:gd name="T22" fmla="*/ 7 w 13"/>
                <a:gd name="T23" fmla="*/ 12 h 14"/>
                <a:gd name="T24" fmla="*/ 8 w 13"/>
                <a:gd name="T25" fmla="*/ 14 h 14"/>
                <a:gd name="T26" fmla="*/ 11 w 13"/>
                <a:gd name="T27" fmla="*/ 14 h 14"/>
                <a:gd name="T28" fmla="*/ 13 w 13"/>
                <a:gd name="T29" fmla="*/ 14 h 14"/>
                <a:gd name="T30" fmla="*/ 13 w 13"/>
                <a:gd name="T31" fmla="*/ 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3"/>
                <a:gd name="T49" fmla="*/ 0 h 14"/>
                <a:gd name="T50" fmla="*/ 13 w 13"/>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3" h="14">
                  <a:moveTo>
                    <a:pt x="13" y="6"/>
                  </a:moveTo>
                  <a:lnTo>
                    <a:pt x="11" y="6"/>
                  </a:lnTo>
                  <a:lnTo>
                    <a:pt x="10" y="4"/>
                  </a:lnTo>
                  <a:lnTo>
                    <a:pt x="8" y="4"/>
                  </a:lnTo>
                  <a:lnTo>
                    <a:pt x="7" y="2"/>
                  </a:lnTo>
                  <a:lnTo>
                    <a:pt x="7" y="0"/>
                  </a:lnTo>
                  <a:lnTo>
                    <a:pt x="0" y="4"/>
                  </a:lnTo>
                  <a:lnTo>
                    <a:pt x="2" y="6"/>
                  </a:lnTo>
                  <a:lnTo>
                    <a:pt x="4" y="8"/>
                  </a:lnTo>
                  <a:lnTo>
                    <a:pt x="4" y="10"/>
                  </a:lnTo>
                  <a:lnTo>
                    <a:pt x="5" y="12"/>
                  </a:lnTo>
                  <a:lnTo>
                    <a:pt x="7" y="12"/>
                  </a:lnTo>
                  <a:lnTo>
                    <a:pt x="8" y="14"/>
                  </a:lnTo>
                  <a:lnTo>
                    <a:pt x="11" y="14"/>
                  </a:lnTo>
                  <a:lnTo>
                    <a:pt x="13" y="14"/>
                  </a:lnTo>
                  <a:lnTo>
                    <a:pt x="13" y="6"/>
                  </a:lnTo>
                  <a:close/>
                </a:path>
              </a:pathLst>
            </a:custGeom>
            <a:solidFill>
              <a:srgbClr val="CC6633"/>
            </a:solidFill>
            <a:ln w="9525">
              <a:noFill/>
              <a:round/>
              <a:headEnd/>
              <a:tailEnd/>
            </a:ln>
          </p:spPr>
          <p:txBody>
            <a:bodyPr/>
            <a:lstStyle/>
            <a:p>
              <a:endParaRPr lang="it-IT">
                <a:solidFill>
                  <a:srgbClr val="FFFFFF"/>
                </a:solidFill>
              </a:endParaRPr>
            </a:p>
          </p:txBody>
        </p:sp>
        <p:sp>
          <p:nvSpPr>
            <p:cNvPr id="28980" name="Freeform 706"/>
            <p:cNvSpPr>
              <a:spLocks/>
            </p:cNvSpPr>
            <p:nvPr/>
          </p:nvSpPr>
          <p:spPr bwMode="auto">
            <a:xfrm>
              <a:off x="2853" y="2218"/>
              <a:ext cx="22" cy="25"/>
            </a:xfrm>
            <a:custGeom>
              <a:avLst/>
              <a:gdLst>
                <a:gd name="T0" fmla="*/ 17 w 22"/>
                <a:gd name="T1" fmla="*/ 0 h 25"/>
                <a:gd name="T2" fmla="*/ 14 w 22"/>
                <a:gd name="T3" fmla="*/ 4 h 25"/>
                <a:gd name="T4" fmla="*/ 12 w 22"/>
                <a:gd name="T5" fmla="*/ 6 h 25"/>
                <a:gd name="T6" fmla="*/ 9 w 22"/>
                <a:gd name="T7" fmla="*/ 8 h 25"/>
                <a:gd name="T8" fmla="*/ 8 w 22"/>
                <a:gd name="T9" fmla="*/ 13 h 25"/>
                <a:gd name="T10" fmla="*/ 6 w 22"/>
                <a:gd name="T11" fmla="*/ 13 h 25"/>
                <a:gd name="T12" fmla="*/ 5 w 22"/>
                <a:gd name="T13" fmla="*/ 15 h 25"/>
                <a:gd name="T14" fmla="*/ 3 w 22"/>
                <a:gd name="T15" fmla="*/ 17 h 25"/>
                <a:gd name="T16" fmla="*/ 0 w 22"/>
                <a:gd name="T17" fmla="*/ 17 h 25"/>
                <a:gd name="T18" fmla="*/ 0 w 22"/>
                <a:gd name="T19" fmla="*/ 25 h 25"/>
                <a:gd name="T20" fmla="*/ 3 w 22"/>
                <a:gd name="T21" fmla="*/ 25 h 25"/>
                <a:gd name="T22" fmla="*/ 8 w 22"/>
                <a:gd name="T23" fmla="*/ 23 h 25"/>
                <a:gd name="T24" fmla="*/ 11 w 22"/>
                <a:gd name="T25" fmla="*/ 21 h 25"/>
                <a:gd name="T26" fmla="*/ 12 w 22"/>
                <a:gd name="T27" fmla="*/ 19 h 25"/>
                <a:gd name="T28" fmla="*/ 14 w 22"/>
                <a:gd name="T29" fmla="*/ 15 h 25"/>
                <a:gd name="T30" fmla="*/ 17 w 22"/>
                <a:gd name="T31" fmla="*/ 13 h 25"/>
                <a:gd name="T32" fmla="*/ 19 w 22"/>
                <a:gd name="T33" fmla="*/ 11 h 25"/>
                <a:gd name="T34" fmla="*/ 22 w 22"/>
                <a:gd name="T35" fmla="*/ 8 h 25"/>
                <a:gd name="T36" fmla="*/ 17 w 22"/>
                <a:gd name="T37" fmla="*/ 0 h 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
                <a:gd name="T58" fmla="*/ 0 h 25"/>
                <a:gd name="T59" fmla="*/ 22 w 22"/>
                <a:gd name="T60" fmla="*/ 25 h 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 h="25">
                  <a:moveTo>
                    <a:pt x="17" y="0"/>
                  </a:moveTo>
                  <a:lnTo>
                    <a:pt x="14" y="4"/>
                  </a:lnTo>
                  <a:lnTo>
                    <a:pt x="12" y="6"/>
                  </a:lnTo>
                  <a:lnTo>
                    <a:pt x="9" y="8"/>
                  </a:lnTo>
                  <a:lnTo>
                    <a:pt x="8" y="13"/>
                  </a:lnTo>
                  <a:lnTo>
                    <a:pt x="6" y="13"/>
                  </a:lnTo>
                  <a:lnTo>
                    <a:pt x="5" y="15"/>
                  </a:lnTo>
                  <a:lnTo>
                    <a:pt x="3" y="17"/>
                  </a:lnTo>
                  <a:lnTo>
                    <a:pt x="0" y="17"/>
                  </a:lnTo>
                  <a:lnTo>
                    <a:pt x="0" y="25"/>
                  </a:lnTo>
                  <a:lnTo>
                    <a:pt x="3" y="25"/>
                  </a:lnTo>
                  <a:lnTo>
                    <a:pt x="8" y="23"/>
                  </a:lnTo>
                  <a:lnTo>
                    <a:pt x="11" y="21"/>
                  </a:lnTo>
                  <a:lnTo>
                    <a:pt x="12" y="19"/>
                  </a:lnTo>
                  <a:lnTo>
                    <a:pt x="14" y="15"/>
                  </a:lnTo>
                  <a:lnTo>
                    <a:pt x="17" y="13"/>
                  </a:lnTo>
                  <a:lnTo>
                    <a:pt x="19" y="11"/>
                  </a:lnTo>
                  <a:lnTo>
                    <a:pt x="22" y="8"/>
                  </a:lnTo>
                  <a:lnTo>
                    <a:pt x="17" y="0"/>
                  </a:lnTo>
                  <a:close/>
                </a:path>
              </a:pathLst>
            </a:custGeom>
            <a:solidFill>
              <a:srgbClr val="CC6633"/>
            </a:solidFill>
            <a:ln w="9525">
              <a:noFill/>
              <a:round/>
              <a:headEnd/>
              <a:tailEnd/>
            </a:ln>
          </p:spPr>
          <p:txBody>
            <a:bodyPr/>
            <a:lstStyle/>
            <a:p>
              <a:endParaRPr lang="it-IT">
                <a:solidFill>
                  <a:srgbClr val="FFFFFF"/>
                </a:solidFill>
              </a:endParaRPr>
            </a:p>
          </p:txBody>
        </p:sp>
        <p:sp>
          <p:nvSpPr>
            <p:cNvPr id="28981" name="Freeform 707"/>
            <p:cNvSpPr>
              <a:spLocks/>
            </p:cNvSpPr>
            <p:nvPr/>
          </p:nvSpPr>
          <p:spPr bwMode="auto">
            <a:xfrm>
              <a:off x="2870" y="2187"/>
              <a:ext cx="14" cy="39"/>
            </a:xfrm>
            <a:custGeom>
              <a:avLst/>
              <a:gdLst>
                <a:gd name="T0" fmla="*/ 8 w 14"/>
                <a:gd name="T1" fmla="*/ 0 h 39"/>
                <a:gd name="T2" fmla="*/ 8 w 14"/>
                <a:gd name="T3" fmla="*/ 4 h 39"/>
                <a:gd name="T4" fmla="*/ 6 w 14"/>
                <a:gd name="T5" fmla="*/ 8 h 39"/>
                <a:gd name="T6" fmla="*/ 6 w 14"/>
                <a:gd name="T7" fmla="*/ 14 h 39"/>
                <a:gd name="T8" fmla="*/ 5 w 14"/>
                <a:gd name="T9" fmla="*/ 18 h 39"/>
                <a:gd name="T10" fmla="*/ 5 w 14"/>
                <a:gd name="T11" fmla="*/ 23 h 39"/>
                <a:gd name="T12" fmla="*/ 3 w 14"/>
                <a:gd name="T13" fmla="*/ 27 h 39"/>
                <a:gd name="T14" fmla="*/ 2 w 14"/>
                <a:gd name="T15" fmla="*/ 29 h 39"/>
                <a:gd name="T16" fmla="*/ 0 w 14"/>
                <a:gd name="T17" fmla="*/ 31 h 39"/>
                <a:gd name="T18" fmla="*/ 5 w 14"/>
                <a:gd name="T19" fmla="*/ 39 h 39"/>
                <a:gd name="T20" fmla="*/ 6 w 14"/>
                <a:gd name="T21" fmla="*/ 35 h 39"/>
                <a:gd name="T22" fmla="*/ 9 w 14"/>
                <a:gd name="T23" fmla="*/ 31 h 39"/>
                <a:gd name="T24" fmla="*/ 11 w 14"/>
                <a:gd name="T25" fmla="*/ 27 h 39"/>
                <a:gd name="T26" fmla="*/ 11 w 14"/>
                <a:gd name="T27" fmla="*/ 21 h 39"/>
                <a:gd name="T28" fmla="*/ 13 w 14"/>
                <a:gd name="T29" fmla="*/ 14 h 39"/>
                <a:gd name="T30" fmla="*/ 13 w 14"/>
                <a:gd name="T31" fmla="*/ 10 h 39"/>
                <a:gd name="T32" fmla="*/ 14 w 14"/>
                <a:gd name="T33" fmla="*/ 4 h 39"/>
                <a:gd name="T34" fmla="*/ 14 w 14"/>
                <a:gd name="T35" fmla="*/ 0 h 39"/>
                <a:gd name="T36" fmla="*/ 8 w 14"/>
                <a:gd name="T37" fmla="*/ 0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39"/>
                <a:gd name="T59" fmla="*/ 14 w 14"/>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39">
                  <a:moveTo>
                    <a:pt x="8" y="0"/>
                  </a:moveTo>
                  <a:lnTo>
                    <a:pt x="8" y="4"/>
                  </a:lnTo>
                  <a:lnTo>
                    <a:pt x="6" y="8"/>
                  </a:lnTo>
                  <a:lnTo>
                    <a:pt x="6" y="14"/>
                  </a:lnTo>
                  <a:lnTo>
                    <a:pt x="5" y="18"/>
                  </a:lnTo>
                  <a:lnTo>
                    <a:pt x="5" y="23"/>
                  </a:lnTo>
                  <a:lnTo>
                    <a:pt x="3" y="27"/>
                  </a:lnTo>
                  <a:lnTo>
                    <a:pt x="2" y="29"/>
                  </a:lnTo>
                  <a:lnTo>
                    <a:pt x="0" y="31"/>
                  </a:lnTo>
                  <a:lnTo>
                    <a:pt x="5" y="39"/>
                  </a:lnTo>
                  <a:lnTo>
                    <a:pt x="6" y="35"/>
                  </a:lnTo>
                  <a:lnTo>
                    <a:pt x="9" y="31"/>
                  </a:lnTo>
                  <a:lnTo>
                    <a:pt x="11" y="27"/>
                  </a:lnTo>
                  <a:lnTo>
                    <a:pt x="11" y="21"/>
                  </a:lnTo>
                  <a:lnTo>
                    <a:pt x="13" y="14"/>
                  </a:lnTo>
                  <a:lnTo>
                    <a:pt x="13" y="10"/>
                  </a:lnTo>
                  <a:lnTo>
                    <a:pt x="14" y="4"/>
                  </a:lnTo>
                  <a:lnTo>
                    <a:pt x="14" y="0"/>
                  </a:lnTo>
                  <a:lnTo>
                    <a:pt x="8" y="0"/>
                  </a:lnTo>
                  <a:close/>
                </a:path>
              </a:pathLst>
            </a:custGeom>
            <a:solidFill>
              <a:srgbClr val="CC6633"/>
            </a:solidFill>
            <a:ln w="9525">
              <a:noFill/>
              <a:round/>
              <a:headEnd/>
              <a:tailEnd/>
            </a:ln>
          </p:spPr>
          <p:txBody>
            <a:bodyPr/>
            <a:lstStyle/>
            <a:p>
              <a:endParaRPr lang="it-IT">
                <a:solidFill>
                  <a:srgbClr val="FFFFFF"/>
                </a:solidFill>
              </a:endParaRPr>
            </a:p>
          </p:txBody>
        </p:sp>
        <p:sp>
          <p:nvSpPr>
            <p:cNvPr id="28982" name="Freeform 708"/>
            <p:cNvSpPr>
              <a:spLocks/>
            </p:cNvSpPr>
            <p:nvPr/>
          </p:nvSpPr>
          <p:spPr bwMode="auto">
            <a:xfrm>
              <a:off x="2836" y="2172"/>
              <a:ext cx="6" cy="10"/>
            </a:xfrm>
            <a:custGeom>
              <a:avLst/>
              <a:gdLst>
                <a:gd name="T0" fmla="*/ 4 w 6"/>
                <a:gd name="T1" fmla="*/ 0 h 10"/>
                <a:gd name="T2" fmla="*/ 4 w 6"/>
                <a:gd name="T3" fmla="*/ 0 h 10"/>
                <a:gd name="T4" fmla="*/ 3 w 6"/>
                <a:gd name="T5" fmla="*/ 0 h 10"/>
                <a:gd name="T6" fmla="*/ 3 w 6"/>
                <a:gd name="T7" fmla="*/ 0 h 10"/>
                <a:gd name="T8" fmla="*/ 1 w 6"/>
                <a:gd name="T9" fmla="*/ 0 h 10"/>
                <a:gd name="T10" fmla="*/ 1 w 6"/>
                <a:gd name="T11" fmla="*/ 2 h 10"/>
                <a:gd name="T12" fmla="*/ 1 w 6"/>
                <a:gd name="T13" fmla="*/ 4 h 10"/>
                <a:gd name="T14" fmla="*/ 0 w 6"/>
                <a:gd name="T15" fmla="*/ 4 h 10"/>
                <a:gd name="T16" fmla="*/ 1 w 6"/>
                <a:gd name="T17" fmla="*/ 6 h 10"/>
                <a:gd name="T18" fmla="*/ 1 w 6"/>
                <a:gd name="T19" fmla="*/ 6 h 10"/>
                <a:gd name="T20" fmla="*/ 1 w 6"/>
                <a:gd name="T21" fmla="*/ 6 h 10"/>
                <a:gd name="T22" fmla="*/ 1 w 6"/>
                <a:gd name="T23" fmla="*/ 8 h 10"/>
                <a:gd name="T24" fmla="*/ 1 w 6"/>
                <a:gd name="T25" fmla="*/ 8 h 10"/>
                <a:gd name="T26" fmla="*/ 1 w 6"/>
                <a:gd name="T27" fmla="*/ 8 h 10"/>
                <a:gd name="T28" fmla="*/ 3 w 6"/>
                <a:gd name="T29" fmla="*/ 10 h 10"/>
                <a:gd name="T30" fmla="*/ 3 w 6"/>
                <a:gd name="T31" fmla="*/ 10 h 10"/>
                <a:gd name="T32" fmla="*/ 3 w 6"/>
                <a:gd name="T33" fmla="*/ 10 h 10"/>
                <a:gd name="T34" fmla="*/ 3 w 6"/>
                <a:gd name="T35" fmla="*/ 10 h 10"/>
                <a:gd name="T36" fmla="*/ 4 w 6"/>
                <a:gd name="T37" fmla="*/ 8 h 10"/>
                <a:gd name="T38" fmla="*/ 4 w 6"/>
                <a:gd name="T39" fmla="*/ 6 h 10"/>
                <a:gd name="T40" fmla="*/ 6 w 6"/>
                <a:gd name="T41" fmla="*/ 4 h 10"/>
                <a:gd name="T42" fmla="*/ 6 w 6"/>
                <a:gd name="T43" fmla="*/ 2 h 10"/>
                <a:gd name="T44" fmla="*/ 6 w 6"/>
                <a:gd name="T45" fmla="*/ 2 h 10"/>
                <a:gd name="T46" fmla="*/ 6 w 6"/>
                <a:gd name="T47" fmla="*/ 0 h 10"/>
                <a:gd name="T48" fmla="*/ 4 w 6"/>
                <a:gd name="T49" fmla="*/ 0 h 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
                <a:gd name="T76" fmla="*/ 0 h 10"/>
                <a:gd name="T77" fmla="*/ 6 w 6"/>
                <a:gd name="T78" fmla="*/ 10 h 1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 h="10">
                  <a:moveTo>
                    <a:pt x="4" y="0"/>
                  </a:moveTo>
                  <a:lnTo>
                    <a:pt x="4" y="0"/>
                  </a:lnTo>
                  <a:lnTo>
                    <a:pt x="3" y="0"/>
                  </a:lnTo>
                  <a:lnTo>
                    <a:pt x="1" y="0"/>
                  </a:lnTo>
                  <a:lnTo>
                    <a:pt x="1" y="2"/>
                  </a:lnTo>
                  <a:lnTo>
                    <a:pt x="1" y="4"/>
                  </a:lnTo>
                  <a:lnTo>
                    <a:pt x="0" y="4"/>
                  </a:lnTo>
                  <a:lnTo>
                    <a:pt x="1" y="6"/>
                  </a:lnTo>
                  <a:lnTo>
                    <a:pt x="1" y="8"/>
                  </a:lnTo>
                  <a:lnTo>
                    <a:pt x="3" y="10"/>
                  </a:lnTo>
                  <a:lnTo>
                    <a:pt x="4" y="8"/>
                  </a:lnTo>
                  <a:lnTo>
                    <a:pt x="4" y="6"/>
                  </a:lnTo>
                  <a:lnTo>
                    <a:pt x="6" y="4"/>
                  </a:lnTo>
                  <a:lnTo>
                    <a:pt x="6" y="2"/>
                  </a:lnTo>
                  <a:lnTo>
                    <a:pt x="6" y="0"/>
                  </a:lnTo>
                  <a:lnTo>
                    <a:pt x="4" y="0"/>
                  </a:lnTo>
                  <a:close/>
                </a:path>
              </a:pathLst>
            </a:custGeom>
            <a:solidFill>
              <a:srgbClr val="FFFFFF"/>
            </a:solidFill>
            <a:ln w="9525">
              <a:noFill/>
              <a:round/>
              <a:headEnd/>
              <a:tailEnd/>
            </a:ln>
          </p:spPr>
          <p:txBody>
            <a:bodyPr/>
            <a:lstStyle/>
            <a:p>
              <a:endParaRPr lang="it-IT">
                <a:solidFill>
                  <a:srgbClr val="FFFFFF"/>
                </a:solidFill>
              </a:endParaRPr>
            </a:p>
          </p:txBody>
        </p:sp>
      </p:grpSp>
      <p:sp>
        <p:nvSpPr>
          <p:cNvPr id="1340101" name="Line 709"/>
          <p:cNvSpPr>
            <a:spLocks noChangeShapeType="1"/>
          </p:cNvSpPr>
          <p:nvPr/>
        </p:nvSpPr>
        <p:spPr bwMode="auto">
          <a:xfrm flipV="1">
            <a:off x="1277056" y="2560638"/>
            <a:ext cx="382411" cy="431800"/>
          </a:xfrm>
          <a:prstGeom prst="line">
            <a:avLst/>
          </a:prstGeom>
          <a:noFill/>
          <a:ln w="28575">
            <a:solidFill>
              <a:srgbClr val="F8F8F8"/>
            </a:solidFill>
            <a:round/>
            <a:headEnd/>
            <a:tailEnd type="triangle" w="med" len="med"/>
          </a:ln>
          <a:effectLst>
            <a:outerShdw dist="28398" dir="3806097" algn="ctr" rotWithShape="0">
              <a:schemeClr val="bg2">
                <a:alpha val="50000"/>
              </a:schemeClr>
            </a:outerShdw>
          </a:effectLst>
        </p:spPr>
        <p:txBody>
          <a:bodyPr anchor="b">
            <a:spAutoFit/>
          </a:bodyPr>
          <a:lstStyle/>
          <a:p>
            <a:pPr>
              <a:defRPr/>
            </a:pPr>
            <a:endParaRPr lang="it-IT">
              <a:solidFill>
                <a:srgbClr val="FFFFFF"/>
              </a:solidFill>
            </a:endParaRPr>
          </a:p>
        </p:txBody>
      </p:sp>
      <p:sp>
        <p:nvSpPr>
          <p:cNvPr id="1340102" name="Line 710"/>
          <p:cNvSpPr>
            <a:spLocks noChangeShapeType="1"/>
          </p:cNvSpPr>
          <p:nvPr/>
        </p:nvSpPr>
        <p:spPr bwMode="auto">
          <a:xfrm flipH="1" flipV="1">
            <a:off x="891822" y="2560638"/>
            <a:ext cx="385234" cy="431800"/>
          </a:xfrm>
          <a:prstGeom prst="line">
            <a:avLst/>
          </a:prstGeom>
          <a:noFill/>
          <a:ln w="28575">
            <a:solidFill>
              <a:srgbClr val="F8F8F8"/>
            </a:solidFill>
            <a:round/>
            <a:headEnd/>
            <a:tailEnd type="triangle" w="med" len="med"/>
          </a:ln>
          <a:effectLst>
            <a:outerShdw dist="28398" dir="3806097" algn="ctr" rotWithShape="0">
              <a:schemeClr val="bg2">
                <a:alpha val="50000"/>
              </a:schemeClr>
            </a:outerShdw>
          </a:effectLst>
        </p:spPr>
        <p:txBody>
          <a:bodyPr anchor="b">
            <a:spAutoFit/>
          </a:bodyPr>
          <a:lstStyle/>
          <a:p>
            <a:pPr>
              <a:defRPr/>
            </a:pPr>
            <a:endParaRPr lang="it-IT">
              <a:solidFill>
                <a:srgbClr val="FFFFFF"/>
              </a:solidFill>
            </a:endParaRPr>
          </a:p>
        </p:txBody>
      </p:sp>
      <p:pic>
        <p:nvPicPr>
          <p:cNvPr id="1340104" name="Picture 712" descr="Bild1"/>
          <p:cNvPicPr>
            <a:picLocks noChangeAspect="1" noChangeArrowheads="1"/>
          </p:cNvPicPr>
          <p:nvPr/>
        </p:nvPicPr>
        <p:blipFill>
          <a:blip r:embed="rId5" cstate="print"/>
          <a:srcRect/>
          <a:stretch>
            <a:fillRect/>
          </a:stretch>
        </p:blipFill>
        <p:spPr bwMode="auto">
          <a:xfrm>
            <a:off x="715434" y="5651501"/>
            <a:ext cx="671689" cy="1096963"/>
          </a:xfrm>
          <a:prstGeom prst="rect">
            <a:avLst/>
          </a:prstGeom>
          <a:noFill/>
          <a:ln w="9525">
            <a:noFill/>
            <a:miter lim="800000"/>
            <a:headEnd/>
            <a:tailEnd/>
          </a:ln>
        </p:spPr>
      </p:pic>
      <p:sp>
        <p:nvSpPr>
          <p:cNvPr id="2" name="Textfeld 1"/>
          <p:cNvSpPr txBox="1">
            <a:spLocks noChangeArrowheads="1"/>
          </p:cNvSpPr>
          <p:nvPr/>
        </p:nvSpPr>
        <p:spPr bwMode="auto">
          <a:xfrm>
            <a:off x="484012" y="5305426"/>
            <a:ext cx="5781322" cy="708025"/>
          </a:xfrm>
          <a:prstGeom prst="rect">
            <a:avLst/>
          </a:prstGeom>
          <a:noFill/>
          <a:ln w="9525">
            <a:noFill/>
            <a:miter lim="800000"/>
            <a:headEnd/>
            <a:tailEnd/>
          </a:ln>
        </p:spPr>
        <p:txBody>
          <a:bodyPr>
            <a:spAutoFit/>
          </a:bodyPr>
          <a:lstStyle/>
          <a:p>
            <a:r>
              <a:rPr lang="de-AT" sz="2000">
                <a:solidFill>
                  <a:srgbClr val="00FFFF"/>
                </a:solidFill>
              </a:rPr>
              <a:t>Inhibition of Renal Glucose Reabsorption                      </a:t>
            </a:r>
            <a:br>
              <a:rPr lang="de-AT" sz="2000">
                <a:solidFill>
                  <a:srgbClr val="00FFFF"/>
                </a:solidFill>
              </a:rPr>
            </a:br>
            <a:r>
              <a:rPr lang="de-AT" sz="2000">
                <a:solidFill>
                  <a:srgbClr val="00FFFF"/>
                </a:solidFill>
              </a:rPr>
              <a:t>                           </a:t>
            </a:r>
            <a:r>
              <a:rPr lang="de-AT" sz="1600">
                <a:solidFill>
                  <a:srgbClr val="FFFFFF"/>
                </a:solidFill>
              </a:rPr>
              <a:t>SGLT2-Inhibitors</a:t>
            </a:r>
          </a:p>
        </p:txBody>
      </p:sp>
    </p:spTree>
    <p:extLst>
      <p:ext uri="{BB962C8B-B14F-4D97-AF65-F5344CB8AC3E}">
        <p14:creationId xmlns:p14="http://schemas.microsoft.com/office/powerpoint/2010/main" xmlns="" val="24667122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1339395"/>
                                        </p:tgtEl>
                                        <p:attrNameLst>
                                          <p:attrName>style.visibility</p:attrName>
                                        </p:attrNameLst>
                                      </p:cBhvr>
                                      <p:to>
                                        <p:strVal val="visible"/>
                                      </p:to>
                                    </p:set>
                                    <p:animEffect transition="in" filter="wipe(left)">
                                      <p:cBhvr>
                                        <p:cTn id="7" dur="500"/>
                                        <p:tgtEl>
                                          <p:spTgt spid="1339395"/>
                                        </p:tgtEl>
                                      </p:cBhvr>
                                    </p:animEffect>
                                  </p:childTnLst>
                                </p:cTn>
                              </p:par>
                              <p:par>
                                <p:cTn id="8" presetID="22" presetClass="entr" presetSubtype="8" fill="hold" nodeType="withEffect">
                                  <p:stCondLst>
                                    <p:cond delay="0"/>
                                  </p:stCondLst>
                                  <p:childTnLst>
                                    <p:set>
                                      <p:cBhvr>
                                        <p:cTn id="9" dur="1" fill="hold">
                                          <p:stCondLst>
                                            <p:cond delay="0"/>
                                          </p:stCondLst>
                                        </p:cTn>
                                        <p:tgtEl>
                                          <p:spTgt spid="1339396"/>
                                        </p:tgtEl>
                                        <p:attrNameLst>
                                          <p:attrName>style.visibility</p:attrName>
                                        </p:attrNameLst>
                                      </p:cBhvr>
                                      <p:to>
                                        <p:strVal val="visible"/>
                                      </p:to>
                                    </p:set>
                                    <p:animEffect transition="in" filter="wipe(left)">
                                      <p:cBhvr>
                                        <p:cTn id="10" dur="500"/>
                                        <p:tgtEl>
                                          <p:spTgt spid="133939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339414"/>
                                        </p:tgtEl>
                                        <p:attrNameLst>
                                          <p:attrName>style.visibility</p:attrName>
                                        </p:attrNameLst>
                                      </p:cBhvr>
                                      <p:to>
                                        <p:strVal val="visible"/>
                                      </p:to>
                                    </p:set>
                                    <p:animEffect transition="in" filter="wipe(left)">
                                      <p:cBhvr>
                                        <p:cTn id="13" dur="500"/>
                                        <p:tgtEl>
                                          <p:spTgt spid="133941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339415"/>
                                        </p:tgtEl>
                                        <p:attrNameLst>
                                          <p:attrName>style.visibility</p:attrName>
                                        </p:attrNameLst>
                                      </p:cBhvr>
                                      <p:to>
                                        <p:strVal val="visible"/>
                                      </p:to>
                                    </p:set>
                                    <p:animEffect transition="in" filter="wipe(left)">
                                      <p:cBhvr>
                                        <p:cTn id="16" dur="500"/>
                                        <p:tgtEl>
                                          <p:spTgt spid="1339415"/>
                                        </p:tgtEl>
                                      </p:cBhvr>
                                    </p:animEffect>
                                  </p:childTnLst>
                                </p:cTn>
                              </p:par>
                              <p:par>
                                <p:cTn id="17" presetID="22" presetClass="entr" presetSubtype="8"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339413"/>
                                        </p:tgtEl>
                                        <p:attrNameLst>
                                          <p:attrName>style.visibility</p:attrName>
                                        </p:attrNameLst>
                                      </p:cBhvr>
                                      <p:to>
                                        <p:strVal val="visible"/>
                                      </p:to>
                                    </p:set>
                                    <p:animEffect transition="in" filter="wipe(left)">
                                      <p:cBhvr>
                                        <p:cTn id="22" dur="500"/>
                                        <p:tgtEl>
                                          <p:spTgt spid="1339413"/>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nodeType="clickEffect">
                                  <p:stCondLst>
                                    <p:cond delay="0"/>
                                  </p:stCondLst>
                                  <p:childTnLst>
                                    <p:set>
                                      <p:cBhvr>
                                        <p:cTn id="26" dur="1" fill="hold">
                                          <p:stCondLst>
                                            <p:cond delay="0"/>
                                          </p:stCondLst>
                                        </p:cTn>
                                        <p:tgtEl>
                                          <p:spTgt spid="1340102"/>
                                        </p:tgtEl>
                                        <p:attrNameLst>
                                          <p:attrName>style.visibility</p:attrName>
                                        </p:attrNameLst>
                                      </p:cBhvr>
                                      <p:to>
                                        <p:strVal val="visible"/>
                                      </p:to>
                                    </p:set>
                                    <p:animEffect transition="in" filter="wipe(down)">
                                      <p:cBhvr>
                                        <p:cTn id="27" dur="500"/>
                                        <p:tgtEl>
                                          <p:spTgt spid="1340102"/>
                                        </p:tgtEl>
                                      </p:cBhvr>
                                    </p:animEffect>
                                  </p:childTnLst>
                                </p:cTn>
                              </p:par>
                              <p:par>
                                <p:cTn id="28" presetID="22" presetClass="entr" presetSubtype="4" fill="hold" nodeType="withEffect">
                                  <p:stCondLst>
                                    <p:cond delay="0"/>
                                  </p:stCondLst>
                                  <p:childTnLst>
                                    <p:set>
                                      <p:cBhvr>
                                        <p:cTn id="29" dur="1" fill="hold">
                                          <p:stCondLst>
                                            <p:cond delay="0"/>
                                          </p:stCondLst>
                                        </p:cTn>
                                        <p:tgtEl>
                                          <p:spTgt spid="1340101"/>
                                        </p:tgtEl>
                                        <p:attrNameLst>
                                          <p:attrName>style.visibility</p:attrName>
                                        </p:attrNameLst>
                                      </p:cBhvr>
                                      <p:to>
                                        <p:strVal val="visible"/>
                                      </p:to>
                                    </p:set>
                                    <p:animEffect transition="in" filter="wipe(down)">
                                      <p:cBhvr>
                                        <p:cTn id="30" dur="500"/>
                                        <p:tgtEl>
                                          <p:spTgt spid="134010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339408"/>
                                        </p:tgtEl>
                                        <p:attrNameLst>
                                          <p:attrName>style.visibility</p:attrName>
                                        </p:attrNameLst>
                                      </p:cBhvr>
                                      <p:to>
                                        <p:strVal val="visible"/>
                                      </p:to>
                                    </p:set>
                                    <p:animEffect transition="in" filter="wipe(down)">
                                      <p:cBhvr>
                                        <p:cTn id="33" dur="500"/>
                                        <p:tgtEl>
                                          <p:spTgt spid="133940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1339409"/>
                                        </p:tgtEl>
                                        <p:attrNameLst>
                                          <p:attrName>style.visibility</p:attrName>
                                        </p:attrNameLst>
                                      </p:cBhvr>
                                      <p:to>
                                        <p:strVal val="visible"/>
                                      </p:to>
                                    </p:set>
                                    <p:animEffect transition="in" filter="wipe(down)">
                                      <p:cBhvr>
                                        <p:cTn id="36" dur="500"/>
                                        <p:tgtEl>
                                          <p:spTgt spid="1339409"/>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1" fill="hold" grpId="0" nodeType="clickEffect">
                                  <p:stCondLst>
                                    <p:cond delay="0"/>
                                  </p:stCondLst>
                                  <p:childTnLst>
                                    <p:set>
                                      <p:cBhvr>
                                        <p:cTn id="40" dur="1" fill="hold">
                                          <p:stCondLst>
                                            <p:cond delay="0"/>
                                          </p:stCondLst>
                                        </p:cTn>
                                        <p:tgtEl>
                                          <p:spTgt spid="1339401"/>
                                        </p:tgtEl>
                                        <p:attrNameLst>
                                          <p:attrName>style.visibility</p:attrName>
                                        </p:attrNameLst>
                                      </p:cBhvr>
                                      <p:to>
                                        <p:strVal val="visible"/>
                                      </p:to>
                                    </p:set>
                                    <p:animEffect transition="in" filter="wipe(up)">
                                      <p:cBhvr>
                                        <p:cTn id="41" dur="500"/>
                                        <p:tgtEl>
                                          <p:spTgt spid="1339401"/>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339403"/>
                                        </p:tgtEl>
                                        <p:attrNameLst>
                                          <p:attrName>style.visibility</p:attrName>
                                        </p:attrNameLst>
                                      </p:cBhvr>
                                      <p:to>
                                        <p:strVal val="visible"/>
                                      </p:to>
                                    </p:set>
                                    <p:animEffect transition="in" filter="wipe(up)">
                                      <p:cBhvr>
                                        <p:cTn id="44" dur="500"/>
                                        <p:tgtEl>
                                          <p:spTgt spid="1339403"/>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339400"/>
                                        </p:tgtEl>
                                        <p:attrNameLst>
                                          <p:attrName>style.visibility</p:attrName>
                                        </p:attrNameLst>
                                      </p:cBhvr>
                                      <p:to>
                                        <p:strVal val="visible"/>
                                      </p:to>
                                    </p:set>
                                    <p:animEffect transition="in" filter="wipe(up)">
                                      <p:cBhvr>
                                        <p:cTn id="47" dur="500"/>
                                        <p:tgtEl>
                                          <p:spTgt spid="133940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1339397"/>
                                        </p:tgtEl>
                                        <p:attrNameLst>
                                          <p:attrName>style.visibility</p:attrName>
                                        </p:attrNameLst>
                                      </p:cBhvr>
                                      <p:to>
                                        <p:strVal val="visible"/>
                                      </p:to>
                                    </p:set>
                                    <p:animEffect transition="in" filter="wipe(up)">
                                      <p:cBhvr>
                                        <p:cTn id="50" dur="500"/>
                                        <p:tgtEl>
                                          <p:spTgt spid="1339397"/>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22" presetClass="entr" presetSubtype="1" fill="hold" grpId="0" nodeType="clickEffect">
                                  <p:stCondLst>
                                    <p:cond delay="0"/>
                                  </p:stCondLst>
                                  <p:childTnLst>
                                    <p:set>
                                      <p:cBhvr>
                                        <p:cTn id="54" dur="1" fill="hold">
                                          <p:stCondLst>
                                            <p:cond delay="0"/>
                                          </p:stCondLst>
                                        </p:cTn>
                                        <p:tgtEl>
                                          <p:spTgt spid="1339405"/>
                                        </p:tgtEl>
                                        <p:attrNameLst>
                                          <p:attrName>style.visibility</p:attrName>
                                        </p:attrNameLst>
                                      </p:cBhvr>
                                      <p:to>
                                        <p:strVal val="visible"/>
                                      </p:to>
                                    </p:set>
                                    <p:animEffect transition="in" filter="wipe(up)">
                                      <p:cBhvr>
                                        <p:cTn id="55" dur="500"/>
                                        <p:tgtEl>
                                          <p:spTgt spid="1339405"/>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339406"/>
                                        </p:tgtEl>
                                        <p:attrNameLst>
                                          <p:attrName>style.visibility</p:attrName>
                                        </p:attrNameLst>
                                      </p:cBhvr>
                                      <p:to>
                                        <p:strVal val="visible"/>
                                      </p:to>
                                    </p:set>
                                    <p:animEffect transition="in" filter="wipe(up)">
                                      <p:cBhvr>
                                        <p:cTn id="58" dur="500"/>
                                        <p:tgtEl>
                                          <p:spTgt spid="133940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339404"/>
                                        </p:tgtEl>
                                        <p:attrNameLst>
                                          <p:attrName>style.visibility</p:attrName>
                                        </p:attrNameLst>
                                      </p:cBhvr>
                                      <p:to>
                                        <p:strVal val="visible"/>
                                      </p:to>
                                    </p:set>
                                    <p:animEffect transition="in" filter="wipe(up)">
                                      <p:cBhvr>
                                        <p:cTn id="61" dur="500"/>
                                        <p:tgtEl>
                                          <p:spTgt spid="1339404"/>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22" presetClass="entr" presetSubtype="1" fill="hold" grpId="0" nodeType="clickEffect">
                                  <p:stCondLst>
                                    <p:cond delay="0"/>
                                  </p:stCondLst>
                                  <p:childTnLst>
                                    <p:set>
                                      <p:cBhvr>
                                        <p:cTn id="65" dur="1" fill="hold">
                                          <p:stCondLst>
                                            <p:cond delay="0"/>
                                          </p:stCondLst>
                                        </p:cTn>
                                        <p:tgtEl>
                                          <p:spTgt spid="1339402"/>
                                        </p:tgtEl>
                                        <p:attrNameLst>
                                          <p:attrName>style.visibility</p:attrName>
                                        </p:attrNameLst>
                                      </p:cBhvr>
                                      <p:to>
                                        <p:strVal val="visible"/>
                                      </p:to>
                                    </p:set>
                                    <p:animEffect transition="in" filter="wipe(up)">
                                      <p:cBhvr>
                                        <p:cTn id="66" dur="500"/>
                                        <p:tgtEl>
                                          <p:spTgt spid="1339402"/>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339398"/>
                                        </p:tgtEl>
                                        <p:attrNameLst>
                                          <p:attrName>style.visibility</p:attrName>
                                        </p:attrNameLst>
                                      </p:cBhvr>
                                      <p:to>
                                        <p:strVal val="visible"/>
                                      </p:to>
                                    </p:set>
                                    <p:animEffect transition="in" filter="wipe(up)">
                                      <p:cBhvr>
                                        <p:cTn id="69" dur="500"/>
                                        <p:tgtEl>
                                          <p:spTgt spid="1339398"/>
                                        </p:tgtEl>
                                      </p:cBhvr>
                                    </p:animEffect>
                                  </p:childTnLst>
                                </p:cTn>
                              </p:par>
                            </p:childTnLst>
                          </p:cTn>
                        </p:par>
                      </p:childTnLst>
                    </p:cTn>
                  </p:par>
                  <p:par>
                    <p:cTn id="70" fill="hold" nodeType="clickPar">
                      <p:stCondLst>
                        <p:cond delay="indefinite"/>
                      </p:stCondLst>
                      <p:childTnLst>
                        <p:par>
                          <p:cTn id="71" fill="hold" nodeType="withGroup">
                            <p:stCondLst>
                              <p:cond delay="0"/>
                            </p:stCondLst>
                            <p:childTnLst>
                              <p:par>
                                <p:cTn id="72" presetID="22" presetClass="entr" presetSubtype="1" fill="hold" grpId="0" nodeType="clickEffect">
                                  <p:stCondLst>
                                    <p:cond delay="0"/>
                                  </p:stCondLst>
                                  <p:childTnLst>
                                    <p:set>
                                      <p:cBhvr>
                                        <p:cTn id="73" dur="1" fill="hold">
                                          <p:stCondLst>
                                            <p:cond delay="0"/>
                                          </p:stCondLst>
                                        </p:cTn>
                                        <p:tgtEl>
                                          <p:spTgt spid="1339399"/>
                                        </p:tgtEl>
                                        <p:attrNameLst>
                                          <p:attrName>style.visibility</p:attrName>
                                        </p:attrNameLst>
                                      </p:cBhvr>
                                      <p:to>
                                        <p:strVal val="visible"/>
                                      </p:to>
                                    </p:set>
                                    <p:animEffect transition="in" filter="wipe(up)">
                                      <p:cBhvr>
                                        <p:cTn id="74" dur="500"/>
                                        <p:tgtEl>
                                          <p:spTgt spid="1339399"/>
                                        </p:tgtEl>
                                      </p:cBhvr>
                                    </p:animEffect>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2"/>
                                        </p:tgtEl>
                                        <p:attrNameLst>
                                          <p:attrName>style.visibility</p:attrName>
                                        </p:attrNameLst>
                                      </p:cBhvr>
                                      <p:to>
                                        <p:strVal val="visible"/>
                                      </p:to>
                                    </p:set>
                                    <p:anim calcmode="lin" valueType="num">
                                      <p:cBhvr additive="base">
                                        <p:cTn id="79" dur="500" fill="hold"/>
                                        <p:tgtEl>
                                          <p:spTgt spid="2"/>
                                        </p:tgtEl>
                                        <p:attrNameLst>
                                          <p:attrName>ppt_x</p:attrName>
                                        </p:attrNameLst>
                                      </p:cBhvr>
                                      <p:tavLst>
                                        <p:tav tm="0">
                                          <p:val>
                                            <p:strVal val="#ppt_x"/>
                                          </p:val>
                                        </p:tav>
                                        <p:tav tm="100000">
                                          <p:val>
                                            <p:strVal val="#ppt_x"/>
                                          </p:val>
                                        </p:tav>
                                      </p:tavLst>
                                    </p:anim>
                                    <p:anim calcmode="lin" valueType="num">
                                      <p:cBhvr additive="base">
                                        <p:cTn id="80" dur="500" fill="hold"/>
                                        <p:tgtEl>
                                          <p:spTgt spid="2"/>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1340104"/>
                                        </p:tgtEl>
                                        <p:attrNameLst>
                                          <p:attrName>style.visibility</p:attrName>
                                        </p:attrNameLst>
                                      </p:cBhvr>
                                      <p:to>
                                        <p:strVal val="visible"/>
                                      </p:to>
                                    </p:set>
                                    <p:anim calcmode="lin" valueType="num">
                                      <p:cBhvr additive="base">
                                        <p:cTn id="83" dur="500" fill="hold"/>
                                        <p:tgtEl>
                                          <p:spTgt spid="1340104"/>
                                        </p:tgtEl>
                                        <p:attrNameLst>
                                          <p:attrName>ppt_x</p:attrName>
                                        </p:attrNameLst>
                                      </p:cBhvr>
                                      <p:tavLst>
                                        <p:tav tm="0">
                                          <p:val>
                                            <p:strVal val="#ppt_x"/>
                                          </p:val>
                                        </p:tav>
                                        <p:tav tm="100000">
                                          <p:val>
                                            <p:strVal val="#ppt_x"/>
                                          </p:val>
                                        </p:tav>
                                      </p:tavLst>
                                    </p:anim>
                                    <p:anim calcmode="lin" valueType="num">
                                      <p:cBhvr additive="base">
                                        <p:cTn id="84" dur="500" fill="hold"/>
                                        <p:tgtEl>
                                          <p:spTgt spid="13401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9397" grpId="0"/>
      <p:bldP spid="1339398" grpId="0"/>
      <p:bldP spid="1339399" grpId="0"/>
      <p:bldP spid="1339400" grpId="0" animBg="1"/>
      <p:bldP spid="1339401" grpId="0" animBg="1"/>
      <p:bldP spid="1339402" grpId="0"/>
      <p:bldP spid="1339403" grpId="0"/>
      <p:bldP spid="1339404" grpId="0"/>
      <p:bldP spid="1339405" grpId="0"/>
      <p:bldP spid="1339406" grpId="0"/>
      <p:bldP spid="1339408" grpId="0"/>
      <p:bldP spid="1339409" grpId="0"/>
      <p:bldP spid="1339413" grpId="0"/>
      <p:bldP spid="1339414" grpId="0"/>
      <p:bldP spid="1339415" grpId="0"/>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251520" y="260648"/>
            <a:ext cx="9144000" cy="838200"/>
          </a:xfrm>
        </p:spPr>
        <p:txBody>
          <a:bodyPr/>
          <a:lstStyle/>
          <a:p>
            <a:r>
              <a:rPr lang="en-US" b="1" dirty="0" smtClean="0">
                <a:solidFill>
                  <a:schemeClr val="tx1"/>
                </a:solidFill>
              </a:rPr>
              <a:t>Metformin: From a Minor Drug to a Central Drug</a:t>
            </a:r>
          </a:p>
        </p:txBody>
      </p:sp>
      <p:sp>
        <p:nvSpPr>
          <p:cNvPr id="992259" name="Text Box 3"/>
          <p:cNvSpPr txBox="1">
            <a:spLocks noChangeArrowheads="1"/>
          </p:cNvSpPr>
          <p:nvPr/>
        </p:nvSpPr>
        <p:spPr bwMode="auto">
          <a:xfrm>
            <a:off x="3014134" y="2311401"/>
            <a:ext cx="2880917" cy="523220"/>
          </a:xfrm>
          <a:prstGeom prst="rect">
            <a:avLst/>
          </a:prstGeom>
          <a:noFill/>
          <a:ln w="9525">
            <a:noFill/>
            <a:miter lim="800000"/>
            <a:headEnd/>
            <a:tailEnd/>
          </a:ln>
        </p:spPr>
        <p:txBody>
          <a:bodyPr wrap="none">
            <a:spAutoFit/>
          </a:bodyPr>
          <a:lstStyle/>
          <a:p>
            <a:pPr eaLnBrk="0" hangingPunct="0"/>
            <a:r>
              <a:rPr lang="en-US" sz="2800" b="1">
                <a:solidFill>
                  <a:srgbClr val="FF0000"/>
                </a:solidFill>
              </a:rPr>
              <a:t>Sulphonylureas</a:t>
            </a:r>
          </a:p>
        </p:txBody>
      </p:sp>
      <p:sp>
        <p:nvSpPr>
          <p:cNvPr id="37892" name="Text Box 4"/>
          <p:cNvSpPr txBox="1">
            <a:spLocks noChangeArrowheads="1"/>
          </p:cNvSpPr>
          <p:nvPr/>
        </p:nvSpPr>
        <p:spPr bwMode="auto">
          <a:xfrm>
            <a:off x="3458634" y="3683001"/>
            <a:ext cx="1922321" cy="523220"/>
          </a:xfrm>
          <a:prstGeom prst="rect">
            <a:avLst/>
          </a:prstGeom>
          <a:noFill/>
          <a:ln w="9525">
            <a:noFill/>
            <a:miter lim="800000"/>
            <a:headEnd/>
            <a:tailEnd/>
          </a:ln>
        </p:spPr>
        <p:txBody>
          <a:bodyPr wrap="none">
            <a:spAutoFit/>
          </a:bodyPr>
          <a:lstStyle/>
          <a:p>
            <a:pPr eaLnBrk="0" hangingPunct="0"/>
            <a:r>
              <a:rPr lang="en-US" sz="2800" b="1">
                <a:solidFill>
                  <a:srgbClr val="00FF00"/>
                </a:solidFill>
              </a:rPr>
              <a:t>Metformin</a:t>
            </a:r>
          </a:p>
        </p:txBody>
      </p:sp>
      <p:sp>
        <p:nvSpPr>
          <p:cNvPr id="992261" name="Text Box 5"/>
          <p:cNvSpPr txBox="1">
            <a:spLocks noChangeArrowheads="1"/>
          </p:cNvSpPr>
          <p:nvPr/>
        </p:nvSpPr>
        <p:spPr bwMode="auto">
          <a:xfrm>
            <a:off x="3276600" y="5054601"/>
            <a:ext cx="2978701" cy="523220"/>
          </a:xfrm>
          <a:prstGeom prst="rect">
            <a:avLst/>
          </a:prstGeom>
          <a:noFill/>
          <a:ln w="9525">
            <a:noFill/>
            <a:miter lim="800000"/>
            <a:headEnd/>
            <a:tailEnd/>
          </a:ln>
        </p:spPr>
        <p:txBody>
          <a:bodyPr wrap="none">
            <a:spAutoFit/>
          </a:bodyPr>
          <a:lstStyle/>
          <a:p>
            <a:pPr eaLnBrk="0" hangingPunct="0"/>
            <a:r>
              <a:rPr lang="en-US" sz="2800" b="1">
                <a:solidFill>
                  <a:srgbClr val="FFFFFF"/>
                </a:solidFill>
              </a:rPr>
              <a:t>DPP-4 Inhibitors</a:t>
            </a:r>
          </a:p>
        </p:txBody>
      </p:sp>
      <p:sp>
        <p:nvSpPr>
          <p:cNvPr id="992262" name="Text Box 6"/>
          <p:cNvSpPr txBox="1">
            <a:spLocks noChangeArrowheads="1"/>
          </p:cNvSpPr>
          <p:nvPr/>
        </p:nvSpPr>
        <p:spPr bwMode="auto">
          <a:xfrm>
            <a:off x="1356078" y="3683001"/>
            <a:ext cx="1083951" cy="523220"/>
          </a:xfrm>
          <a:prstGeom prst="rect">
            <a:avLst/>
          </a:prstGeom>
          <a:noFill/>
          <a:ln w="9525">
            <a:noFill/>
            <a:miter lim="800000"/>
            <a:headEnd/>
            <a:tailEnd/>
          </a:ln>
        </p:spPr>
        <p:txBody>
          <a:bodyPr wrap="none">
            <a:spAutoFit/>
          </a:bodyPr>
          <a:lstStyle/>
          <a:p>
            <a:pPr eaLnBrk="0" hangingPunct="0"/>
            <a:r>
              <a:rPr lang="en-US" sz="2800" b="1" dirty="0">
                <a:solidFill>
                  <a:srgbClr val="00FFFF"/>
                </a:solidFill>
              </a:rPr>
              <a:t>TZDs</a:t>
            </a:r>
          </a:p>
        </p:txBody>
      </p:sp>
      <p:sp>
        <p:nvSpPr>
          <p:cNvPr id="992263" name="Text Box 7"/>
          <p:cNvSpPr txBox="1">
            <a:spLocks noChangeArrowheads="1"/>
          </p:cNvSpPr>
          <p:nvPr/>
        </p:nvSpPr>
        <p:spPr bwMode="auto">
          <a:xfrm>
            <a:off x="6324601" y="3530600"/>
            <a:ext cx="2619628" cy="954107"/>
          </a:xfrm>
          <a:prstGeom prst="rect">
            <a:avLst/>
          </a:prstGeom>
          <a:noFill/>
          <a:ln w="9525">
            <a:noFill/>
            <a:miter lim="800000"/>
            <a:headEnd/>
            <a:tailEnd/>
          </a:ln>
        </p:spPr>
        <p:txBody>
          <a:bodyPr wrap="none">
            <a:spAutoFit/>
          </a:bodyPr>
          <a:lstStyle/>
          <a:p>
            <a:pPr eaLnBrk="0" hangingPunct="0"/>
            <a:r>
              <a:rPr lang="en-US" sz="2800" b="1">
                <a:solidFill>
                  <a:srgbClr val="FFFF00"/>
                </a:solidFill>
                <a:sym typeface="Symbol" pitchFamily="18" charset="2"/>
              </a:rPr>
              <a:t> glucosidase</a:t>
            </a:r>
          </a:p>
          <a:p>
            <a:pPr eaLnBrk="0" hangingPunct="0"/>
            <a:r>
              <a:rPr lang="en-US" sz="2800" b="1">
                <a:solidFill>
                  <a:srgbClr val="FFFF00"/>
                </a:solidFill>
                <a:sym typeface="Symbol" pitchFamily="18" charset="2"/>
              </a:rPr>
              <a:t>inhibitors</a:t>
            </a:r>
            <a:endParaRPr lang="en-US" sz="2800" b="1">
              <a:solidFill>
                <a:srgbClr val="FFFF00"/>
              </a:solidFill>
            </a:endParaRPr>
          </a:p>
        </p:txBody>
      </p:sp>
      <p:grpSp>
        <p:nvGrpSpPr>
          <p:cNvPr id="2" name="Group 8"/>
          <p:cNvGrpSpPr>
            <a:grpSpLocks/>
          </p:cNvGrpSpPr>
          <p:nvPr/>
        </p:nvGrpSpPr>
        <p:grpSpPr bwMode="auto">
          <a:xfrm>
            <a:off x="6705600" y="1676400"/>
            <a:ext cx="1981200" cy="1295400"/>
            <a:chOff x="4224" y="1056"/>
            <a:chExt cx="1248" cy="816"/>
          </a:xfrm>
        </p:grpSpPr>
        <p:sp>
          <p:nvSpPr>
            <p:cNvPr id="37915" name="Text Box 9"/>
            <p:cNvSpPr txBox="1">
              <a:spLocks noChangeArrowheads="1"/>
            </p:cNvSpPr>
            <p:nvPr/>
          </p:nvSpPr>
          <p:spPr bwMode="auto">
            <a:xfrm>
              <a:off x="4407" y="1147"/>
              <a:ext cx="853" cy="252"/>
            </a:xfrm>
            <a:prstGeom prst="rect">
              <a:avLst/>
            </a:prstGeom>
            <a:noFill/>
            <a:ln w="9525">
              <a:noFill/>
              <a:miter lim="800000"/>
              <a:headEnd/>
              <a:tailEnd/>
            </a:ln>
          </p:spPr>
          <p:txBody>
            <a:bodyPr wrap="none">
              <a:spAutoFit/>
            </a:bodyPr>
            <a:lstStyle/>
            <a:p>
              <a:pPr eaLnBrk="0" hangingPunct="0"/>
              <a:r>
                <a:rPr lang="en-US" sz="2000" b="1" dirty="0" err="1" smtClean="0">
                  <a:solidFill>
                    <a:srgbClr val="FFFF00"/>
                  </a:solidFill>
                </a:rPr>
                <a:t>Acarbose</a:t>
              </a:r>
              <a:endParaRPr lang="en-US" sz="2000" b="1" dirty="0">
                <a:solidFill>
                  <a:srgbClr val="FFFF00"/>
                </a:solidFill>
              </a:endParaRPr>
            </a:p>
          </p:txBody>
        </p:sp>
        <p:sp>
          <p:nvSpPr>
            <p:cNvPr id="37916" name="Rectangle 10"/>
            <p:cNvSpPr>
              <a:spLocks noChangeArrowheads="1"/>
            </p:cNvSpPr>
            <p:nvPr/>
          </p:nvSpPr>
          <p:spPr bwMode="auto">
            <a:xfrm>
              <a:off x="4224" y="1056"/>
              <a:ext cx="1248" cy="816"/>
            </a:xfrm>
            <a:prstGeom prst="rect">
              <a:avLst/>
            </a:prstGeom>
            <a:noFill/>
            <a:ln w="9525">
              <a:solidFill>
                <a:schemeClr val="tx1"/>
              </a:solidFill>
              <a:miter lim="800000"/>
              <a:headEnd/>
              <a:tailEnd/>
            </a:ln>
          </p:spPr>
          <p:txBody>
            <a:bodyPr wrap="none" anchor="ctr"/>
            <a:lstStyle/>
            <a:p>
              <a:endParaRPr lang="de-DE" sz="4000">
                <a:solidFill>
                  <a:srgbClr val="FFFFFF"/>
                </a:solidFill>
              </a:endParaRPr>
            </a:p>
          </p:txBody>
        </p:sp>
      </p:grpSp>
      <p:grpSp>
        <p:nvGrpSpPr>
          <p:cNvPr id="3" name="Group 11"/>
          <p:cNvGrpSpPr>
            <a:grpSpLocks/>
          </p:cNvGrpSpPr>
          <p:nvPr/>
        </p:nvGrpSpPr>
        <p:grpSpPr bwMode="auto">
          <a:xfrm>
            <a:off x="251520" y="4149080"/>
            <a:ext cx="1981200" cy="1312863"/>
            <a:chOff x="240" y="3312"/>
            <a:chExt cx="1248" cy="827"/>
          </a:xfrm>
        </p:grpSpPr>
        <p:sp>
          <p:nvSpPr>
            <p:cNvPr id="37913" name="Text Box 12"/>
            <p:cNvSpPr txBox="1">
              <a:spLocks noChangeArrowheads="1"/>
            </p:cNvSpPr>
            <p:nvPr/>
          </p:nvSpPr>
          <p:spPr bwMode="auto">
            <a:xfrm>
              <a:off x="286" y="3499"/>
              <a:ext cx="1156" cy="640"/>
            </a:xfrm>
            <a:prstGeom prst="rect">
              <a:avLst/>
            </a:prstGeom>
            <a:noFill/>
            <a:ln w="9525">
              <a:noFill/>
              <a:miter lim="800000"/>
              <a:headEnd/>
              <a:tailEnd/>
            </a:ln>
          </p:spPr>
          <p:txBody>
            <a:bodyPr wrap="none">
              <a:spAutoFit/>
            </a:bodyPr>
            <a:lstStyle/>
            <a:p>
              <a:pPr eaLnBrk="0" hangingPunct="0"/>
              <a:r>
                <a:rPr lang="en-US" sz="2000" b="1" dirty="0">
                  <a:solidFill>
                    <a:srgbClr val="00FFFF"/>
                  </a:solidFill>
                </a:rPr>
                <a:t>  </a:t>
              </a:r>
              <a:r>
                <a:rPr lang="en-US" sz="2000" b="1" dirty="0" err="1">
                  <a:solidFill>
                    <a:srgbClr val="00FFFF"/>
                  </a:solidFill>
                </a:rPr>
                <a:t>Pioglitazone</a:t>
              </a:r>
              <a:endParaRPr lang="en-US" sz="2000" b="1" dirty="0">
                <a:solidFill>
                  <a:srgbClr val="00FFFF"/>
                </a:solidFill>
              </a:endParaRPr>
            </a:p>
            <a:p>
              <a:pPr eaLnBrk="0" hangingPunct="0"/>
              <a:endParaRPr lang="en-US" sz="2000" b="1" dirty="0">
                <a:solidFill>
                  <a:srgbClr val="00FFFF"/>
                </a:solidFill>
              </a:endParaRPr>
            </a:p>
            <a:p>
              <a:pPr eaLnBrk="0" hangingPunct="0"/>
              <a:endParaRPr lang="en-US" sz="2000" b="1" dirty="0">
                <a:solidFill>
                  <a:srgbClr val="00FFFF"/>
                </a:solidFill>
              </a:endParaRPr>
            </a:p>
          </p:txBody>
        </p:sp>
        <p:sp>
          <p:nvSpPr>
            <p:cNvPr id="37914" name="Rectangle 13"/>
            <p:cNvSpPr>
              <a:spLocks noChangeArrowheads="1"/>
            </p:cNvSpPr>
            <p:nvPr/>
          </p:nvSpPr>
          <p:spPr bwMode="auto">
            <a:xfrm>
              <a:off x="240" y="3312"/>
              <a:ext cx="1248" cy="816"/>
            </a:xfrm>
            <a:prstGeom prst="rect">
              <a:avLst/>
            </a:prstGeom>
            <a:noFill/>
            <a:ln w="9525">
              <a:solidFill>
                <a:schemeClr val="tx1"/>
              </a:solidFill>
              <a:miter lim="800000"/>
              <a:headEnd/>
              <a:tailEnd/>
            </a:ln>
          </p:spPr>
          <p:txBody>
            <a:bodyPr wrap="none" anchor="ctr"/>
            <a:lstStyle/>
            <a:p>
              <a:endParaRPr lang="de-DE" sz="4000">
                <a:solidFill>
                  <a:srgbClr val="FFFFFF"/>
                </a:solidFill>
              </a:endParaRPr>
            </a:p>
          </p:txBody>
        </p:sp>
      </p:grpSp>
      <p:grpSp>
        <p:nvGrpSpPr>
          <p:cNvPr id="4" name="Group 14"/>
          <p:cNvGrpSpPr>
            <a:grpSpLocks/>
          </p:cNvGrpSpPr>
          <p:nvPr/>
        </p:nvGrpSpPr>
        <p:grpSpPr bwMode="auto">
          <a:xfrm>
            <a:off x="527756" y="1676401"/>
            <a:ext cx="1981200" cy="1323975"/>
            <a:chOff x="332" y="1056"/>
            <a:chExt cx="1248" cy="834"/>
          </a:xfrm>
        </p:grpSpPr>
        <p:sp>
          <p:nvSpPr>
            <p:cNvPr id="37911" name="Text Box 15"/>
            <p:cNvSpPr txBox="1">
              <a:spLocks noChangeArrowheads="1"/>
            </p:cNvSpPr>
            <p:nvPr/>
          </p:nvSpPr>
          <p:spPr bwMode="auto">
            <a:xfrm>
              <a:off x="351" y="1056"/>
              <a:ext cx="1219" cy="834"/>
            </a:xfrm>
            <a:prstGeom prst="rect">
              <a:avLst/>
            </a:prstGeom>
            <a:noFill/>
            <a:ln w="9525">
              <a:noFill/>
              <a:miter lim="800000"/>
              <a:headEnd/>
              <a:tailEnd/>
            </a:ln>
          </p:spPr>
          <p:txBody>
            <a:bodyPr wrap="none">
              <a:spAutoFit/>
            </a:bodyPr>
            <a:lstStyle/>
            <a:p>
              <a:pPr eaLnBrk="0" hangingPunct="0"/>
              <a:r>
                <a:rPr lang="en-US" sz="2000" b="1">
                  <a:solidFill>
                    <a:srgbClr val="FF0000"/>
                  </a:solidFill>
                </a:rPr>
                <a:t>Gliclazide</a:t>
              </a:r>
            </a:p>
            <a:p>
              <a:pPr eaLnBrk="0" hangingPunct="0"/>
              <a:r>
                <a:rPr lang="en-US" sz="2000" b="1">
                  <a:solidFill>
                    <a:srgbClr val="FF0000"/>
                  </a:solidFill>
                </a:rPr>
                <a:t>Glipizide</a:t>
              </a:r>
            </a:p>
            <a:p>
              <a:pPr eaLnBrk="0" hangingPunct="0"/>
              <a:r>
                <a:rPr lang="en-US" sz="2000" b="1">
                  <a:solidFill>
                    <a:srgbClr val="FF0000"/>
                  </a:solidFill>
                </a:rPr>
                <a:t>Glimepiride</a:t>
              </a:r>
            </a:p>
            <a:p>
              <a:pPr eaLnBrk="0" hangingPunct="0"/>
              <a:r>
                <a:rPr lang="en-US" sz="2000" b="1">
                  <a:solidFill>
                    <a:srgbClr val="FF0000"/>
                  </a:solidFill>
                </a:rPr>
                <a:t>Glibenclamide</a:t>
              </a:r>
            </a:p>
          </p:txBody>
        </p:sp>
        <p:sp>
          <p:nvSpPr>
            <p:cNvPr id="37912" name="Rectangle 16"/>
            <p:cNvSpPr>
              <a:spLocks noChangeArrowheads="1"/>
            </p:cNvSpPr>
            <p:nvPr/>
          </p:nvSpPr>
          <p:spPr bwMode="auto">
            <a:xfrm>
              <a:off x="332" y="1061"/>
              <a:ext cx="1248" cy="816"/>
            </a:xfrm>
            <a:prstGeom prst="rect">
              <a:avLst/>
            </a:prstGeom>
            <a:noFill/>
            <a:ln w="9525">
              <a:solidFill>
                <a:schemeClr val="tx1"/>
              </a:solidFill>
              <a:miter lim="800000"/>
              <a:headEnd/>
              <a:tailEnd/>
            </a:ln>
          </p:spPr>
          <p:txBody>
            <a:bodyPr wrap="none" anchor="ctr"/>
            <a:lstStyle/>
            <a:p>
              <a:endParaRPr lang="de-DE" sz="4000">
                <a:solidFill>
                  <a:srgbClr val="FFFFFF"/>
                </a:solidFill>
              </a:endParaRPr>
            </a:p>
          </p:txBody>
        </p:sp>
      </p:grpSp>
      <p:grpSp>
        <p:nvGrpSpPr>
          <p:cNvPr id="5" name="Group 17"/>
          <p:cNvGrpSpPr>
            <a:grpSpLocks/>
          </p:cNvGrpSpPr>
          <p:nvPr/>
        </p:nvGrpSpPr>
        <p:grpSpPr bwMode="auto">
          <a:xfrm>
            <a:off x="6732240" y="4869160"/>
            <a:ext cx="1981200" cy="1323975"/>
            <a:chOff x="4224" y="3312"/>
            <a:chExt cx="1248" cy="834"/>
          </a:xfrm>
        </p:grpSpPr>
        <p:sp>
          <p:nvSpPr>
            <p:cNvPr id="37909" name="Text Box 18"/>
            <p:cNvSpPr txBox="1">
              <a:spLocks noChangeArrowheads="1"/>
            </p:cNvSpPr>
            <p:nvPr/>
          </p:nvSpPr>
          <p:spPr bwMode="auto">
            <a:xfrm>
              <a:off x="4386" y="3312"/>
              <a:ext cx="884" cy="834"/>
            </a:xfrm>
            <a:prstGeom prst="rect">
              <a:avLst/>
            </a:prstGeom>
            <a:noFill/>
            <a:ln w="9525">
              <a:noFill/>
              <a:miter lim="800000"/>
              <a:headEnd/>
              <a:tailEnd/>
            </a:ln>
          </p:spPr>
          <p:txBody>
            <a:bodyPr wrap="none">
              <a:spAutoFit/>
            </a:bodyPr>
            <a:lstStyle/>
            <a:p>
              <a:pPr eaLnBrk="0" hangingPunct="0"/>
              <a:r>
                <a:rPr lang="en-US" sz="1600" b="1" dirty="0" err="1">
                  <a:solidFill>
                    <a:srgbClr val="FFFFFF"/>
                  </a:solidFill>
                </a:rPr>
                <a:t>Sitagliptin</a:t>
              </a:r>
              <a:endParaRPr lang="en-US" sz="1600" b="1" dirty="0">
                <a:solidFill>
                  <a:srgbClr val="FFFFFF"/>
                </a:solidFill>
              </a:endParaRPr>
            </a:p>
            <a:p>
              <a:pPr eaLnBrk="0" hangingPunct="0"/>
              <a:r>
                <a:rPr lang="en-US" sz="1600" b="1" dirty="0" err="1">
                  <a:solidFill>
                    <a:srgbClr val="FFFFFF"/>
                  </a:solidFill>
                </a:rPr>
                <a:t>Vildaglipitin</a:t>
              </a:r>
              <a:r>
                <a:rPr lang="en-US" sz="1600" b="1" dirty="0">
                  <a:solidFill>
                    <a:srgbClr val="FFFFFF"/>
                  </a:solidFill>
                </a:rPr>
                <a:t> </a:t>
              </a:r>
            </a:p>
            <a:p>
              <a:pPr eaLnBrk="0" hangingPunct="0"/>
              <a:r>
                <a:rPr lang="en-US" sz="1600" b="1" dirty="0" err="1">
                  <a:solidFill>
                    <a:srgbClr val="FFFFFF"/>
                  </a:solidFill>
                </a:rPr>
                <a:t>Saxagliptin</a:t>
              </a:r>
              <a:r>
                <a:rPr lang="en-US" sz="1600" b="1" dirty="0">
                  <a:solidFill>
                    <a:srgbClr val="FFFFFF"/>
                  </a:solidFill>
                </a:rPr>
                <a:t>  </a:t>
              </a:r>
            </a:p>
            <a:p>
              <a:pPr eaLnBrk="0" hangingPunct="0"/>
              <a:r>
                <a:rPr lang="en-US" sz="1600" b="1" dirty="0" err="1" smtClean="0">
                  <a:solidFill>
                    <a:srgbClr val="FFFFFF"/>
                  </a:solidFill>
                </a:rPr>
                <a:t>Linagliptin</a:t>
              </a:r>
              <a:endParaRPr lang="en-US" sz="1600" b="1" dirty="0" smtClean="0">
                <a:solidFill>
                  <a:srgbClr val="FFFFFF"/>
                </a:solidFill>
              </a:endParaRPr>
            </a:p>
            <a:p>
              <a:pPr eaLnBrk="0" hangingPunct="0"/>
              <a:r>
                <a:rPr lang="en-US" sz="1600" b="1" dirty="0" err="1" smtClean="0">
                  <a:solidFill>
                    <a:srgbClr val="FFFFFF"/>
                  </a:solidFill>
                </a:rPr>
                <a:t>Alogliptin</a:t>
              </a:r>
              <a:endParaRPr lang="en-US" sz="1600" b="1" dirty="0">
                <a:solidFill>
                  <a:srgbClr val="FFFFFF"/>
                </a:solidFill>
              </a:endParaRPr>
            </a:p>
          </p:txBody>
        </p:sp>
        <p:sp>
          <p:nvSpPr>
            <p:cNvPr id="37910" name="Rectangle 19"/>
            <p:cNvSpPr>
              <a:spLocks noChangeArrowheads="1"/>
            </p:cNvSpPr>
            <p:nvPr/>
          </p:nvSpPr>
          <p:spPr bwMode="auto">
            <a:xfrm>
              <a:off x="4224" y="3312"/>
              <a:ext cx="1248" cy="816"/>
            </a:xfrm>
            <a:prstGeom prst="rect">
              <a:avLst/>
            </a:prstGeom>
            <a:noFill/>
            <a:ln w="9525">
              <a:solidFill>
                <a:schemeClr val="tx1"/>
              </a:solidFill>
              <a:miter lim="800000"/>
              <a:headEnd/>
              <a:tailEnd/>
            </a:ln>
          </p:spPr>
          <p:txBody>
            <a:bodyPr wrap="none" anchor="ctr"/>
            <a:lstStyle/>
            <a:p>
              <a:endParaRPr lang="de-DE" sz="4000">
                <a:solidFill>
                  <a:srgbClr val="FFFFFF"/>
                </a:solidFill>
              </a:endParaRPr>
            </a:p>
          </p:txBody>
        </p:sp>
      </p:grpSp>
      <p:sp>
        <p:nvSpPr>
          <p:cNvPr id="992276" name="Line 20"/>
          <p:cNvSpPr>
            <a:spLocks noChangeShapeType="1"/>
          </p:cNvSpPr>
          <p:nvPr/>
        </p:nvSpPr>
        <p:spPr bwMode="auto">
          <a:xfrm flipV="1">
            <a:off x="2286000" y="2895600"/>
            <a:ext cx="762000" cy="76200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77" name="Line 21"/>
          <p:cNvSpPr>
            <a:spLocks noChangeShapeType="1"/>
          </p:cNvSpPr>
          <p:nvPr/>
        </p:nvSpPr>
        <p:spPr bwMode="auto">
          <a:xfrm>
            <a:off x="4343400" y="2971800"/>
            <a:ext cx="0" cy="68580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78" name="Line 22"/>
          <p:cNvSpPr>
            <a:spLocks noChangeShapeType="1"/>
          </p:cNvSpPr>
          <p:nvPr/>
        </p:nvSpPr>
        <p:spPr bwMode="auto">
          <a:xfrm>
            <a:off x="5638800" y="2895600"/>
            <a:ext cx="685800" cy="68580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79" name="Line 23"/>
          <p:cNvSpPr>
            <a:spLocks noChangeShapeType="1"/>
          </p:cNvSpPr>
          <p:nvPr/>
        </p:nvSpPr>
        <p:spPr bwMode="auto">
          <a:xfrm>
            <a:off x="2438400" y="4267200"/>
            <a:ext cx="762000" cy="76200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80" name="Line 24"/>
          <p:cNvSpPr>
            <a:spLocks noChangeShapeType="1"/>
          </p:cNvSpPr>
          <p:nvPr/>
        </p:nvSpPr>
        <p:spPr bwMode="auto">
          <a:xfrm>
            <a:off x="4343400" y="4343400"/>
            <a:ext cx="0" cy="68580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81" name="Line 25"/>
          <p:cNvSpPr>
            <a:spLocks noChangeShapeType="1"/>
          </p:cNvSpPr>
          <p:nvPr/>
        </p:nvSpPr>
        <p:spPr bwMode="auto">
          <a:xfrm flipV="1">
            <a:off x="5410200" y="4495800"/>
            <a:ext cx="990600" cy="57150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82" name="Line 26"/>
          <p:cNvSpPr>
            <a:spLocks noChangeShapeType="1"/>
          </p:cNvSpPr>
          <p:nvPr/>
        </p:nvSpPr>
        <p:spPr bwMode="auto">
          <a:xfrm>
            <a:off x="2514600" y="3962400"/>
            <a:ext cx="914400" cy="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992283" name="Line 27"/>
          <p:cNvSpPr>
            <a:spLocks noChangeShapeType="1"/>
          </p:cNvSpPr>
          <p:nvPr/>
        </p:nvSpPr>
        <p:spPr bwMode="auto">
          <a:xfrm>
            <a:off x="5334000" y="3962400"/>
            <a:ext cx="914400" cy="0"/>
          </a:xfrm>
          <a:prstGeom prst="line">
            <a:avLst/>
          </a:prstGeom>
          <a:noFill/>
          <a:ln w="38100">
            <a:solidFill>
              <a:schemeClr val="tx1"/>
            </a:solidFill>
            <a:round/>
            <a:headEnd type="triangle" w="med" len="med"/>
            <a:tailEnd type="triangle" w="med" len="med"/>
          </a:ln>
        </p:spPr>
        <p:txBody>
          <a:bodyPr wrap="none" anchor="ctr"/>
          <a:lstStyle/>
          <a:p>
            <a:endParaRPr lang="it-IT">
              <a:solidFill>
                <a:srgbClr val="FFFFFF"/>
              </a:solidFill>
            </a:endParaRPr>
          </a:p>
        </p:txBody>
      </p:sp>
      <p:sp>
        <p:nvSpPr>
          <p:cNvPr id="37908" name="Line 28"/>
          <p:cNvSpPr>
            <a:spLocks noChangeShapeType="1"/>
          </p:cNvSpPr>
          <p:nvPr/>
        </p:nvSpPr>
        <p:spPr bwMode="auto">
          <a:xfrm>
            <a:off x="395112" y="1341438"/>
            <a:ext cx="8458200" cy="0"/>
          </a:xfrm>
          <a:prstGeom prst="line">
            <a:avLst/>
          </a:prstGeom>
          <a:noFill/>
          <a:ln w="38100">
            <a:solidFill>
              <a:srgbClr val="FF0000"/>
            </a:solidFill>
            <a:round/>
            <a:headEnd/>
            <a:tailEnd/>
          </a:ln>
        </p:spPr>
        <p:txBody>
          <a:bodyPr wrap="none" anchor="ctr"/>
          <a:lstStyle/>
          <a:p>
            <a:endParaRPr lang="it-IT">
              <a:solidFill>
                <a:srgbClr val="FFFFFF"/>
              </a:solidFill>
            </a:endParaRPr>
          </a:p>
        </p:txBody>
      </p:sp>
      <p:sp>
        <p:nvSpPr>
          <p:cNvPr id="30" name="Text Box 6"/>
          <p:cNvSpPr txBox="1">
            <a:spLocks noChangeArrowheads="1"/>
          </p:cNvSpPr>
          <p:nvPr/>
        </p:nvSpPr>
        <p:spPr bwMode="auto">
          <a:xfrm>
            <a:off x="179512" y="5589240"/>
            <a:ext cx="3528392" cy="1508105"/>
          </a:xfrm>
          <a:prstGeom prst="rect">
            <a:avLst/>
          </a:prstGeom>
          <a:noFill/>
          <a:ln w="9525">
            <a:noFill/>
            <a:miter lim="800000"/>
            <a:headEnd/>
            <a:tailEnd/>
          </a:ln>
        </p:spPr>
        <p:txBody>
          <a:bodyPr wrap="square">
            <a:spAutoFit/>
          </a:bodyPr>
          <a:lstStyle/>
          <a:p>
            <a:pPr eaLnBrk="0" hangingPunct="0"/>
            <a:r>
              <a:rPr lang="en-US" sz="2800" b="1" dirty="0" smtClean="0">
                <a:solidFill>
                  <a:srgbClr val="7030A0"/>
                </a:solidFill>
              </a:rPr>
              <a:t>SGTL-2 Inhibitors</a:t>
            </a:r>
          </a:p>
          <a:p>
            <a:pPr eaLnBrk="0" hangingPunct="0"/>
            <a:r>
              <a:rPr lang="de-AT" b="1" dirty="0" err="1" smtClean="0">
                <a:solidFill>
                  <a:srgbClr val="7030A0"/>
                </a:solidFill>
              </a:rPr>
              <a:t>Dapagliflozin</a:t>
            </a:r>
            <a:r>
              <a:rPr lang="de-AT" b="1" dirty="0" smtClean="0">
                <a:solidFill>
                  <a:srgbClr val="7030A0"/>
                </a:solidFill>
              </a:rPr>
              <a:t>, </a:t>
            </a:r>
            <a:r>
              <a:rPr lang="de-AT" b="1" dirty="0" err="1" smtClean="0">
                <a:solidFill>
                  <a:srgbClr val="7030A0"/>
                </a:solidFill>
              </a:rPr>
              <a:t>Canagliflozin</a:t>
            </a:r>
            <a:r>
              <a:rPr lang="de-AT" b="1" dirty="0" smtClean="0">
                <a:solidFill>
                  <a:srgbClr val="7030A0"/>
                </a:solidFill>
              </a:rPr>
              <a:t> </a:t>
            </a:r>
          </a:p>
          <a:p>
            <a:pPr eaLnBrk="0" hangingPunct="0"/>
            <a:r>
              <a:rPr lang="de-AT" b="1" dirty="0" err="1" smtClean="0">
                <a:solidFill>
                  <a:srgbClr val="7030A0"/>
                </a:solidFill>
              </a:rPr>
              <a:t>Empagliflozin</a:t>
            </a:r>
            <a:endParaRPr lang="de-AT" b="1" dirty="0" smtClean="0">
              <a:solidFill>
                <a:srgbClr val="7030A0"/>
              </a:solidFill>
            </a:endParaRPr>
          </a:p>
          <a:p>
            <a:pPr eaLnBrk="0" hangingPunct="0"/>
            <a:endParaRPr lang="en-US" sz="2800" b="1" dirty="0">
              <a:solidFill>
                <a:srgbClr val="00FFFF"/>
              </a:solidFill>
            </a:endParaRPr>
          </a:p>
        </p:txBody>
      </p:sp>
      <p:sp>
        <p:nvSpPr>
          <p:cNvPr id="31" name="Rettangolo 30"/>
          <p:cNvSpPr/>
          <p:nvPr/>
        </p:nvSpPr>
        <p:spPr bwMode="auto">
          <a:xfrm>
            <a:off x="179512" y="6021288"/>
            <a:ext cx="3240360" cy="648072"/>
          </a:xfrm>
          <a:prstGeom prst="rect">
            <a:avLst/>
          </a:prstGeom>
          <a:no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it-IT" sz="2000" b="1" smtClean="0">
              <a:solidFill>
                <a:srgbClr val="FFFFFF"/>
              </a:solidFill>
              <a:latin typeface="Times New Roman" pitchFamily="18" charset="0"/>
            </a:endParaRPr>
          </a:p>
        </p:txBody>
      </p:sp>
    </p:spTree>
    <p:extLst>
      <p:ext uri="{BB962C8B-B14F-4D97-AF65-F5344CB8AC3E}">
        <p14:creationId xmlns:p14="http://schemas.microsoft.com/office/powerpoint/2010/main" xmlns="" val="381628288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88" fill="hold" grpId="0" nodeType="clickEffect">
                                  <p:stCondLst>
                                    <p:cond delay="0"/>
                                  </p:stCondLst>
                                  <p:childTnLst>
                                    <p:set>
                                      <p:cBhvr>
                                        <p:cTn id="6" dur="1" fill="hold">
                                          <p:stCondLst>
                                            <p:cond delay="0"/>
                                          </p:stCondLst>
                                        </p:cTn>
                                        <p:tgtEl>
                                          <p:spTgt spid="992282"/>
                                        </p:tgtEl>
                                        <p:attrNameLst>
                                          <p:attrName>style.visibility</p:attrName>
                                        </p:attrNameLst>
                                      </p:cBhvr>
                                      <p:to>
                                        <p:strVal val="visible"/>
                                      </p:to>
                                    </p:set>
                                    <p:anim calcmode="lin" valueType="num">
                                      <p:cBhvr>
                                        <p:cTn id="7" dur="500" fill="hold"/>
                                        <p:tgtEl>
                                          <p:spTgt spid="992282"/>
                                        </p:tgtEl>
                                        <p:attrNameLst>
                                          <p:attrName>ppt_w</p:attrName>
                                        </p:attrNameLst>
                                      </p:cBhvr>
                                      <p:tavLst>
                                        <p:tav tm="0">
                                          <p:val>
                                            <p:strVal val="4/3*#ppt_w"/>
                                          </p:val>
                                        </p:tav>
                                        <p:tav tm="100000">
                                          <p:val>
                                            <p:strVal val="#ppt_w"/>
                                          </p:val>
                                        </p:tav>
                                      </p:tavLst>
                                    </p:anim>
                                    <p:anim calcmode="lin" valueType="num">
                                      <p:cBhvr>
                                        <p:cTn id="8" dur="500" fill="hold"/>
                                        <p:tgtEl>
                                          <p:spTgt spid="992282"/>
                                        </p:tgtEl>
                                        <p:attrNameLst>
                                          <p:attrName>ppt_h</p:attrName>
                                        </p:attrNameLst>
                                      </p:cBhvr>
                                      <p:tavLst>
                                        <p:tav tm="0">
                                          <p:val>
                                            <p:strVal val="4/3*#ppt_h"/>
                                          </p:val>
                                        </p:tav>
                                        <p:tav tm="100000">
                                          <p:val>
                                            <p:strVal val="#ppt_h"/>
                                          </p:val>
                                        </p:tav>
                                      </p:tavLst>
                                    </p:anim>
                                  </p:childTnLst>
                                </p:cTn>
                              </p:par>
                              <p:par>
                                <p:cTn id="9" presetID="23" presetClass="entr" presetSubtype="288" fill="hold" grpId="0" nodeType="withEffect">
                                  <p:stCondLst>
                                    <p:cond delay="0"/>
                                  </p:stCondLst>
                                  <p:childTnLst>
                                    <p:set>
                                      <p:cBhvr>
                                        <p:cTn id="10" dur="1" fill="hold">
                                          <p:stCondLst>
                                            <p:cond delay="0"/>
                                          </p:stCondLst>
                                        </p:cTn>
                                        <p:tgtEl>
                                          <p:spTgt spid="992259"/>
                                        </p:tgtEl>
                                        <p:attrNameLst>
                                          <p:attrName>style.visibility</p:attrName>
                                        </p:attrNameLst>
                                      </p:cBhvr>
                                      <p:to>
                                        <p:strVal val="visible"/>
                                      </p:to>
                                    </p:set>
                                    <p:anim calcmode="lin" valueType="num">
                                      <p:cBhvr>
                                        <p:cTn id="11" dur="500" fill="hold"/>
                                        <p:tgtEl>
                                          <p:spTgt spid="992259"/>
                                        </p:tgtEl>
                                        <p:attrNameLst>
                                          <p:attrName>ppt_w</p:attrName>
                                        </p:attrNameLst>
                                      </p:cBhvr>
                                      <p:tavLst>
                                        <p:tav tm="0">
                                          <p:val>
                                            <p:strVal val="4/3*#ppt_w"/>
                                          </p:val>
                                        </p:tav>
                                        <p:tav tm="100000">
                                          <p:val>
                                            <p:strVal val="#ppt_w"/>
                                          </p:val>
                                        </p:tav>
                                      </p:tavLst>
                                    </p:anim>
                                    <p:anim calcmode="lin" valueType="num">
                                      <p:cBhvr>
                                        <p:cTn id="12" dur="500" fill="hold"/>
                                        <p:tgtEl>
                                          <p:spTgt spid="992259"/>
                                        </p:tgtEl>
                                        <p:attrNameLst>
                                          <p:attrName>ppt_h</p:attrName>
                                        </p:attrNameLst>
                                      </p:cBhvr>
                                      <p:tavLst>
                                        <p:tav tm="0">
                                          <p:val>
                                            <p:strVal val="4/3*#ppt_h"/>
                                          </p:val>
                                        </p:tav>
                                        <p:tav tm="100000">
                                          <p:val>
                                            <p:strVal val="#ppt_h"/>
                                          </p:val>
                                        </p:tav>
                                      </p:tavLst>
                                    </p:anim>
                                  </p:childTnLst>
                                </p:cTn>
                              </p:par>
                              <p:par>
                                <p:cTn id="13" presetID="23" presetClass="entr" presetSubtype="288" fill="hold" grpId="0" nodeType="withEffect">
                                  <p:stCondLst>
                                    <p:cond delay="0"/>
                                  </p:stCondLst>
                                  <p:childTnLst>
                                    <p:set>
                                      <p:cBhvr>
                                        <p:cTn id="14" dur="1" fill="hold">
                                          <p:stCondLst>
                                            <p:cond delay="0"/>
                                          </p:stCondLst>
                                        </p:cTn>
                                        <p:tgtEl>
                                          <p:spTgt spid="992277"/>
                                        </p:tgtEl>
                                        <p:attrNameLst>
                                          <p:attrName>style.visibility</p:attrName>
                                        </p:attrNameLst>
                                      </p:cBhvr>
                                      <p:to>
                                        <p:strVal val="visible"/>
                                      </p:to>
                                    </p:set>
                                    <p:anim calcmode="lin" valueType="num">
                                      <p:cBhvr>
                                        <p:cTn id="15" dur="500" fill="hold"/>
                                        <p:tgtEl>
                                          <p:spTgt spid="992277"/>
                                        </p:tgtEl>
                                        <p:attrNameLst>
                                          <p:attrName>ppt_w</p:attrName>
                                        </p:attrNameLst>
                                      </p:cBhvr>
                                      <p:tavLst>
                                        <p:tav tm="0">
                                          <p:val>
                                            <p:strVal val="4/3*#ppt_w"/>
                                          </p:val>
                                        </p:tav>
                                        <p:tav tm="100000">
                                          <p:val>
                                            <p:strVal val="#ppt_w"/>
                                          </p:val>
                                        </p:tav>
                                      </p:tavLst>
                                    </p:anim>
                                    <p:anim calcmode="lin" valueType="num">
                                      <p:cBhvr>
                                        <p:cTn id="16" dur="500" fill="hold"/>
                                        <p:tgtEl>
                                          <p:spTgt spid="992277"/>
                                        </p:tgtEl>
                                        <p:attrNameLst>
                                          <p:attrName>ppt_h</p:attrName>
                                        </p:attrNameLst>
                                      </p:cBhvr>
                                      <p:tavLst>
                                        <p:tav tm="0">
                                          <p:val>
                                            <p:strVal val="4/3*#ppt_h"/>
                                          </p:val>
                                        </p:tav>
                                        <p:tav tm="100000">
                                          <p:val>
                                            <p:strVal val="#ppt_h"/>
                                          </p:val>
                                        </p:tav>
                                      </p:tavLst>
                                    </p:anim>
                                  </p:childTnLst>
                                </p:cTn>
                              </p:par>
                              <p:par>
                                <p:cTn id="17" presetID="23" presetClass="entr" presetSubtype="288" fill="hold" grpId="0" nodeType="withEffect">
                                  <p:stCondLst>
                                    <p:cond delay="0"/>
                                  </p:stCondLst>
                                  <p:childTnLst>
                                    <p:set>
                                      <p:cBhvr>
                                        <p:cTn id="18" dur="1" fill="hold">
                                          <p:stCondLst>
                                            <p:cond delay="0"/>
                                          </p:stCondLst>
                                        </p:cTn>
                                        <p:tgtEl>
                                          <p:spTgt spid="992262"/>
                                        </p:tgtEl>
                                        <p:attrNameLst>
                                          <p:attrName>style.visibility</p:attrName>
                                        </p:attrNameLst>
                                      </p:cBhvr>
                                      <p:to>
                                        <p:strVal val="visible"/>
                                      </p:to>
                                    </p:set>
                                    <p:anim calcmode="lin" valueType="num">
                                      <p:cBhvr>
                                        <p:cTn id="19" dur="500" fill="hold"/>
                                        <p:tgtEl>
                                          <p:spTgt spid="992262"/>
                                        </p:tgtEl>
                                        <p:attrNameLst>
                                          <p:attrName>ppt_w</p:attrName>
                                        </p:attrNameLst>
                                      </p:cBhvr>
                                      <p:tavLst>
                                        <p:tav tm="0">
                                          <p:val>
                                            <p:strVal val="4/3*#ppt_w"/>
                                          </p:val>
                                        </p:tav>
                                        <p:tav tm="100000">
                                          <p:val>
                                            <p:strVal val="#ppt_w"/>
                                          </p:val>
                                        </p:tav>
                                      </p:tavLst>
                                    </p:anim>
                                    <p:anim calcmode="lin" valueType="num">
                                      <p:cBhvr>
                                        <p:cTn id="20" dur="500" fill="hold"/>
                                        <p:tgtEl>
                                          <p:spTgt spid="992262"/>
                                        </p:tgtEl>
                                        <p:attrNameLst>
                                          <p:attrName>ppt_h</p:attrName>
                                        </p:attrNameLst>
                                      </p:cBhvr>
                                      <p:tavLst>
                                        <p:tav tm="0">
                                          <p:val>
                                            <p:strVal val="4/3*#ppt_h"/>
                                          </p:val>
                                        </p:tav>
                                        <p:tav tm="100000">
                                          <p:val>
                                            <p:strVal val="#ppt_h"/>
                                          </p:val>
                                        </p:tav>
                                      </p:tavLst>
                                    </p:anim>
                                  </p:childTnLst>
                                </p:cTn>
                              </p:par>
                              <p:par>
                                <p:cTn id="21" presetID="23" presetClass="entr" presetSubtype="288" fill="hold" grpId="0" nodeType="withEffect">
                                  <p:stCondLst>
                                    <p:cond delay="0"/>
                                  </p:stCondLst>
                                  <p:childTnLst>
                                    <p:set>
                                      <p:cBhvr>
                                        <p:cTn id="22" dur="1" fill="hold">
                                          <p:stCondLst>
                                            <p:cond delay="0"/>
                                          </p:stCondLst>
                                        </p:cTn>
                                        <p:tgtEl>
                                          <p:spTgt spid="992283"/>
                                        </p:tgtEl>
                                        <p:attrNameLst>
                                          <p:attrName>style.visibility</p:attrName>
                                        </p:attrNameLst>
                                      </p:cBhvr>
                                      <p:to>
                                        <p:strVal val="visible"/>
                                      </p:to>
                                    </p:set>
                                    <p:anim calcmode="lin" valueType="num">
                                      <p:cBhvr>
                                        <p:cTn id="23" dur="500" fill="hold"/>
                                        <p:tgtEl>
                                          <p:spTgt spid="992283"/>
                                        </p:tgtEl>
                                        <p:attrNameLst>
                                          <p:attrName>ppt_w</p:attrName>
                                        </p:attrNameLst>
                                      </p:cBhvr>
                                      <p:tavLst>
                                        <p:tav tm="0">
                                          <p:val>
                                            <p:strVal val="4/3*#ppt_w"/>
                                          </p:val>
                                        </p:tav>
                                        <p:tav tm="100000">
                                          <p:val>
                                            <p:strVal val="#ppt_w"/>
                                          </p:val>
                                        </p:tav>
                                      </p:tavLst>
                                    </p:anim>
                                    <p:anim calcmode="lin" valueType="num">
                                      <p:cBhvr>
                                        <p:cTn id="24" dur="500" fill="hold"/>
                                        <p:tgtEl>
                                          <p:spTgt spid="992283"/>
                                        </p:tgtEl>
                                        <p:attrNameLst>
                                          <p:attrName>ppt_h</p:attrName>
                                        </p:attrNameLst>
                                      </p:cBhvr>
                                      <p:tavLst>
                                        <p:tav tm="0">
                                          <p:val>
                                            <p:strVal val="4/3*#ppt_h"/>
                                          </p:val>
                                        </p:tav>
                                        <p:tav tm="100000">
                                          <p:val>
                                            <p:strVal val="#ppt_h"/>
                                          </p:val>
                                        </p:tav>
                                      </p:tavLst>
                                    </p:anim>
                                  </p:childTnLst>
                                </p:cTn>
                              </p:par>
                              <p:par>
                                <p:cTn id="25" presetID="23" presetClass="entr" presetSubtype="288" fill="hold" grpId="0" nodeType="withEffect">
                                  <p:stCondLst>
                                    <p:cond delay="0"/>
                                  </p:stCondLst>
                                  <p:childTnLst>
                                    <p:set>
                                      <p:cBhvr>
                                        <p:cTn id="26" dur="1" fill="hold">
                                          <p:stCondLst>
                                            <p:cond delay="0"/>
                                          </p:stCondLst>
                                        </p:cTn>
                                        <p:tgtEl>
                                          <p:spTgt spid="992263"/>
                                        </p:tgtEl>
                                        <p:attrNameLst>
                                          <p:attrName>style.visibility</p:attrName>
                                        </p:attrNameLst>
                                      </p:cBhvr>
                                      <p:to>
                                        <p:strVal val="visible"/>
                                      </p:to>
                                    </p:set>
                                    <p:anim calcmode="lin" valueType="num">
                                      <p:cBhvr>
                                        <p:cTn id="27" dur="500" fill="hold"/>
                                        <p:tgtEl>
                                          <p:spTgt spid="992263"/>
                                        </p:tgtEl>
                                        <p:attrNameLst>
                                          <p:attrName>ppt_w</p:attrName>
                                        </p:attrNameLst>
                                      </p:cBhvr>
                                      <p:tavLst>
                                        <p:tav tm="0">
                                          <p:val>
                                            <p:strVal val="4/3*#ppt_w"/>
                                          </p:val>
                                        </p:tav>
                                        <p:tav tm="100000">
                                          <p:val>
                                            <p:strVal val="#ppt_w"/>
                                          </p:val>
                                        </p:tav>
                                      </p:tavLst>
                                    </p:anim>
                                    <p:anim calcmode="lin" valueType="num">
                                      <p:cBhvr>
                                        <p:cTn id="28" dur="500" fill="hold"/>
                                        <p:tgtEl>
                                          <p:spTgt spid="992263"/>
                                        </p:tgtEl>
                                        <p:attrNameLst>
                                          <p:attrName>ppt_h</p:attrName>
                                        </p:attrNameLst>
                                      </p:cBhvr>
                                      <p:tavLst>
                                        <p:tav tm="0">
                                          <p:val>
                                            <p:strVal val="4/3*#ppt_h"/>
                                          </p:val>
                                        </p:tav>
                                        <p:tav tm="100000">
                                          <p:val>
                                            <p:strVal val="#ppt_h"/>
                                          </p:val>
                                        </p:tav>
                                      </p:tavLst>
                                    </p:anim>
                                  </p:childTnLst>
                                </p:cTn>
                              </p:par>
                              <p:par>
                                <p:cTn id="29" presetID="23" presetClass="entr" presetSubtype="288" fill="hold" grpId="0" nodeType="withEffect">
                                  <p:stCondLst>
                                    <p:cond delay="0"/>
                                  </p:stCondLst>
                                  <p:childTnLst>
                                    <p:set>
                                      <p:cBhvr>
                                        <p:cTn id="30" dur="1" fill="hold">
                                          <p:stCondLst>
                                            <p:cond delay="0"/>
                                          </p:stCondLst>
                                        </p:cTn>
                                        <p:tgtEl>
                                          <p:spTgt spid="992280"/>
                                        </p:tgtEl>
                                        <p:attrNameLst>
                                          <p:attrName>style.visibility</p:attrName>
                                        </p:attrNameLst>
                                      </p:cBhvr>
                                      <p:to>
                                        <p:strVal val="visible"/>
                                      </p:to>
                                    </p:set>
                                    <p:anim calcmode="lin" valueType="num">
                                      <p:cBhvr>
                                        <p:cTn id="31" dur="500" fill="hold"/>
                                        <p:tgtEl>
                                          <p:spTgt spid="992280"/>
                                        </p:tgtEl>
                                        <p:attrNameLst>
                                          <p:attrName>ppt_w</p:attrName>
                                        </p:attrNameLst>
                                      </p:cBhvr>
                                      <p:tavLst>
                                        <p:tav tm="0">
                                          <p:val>
                                            <p:strVal val="4/3*#ppt_w"/>
                                          </p:val>
                                        </p:tav>
                                        <p:tav tm="100000">
                                          <p:val>
                                            <p:strVal val="#ppt_w"/>
                                          </p:val>
                                        </p:tav>
                                      </p:tavLst>
                                    </p:anim>
                                    <p:anim calcmode="lin" valueType="num">
                                      <p:cBhvr>
                                        <p:cTn id="32" dur="500" fill="hold"/>
                                        <p:tgtEl>
                                          <p:spTgt spid="992280"/>
                                        </p:tgtEl>
                                        <p:attrNameLst>
                                          <p:attrName>ppt_h</p:attrName>
                                        </p:attrNameLst>
                                      </p:cBhvr>
                                      <p:tavLst>
                                        <p:tav tm="0">
                                          <p:val>
                                            <p:strVal val="4/3*#ppt_h"/>
                                          </p:val>
                                        </p:tav>
                                        <p:tav tm="100000">
                                          <p:val>
                                            <p:strVal val="#ppt_h"/>
                                          </p:val>
                                        </p:tav>
                                      </p:tavLst>
                                    </p:anim>
                                  </p:childTnLst>
                                </p:cTn>
                              </p:par>
                              <p:par>
                                <p:cTn id="33" presetID="23" presetClass="entr" presetSubtype="288" fill="hold" grpId="0" nodeType="withEffect">
                                  <p:stCondLst>
                                    <p:cond delay="0"/>
                                  </p:stCondLst>
                                  <p:childTnLst>
                                    <p:set>
                                      <p:cBhvr>
                                        <p:cTn id="34" dur="1" fill="hold">
                                          <p:stCondLst>
                                            <p:cond delay="0"/>
                                          </p:stCondLst>
                                        </p:cTn>
                                        <p:tgtEl>
                                          <p:spTgt spid="992261"/>
                                        </p:tgtEl>
                                        <p:attrNameLst>
                                          <p:attrName>style.visibility</p:attrName>
                                        </p:attrNameLst>
                                      </p:cBhvr>
                                      <p:to>
                                        <p:strVal val="visible"/>
                                      </p:to>
                                    </p:set>
                                    <p:anim calcmode="lin" valueType="num">
                                      <p:cBhvr>
                                        <p:cTn id="35" dur="500" fill="hold"/>
                                        <p:tgtEl>
                                          <p:spTgt spid="992261"/>
                                        </p:tgtEl>
                                        <p:attrNameLst>
                                          <p:attrName>ppt_w</p:attrName>
                                        </p:attrNameLst>
                                      </p:cBhvr>
                                      <p:tavLst>
                                        <p:tav tm="0">
                                          <p:val>
                                            <p:strVal val="4/3*#ppt_w"/>
                                          </p:val>
                                        </p:tav>
                                        <p:tav tm="100000">
                                          <p:val>
                                            <p:strVal val="#ppt_w"/>
                                          </p:val>
                                        </p:tav>
                                      </p:tavLst>
                                    </p:anim>
                                    <p:anim calcmode="lin" valueType="num">
                                      <p:cBhvr>
                                        <p:cTn id="36" dur="500" fill="hold"/>
                                        <p:tgtEl>
                                          <p:spTgt spid="992261"/>
                                        </p:tgtEl>
                                        <p:attrNameLst>
                                          <p:attrName>ppt_h</p:attrName>
                                        </p:attrNameLst>
                                      </p:cBhvr>
                                      <p:tavLst>
                                        <p:tav tm="0">
                                          <p:val>
                                            <p:strVal val="4/3*#ppt_h"/>
                                          </p:val>
                                        </p:tav>
                                        <p:tav tm="100000">
                                          <p:val>
                                            <p:strVal val="#ppt_h"/>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992276"/>
                                        </p:tgtEl>
                                        <p:attrNameLst>
                                          <p:attrName>style.visibility</p:attrName>
                                        </p:attrNameLst>
                                      </p:cBhvr>
                                      <p:to>
                                        <p:strVal val="visible"/>
                                      </p:to>
                                    </p:set>
                                    <p:animEffect transition="in" filter="wipe(down)">
                                      <p:cBhvr>
                                        <p:cTn id="41" dur="500"/>
                                        <p:tgtEl>
                                          <p:spTgt spid="992276"/>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992278"/>
                                        </p:tgtEl>
                                        <p:attrNameLst>
                                          <p:attrName>style.visibility</p:attrName>
                                        </p:attrNameLst>
                                      </p:cBhvr>
                                      <p:to>
                                        <p:strVal val="visible"/>
                                      </p:to>
                                    </p:set>
                                    <p:animEffect transition="in" filter="wipe(down)">
                                      <p:cBhvr>
                                        <p:cTn id="44" dur="500"/>
                                        <p:tgtEl>
                                          <p:spTgt spid="992278"/>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992281"/>
                                        </p:tgtEl>
                                        <p:attrNameLst>
                                          <p:attrName>style.visibility</p:attrName>
                                        </p:attrNameLst>
                                      </p:cBhvr>
                                      <p:to>
                                        <p:strVal val="visible"/>
                                      </p:to>
                                    </p:set>
                                    <p:animEffect transition="in" filter="wipe(down)">
                                      <p:cBhvr>
                                        <p:cTn id="47" dur="500"/>
                                        <p:tgtEl>
                                          <p:spTgt spid="992281"/>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92279"/>
                                        </p:tgtEl>
                                        <p:attrNameLst>
                                          <p:attrName>style.visibility</p:attrName>
                                        </p:attrNameLst>
                                      </p:cBhvr>
                                      <p:to>
                                        <p:strVal val="visible"/>
                                      </p:to>
                                    </p:set>
                                    <p:animEffect transition="in" filter="wipe(down)">
                                      <p:cBhvr>
                                        <p:cTn id="50" dur="500"/>
                                        <p:tgtEl>
                                          <p:spTgt spid="992279"/>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nodeType="click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blinds(horizontal)">
                                      <p:cBhvr>
                                        <p:cTn id="55" dur="500"/>
                                        <p:tgtEl>
                                          <p:spTgt spid="2"/>
                                        </p:tgtEl>
                                      </p:cBhvr>
                                    </p:animEffect>
                                  </p:childTnLst>
                                </p:cTn>
                              </p:par>
                              <p:par>
                                <p:cTn id="56" presetID="3" presetClass="entr" presetSubtype="10"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blinds(horizontal)">
                                      <p:cBhvr>
                                        <p:cTn id="58" dur="500"/>
                                        <p:tgtEl>
                                          <p:spTgt spid="5"/>
                                        </p:tgtEl>
                                      </p:cBhvr>
                                    </p:animEffect>
                                  </p:childTnLst>
                                </p:cTn>
                              </p:par>
                              <p:par>
                                <p:cTn id="59" presetID="3" presetClass="entr" presetSubtype="10"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blinds(horizontal)">
                                      <p:cBhvr>
                                        <p:cTn id="61" dur="500"/>
                                        <p:tgtEl>
                                          <p:spTgt spid="3"/>
                                        </p:tgtEl>
                                      </p:cBhvr>
                                    </p:animEffect>
                                  </p:childTnLst>
                                </p:cTn>
                              </p:par>
                              <p:par>
                                <p:cTn id="62" presetID="3" presetClass="entr" presetSubtype="10" fill="hold" nodeType="with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blinds(horizontal)">
                                      <p:cBhvr>
                                        <p:cTn id="64" dur="500"/>
                                        <p:tgtEl>
                                          <p:spTgt spid="4"/>
                                        </p:tgtEl>
                                      </p:cBhvr>
                                    </p:animEffect>
                                  </p:childTnLst>
                                </p:cTn>
                              </p:par>
                              <p:par>
                                <p:cTn id="65" presetID="23" presetClass="entr" presetSubtype="288"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 calcmode="lin" valueType="num">
                                      <p:cBhvr>
                                        <p:cTn id="67" dur="500" fill="hold"/>
                                        <p:tgtEl>
                                          <p:spTgt spid="30"/>
                                        </p:tgtEl>
                                        <p:attrNameLst>
                                          <p:attrName>ppt_w</p:attrName>
                                        </p:attrNameLst>
                                      </p:cBhvr>
                                      <p:tavLst>
                                        <p:tav tm="0">
                                          <p:val>
                                            <p:strVal val="4/3*#ppt_w"/>
                                          </p:val>
                                        </p:tav>
                                        <p:tav tm="100000">
                                          <p:val>
                                            <p:strVal val="#ppt_w"/>
                                          </p:val>
                                        </p:tav>
                                      </p:tavLst>
                                    </p:anim>
                                    <p:anim calcmode="lin" valueType="num">
                                      <p:cBhvr>
                                        <p:cTn id="68" dur="500" fill="hold"/>
                                        <p:tgtEl>
                                          <p:spTgt spid="30"/>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2259" grpId="0"/>
      <p:bldP spid="992261" grpId="0"/>
      <p:bldP spid="992262" grpId="0"/>
      <p:bldP spid="992263" grpId="0"/>
      <p:bldP spid="992276" grpId="0" animBg="1"/>
      <p:bldP spid="992277" grpId="0" animBg="1"/>
      <p:bldP spid="992278" grpId="0" animBg="1"/>
      <p:bldP spid="992279" grpId="0" animBg="1"/>
      <p:bldP spid="992280" grpId="0" animBg="1"/>
      <p:bldP spid="992281" grpId="0" animBg="1"/>
      <p:bldP spid="992282" grpId="0" animBg="1"/>
      <p:bldP spid="992283" grpId="0" animBg="1"/>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olo 1"/>
          <p:cNvSpPr>
            <a:spLocks noGrp="1"/>
          </p:cNvSpPr>
          <p:nvPr>
            <p:ph type="ctrTitle"/>
          </p:nvPr>
        </p:nvSpPr>
        <p:spPr/>
        <p:txBody>
          <a:bodyPr/>
          <a:lstStyle/>
          <a:p>
            <a:pPr eaLnBrk="1" hangingPunct="1"/>
            <a:endParaRPr lang="es-ES" smtClean="0"/>
          </a:p>
        </p:txBody>
      </p:sp>
      <p:sp>
        <p:nvSpPr>
          <p:cNvPr id="3" name="Sottotitolo 2"/>
          <p:cNvSpPr>
            <a:spLocks noGrp="1"/>
          </p:cNvSpPr>
          <p:nvPr>
            <p:ph type="subTitle" idx="1"/>
          </p:nvPr>
        </p:nvSpPr>
        <p:spPr/>
        <p:txBody>
          <a:bodyPr rtlCol="0">
            <a:normAutofit/>
          </a:bodyPr>
          <a:lstStyle/>
          <a:p>
            <a:pPr eaLnBrk="1" fontAlgn="auto" hangingPunct="1">
              <a:spcAft>
                <a:spcPts val="0"/>
              </a:spcAft>
              <a:buFont typeface="Arial"/>
              <a:buNone/>
              <a:defRPr/>
            </a:pPr>
            <a:endParaRPr lang="it-IT" smtClean="0"/>
          </a:p>
        </p:txBody>
      </p:sp>
      <p:graphicFrame>
        <p:nvGraphicFramePr>
          <p:cNvPr id="5" name="Segnaposto contenuto 3"/>
          <p:cNvGraphicFramePr>
            <a:graphicFrameLocks/>
          </p:cNvGraphicFramePr>
          <p:nvPr/>
        </p:nvGraphicFramePr>
        <p:xfrm>
          <a:off x="312738" y="2141538"/>
          <a:ext cx="8507412" cy="3663951"/>
        </p:xfrm>
        <a:graphic>
          <a:graphicData uri="http://schemas.openxmlformats.org/drawingml/2006/table">
            <a:tbl>
              <a:tblPr/>
              <a:tblGrid>
                <a:gridCol w="2065158"/>
                <a:gridCol w="574737"/>
                <a:gridCol w="886460"/>
                <a:gridCol w="623444"/>
                <a:gridCol w="769563"/>
                <a:gridCol w="623444"/>
                <a:gridCol w="987119"/>
                <a:gridCol w="1091027"/>
                <a:gridCol w="886460"/>
              </a:tblGrid>
              <a:tr h="268048">
                <a:tc gridSpan="6">
                  <a:txBody>
                    <a:bodyPr/>
                    <a:lstStyle/>
                    <a:p>
                      <a:pPr algn="l" fontAlgn="b"/>
                      <a:r>
                        <a:rPr lang="en-US" sz="1600" b="1" i="0" u="none" strike="noStrike" dirty="0">
                          <a:solidFill>
                            <a:srgbClr val="254061"/>
                          </a:solidFill>
                          <a:latin typeface="Calibri"/>
                        </a:rPr>
                        <a:t>Properties of currently available blood glucose lowering agents  </a:t>
                      </a:r>
                    </a:p>
                  </a:txBody>
                  <a:tcPr marL="9438" marR="9438" marT="9437"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dirty="0">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r>
              <a:tr h="199759">
                <a:tc>
                  <a:txBody>
                    <a:bodyPr/>
                    <a:lstStyle/>
                    <a:p>
                      <a:pPr algn="l" fontAlgn="b"/>
                      <a:endParaRPr lang="it-IT" sz="1100" b="1"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r>
              <a:tr h="199759">
                <a:tc>
                  <a:txBody>
                    <a:bodyPr/>
                    <a:lstStyle/>
                    <a:p>
                      <a:pPr algn="ctr" fontAlgn="b"/>
                      <a:endParaRPr lang="it-IT" sz="1100" b="1"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r>
                        <a:rPr lang="it-IT" sz="1100" b="1" i="0" u="none" strike="noStrike">
                          <a:solidFill>
                            <a:srgbClr val="FFFFFF"/>
                          </a:solidFill>
                          <a:latin typeface="Calibri"/>
                        </a:rPr>
                        <a:t>AGIs</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Metformin</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SUs</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Glinides</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TZDs</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DPP-Inhibitors</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GLP 1-agonists</a:t>
                      </a:r>
                    </a:p>
                  </a:txBody>
                  <a:tcPr marL="9438" marR="9438" marT="9437" marB="0" anchor="b">
                    <a:lnL>
                      <a:noFill/>
                    </a:lnL>
                    <a:lnR>
                      <a:noFill/>
                    </a:lnR>
                    <a:lnT>
                      <a:noFill/>
                    </a:lnT>
                    <a:lnB>
                      <a:noFill/>
                    </a:lnB>
                    <a:solidFill>
                      <a:srgbClr val="4F81BD"/>
                    </a:solidFill>
                  </a:tcPr>
                </a:tc>
                <a:tc>
                  <a:txBody>
                    <a:bodyPr/>
                    <a:lstStyle/>
                    <a:p>
                      <a:pPr algn="ctr" fontAlgn="b"/>
                      <a:r>
                        <a:rPr lang="it-IT" sz="1100" b="1" i="0" u="none" strike="noStrike">
                          <a:solidFill>
                            <a:srgbClr val="FFFFFF"/>
                          </a:solidFill>
                          <a:latin typeface="Calibri"/>
                        </a:rPr>
                        <a:t>Insulin</a:t>
                      </a:r>
                    </a:p>
                  </a:txBody>
                  <a:tcPr marL="9438" marR="9438" marT="9437" marB="0" anchor="b">
                    <a:lnL>
                      <a:noFill/>
                    </a:lnL>
                    <a:lnR>
                      <a:noFill/>
                    </a:lnR>
                    <a:lnT>
                      <a:noFill/>
                    </a:lnT>
                    <a:lnB>
                      <a:noFill/>
                    </a:lnB>
                    <a:solidFill>
                      <a:srgbClr val="4F81BD"/>
                    </a:solidFill>
                  </a:tcPr>
                </a:tc>
              </a:tr>
              <a:tr h="199759">
                <a:tc>
                  <a:txBody>
                    <a:bodyPr/>
                    <a:lstStyle/>
                    <a:p>
                      <a:pPr algn="ctr" fontAlgn="b"/>
                      <a:r>
                        <a:rPr lang="it-IT" sz="1100" b="1" i="0" u="none" strike="noStrike">
                          <a:solidFill>
                            <a:srgbClr val="000000"/>
                          </a:solidFill>
                          <a:latin typeface="Calibri"/>
                        </a:rPr>
                        <a:t>Effect on fasting glucose*</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r>
              <a:tr h="199759">
                <a:tc>
                  <a:txBody>
                    <a:bodyPr/>
                    <a:lstStyle/>
                    <a:p>
                      <a:pPr algn="ctr" fontAlgn="b"/>
                      <a:r>
                        <a:rPr lang="it-IT" sz="1100" b="1" i="0" u="none" strike="noStrike">
                          <a:solidFill>
                            <a:srgbClr val="000000"/>
                          </a:solidFill>
                          <a:latin typeface="Calibri"/>
                        </a:rPr>
                        <a:t>Effect on post prandial glucose*</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r>
              <a:tr h="199759">
                <a:tc>
                  <a:txBody>
                    <a:bodyPr/>
                    <a:lstStyle/>
                    <a:p>
                      <a:pPr algn="ctr" fontAlgn="b"/>
                      <a:r>
                        <a:rPr lang="it-IT" sz="1100" b="1" i="0" u="none" strike="noStrike">
                          <a:solidFill>
                            <a:srgbClr val="000000"/>
                          </a:solidFill>
                          <a:latin typeface="Calibri"/>
                        </a:rPr>
                        <a:t>Weight**</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r>
              <a:tr h="199759">
                <a:tc>
                  <a:txBody>
                    <a:bodyPr/>
                    <a:lstStyle/>
                    <a:p>
                      <a:pPr algn="ctr" fontAlgn="b"/>
                      <a:r>
                        <a:rPr lang="it-IT" sz="1100" b="1" i="0" u="none" strike="noStrike">
                          <a:solidFill>
                            <a:srgbClr val="000000"/>
                          </a:solidFill>
                          <a:latin typeface="Calibri"/>
                        </a:rPr>
                        <a:t>Hypoglycemia risk§</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r>
              <a:tr h="199759">
                <a:tc>
                  <a:txBody>
                    <a:bodyPr/>
                    <a:lstStyle/>
                    <a:p>
                      <a:pPr algn="ctr" fontAlgn="b"/>
                      <a:r>
                        <a:rPr lang="it-IT" sz="1100" b="1" i="0" u="none" strike="noStrike">
                          <a:solidFill>
                            <a:srgbClr val="000000"/>
                          </a:solidFill>
                          <a:latin typeface="Calibri"/>
                        </a:rPr>
                        <a:t>Side effects§</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dirty="0">
                          <a:solidFill>
                            <a:srgbClr val="000000"/>
                          </a:solidFill>
                          <a:latin typeface="Calibri"/>
                        </a:rPr>
                        <a:t>0</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0</a:t>
                      </a:r>
                    </a:p>
                  </a:txBody>
                  <a:tcPr marL="9438" marR="9438" marT="9437" marB="0" anchor="b">
                    <a:lnL>
                      <a:noFill/>
                    </a:lnL>
                    <a:lnR>
                      <a:noFill/>
                    </a:lnR>
                    <a:lnT>
                      <a:noFill/>
                    </a:lnT>
                    <a:lnB>
                      <a:noFill/>
                    </a:lnB>
                  </a:tcPr>
                </a:tc>
              </a:tr>
              <a:tr h="199759">
                <a:tc>
                  <a:txBody>
                    <a:bodyPr/>
                    <a:lstStyle/>
                    <a:p>
                      <a:pPr algn="ctr" fontAlgn="b"/>
                      <a:r>
                        <a:rPr lang="it-IT" sz="1100" b="1" i="0" u="none" strike="noStrike">
                          <a:solidFill>
                            <a:srgbClr val="000000"/>
                          </a:solidFill>
                          <a:latin typeface="Calibri"/>
                        </a:rPr>
                        <a:t>Cost***</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variable</a:t>
                      </a:r>
                    </a:p>
                  </a:txBody>
                  <a:tcPr marL="9438" marR="9438" marT="9437" marB="0" anchor="b">
                    <a:lnL>
                      <a:noFill/>
                    </a:lnL>
                    <a:lnR>
                      <a:noFill/>
                    </a:lnR>
                    <a:lnT>
                      <a:noFill/>
                    </a:lnT>
                    <a:lnB>
                      <a:noFill/>
                    </a:lnB>
                  </a:tcPr>
                </a:tc>
              </a:tr>
              <a:tr h="199759">
                <a:tc>
                  <a:txBody>
                    <a:bodyPr/>
                    <a:lstStyle/>
                    <a:p>
                      <a:pPr algn="ctr" fontAlgn="b"/>
                      <a:r>
                        <a:rPr lang="it-IT" sz="1100" b="1" i="0" u="none" strike="noStrike" dirty="0">
                          <a:solidFill>
                            <a:srgbClr val="000000"/>
                          </a:solidFill>
                          <a:latin typeface="Calibri"/>
                        </a:rPr>
                        <a:t>Global </a:t>
                      </a:r>
                      <a:r>
                        <a:rPr lang="it-IT" sz="1100" b="1" i="0" u="none" strike="noStrike" dirty="0" err="1">
                          <a:solidFill>
                            <a:srgbClr val="000000"/>
                          </a:solidFill>
                          <a:latin typeface="Calibri"/>
                        </a:rPr>
                        <a:t>availability#</a:t>
                      </a:r>
                      <a:endParaRPr lang="it-IT" sz="1100" b="1" i="0" u="none" strike="noStrike" dirty="0">
                        <a:solidFill>
                          <a:srgbClr val="000000"/>
                        </a:solidFill>
                        <a:latin typeface="Calibri"/>
                      </a:endParaRP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r>
              <a:tr h="199759">
                <a:tc>
                  <a:txBody>
                    <a:bodyPr/>
                    <a:lstStyle/>
                    <a:p>
                      <a:pPr algn="ctr" fontAlgn="b"/>
                      <a:r>
                        <a:rPr lang="it-IT" sz="1100" b="1" i="0" u="none" strike="noStrike">
                          <a:solidFill>
                            <a:srgbClr val="000000"/>
                          </a:solidFill>
                          <a:latin typeface="Calibri"/>
                        </a:rPr>
                        <a:t>Experience with the medication#</a:t>
                      </a:r>
                    </a:p>
                  </a:txBody>
                  <a:tcPr marL="9438" marR="9438" marT="9437" marB="0" anchor="b">
                    <a:lnL>
                      <a:noFill/>
                    </a:lnL>
                    <a:lnR>
                      <a:noFill/>
                    </a:lnR>
                    <a:lnT>
                      <a:noFill/>
                    </a:lnT>
                    <a:lnB>
                      <a:noFill/>
                    </a:lnB>
                    <a:solidFill>
                      <a:srgbClr val="95B3D7"/>
                    </a:solidFill>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c>
                  <a:txBody>
                    <a:bodyPr/>
                    <a:lstStyle/>
                    <a:p>
                      <a:pPr algn="ctr" fontAlgn="b"/>
                      <a:r>
                        <a:rPr lang="it-IT" sz="1100" b="0" i="0" u="none" strike="noStrike">
                          <a:solidFill>
                            <a:srgbClr val="000000"/>
                          </a:solidFill>
                          <a:latin typeface="Calibri"/>
                        </a:rPr>
                        <a:t>++++</a:t>
                      </a:r>
                    </a:p>
                  </a:txBody>
                  <a:tcPr marL="9438" marR="9438" marT="9437" marB="0" anchor="b">
                    <a:lnL>
                      <a:noFill/>
                    </a:lnL>
                    <a:lnR>
                      <a:noFill/>
                    </a:lnR>
                    <a:lnT>
                      <a:noFill/>
                    </a:lnT>
                    <a:lnB>
                      <a:noFill/>
                    </a:lnB>
                  </a:tcPr>
                </a:tc>
              </a:tr>
              <a:tr h="199759">
                <a:tc>
                  <a:txBody>
                    <a:bodyPr/>
                    <a:lstStyle/>
                    <a:p>
                      <a:pPr algn="l"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r>
              <a:tr h="199759">
                <a:tc>
                  <a:txBody>
                    <a:bodyPr/>
                    <a:lstStyle/>
                    <a:p>
                      <a:pPr algn="l"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c>
                  <a:txBody>
                    <a:bodyPr/>
                    <a:lstStyle/>
                    <a:p>
                      <a:pPr algn="ctr" fontAlgn="b"/>
                      <a:endParaRPr lang="it-IT" sz="1100" b="0" i="0" u="none" strike="noStrike">
                        <a:solidFill>
                          <a:srgbClr val="000000"/>
                        </a:solidFill>
                        <a:latin typeface="Calibri"/>
                      </a:endParaRPr>
                    </a:p>
                  </a:txBody>
                  <a:tcPr marL="9438" marR="9438" marT="9437" marB="0" anchor="b">
                    <a:lnL>
                      <a:noFill/>
                    </a:lnL>
                    <a:lnR>
                      <a:noFill/>
                    </a:lnR>
                    <a:lnT>
                      <a:noFill/>
                    </a:lnT>
                    <a:lnB>
                      <a:noFill/>
                    </a:lnB>
                  </a:tcPr>
                </a:tc>
              </a:tr>
              <a:tr h="199759">
                <a:tc gridSpan="9">
                  <a:txBody>
                    <a:bodyPr/>
                    <a:lstStyle/>
                    <a:p>
                      <a:pPr algn="l" fontAlgn="b"/>
                      <a:r>
                        <a:rPr lang="en-US" sz="1100" b="1" i="0" u="none" strike="noStrike">
                          <a:solidFill>
                            <a:srgbClr val="376091"/>
                          </a:solidFill>
                          <a:latin typeface="Calibri"/>
                        </a:rPr>
                        <a:t>*Effect:</a:t>
                      </a:r>
                      <a:r>
                        <a:rPr lang="en-US" sz="1100" b="0" i="0" u="none" strike="noStrike">
                          <a:solidFill>
                            <a:srgbClr val="376091"/>
                          </a:solidFill>
                          <a:latin typeface="Calibri"/>
                        </a:rPr>
                        <a:t> 0 = neutral; + = mild; ++ = moderate; +++ = moderate to marked; ++++ = marked</a:t>
                      </a:r>
                      <a:endParaRPr lang="en-US" sz="1100" b="1" i="0" u="none" strike="noStrike">
                        <a:solidFill>
                          <a:srgbClr val="376091"/>
                        </a:solidFill>
                        <a:latin typeface="Calibri"/>
                      </a:endParaRPr>
                    </a:p>
                  </a:txBody>
                  <a:tcPr marL="9438" marR="9438" marT="9437"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199759">
                <a:tc gridSpan="8">
                  <a:txBody>
                    <a:bodyPr/>
                    <a:lstStyle/>
                    <a:p>
                      <a:pPr algn="l" fontAlgn="b"/>
                      <a:r>
                        <a:rPr lang="en-US" sz="1100" b="1" i="0" u="none" strike="noStrike">
                          <a:solidFill>
                            <a:srgbClr val="376091"/>
                          </a:solidFill>
                          <a:latin typeface="Calibri"/>
                        </a:rPr>
                        <a:t>**Effect:</a:t>
                      </a:r>
                      <a:r>
                        <a:rPr lang="en-US" sz="1100" b="0" i="0" u="none" strike="noStrike">
                          <a:solidFill>
                            <a:srgbClr val="376091"/>
                          </a:solidFill>
                          <a:latin typeface="Calibri"/>
                        </a:rPr>
                        <a:t> - = favourable; 0 = neutral; + = mild gain; ++ = moderate gain; +++ = moderate to marked gain; ++++ = marked gain</a:t>
                      </a:r>
                      <a:endParaRPr lang="en-US" sz="1100" b="1" i="0" u="none" strike="noStrike">
                        <a:solidFill>
                          <a:srgbClr val="376091"/>
                        </a:solidFill>
                        <a:latin typeface="Calibri"/>
                      </a:endParaRPr>
                    </a:p>
                  </a:txBody>
                  <a:tcPr marL="9438" marR="9438" marT="9437"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l" fontAlgn="b"/>
                      <a:endParaRPr lang="it-IT" sz="1100" b="0" i="0" u="none" strike="noStrike">
                        <a:solidFill>
                          <a:srgbClr val="376091"/>
                        </a:solidFill>
                        <a:latin typeface="Calibri"/>
                      </a:endParaRPr>
                    </a:p>
                  </a:txBody>
                  <a:tcPr marL="9438" marR="9438" marT="9437" marB="0" anchor="b">
                    <a:lnL>
                      <a:noFill/>
                    </a:lnL>
                    <a:lnR>
                      <a:noFill/>
                    </a:lnR>
                    <a:lnT>
                      <a:noFill/>
                    </a:lnT>
                    <a:lnB>
                      <a:noFill/>
                    </a:lnB>
                  </a:tcPr>
                </a:tc>
              </a:tr>
              <a:tr h="199759">
                <a:tc gridSpan="9">
                  <a:txBody>
                    <a:bodyPr/>
                    <a:lstStyle/>
                    <a:p>
                      <a:pPr algn="l" fontAlgn="b"/>
                      <a:r>
                        <a:rPr lang="it-IT" sz="1100" b="1" i="0" u="none" strike="noStrike">
                          <a:solidFill>
                            <a:srgbClr val="376091"/>
                          </a:solidFill>
                          <a:latin typeface="Calibri"/>
                        </a:rPr>
                        <a:t>§Risk:</a:t>
                      </a:r>
                      <a:r>
                        <a:rPr lang="it-IT" sz="1100" b="0" i="0" u="none" strike="noStrike">
                          <a:solidFill>
                            <a:srgbClr val="376091"/>
                          </a:solidFill>
                          <a:latin typeface="Calibri"/>
                        </a:rPr>
                        <a:t> 0 = neutral; + = mild; ++ = moderate; +++ = moderate to marked; ++++ = marked</a:t>
                      </a:r>
                      <a:endParaRPr lang="it-IT" sz="1100" b="1" i="0" u="none" strike="noStrike">
                        <a:solidFill>
                          <a:srgbClr val="376091"/>
                        </a:solidFill>
                        <a:latin typeface="Calibri"/>
                      </a:endParaRPr>
                    </a:p>
                  </a:txBody>
                  <a:tcPr marL="9438" marR="9438" marT="9437"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199759">
                <a:tc gridSpan="8">
                  <a:txBody>
                    <a:bodyPr/>
                    <a:lstStyle/>
                    <a:p>
                      <a:pPr algn="l" fontAlgn="b"/>
                      <a:r>
                        <a:rPr lang="en-US" sz="1100" b="1" i="0" u="none" strike="noStrike">
                          <a:solidFill>
                            <a:srgbClr val="376091"/>
                          </a:solidFill>
                          <a:latin typeface="Calibri"/>
                        </a:rPr>
                        <a:t>***Cost: </a:t>
                      </a:r>
                      <a:r>
                        <a:rPr lang="en-US" sz="1100" b="0" i="0" u="none" strike="noStrike">
                          <a:solidFill>
                            <a:srgbClr val="376091"/>
                          </a:solidFill>
                          <a:latin typeface="Calibri"/>
                        </a:rPr>
                        <a:t>+ = cheap; ++ = quite cheap; +++ = expensive; ++++ = very expensive</a:t>
                      </a:r>
                      <a:endParaRPr lang="en-US" sz="1100" b="1" i="0" u="none" strike="noStrike">
                        <a:solidFill>
                          <a:srgbClr val="376091"/>
                        </a:solidFill>
                        <a:latin typeface="Calibri"/>
                      </a:endParaRPr>
                    </a:p>
                  </a:txBody>
                  <a:tcPr marL="9438" marR="9438" marT="9437"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a:txBody>
                    <a:bodyPr/>
                    <a:lstStyle/>
                    <a:p>
                      <a:pPr algn="l" fontAlgn="b"/>
                      <a:endParaRPr lang="it-IT" sz="1100" b="0" i="0" u="none" strike="noStrike">
                        <a:solidFill>
                          <a:srgbClr val="376091"/>
                        </a:solidFill>
                        <a:latin typeface="Calibri"/>
                      </a:endParaRPr>
                    </a:p>
                  </a:txBody>
                  <a:tcPr marL="9438" marR="9438" marT="9437" marB="0" anchor="b">
                    <a:lnL>
                      <a:noFill/>
                    </a:lnL>
                    <a:lnR>
                      <a:noFill/>
                    </a:lnR>
                    <a:lnT>
                      <a:noFill/>
                    </a:lnT>
                    <a:lnB>
                      <a:noFill/>
                    </a:lnB>
                  </a:tcPr>
                </a:tc>
              </a:tr>
              <a:tr h="199759">
                <a:tc gridSpan="9">
                  <a:txBody>
                    <a:bodyPr/>
                    <a:lstStyle/>
                    <a:p>
                      <a:pPr algn="l" fontAlgn="b"/>
                      <a:r>
                        <a:rPr lang="en-US" sz="1100" b="1" i="0" u="none" strike="noStrike" dirty="0">
                          <a:solidFill>
                            <a:srgbClr val="376091"/>
                          </a:solidFill>
                          <a:latin typeface="Calibri"/>
                        </a:rPr>
                        <a:t>#Availability and experience:</a:t>
                      </a:r>
                      <a:r>
                        <a:rPr lang="en-US" sz="1100" b="0" i="0" u="none" strike="noStrike" dirty="0">
                          <a:solidFill>
                            <a:srgbClr val="376091"/>
                          </a:solidFill>
                          <a:latin typeface="Calibri"/>
                        </a:rPr>
                        <a:t> + = very small; ++ = small; +++ = high; ++++ = very high</a:t>
                      </a:r>
                      <a:endParaRPr lang="en-US" sz="1100" b="1" i="0" u="none" strike="noStrike" dirty="0">
                        <a:solidFill>
                          <a:srgbClr val="376091"/>
                        </a:solidFill>
                        <a:latin typeface="Calibri"/>
                      </a:endParaRPr>
                    </a:p>
                  </a:txBody>
                  <a:tcPr marL="9438" marR="9438" marT="9437" marB="0" anchor="b">
                    <a:lnL>
                      <a:noFill/>
                    </a:lnL>
                    <a:lnR>
                      <a:noFill/>
                    </a:lnR>
                    <a:lnT>
                      <a:noFill/>
                    </a:lnT>
                    <a:lnB>
                      <a:noFill/>
                    </a:lnB>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r>
            </a:tbl>
          </a:graphicData>
        </a:graphic>
      </p:graphicFrame>
      <p:sp>
        <p:nvSpPr>
          <p:cNvPr id="6" name="CasellaDiTesto 4"/>
          <p:cNvSpPr txBox="1">
            <a:spLocks noChangeArrowheads="1"/>
          </p:cNvSpPr>
          <p:nvPr/>
        </p:nvSpPr>
        <p:spPr bwMode="auto">
          <a:xfrm>
            <a:off x="395288" y="6021388"/>
            <a:ext cx="8353425" cy="338554"/>
          </a:xfrm>
          <a:prstGeom prst="rect">
            <a:avLst/>
          </a:prstGeom>
          <a:noFill/>
          <a:ln w="9525">
            <a:noFill/>
            <a:miter lim="800000"/>
            <a:headEnd/>
            <a:tailEnd/>
          </a:ln>
        </p:spPr>
        <p:txBody>
          <a:bodyPr>
            <a:spAutoFit/>
          </a:bodyPr>
          <a:lstStyle/>
          <a:p>
            <a:pPr algn="ctr"/>
            <a:endParaRPr lang="it-IT" sz="1600" dirty="0">
              <a:solidFill>
                <a:srgbClr val="C00000"/>
              </a:solidFill>
            </a:endParaRPr>
          </a:p>
        </p:txBody>
      </p:sp>
      <p:sp>
        <p:nvSpPr>
          <p:cNvPr id="7" name="Titolo 1"/>
          <p:cNvSpPr txBox="1">
            <a:spLocks/>
          </p:cNvSpPr>
          <p:nvPr/>
        </p:nvSpPr>
        <p:spPr bwMode="auto">
          <a:xfrm>
            <a:off x="457200" y="701675"/>
            <a:ext cx="8229600" cy="1143000"/>
          </a:xfrm>
          <a:prstGeom prst="rect">
            <a:avLst/>
          </a:prstGeom>
          <a:noFill/>
          <a:ln w="9525">
            <a:noFill/>
            <a:miter lim="800000"/>
            <a:headEnd/>
            <a:tailEnd/>
          </a:ln>
        </p:spPr>
        <p:txBody>
          <a:bodyPr anchor="ctr"/>
          <a:lstStyle/>
          <a:p>
            <a:pPr algn="ctr">
              <a:defRPr/>
            </a:pPr>
            <a:r>
              <a:rPr lang="en-US" sz="2400" b="1" dirty="0">
                <a:solidFill>
                  <a:srgbClr val="1F497D"/>
                </a:solidFill>
              </a:rPr>
              <a:t>IDF Statement on Personalized Targets and Care in the </a:t>
            </a:r>
            <a:r>
              <a:rPr lang="en-US" sz="2400" b="1" dirty="0" err="1">
                <a:solidFill>
                  <a:srgbClr val="1F497D"/>
                </a:solidFill>
              </a:rPr>
              <a:t>Glycaemic</a:t>
            </a:r>
            <a:r>
              <a:rPr lang="en-US" sz="2400" b="1" dirty="0">
                <a:solidFill>
                  <a:srgbClr val="1F497D"/>
                </a:solidFill>
              </a:rPr>
              <a:t> Management of People with Type 2 Diabetes</a:t>
            </a:r>
            <a:endParaRPr lang="it-IT" sz="2400" b="1" dirty="0">
              <a:solidFill>
                <a:srgbClr val="1F497D"/>
              </a:solidFill>
            </a:endParaRPr>
          </a:p>
        </p:txBody>
      </p:sp>
      <p:pic>
        <p:nvPicPr>
          <p:cNvPr id="8" name="Immagin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504" y="58471"/>
            <a:ext cx="1440160" cy="926999"/>
          </a:xfrm>
          <a:prstGeom prst="rect">
            <a:avLst/>
          </a:prstGeom>
        </p:spPr>
      </p:pic>
    </p:spTree>
    <p:extLst>
      <p:ext uri="{BB962C8B-B14F-4D97-AF65-F5344CB8AC3E}">
        <p14:creationId xmlns:p14="http://schemas.microsoft.com/office/powerpoint/2010/main" xmlns="" val="30544211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20739" y="1268413"/>
            <a:ext cx="7502525" cy="1191816"/>
          </a:xfrm>
          <a:prstGeom prst="roundRect">
            <a:avLst/>
          </a:prstGeom>
          <a:ln w="28575">
            <a:solidFill>
              <a:schemeClr val="accent1">
                <a:lumMod val="40000"/>
                <a:lumOff val="60000"/>
              </a:schemeClr>
            </a:solidFill>
          </a:ln>
        </p:spPr>
        <p:style>
          <a:lnRef idx="2">
            <a:schemeClr val="accent5"/>
          </a:lnRef>
          <a:fillRef idx="1">
            <a:schemeClr val="lt1"/>
          </a:fillRef>
          <a:effectRef idx="0">
            <a:schemeClr val="accent5"/>
          </a:effectRef>
          <a:fontRef idx="minor">
            <a:schemeClr val="dk1"/>
          </a:fontRef>
        </p:style>
        <p:txBody>
          <a:bodyPr>
            <a:spAutoFit/>
          </a:bodyPr>
          <a:lstStyle/>
          <a:p>
            <a:pPr algn="ctr" eaLnBrk="0" fontAlgn="auto" hangingPunct="0">
              <a:spcBef>
                <a:spcPts val="0"/>
              </a:spcBef>
              <a:spcAft>
                <a:spcPts val="0"/>
              </a:spcAft>
              <a:defRPr/>
            </a:pPr>
            <a:r>
              <a:rPr lang="en-GB" sz="1600" dirty="0">
                <a:solidFill>
                  <a:srgbClr val="001965"/>
                </a:solidFill>
                <a:latin typeface="Verdana" pitchFamily="34" charset="0"/>
                <a:ea typeface="Verdana" pitchFamily="34" charset="0"/>
                <a:cs typeface="Verdana" pitchFamily="34" charset="0"/>
              </a:rPr>
              <a:t>A meta-regression of data from ACCORD, ADVANCE, </a:t>
            </a:r>
            <a:r>
              <a:rPr lang="en-GB" sz="1600" dirty="0" err="1">
                <a:solidFill>
                  <a:srgbClr val="001965"/>
                </a:solidFill>
                <a:latin typeface="Verdana" pitchFamily="34" charset="0"/>
                <a:ea typeface="Verdana" pitchFamily="34" charset="0"/>
                <a:cs typeface="Verdana" pitchFamily="34" charset="0"/>
              </a:rPr>
              <a:t>PROactive</a:t>
            </a:r>
            <a:r>
              <a:rPr lang="en-GB" sz="1600" dirty="0">
                <a:solidFill>
                  <a:srgbClr val="001965"/>
                </a:solidFill>
                <a:latin typeface="Verdana" pitchFamily="34" charset="0"/>
                <a:ea typeface="Verdana" pitchFamily="34" charset="0"/>
                <a:cs typeface="Verdana" pitchFamily="34" charset="0"/>
              </a:rPr>
              <a:t>, UKPDS and VADT shows that a</a:t>
            </a:r>
            <a:r>
              <a:rPr lang="en-US" sz="1600" dirty="0">
                <a:solidFill>
                  <a:srgbClr val="001965"/>
                </a:solidFill>
                <a:latin typeface="Verdana" pitchFamily="34" charset="0"/>
                <a:ea typeface="Verdana" pitchFamily="34" charset="0"/>
                <a:cs typeface="Verdana" pitchFamily="34" charset="0"/>
              </a:rPr>
              <a:t> longer duration of diabetes at enrolment was associated with a negative effect of intensified glucose control on cardiovascular mortality</a:t>
            </a:r>
            <a:endParaRPr lang="en-GB" sz="1600" dirty="0">
              <a:solidFill>
                <a:srgbClr val="001965"/>
              </a:solidFill>
              <a:latin typeface="Verdana" pitchFamily="34" charset="0"/>
              <a:ea typeface="Verdana" pitchFamily="34" charset="0"/>
              <a:cs typeface="Verdana" pitchFamily="34" charset="0"/>
            </a:endParaRPr>
          </a:p>
        </p:txBody>
      </p:sp>
      <p:sp>
        <p:nvSpPr>
          <p:cNvPr id="25" name="TextBox 24"/>
          <p:cNvSpPr txBox="1"/>
          <p:nvPr/>
        </p:nvSpPr>
        <p:spPr>
          <a:xfrm rot="5400000">
            <a:off x="1129587" y="2367875"/>
            <a:ext cx="400110" cy="576064"/>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0.40</a:t>
            </a:r>
          </a:p>
        </p:txBody>
      </p:sp>
      <p:sp>
        <p:nvSpPr>
          <p:cNvPr id="78852" name="TextBox 3"/>
          <p:cNvSpPr txBox="1">
            <a:spLocks noChangeArrowheads="1"/>
          </p:cNvSpPr>
          <p:nvPr/>
        </p:nvSpPr>
        <p:spPr bwMode="auto">
          <a:xfrm>
            <a:off x="2981325" y="5768975"/>
            <a:ext cx="4664075" cy="338554"/>
          </a:xfrm>
          <a:prstGeom prst="rect">
            <a:avLst/>
          </a:prstGeom>
          <a:solidFill>
            <a:schemeClr val="bg1"/>
          </a:solidFill>
          <a:ln w="9525">
            <a:noFill/>
            <a:miter lim="800000"/>
            <a:headEnd/>
            <a:tailEnd/>
          </a:ln>
        </p:spPr>
        <p:txBody>
          <a:bodyPr>
            <a:spAutoFit/>
          </a:bodyPr>
          <a:lstStyle/>
          <a:p>
            <a:pPr eaLnBrk="0" hangingPunct="0"/>
            <a:r>
              <a:rPr lang="en-GB" sz="1600">
                <a:solidFill>
                  <a:srgbClr val="001965"/>
                </a:solidFill>
                <a:latin typeface="Verdana" pitchFamily="34" charset="0"/>
                <a:ea typeface="ヒラギノ角ゴ Pro W3"/>
                <a:cs typeface="ヒラギノ角ゴ Pro W3"/>
              </a:rPr>
              <a:t>Duration of diabetes (years) </a:t>
            </a:r>
          </a:p>
        </p:txBody>
      </p:sp>
      <p:pic>
        <p:nvPicPr>
          <p:cNvPr id="78853" name="Picture 6" descr="DK-9538 Helen slide 3.pct"/>
          <p:cNvPicPr>
            <a:picLocks noChangeAspect="1"/>
          </p:cNvPicPr>
          <p:nvPr/>
        </p:nvPicPr>
        <p:blipFill>
          <a:blip r:embed="rId3" cstate="print"/>
          <a:srcRect/>
          <a:stretch>
            <a:fillRect/>
          </a:stretch>
        </p:blipFill>
        <p:spPr bwMode="auto">
          <a:xfrm>
            <a:off x="1641477" y="2593986"/>
            <a:ext cx="5872163" cy="2949575"/>
          </a:xfrm>
          <a:prstGeom prst="rect">
            <a:avLst/>
          </a:prstGeom>
          <a:noFill/>
          <a:ln w="9525">
            <a:noFill/>
            <a:miter lim="800000"/>
            <a:headEnd/>
            <a:tailEnd/>
          </a:ln>
        </p:spPr>
      </p:pic>
      <p:grpSp>
        <p:nvGrpSpPr>
          <p:cNvPr id="2" name="Group 20"/>
          <p:cNvGrpSpPr>
            <a:grpSpLocks/>
          </p:cNvGrpSpPr>
          <p:nvPr/>
        </p:nvGrpSpPr>
        <p:grpSpPr bwMode="auto">
          <a:xfrm>
            <a:off x="1628780" y="5546822"/>
            <a:ext cx="6138863" cy="307777"/>
            <a:chOff x="1619593" y="5589834"/>
            <a:chExt cx="6148091" cy="307597"/>
          </a:xfrm>
        </p:grpSpPr>
        <p:sp>
          <p:nvSpPr>
            <p:cNvPr id="78869" name="TextBox 7"/>
            <p:cNvSpPr txBox="1">
              <a:spLocks noChangeArrowheads="1"/>
            </p:cNvSpPr>
            <p:nvPr/>
          </p:nvSpPr>
          <p:spPr bwMode="auto">
            <a:xfrm>
              <a:off x="1619593" y="5589834"/>
              <a:ext cx="287335"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0</a:t>
              </a:r>
            </a:p>
          </p:txBody>
        </p:sp>
        <p:sp>
          <p:nvSpPr>
            <p:cNvPr id="78870" name="TextBox 8"/>
            <p:cNvSpPr txBox="1">
              <a:spLocks noChangeArrowheads="1"/>
            </p:cNvSpPr>
            <p:nvPr/>
          </p:nvSpPr>
          <p:spPr bwMode="auto">
            <a:xfrm>
              <a:off x="2151174" y="5589834"/>
              <a:ext cx="215897"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1</a:t>
              </a:r>
            </a:p>
          </p:txBody>
        </p:sp>
        <p:sp>
          <p:nvSpPr>
            <p:cNvPr id="78871" name="TextBox 9"/>
            <p:cNvSpPr txBox="1">
              <a:spLocks noChangeArrowheads="1"/>
            </p:cNvSpPr>
            <p:nvPr/>
          </p:nvSpPr>
          <p:spPr bwMode="auto">
            <a:xfrm>
              <a:off x="2727428" y="5589834"/>
              <a:ext cx="503231"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2</a:t>
              </a:r>
            </a:p>
          </p:txBody>
        </p:sp>
        <p:sp>
          <p:nvSpPr>
            <p:cNvPr id="78872" name="TextBox 10"/>
            <p:cNvSpPr txBox="1">
              <a:spLocks noChangeArrowheads="1"/>
            </p:cNvSpPr>
            <p:nvPr/>
          </p:nvSpPr>
          <p:spPr bwMode="auto">
            <a:xfrm>
              <a:off x="3879940" y="5589834"/>
              <a:ext cx="503231"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4</a:t>
              </a:r>
            </a:p>
          </p:txBody>
        </p:sp>
        <p:sp>
          <p:nvSpPr>
            <p:cNvPr id="78873" name="TextBox 11"/>
            <p:cNvSpPr txBox="1">
              <a:spLocks noChangeArrowheads="1"/>
            </p:cNvSpPr>
            <p:nvPr/>
          </p:nvSpPr>
          <p:spPr bwMode="auto">
            <a:xfrm>
              <a:off x="4454608" y="5589834"/>
              <a:ext cx="504819"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5</a:t>
              </a:r>
            </a:p>
          </p:txBody>
        </p:sp>
        <p:sp>
          <p:nvSpPr>
            <p:cNvPr id="78874" name="TextBox 12"/>
            <p:cNvSpPr txBox="1">
              <a:spLocks noChangeArrowheads="1"/>
            </p:cNvSpPr>
            <p:nvPr/>
          </p:nvSpPr>
          <p:spPr bwMode="auto">
            <a:xfrm>
              <a:off x="3303683" y="5589834"/>
              <a:ext cx="503231"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3</a:t>
              </a:r>
            </a:p>
          </p:txBody>
        </p:sp>
        <p:sp>
          <p:nvSpPr>
            <p:cNvPr id="78875" name="TextBox 13"/>
            <p:cNvSpPr txBox="1">
              <a:spLocks noChangeArrowheads="1"/>
            </p:cNvSpPr>
            <p:nvPr/>
          </p:nvSpPr>
          <p:spPr bwMode="auto">
            <a:xfrm>
              <a:off x="5030865" y="5589834"/>
              <a:ext cx="504819"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6</a:t>
              </a:r>
            </a:p>
          </p:txBody>
        </p:sp>
        <p:sp>
          <p:nvSpPr>
            <p:cNvPr id="78876" name="TextBox 14"/>
            <p:cNvSpPr txBox="1">
              <a:spLocks noChangeArrowheads="1"/>
            </p:cNvSpPr>
            <p:nvPr/>
          </p:nvSpPr>
          <p:spPr bwMode="auto">
            <a:xfrm>
              <a:off x="5607121" y="5589834"/>
              <a:ext cx="504819"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7</a:t>
              </a:r>
            </a:p>
          </p:txBody>
        </p:sp>
        <p:sp>
          <p:nvSpPr>
            <p:cNvPr id="78877" name="TextBox 15"/>
            <p:cNvSpPr txBox="1">
              <a:spLocks noChangeArrowheads="1"/>
            </p:cNvSpPr>
            <p:nvPr/>
          </p:nvSpPr>
          <p:spPr bwMode="auto">
            <a:xfrm>
              <a:off x="6183377" y="5589834"/>
              <a:ext cx="504819"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8</a:t>
              </a:r>
            </a:p>
          </p:txBody>
        </p:sp>
        <p:sp>
          <p:nvSpPr>
            <p:cNvPr id="78878" name="TextBox 16"/>
            <p:cNvSpPr txBox="1">
              <a:spLocks noChangeArrowheads="1"/>
            </p:cNvSpPr>
            <p:nvPr/>
          </p:nvSpPr>
          <p:spPr bwMode="auto">
            <a:xfrm>
              <a:off x="6759634" y="5589834"/>
              <a:ext cx="503231"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9</a:t>
              </a:r>
            </a:p>
          </p:txBody>
        </p:sp>
        <p:sp>
          <p:nvSpPr>
            <p:cNvPr id="78879" name="TextBox 18"/>
            <p:cNvSpPr txBox="1">
              <a:spLocks noChangeArrowheads="1"/>
            </p:cNvSpPr>
            <p:nvPr/>
          </p:nvSpPr>
          <p:spPr bwMode="auto">
            <a:xfrm>
              <a:off x="7262865" y="5589834"/>
              <a:ext cx="504819" cy="307597"/>
            </a:xfrm>
            <a:prstGeom prst="rect">
              <a:avLst/>
            </a:prstGeom>
            <a:noFill/>
            <a:ln w="9525">
              <a:noFill/>
              <a:miter lim="800000"/>
              <a:headEnd/>
              <a:tailEnd/>
            </a:ln>
          </p:spPr>
          <p:txBody>
            <a:bodyPr>
              <a:spAutoFit/>
            </a:bodyPr>
            <a:lstStyle/>
            <a:p>
              <a:pPr eaLnBrk="0" hangingPunct="0"/>
              <a:r>
                <a:rPr lang="en-GB" sz="1400">
                  <a:solidFill>
                    <a:srgbClr val="002060"/>
                  </a:solidFill>
                  <a:latin typeface="Verdana" pitchFamily="34" charset="0"/>
                  <a:ea typeface="ヒラギノ角ゴ Pro W3"/>
                  <a:cs typeface="ヒラギノ角ゴ Pro W3"/>
                </a:rPr>
                <a:t>10</a:t>
              </a:r>
            </a:p>
          </p:txBody>
        </p:sp>
      </p:grpSp>
      <p:sp>
        <p:nvSpPr>
          <p:cNvPr id="26" name="TextBox 25"/>
          <p:cNvSpPr txBox="1"/>
          <p:nvPr/>
        </p:nvSpPr>
        <p:spPr bwMode="auto">
          <a:xfrm rot="5400000">
            <a:off x="1116044" y="2627955"/>
            <a:ext cx="400110" cy="603133"/>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0.32</a:t>
            </a:r>
          </a:p>
        </p:txBody>
      </p:sp>
      <p:sp>
        <p:nvSpPr>
          <p:cNvPr id="27" name="TextBox 26"/>
          <p:cNvSpPr txBox="1"/>
          <p:nvPr/>
        </p:nvSpPr>
        <p:spPr bwMode="auto">
          <a:xfrm rot="5400000">
            <a:off x="1165803" y="2951211"/>
            <a:ext cx="400110" cy="503644"/>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0.24</a:t>
            </a:r>
          </a:p>
        </p:txBody>
      </p:sp>
      <p:sp>
        <p:nvSpPr>
          <p:cNvPr id="28" name="TextBox 27"/>
          <p:cNvSpPr txBox="1"/>
          <p:nvPr/>
        </p:nvSpPr>
        <p:spPr bwMode="auto">
          <a:xfrm rot="5400000">
            <a:off x="1165803" y="3498255"/>
            <a:ext cx="400110" cy="503644"/>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0.08</a:t>
            </a:r>
          </a:p>
        </p:txBody>
      </p:sp>
      <p:sp>
        <p:nvSpPr>
          <p:cNvPr id="30" name="TextBox 29"/>
          <p:cNvSpPr txBox="1"/>
          <p:nvPr/>
        </p:nvSpPr>
        <p:spPr bwMode="auto">
          <a:xfrm rot="5400000">
            <a:off x="1130207" y="3189145"/>
            <a:ext cx="400110" cy="574820"/>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0.16</a:t>
            </a:r>
          </a:p>
        </p:txBody>
      </p:sp>
      <p:sp>
        <p:nvSpPr>
          <p:cNvPr id="31" name="TextBox 30"/>
          <p:cNvSpPr txBox="1"/>
          <p:nvPr/>
        </p:nvSpPr>
        <p:spPr bwMode="auto">
          <a:xfrm rot="5400000">
            <a:off x="982744" y="3973836"/>
            <a:ext cx="623248" cy="646597"/>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–0.08</a:t>
            </a:r>
          </a:p>
        </p:txBody>
      </p:sp>
      <p:sp>
        <p:nvSpPr>
          <p:cNvPr id="33" name="TextBox 32"/>
          <p:cNvSpPr txBox="1"/>
          <p:nvPr/>
        </p:nvSpPr>
        <p:spPr bwMode="auto">
          <a:xfrm rot="5400000">
            <a:off x="982744" y="4520897"/>
            <a:ext cx="623248" cy="646599"/>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–0.24</a:t>
            </a:r>
          </a:p>
        </p:txBody>
      </p:sp>
      <p:sp>
        <p:nvSpPr>
          <p:cNvPr id="34" name="TextBox 33"/>
          <p:cNvSpPr txBox="1"/>
          <p:nvPr/>
        </p:nvSpPr>
        <p:spPr bwMode="auto">
          <a:xfrm rot="5400000">
            <a:off x="992613" y="4804287"/>
            <a:ext cx="623248" cy="626865"/>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–0.32</a:t>
            </a:r>
          </a:p>
        </p:txBody>
      </p:sp>
      <p:sp>
        <p:nvSpPr>
          <p:cNvPr id="35" name="TextBox 34"/>
          <p:cNvSpPr txBox="1"/>
          <p:nvPr/>
        </p:nvSpPr>
        <p:spPr bwMode="auto">
          <a:xfrm rot="5400000">
            <a:off x="984189" y="5069380"/>
            <a:ext cx="623248" cy="643709"/>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–0.40</a:t>
            </a:r>
          </a:p>
        </p:txBody>
      </p:sp>
      <p:sp>
        <p:nvSpPr>
          <p:cNvPr id="36" name="TextBox 35"/>
          <p:cNvSpPr txBox="1"/>
          <p:nvPr/>
        </p:nvSpPr>
        <p:spPr bwMode="auto">
          <a:xfrm rot="5400000">
            <a:off x="1058855" y="4211898"/>
            <a:ext cx="400110" cy="717527"/>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–0.16</a:t>
            </a:r>
          </a:p>
        </p:txBody>
      </p:sp>
      <p:sp>
        <p:nvSpPr>
          <p:cNvPr id="37" name="TextBox 36"/>
          <p:cNvSpPr txBox="1"/>
          <p:nvPr/>
        </p:nvSpPr>
        <p:spPr bwMode="auto">
          <a:xfrm rot="5400000">
            <a:off x="1085908" y="3691912"/>
            <a:ext cx="400110" cy="663407"/>
          </a:xfrm>
          <a:prstGeom prst="rect">
            <a:avLst/>
          </a:prstGeom>
          <a:noFill/>
        </p:spPr>
        <p:txBody>
          <a:bodyPr vert="vert270">
            <a:spAutoFit/>
          </a:bodyPr>
          <a:lstStyle/>
          <a:p>
            <a:pPr algn="r" eaLnBrk="0" fontAlgn="auto" hangingPunct="0">
              <a:spcBef>
                <a:spcPts val="0"/>
              </a:spcBef>
              <a:spcAft>
                <a:spcPts val="0"/>
              </a:spcAft>
              <a:defRPr/>
            </a:pPr>
            <a:r>
              <a:rPr lang="en-GB" sz="1400" dirty="0">
                <a:solidFill>
                  <a:srgbClr val="002060"/>
                </a:solidFill>
                <a:latin typeface="Verdana" pitchFamily="34" charset="0"/>
                <a:ea typeface="Verdana" pitchFamily="34" charset="0"/>
                <a:cs typeface="Verdana" pitchFamily="34" charset="0"/>
              </a:rPr>
              <a:t>0.00</a:t>
            </a:r>
          </a:p>
        </p:txBody>
      </p:sp>
      <p:sp>
        <p:nvSpPr>
          <p:cNvPr id="40" name="TextBox 39"/>
          <p:cNvSpPr txBox="1"/>
          <p:nvPr/>
        </p:nvSpPr>
        <p:spPr>
          <a:xfrm>
            <a:off x="281805" y="2938941"/>
            <a:ext cx="677108" cy="2160240"/>
          </a:xfrm>
          <a:prstGeom prst="rect">
            <a:avLst/>
          </a:prstGeom>
          <a:solidFill>
            <a:schemeClr val="bg1"/>
          </a:solidFill>
        </p:spPr>
        <p:txBody>
          <a:bodyPr vert="vert270">
            <a:spAutoFit/>
          </a:bodyPr>
          <a:lstStyle/>
          <a:p>
            <a:pPr algn="ctr" eaLnBrk="0" fontAlgn="auto" hangingPunct="0">
              <a:spcBef>
                <a:spcPts val="0"/>
              </a:spcBef>
              <a:spcAft>
                <a:spcPts val="0"/>
              </a:spcAft>
              <a:defRPr/>
            </a:pPr>
            <a:r>
              <a:rPr lang="en-GB" sz="1600" dirty="0">
                <a:solidFill>
                  <a:srgbClr val="001965"/>
                </a:solidFill>
                <a:latin typeface="Verdana" pitchFamily="34" charset="0"/>
                <a:ea typeface="Verdana" pitchFamily="34" charset="0"/>
                <a:cs typeface="Verdana" pitchFamily="34" charset="0"/>
              </a:rPr>
              <a:t>MH odds ratio </a:t>
            </a:r>
          </a:p>
          <a:p>
            <a:pPr algn="ctr" eaLnBrk="0" fontAlgn="auto" hangingPunct="0">
              <a:spcBef>
                <a:spcPts val="0"/>
              </a:spcBef>
              <a:spcAft>
                <a:spcPts val="0"/>
              </a:spcAft>
              <a:defRPr/>
            </a:pPr>
            <a:r>
              <a:rPr lang="en-GB" sz="1600" dirty="0">
                <a:solidFill>
                  <a:srgbClr val="001965"/>
                </a:solidFill>
                <a:latin typeface="Verdana" pitchFamily="34" charset="0"/>
                <a:ea typeface="Verdana" pitchFamily="34" charset="0"/>
                <a:cs typeface="Verdana" pitchFamily="34" charset="0"/>
              </a:rPr>
              <a:t>(log transformed) </a:t>
            </a:r>
          </a:p>
        </p:txBody>
      </p:sp>
      <p:sp>
        <p:nvSpPr>
          <p:cNvPr id="78866" name="Title 1"/>
          <p:cNvSpPr txBox="1">
            <a:spLocks/>
          </p:cNvSpPr>
          <p:nvPr/>
        </p:nvSpPr>
        <p:spPr bwMode="auto">
          <a:xfrm>
            <a:off x="517525" y="177800"/>
            <a:ext cx="8188325" cy="801688"/>
          </a:xfrm>
          <a:prstGeom prst="rect">
            <a:avLst/>
          </a:prstGeom>
          <a:noFill/>
          <a:ln w="9525">
            <a:noFill/>
            <a:miter lim="800000"/>
            <a:headEnd/>
            <a:tailEnd/>
          </a:ln>
        </p:spPr>
        <p:txBody>
          <a:bodyPr lIns="0" tIns="0" rIns="0" bIns="0" anchor="ctr"/>
          <a:lstStyle/>
          <a:p>
            <a:pPr algn="ctr" eaLnBrk="0" hangingPunct="0"/>
            <a:r>
              <a:rPr lang="en-GB" sz="3200">
                <a:solidFill>
                  <a:srgbClr val="001965"/>
                </a:solidFill>
                <a:latin typeface="Verdana" pitchFamily="34" charset="0"/>
                <a:ea typeface="ヒラギノ角ゴ Pro W3"/>
                <a:cs typeface="ヒラギノ角ゴ Pro W3"/>
              </a:rPr>
              <a:t>Delayed treatment can increase risk</a:t>
            </a:r>
          </a:p>
        </p:txBody>
      </p:sp>
      <p:sp>
        <p:nvSpPr>
          <p:cNvPr id="78867" name="Rectangle 3"/>
          <p:cNvSpPr>
            <a:spLocks noChangeArrowheads="1"/>
          </p:cNvSpPr>
          <p:nvPr/>
        </p:nvSpPr>
        <p:spPr bwMode="auto">
          <a:xfrm>
            <a:off x="4572000" y="6181726"/>
            <a:ext cx="4572000" cy="707886"/>
          </a:xfrm>
          <a:prstGeom prst="rect">
            <a:avLst/>
          </a:prstGeom>
          <a:noFill/>
          <a:ln w="9525">
            <a:noFill/>
            <a:miter lim="800000"/>
            <a:headEnd/>
            <a:tailEnd/>
          </a:ln>
        </p:spPr>
        <p:txBody>
          <a:bodyPr>
            <a:spAutoFit/>
          </a:bodyPr>
          <a:lstStyle/>
          <a:p>
            <a:pPr algn="r" eaLnBrk="0" hangingPunct="0">
              <a:spcBef>
                <a:spcPct val="20000"/>
              </a:spcBef>
            </a:pPr>
            <a:r>
              <a:rPr lang="en-US" sz="1000">
                <a:solidFill>
                  <a:srgbClr val="002060"/>
                </a:solidFill>
                <a:latin typeface="Verdana" pitchFamily="34" charset="0"/>
              </a:rPr>
              <a:t>ACCORD, Action to Control Cardiovascular Risk in Diabetes Trial; ADVANCE, Action in Diabetes and Vascular Disease; PROactive, PROspective pioglitAzone Clinical Trial in macroVascular Events; VADT, Veterans Affairs Diabetes Trial; MH, Mantel–Haenszel</a:t>
            </a:r>
            <a:endParaRPr lang="it-IT" sz="1000">
              <a:solidFill>
                <a:srgbClr val="002060"/>
              </a:solidFill>
              <a:latin typeface="Verdana" pitchFamily="34" charset="0"/>
            </a:endParaRPr>
          </a:p>
        </p:txBody>
      </p:sp>
      <p:sp>
        <p:nvSpPr>
          <p:cNvPr id="78868" name="Rectangle 3"/>
          <p:cNvSpPr>
            <a:spLocks noChangeArrowheads="1"/>
          </p:cNvSpPr>
          <p:nvPr/>
        </p:nvSpPr>
        <p:spPr bwMode="auto">
          <a:xfrm>
            <a:off x="257176" y="6519879"/>
            <a:ext cx="6381751" cy="246221"/>
          </a:xfrm>
          <a:prstGeom prst="rect">
            <a:avLst/>
          </a:prstGeom>
          <a:noFill/>
          <a:ln w="9525">
            <a:noFill/>
            <a:miter lim="800000"/>
            <a:headEnd/>
            <a:tailEnd/>
          </a:ln>
        </p:spPr>
        <p:txBody>
          <a:bodyPr>
            <a:spAutoFit/>
          </a:bodyPr>
          <a:lstStyle/>
          <a:p>
            <a:pPr eaLnBrk="0" hangingPunct="0"/>
            <a:r>
              <a:rPr lang="da-DK" sz="1000">
                <a:solidFill>
                  <a:srgbClr val="001965"/>
                </a:solidFill>
                <a:latin typeface="Verdana" pitchFamily="34" charset="0"/>
              </a:rPr>
              <a:t>Mannucci </a:t>
            </a:r>
            <a:r>
              <a:rPr lang="da-DK" sz="1000" i="1">
                <a:solidFill>
                  <a:srgbClr val="001965"/>
                </a:solidFill>
                <a:latin typeface="Verdana" pitchFamily="34" charset="0"/>
              </a:rPr>
              <a:t>et al</a:t>
            </a:r>
            <a:r>
              <a:rPr lang="da-DK" sz="1000">
                <a:solidFill>
                  <a:srgbClr val="001965"/>
                </a:solidFill>
                <a:latin typeface="Verdana" pitchFamily="34" charset="0"/>
              </a:rPr>
              <a:t>. </a:t>
            </a:r>
            <a:r>
              <a:rPr lang="da-DK" sz="1000" i="1">
                <a:solidFill>
                  <a:srgbClr val="001965"/>
                </a:solidFill>
                <a:latin typeface="Verdana" pitchFamily="34" charset="0"/>
              </a:rPr>
              <a:t>Nutr Metab Cardiovasc Dis</a:t>
            </a:r>
            <a:r>
              <a:rPr lang="da-DK" sz="1000">
                <a:solidFill>
                  <a:srgbClr val="001965"/>
                </a:solidFill>
                <a:latin typeface="Verdana" pitchFamily="34" charset="0"/>
              </a:rPr>
              <a:t> 2009;373:1765–72</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28050" t="16699" r="29426" b="13165"/>
          <a:stretch>
            <a:fillRect/>
          </a:stretch>
        </p:blipFill>
        <p:spPr bwMode="auto">
          <a:xfrm>
            <a:off x="2123728" y="188641"/>
            <a:ext cx="4987032" cy="6580112"/>
          </a:xfrm>
          <a:prstGeom prst="rect">
            <a:avLst/>
          </a:prstGeom>
          <a:noFill/>
          <a:ln w="9525">
            <a:noFill/>
            <a:miter lim="800000"/>
            <a:headEnd/>
            <a:tailEnd/>
          </a:ln>
        </p:spPr>
      </p:pic>
      <p:pic>
        <p:nvPicPr>
          <p:cNvPr id="3" name="Immagin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7504" y="58471"/>
            <a:ext cx="1440160" cy="92699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8"/>
          <p:cNvGrpSpPr>
            <a:grpSpLocks/>
          </p:cNvGrpSpPr>
          <p:nvPr/>
        </p:nvGrpSpPr>
        <p:grpSpPr bwMode="auto">
          <a:xfrm>
            <a:off x="522288" y="2101851"/>
            <a:ext cx="8121651" cy="3575050"/>
            <a:chOff x="179512" y="1052512"/>
            <a:chExt cx="8784429" cy="4032671"/>
          </a:xfrm>
        </p:grpSpPr>
        <p:pic>
          <p:nvPicPr>
            <p:cNvPr id="75780" name="Picture 2"/>
            <p:cNvPicPr>
              <a:picLocks noChangeAspect="1" noChangeArrowheads="1"/>
            </p:cNvPicPr>
            <p:nvPr/>
          </p:nvPicPr>
          <p:blipFill>
            <a:blip r:embed="rId2" cstate="print"/>
            <a:srcRect/>
            <a:stretch>
              <a:fillRect/>
            </a:stretch>
          </p:blipFill>
          <p:spPr bwMode="auto">
            <a:xfrm>
              <a:off x="179512" y="1052512"/>
              <a:ext cx="8784429" cy="4032671"/>
            </a:xfrm>
            <a:prstGeom prst="rect">
              <a:avLst/>
            </a:prstGeom>
            <a:noFill/>
            <a:ln w="9525">
              <a:noFill/>
              <a:miter lim="800000"/>
              <a:headEnd/>
              <a:tailEnd/>
            </a:ln>
          </p:spPr>
        </p:pic>
        <p:sp>
          <p:nvSpPr>
            <p:cNvPr id="75781" name="CasellaDiTesto 2"/>
            <p:cNvSpPr txBox="1">
              <a:spLocks noChangeArrowheads="1"/>
            </p:cNvSpPr>
            <p:nvPr/>
          </p:nvSpPr>
          <p:spPr bwMode="auto">
            <a:xfrm>
              <a:off x="684325" y="1115187"/>
              <a:ext cx="4454041" cy="416608"/>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b="1">
                  <a:solidFill>
                    <a:srgbClr val="603B14"/>
                  </a:solidFill>
                  <a:latin typeface="Calibri" pitchFamily="34" charset="0"/>
                  <a:cs typeface="Arial" pitchFamily="34" charset="0"/>
                </a:rPr>
                <a:t>Percentage of patients with HbA1c ≤7.0%</a:t>
              </a:r>
            </a:p>
          </p:txBody>
        </p:sp>
        <p:sp>
          <p:nvSpPr>
            <p:cNvPr id="75782" name="Rettangolo 3"/>
            <p:cNvSpPr>
              <a:spLocks noChangeArrowheads="1"/>
            </p:cNvSpPr>
            <p:nvPr/>
          </p:nvSpPr>
          <p:spPr bwMode="auto">
            <a:xfrm>
              <a:off x="1331933" y="1700280"/>
              <a:ext cx="1061861" cy="381890"/>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sz="1600">
                  <a:solidFill>
                    <a:prstClr val="black"/>
                  </a:solidFill>
                  <a:latin typeface="Calibri" pitchFamily="34" charset="0"/>
                  <a:cs typeface="Arial" pitchFamily="34" charset="0"/>
                </a:rPr>
                <a:t>&lt;65 years</a:t>
              </a:r>
            </a:p>
          </p:txBody>
        </p:sp>
        <p:sp>
          <p:nvSpPr>
            <p:cNvPr id="75783" name="Rettangolo 4"/>
            <p:cNvSpPr>
              <a:spLocks noChangeArrowheads="1"/>
            </p:cNvSpPr>
            <p:nvPr/>
          </p:nvSpPr>
          <p:spPr bwMode="auto">
            <a:xfrm>
              <a:off x="3995516" y="1700280"/>
              <a:ext cx="1243910" cy="381890"/>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sz="1600">
                  <a:solidFill>
                    <a:prstClr val="black"/>
                  </a:solidFill>
                  <a:latin typeface="Calibri" pitchFamily="34" charset="0"/>
                  <a:cs typeface="Arial" pitchFamily="34" charset="0"/>
                </a:rPr>
                <a:t>65-74 years</a:t>
              </a:r>
            </a:p>
          </p:txBody>
        </p:sp>
        <p:sp>
          <p:nvSpPr>
            <p:cNvPr id="75784" name="Rettangolo 5"/>
            <p:cNvSpPr>
              <a:spLocks noChangeArrowheads="1"/>
            </p:cNvSpPr>
            <p:nvPr/>
          </p:nvSpPr>
          <p:spPr bwMode="auto">
            <a:xfrm>
              <a:off x="6759102" y="1700280"/>
              <a:ext cx="1061861" cy="381890"/>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sz="1600">
                  <a:solidFill>
                    <a:prstClr val="black"/>
                  </a:solidFill>
                  <a:latin typeface="Calibri" pitchFamily="34" charset="0"/>
                  <a:cs typeface="Arial" pitchFamily="34" charset="0"/>
                </a:rPr>
                <a:t>≥75 years</a:t>
              </a:r>
            </a:p>
          </p:txBody>
        </p:sp>
        <p:sp>
          <p:nvSpPr>
            <p:cNvPr id="75785" name="Rettangolo 6"/>
            <p:cNvSpPr>
              <a:spLocks noChangeArrowheads="1"/>
            </p:cNvSpPr>
            <p:nvPr/>
          </p:nvSpPr>
          <p:spPr bwMode="auto">
            <a:xfrm>
              <a:off x="4211397" y="4416774"/>
              <a:ext cx="426867" cy="347174"/>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sz="1400">
                  <a:solidFill>
                    <a:prstClr val="black"/>
                  </a:solidFill>
                  <a:latin typeface="Calibri" pitchFamily="34" charset="0"/>
                  <a:cs typeface="Arial" pitchFamily="34" charset="0"/>
                </a:rPr>
                <a:t>No</a:t>
              </a:r>
            </a:p>
          </p:txBody>
        </p:sp>
        <p:sp>
          <p:nvSpPr>
            <p:cNvPr id="75786" name="Rettangolo 7"/>
            <p:cNvSpPr>
              <a:spLocks noChangeArrowheads="1"/>
            </p:cNvSpPr>
            <p:nvPr/>
          </p:nvSpPr>
          <p:spPr bwMode="auto">
            <a:xfrm>
              <a:off x="4825704" y="4416774"/>
              <a:ext cx="454537" cy="347174"/>
            </a:xfrm>
            <a:prstGeom prst="rect">
              <a:avLst/>
            </a:prstGeom>
            <a:solidFill>
              <a:schemeClr val="bg1"/>
            </a:solidFill>
            <a:ln w="9525">
              <a:noFill/>
              <a:miter lim="800000"/>
              <a:headEnd/>
              <a:tailEnd/>
            </a:ln>
          </p:spPr>
          <p:txBody>
            <a:bodyPr wrap="none">
              <a:spAutoFit/>
            </a:bodyPr>
            <a:lstStyle/>
            <a:p>
              <a:pPr fontAlgn="base">
                <a:spcBef>
                  <a:spcPct val="0"/>
                </a:spcBef>
                <a:spcAft>
                  <a:spcPct val="0"/>
                </a:spcAft>
              </a:pPr>
              <a:r>
                <a:rPr lang="it-IT" sz="1400">
                  <a:solidFill>
                    <a:prstClr val="black"/>
                  </a:solidFill>
                  <a:latin typeface="Calibri" pitchFamily="34" charset="0"/>
                  <a:cs typeface="Arial" pitchFamily="34" charset="0"/>
                </a:rPr>
                <a:t>Yes</a:t>
              </a:r>
            </a:p>
          </p:txBody>
        </p:sp>
      </p:grpSp>
      <p:pic>
        <p:nvPicPr>
          <p:cNvPr id="15370" name="Picture 10"/>
          <p:cNvPicPr>
            <a:picLocks noChangeAspect="1" noChangeArrowheads="1"/>
          </p:cNvPicPr>
          <p:nvPr/>
        </p:nvPicPr>
        <p:blipFill>
          <a:blip r:embed="rId3" cstate="print">
            <a:duotone>
              <a:schemeClr val="accent1">
                <a:shade val="45000"/>
                <a:satMod val="135000"/>
              </a:schemeClr>
              <a:prstClr val="white"/>
            </a:duotone>
          </a:blip>
          <a:srcRect b="3621"/>
          <a:stretch>
            <a:fillRect/>
          </a:stretch>
        </p:blipFill>
        <p:spPr bwMode="auto">
          <a:xfrm>
            <a:off x="7255824" y="353235"/>
            <a:ext cx="1538037" cy="1903078"/>
          </a:xfrm>
          <a:prstGeom prst="roundRect">
            <a:avLst/>
          </a:prstGeom>
          <a:noFill/>
          <a:ln w="9525">
            <a:noFill/>
            <a:miter lim="800000"/>
            <a:headEnd/>
            <a:tailEnd/>
          </a:ln>
        </p:spPr>
      </p:pic>
      <p:pic>
        <p:nvPicPr>
          <p:cNvPr id="11" name="Immagine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5536" y="377775"/>
            <a:ext cx="1440160" cy="926999"/>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7"/>
          <p:cNvGrpSpPr>
            <a:grpSpLocks/>
          </p:cNvGrpSpPr>
          <p:nvPr/>
        </p:nvGrpSpPr>
        <p:grpSpPr bwMode="auto">
          <a:xfrm>
            <a:off x="439739" y="427038"/>
            <a:ext cx="4256086" cy="3860800"/>
            <a:chOff x="179388" y="0"/>
            <a:chExt cx="4219575" cy="3860800"/>
          </a:xfrm>
        </p:grpSpPr>
        <p:pic>
          <p:nvPicPr>
            <p:cNvPr id="76808" name="Picture 2"/>
            <p:cNvPicPr>
              <a:picLocks noChangeAspect="1" noChangeArrowheads="1"/>
            </p:cNvPicPr>
            <p:nvPr/>
          </p:nvPicPr>
          <p:blipFill>
            <a:blip r:embed="rId2" cstate="print"/>
            <a:srcRect/>
            <a:stretch>
              <a:fillRect/>
            </a:stretch>
          </p:blipFill>
          <p:spPr bwMode="auto">
            <a:xfrm>
              <a:off x="179388" y="0"/>
              <a:ext cx="4219575" cy="3860800"/>
            </a:xfrm>
            <a:prstGeom prst="rect">
              <a:avLst/>
            </a:prstGeom>
            <a:noFill/>
            <a:ln w="9525">
              <a:noFill/>
              <a:miter lim="800000"/>
              <a:headEnd/>
              <a:tailEnd/>
            </a:ln>
          </p:spPr>
        </p:pic>
        <p:sp>
          <p:nvSpPr>
            <p:cNvPr id="76809" name="CasellaDiTesto 3"/>
            <p:cNvSpPr txBox="1">
              <a:spLocks noChangeArrowheads="1"/>
            </p:cNvSpPr>
            <p:nvPr/>
          </p:nvSpPr>
          <p:spPr bwMode="auto">
            <a:xfrm>
              <a:off x="179388" y="44450"/>
              <a:ext cx="4082660" cy="369332"/>
            </a:xfrm>
            <a:prstGeom prst="rect">
              <a:avLst/>
            </a:prstGeom>
            <a:solidFill>
              <a:schemeClr val="bg1"/>
            </a:solidFill>
            <a:ln w="9525">
              <a:noFill/>
              <a:miter lim="800000"/>
              <a:headEnd/>
              <a:tailEnd/>
            </a:ln>
          </p:spPr>
          <p:txBody>
            <a:bodyPr wrap="none">
              <a:spAutoFit/>
            </a:bodyPr>
            <a:lstStyle/>
            <a:p>
              <a:r>
                <a:rPr lang="it-IT" b="1">
                  <a:solidFill>
                    <a:srgbClr val="3B2C24"/>
                  </a:solidFill>
                  <a:latin typeface="Calibri" pitchFamily="34" charset="0"/>
                </a:rPr>
                <a:t>Percentage of patients with HbA1c ≤7.0%</a:t>
              </a:r>
            </a:p>
          </p:txBody>
        </p:sp>
        <p:sp>
          <p:nvSpPr>
            <p:cNvPr id="6" name="CasellaDiTesto 5"/>
            <p:cNvSpPr txBox="1"/>
            <p:nvPr/>
          </p:nvSpPr>
          <p:spPr>
            <a:xfrm>
              <a:off x="2124705" y="2997200"/>
              <a:ext cx="516443" cy="276999"/>
            </a:xfrm>
            <a:prstGeom prst="rect">
              <a:avLst/>
            </a:prstGeom>
            <a:solidFill>
              <a:schemeClr val="bg1"/>
            </a:solidFill>
          </p:spPr>
          <p:txBody>
            <a:bodyPr wrap="none">
              <a:spAutoFit/>
            </a:bodyPr>
            <a:lstStyle/>
            <a:p>
              <a:pPr>
                <a:defRPr/>
              </a:pPr>
              <a:r>
                <a:rPr lang="it-IT" sz="1200" b="1" dirty="0" err="1">
                  <a:solidFill>
                    <a:schemeClr val="tx2">
                      <a:lumMod val="75000"/>
                    </a:schemeClr>
                  </a:solidFill>
                  <a:latin typeface="Calibri" pitchFamily="34" charset="0"/>
                  <a:cs typeface="Calibri" pitchFamily="34" charset="0"/>
                </a:rPr>
                <a:t>years</a:t>
              </a:r>
              <a:endParaRPr lang="it-IT" sz="1200" b="1" dirty="0">
                <a:solidFill>
                  <a:schemeClr val="tx2">
                    <a:lumMod val="75000"/>
                  </a:schemeClr>
                </a:solidFill>
                <a:latin typeface="Calibri" pitchFamily="34" charset="0"/>
                <a:cs typeface="Calibri" pitchFamily="34" charset="0"/>
              </a:endParaRPr>
            </a:p>
          </p:txBody>
        </p:sp>
      </p:grpSp>
      <p:grpSp>
        <p:nvGrpSpPr>
          <p:cNvPr id="3" name="Gruppo 8"/>
          <p:cNvGrpSpPr>
            <a:grpSpLocks/>
          </p:cNvGrpSpPr>
          <p:nvPr/>
        </p:nvGrpSpPr>
        <p:grpSpPr bwMode="auto">
          <a:xfrm>
            <a:off x="4452940" y="2906713"/>
            <a:ext cx="4359275" cy="3600450"/>
            <a:chOff x="4500563" y="2906713"/>
            <a:chExt cx="4358428" cy="3600965"/>
          </a:xfrm>
        </p:grpSpPr>
        <p:pic>
          <p:nvPicPr>
            <p:cNvPr id="76805" name="Picture 3"/>
            <p:cNvPicPr>
              <a:picLocks noChangeAspect="1" noChangeArrowheads="1"/>
            </p:cNvPicPr>
            <p:nvPr/>
          </p:nvPicPr>
          <p:blipFill>
            <a:blip r:embed="rId3" cstate="print"/>
            <a:srcRect b="8865"/>
            <a:stretch>
              <a:fillRect/>
            </a:stretch>
          </p:blipFill>
          <p:spPr bwMode="auto">
            <a:xfrm>
              <a:off x="4500563" y="2906713"/>
              <a:ext cx="4252912" cy="3600965"/>
            </a:xfrm>
            <a:prstGeom prst="rect">
              <a:avLst/>
            </a:prstGeom>
            <a:noFill/>
            <a:ln w="9525">
              <a:noFill/>
              <a:miter lim="800000"/>
              <a:headEnd/>
              <a:tailEnd/>
            </a:ln>
          </p:spPr>
        </p:pic>
        <p:sp>
          <p:nvSpPr>
            <p:cNvPr id="5" name="CasellaDiTesto 4"/>
            <p:cNvSpPr txBox="1"/>
            <p:nvPr/>
          </p:nvSpPr>
          <p:spPr>
            <a:xfrm>
              <a:off x="4619603" y="3017854"/>
              <a:ext cx="4239388" cy="369385"/>
            </a:xfrm>
            <a:prstGeom prst="rect">
              <a:avLst/>
            </a:prstGeom>
            <a:solidFill>
              <a:schemeClr val="bg1"/>
            </a:solidFill>
          </p:spPr>
          <p:txBody>
            <a:bodyPr>
              <a:spAutoFit/>
            </a:bodyPr>
            <a:lstStyle/>
            <a:p>
              <a:pPr>
                <a:defRPr/>
              </a:pPr>
              <a:r>
                <a:rPr lang="it-IT" b="1" dirty="0" err="1">
                  <a:solidFill>
                    <a:schemeClr val="tx2">
                      <a:lumMod val="75000"/>
                    </a:schemeClr>
                  </a:solidFill>
                  <a:latin typeface="Calibri" pitchFamily="34" charset="0"/>
                  <a:cs typeface="Calibri" pitchFamily="34" charset="0"/>
                </a:rPr>
                <a:t>Percentage of patients with HbA1c &gt;8.0%</a:t>
              </a:r>
            </a:p>
          </p:txBody>
        </p:sp>
        <p:sp>
          <p:nvSpPr>
            <p:cNvPr id="7" name="CasellaDiTesto 6"/>
            <p:cNvSpPr txBox="1"/>
            <p:nvPr/>
          </p:nvSpPr>
          <p:spPr>
            <a:xfrm>
              <a:off x="6570261" y="6104395"/>
              <a:ext cx="520811" cy="277039"/>
            </a:xfrm>
            <a:prstGeom prst="rect">
              <a:avLst/>
            </a:prstGeom>
            <a:solidFill>
              <a:schemeClr val="bg1"/>
            </a:solidFill>
          </p:spPr>
          <p:txBody>
            <a:bodyPr wrap="none">
              <a:spAutoFit/>
            </a:bodyPr>
            <a:lstStyle/>
            <a:p>
              <a:pPr>
                <a:defRPr/>
              </a:pPr>
              <a:r>
                <a:rPr lang="it-IT" sz="1200" b="1" dirty="0" err="1">
                  <a:solidFill>
                    <a:schemeClr val="tx2">
                      <a:lumMod val="75000"/>
                    </a:schemeClr>
                  </a:solidFill>
                  <a:latin typeface="Calibri" pitchFamily="34" charset="0"/>
                  <a:cs typeface="Calibri" pitchFamily="34" charset="0"/>
                </a:rPr>
                <a:t>years</a:t>
              </a:r>
              <a:endParaRPr lang="it-IT" sz="1200" b="1" dirty="0">
                <a:solidFill>
                  <a:schemeClr val="tx2">
                    <a:lumMod val="75000"/>
                  </a:schemeClr>
                </a:solidFill>
                <a:latin typeface="Calibri" pitchFamily="34" charset="0"/>
                <a:cs typeface="Calibri" pitchFamily="34" charset="0"/>
              </a:endParaRPr>
            </a:p>
          </p:txBody>
        </p:sp>
      </p:grpSp>
      <p:pic>
        <p:nvPicPr>
          <p:cNvPr id="10" name="Picture 10"/>
          <p:cNvPicPr>
            <a:picLocks noChangeAspect="1" noChangeArrowheads="1"/>
          </p:cNvPicPr>
          <p:nvPr/>
        </p:nvPicPr>
        <p:blipFill>
          <a:blip r:embed="rId4" cstate="print">
            <a:duotone>
              <a:schemeClr val="accent1">
                <a:shade val="45000"/>
                <a:satMod val="135000"/>
              </a:schemeClr>
              <a:prstClr val="white"/>
            </a:duotone>
          </a:blip>
          <a:srcRect b="3621"/>
          <a:stretch>
            <a:fillRect/>
          </a:stretch>
        </p:blipFill>
        <p:spPr bwMode="auto">
          <a:xfrm>
            <a:off x="7255824" y="353235"/>
            <a:ext cx="1538037" cy="1903078"/>
          </a:xfrm>
          <a:prstGeom prst="roundRect">
            <a:avLst/>
          </a:prstGeom>
          <a:noFill/>
          <a:ln w="9525">
            <a:noFill/>
            <a:miter lim="800000"/>
            <a:headEnd/>
            <a:tailEnd/>
          </a:ln>
        </p:spPr>
      </p:pic>
      <p:pic>
        <p:nvPicPr>
          <p:cNvPr id="11" name="Immagine 10"/>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51706" y="5547847"/>
            <a:ext cx="1440160" cy="926999"/>
          </a:xfrm>
          <a:prstGeom prst="rect">
            <a:avLst/>
          </a:prstGeom>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5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stro">
  <a:themeElements>
    <a:clrScheme name="Terr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Astr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tr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3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Solstizio">
  <a:themeElements>
    <a:clrScheme name="Solstizio">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z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z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6.xml><?xml version="1.0" encoding="utf-8"?>
<a:theme xmlns:a="http://schemas.openxmlformats.org/drawingml/2006/main" name="7_2-line Titles">
  <a:themeElements>
    <a:clrScheme name="6_2-line Titles 1">
      <a:dk1>
        <a:srgbClr val="000000"/>
      </a:dk1>
      <a:lt1>
        <a:srgbClr val="FFFFFF"/>
      </a:lt1>
      <a:dk2>
        <a:srgbClr val="006980"/>
      </a:dk2>
      <a:lt2>
        <a:srgbClr val="FFFFFF"/>
      </a:lt2>
      <a:accent1>
        <a:srgbClr val="00A6DE"/>
      </a:accent1>
      <a:accent2>
        <a:srgbClr val="F6691A"/>
      </a:accent2>
      <a:accent3>
        <a:srgbClr val="AAB9C0"/>
      </a:accent3>
      <a:accent4>
        <a:srgbClr val="DADADA"/>
      </a:accent4>
      <a:accent5>
        <a:srgbClr val="AAD0EC"/>
      </a:accent5>
      <a:accent6>
        <a:srgbClr val="DF5E16"/>
      </a:accent6>
      <a:hlink>
        <a:srgbClr val="FFCCFF"/>
      </a:hlink>
      <a:folHlink>
        <a:srgbClr val="FFFF00"/>
      </a:folHlink>
    </a:clrScheme>
    <a:fontScheme name="6_2-line Titles">
      <a:majorFont>
        <a:latin typeface="Arial"/>
        <a:ea typeface="MS PGothic"/>
        <a:cs typeface=""/>
      </a:majorFont>
      <a:minorFont>
        <a:latin typeface="Arial"/>
        <a:ea typeface="MS PGothic"/>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ea typeface="MS PGothic" pitchFamily="34" charset="-128"/>
          </a:defRPr>
        </a:defPPr>
      </a:lstStyle>
    </a:lnDef>
  </a:objectDefaults>
  <a:extraClrSchemeLst>
    <a:extraClrScheme>
      <a:clrScheme name="6_2-line Titles 1">
        <a:dk1>
          <a:srgbClr val="000000"/>
        </a:dk1>
        <a:lt1>
          <a:srgbClr val="FFFFFF"/>
        </a:lt1>
        <a:dk2>
          <a:srgbClr val="006980"/>
        </a:dk2>
        <a:lt2>
          <a:srgbClr val="FFFFFF"/>
        </a:lt2>
        <a:accent1>
          <a:srgbClr val="00A6DE"/>
        </a:accent1>
        <a:accent2>
          <a:srgbClr val="F6691A"/>
        </a:accent2>
        <a:accent3>
          <a:srgbClr val="AAB9C0"/>
        </a:accent3>
        <a:accent4>
          <a:srgbClr val="DADADA"/>
        </a:accent4>
        <a:accent5>
          <a:srgbClr val="AAD0EC"/>
        </a:accent5>
        <a:accent6>
          <a:srgbClr val="DF5E16"/>
        </a:accent6>
        <a:hlink>
          <a:srgbClr val="FFCCFF"/>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2-line Titles">
  <a:themeElements>
    <a:clrScheme name="6_2-line Titles 1">
      <a:dk1>
        <a:srgbClr val="000000"/>
      </a:dk1>
      <a:lt1>
        <a:srgbClr val="FFFFFF"/>
      </a:lt1>
      <a:dk2>
        <a:srgbClr val="006980"/>
      </a:dk2>
      <a:lt2>
        <a:srgbClr val="FFFFFF"/>
      </a:lt2>
      <a:accent1>
        <a:srgbClr val="00A6DE"/>
      </a:accent1>
      <a:accent2>
        <a:srgbClr val="F6691A"/>
      </a:accent2>
      <a:accent3>
        <a:srgbClr val="AAB9C0"/>
      </a:accent3>
      <a:accent4>
        <a:srgbClr val="DADADA"/>
      </a:accent4>
      <a:accent5>
        <a:srgbClr val="AAD0EC"/>
      </a:accent5>
      <a:accent6>
        <a:srgbClr val="DF5E16"/>
      </a:accent6>
      <a:hlink>
        <a:srgbClr val="FFCCFF"/>
      </a:hlink>
      <a:folHlink>
        <a:srgbClr val="FFFF00"/>
      </a:folHlink>
    </a:clrScheme>
    <a:fontScheme name="6_2-line Titles">
      <a:majorFont>
        <a:latin typeface="Arial"/>
        <a:ea typeface="MS PGothic"/>
        <a:cs typeface=""/>
      </a:majorFont>
      <a:minorFont>
        <a:latin typeface="Arial"/>
        <a:ea typeface="MS PGothic"/>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ea typeface="MS PGothic"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tx1">
              <a:gamma/>
              <a:shade val="60000"/>
              <a:invGamma/>
            </a:schemeClr>
          </a:prst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Times New Roman" pitchFamily="18" charset="0"/>
            <a:ea typeface="MS PGothic" pitchFamily="34" charset="-128"/>
          </a:defRPr>
        </a:defPPr>
      </a:lstStyle>
    </a:lnDef>
  </a:objectDefaults>
  <a:extraClrSchemeLst>
    <a:extraClrScheme>
      <a:clrScheme name="6_2-line Titles 1">
        <a:dk1>
          <a:srgbClr val="000000"/>
        </a:dk1>
        <a:lt1>
          <a:srgbClr val="FFFFFF"/>
        </a:lt1>
        <a:dk2>
          <a:srgbClr val="006980"/>
        </a:dk2>
        <a:lt2>
          <a:srgbClr val="FFFFFF"/>
        </a:lt2>
        <a:accent1>
          <a:srgbClr val="00A6DE"/>
        </a:accent1>
        <a:accent2>
          <a:srgbClr val="F6691A"/>
        </a:accent2>
        <a:accent3>
          <a:srgbClr val="AAB9C0"/>
        </a:accent3>
        <a:accent4>
          <a:srgbClr val="DADADA"/>
        </a:accent4>
        <a:accent5>
          <a:srgbClr val="AAD0EC"/>
        </a:accent5>
        <a:accent6>
          <a:srgbClr val="DF5E16"/>
        </a:accent6>
        <a:hlink>
          <a:srgbClr val="FFCCFF"/>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00B7A5"/>
    </a:lt1>
    <a:dk2>
      <a:srgbClr val="000000"/>
    </a:dk2>
    <a:lt2>
      <a:srgbClr val="FFFFFF"/>
    </a:lt2>
    <a:accent1>
      <a:srgbClr val="F95AB7"/>
    </a:accent1>
    <a:accent2>
      <a:srgbClr val="FAFD00"/>
    </a:accent2>
    <a:accent3>
      <a:srgbClr val="AAAAAA"/>
    </a:accent3>
    <a:accent4>
      <a:srgbClr val="009C8C"/>
    </a:accent4>
    <a:accent5>
      <a:srgbClr val="FBB5D8"/>
    </a:accent5>
    <a:accent6>
      <a:srgbClr val="E3E500"/>
    </a:accent6>
    <a:hlink>
      <a:srgbClr val="919191"/>
    </a:hlink>
    <a:folHlink>
      <a:srgbClr val="00279F"/>
    </a:folHlink>
  </a:clrScheme>
</a:themeOverride>
</file>

<file path=docProps/app.xml><?xml version="1.0" encoding="utf-8"?>
<Properties xmlns="http://schemas.openxmlformats.org/officeDocument/2006/extended-properties" xmlns:vt="http://schemas.openxmlformats.org/officeDocument/2006/docPropsVTypes">
  <TotalTime>217</TotalTime>
  <Words>1092</Words>
  <Application>Microsoft Office PowerPoint</Application>
  <PresentationFormat>Presentazione su schermo (4:3)</PresentationFormat>
  <Paragraphs>273</Paragraphs>
  <Slides>19</Slides>
  <Notes>6</Notes>
  <HiddenSlides>0</HiddenSlides>
  <MMClips>0</MMClips>
  <ScaleCrop>false</ScaleCrop>
  <HeadingPairs>
    <vt:vector size="6" baseType="variant">
      <vt:variant>
        <vt:lpstr>Tema</vt:lpstr>
      </vt:variant>
      <vt:variant>
        <vt:i4>10</vt:i4>
      </vt:variant>
      <vt:variant>
        <vt:lpstr>Server OLE incorporati</vt:lpstr>
      </vt:variant>
      <vt:variant>
        <vt:i4>1</vt:i4>
      </vt:variant>
      <vt:variant>
        <vt:lpstr>Titoli diapositive</vt:lpstr>
      </vt:variant>
      <vt:variant>
        <vt:i4>19</vt:i4>
      </vt:variant>
    </vt:vector>
  </HeadingPairs>
  <TitlesOfParts>
    <vt:vector size="30" baseType="lpstr">
      <vt:lpstr>Tema di Office</vt:lpstr>
      <vt:lpstr>Astro</vt:lpstr>
      <vt:lpstr>3_Tema di Office</vt:lpstr>
      <vt:lpstr>4_Tema di Office</vt:lpstr>
      <vt:lpstr>Solstizio</vt:lpstr>
      <vt:lpstr>7_2-line Titles</vt:lpstr>
      <vt:lpstr>6_2-line Titles</vt:lpstr>
      <vt:lpstr>1_Tema di Office</vt:lpstr>
      <vt:lpstr>2_Tema di Office</vt:lpstr>
      <vt:lpstr>5_Tema di Office</vt:lpstr>
      <vt:lpstr>Foglio di lavoro di Microsoft Office Excel 97-2003</vt:lpstr>
      <vt:lpstr>Diapositiva 1</vt:lpstr>
      <vt:lpstr>Diapositiva 2</vt:lpstr>
      <vt:lpstr>Options for Antidiabetic Treatment</vt:lpstr>
      <vt:lpstr>Metformin: From a Minor Drug to a Central Drug</vt:lpstr>
      <vt:lpstr>Diapositiva 5</vt:lpstr>
      <vt:lpstr>Diapositiva 6</vt:lpstr>
      <vt:lpstr>Diapositiva 7</vt:lpstr>
      <vt:lpstr>Diapositiva 8</vt:lpstr>
      <vt:lpstr>Diapositiva 9</vt:lpstr>
      <vt:lpstr>Diapositiva 10</vt:lpstr>
      <vt:lpstr>GLI ANZIANI CON DIABETE</vt:lpstr>
      <vt:lpstr>Diapositiva 12</vt:lpstr>
      <vt:lpstr>Diapositiva 13</vt:lpstr>
      <vt:lpstr>Diapositiva 14</vt:lpstr>
      <vt:lpstr>Diapositiva 15</vt:lpstr>
      <vt:lpstr>Diapositiva 16</vt:lpstr>
      <vt:lpstr>Diapositiva 17</vt:lpstr>
      <vt:lpstr>Diapositiva 18</vt:lpstr>
      <vt:lpstr>Diapositiva 19</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Your User Name</dc:creator>
  <cp:lastModifiedBy>depace</cp:lastModifiedBy>
  <cp:revision>52</cp:revision>
  <cp:lastPrinted>2015-01-21T09:28:38Z</cp:lastPrinted>
  <dcterms:created xsi:type="dcterms:W3CDTF">2013-12-29T12:40:18Z</dcterms:created>
  <dcterms:modified xsi:type="dcterms:W3CDTF">2015-01-21T16:31:58Z</dcterms:modified>
</cp:coreProperties>
</file>